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86" r:id="rId2"/>
  </p:sldMasterIdLst>
  <p:notesMasterIdLst>
    <p:notesMasterId r:id="rId27"/>
  </p:notesMasterIdLst>
  <p:sldIdLst>
    <p:sldId id="2147483444" r:id="rId3"/>
    <p:sldId id="2147483445" r:id="rId4"/>
    <p:sldId id="2147483448" r:id="rId5"/>
    <p:sldId id="2147483433" r:id="rId6"/>
    <p:sldId id="258" r:id="rId7"/>
    <p:sldId id="2147483434" r:id="rId8"/>
    <p:sldId id="265" r:id="rId9"/>
    <p:sldId id="291" r:id="rId10"/>
    <p:sldId id="290" r:id="rId11"/>
    <p:sldId id="2147483435" r:id="rId12"/>
    <p:sldId id="2147483436" r:id="rId13"/>
    <p:sldId id="2147483438" r:id="rId14"/>
    <p:sldId id="2147483440" r:id="rId15"/>
    <p:sldId id="2147483441" r:id="rId16"/>
    <p:sldId id="2147483439" r:id="rId17"/>
    <p:sldId id="2147483449" r:id="rId18"/>
    <p:sldId id="2147483450" r:id="rId19"/>
    <p:sldId id="2147483443" r:id="rId20"/>
    <p:sldId id="2147483442" r:id="rId21"/>
    <p:sldId id="2147483451" r:id="rId22"/>
    <p:sldId id="2147483452" r:id="rId23"/>
    <p:sldId id="2147483454" r:id="rId24"/>
    <p:sldId id="2147483446" r:id="rId25"/>
    <p:sldId id="214748344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0"/>
    <p:restoredTop sz="94645"/>
  </p:normalViewPr>
  <p:slideViewPr>
    <p:cSldViewPr snapToGrid="0">
      <p:cViewPr varScale="1">
        <p:scale>
          <a:sx n="118" d="100"/>
          <a:sy n="118" d="100"/>
        </p:scale>
        <p:origin x="48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DeVore" userId="b23fbdb1-5f0e-443e-bd40-7f84aba423ff" providerId="ADAL" clId="{99A50932-976A-5E84-80A4-7DD81C548861}"/>
    <pc:docChg chg="undo custSel modSld">
      <pc:chgData name="Victor DeVore" userId="b23fbdb1-5f0e-443e-bd40-7f84aba423ff" providerId="ADAL" clId="{99A50932-976A-5E84-80A4-7DD81C548861}" dt="2026-03-31T17:50:06.391" v="3" actId="1076"/>
      <pc:docMkLst>
        <pc:docMk/>
      </pc:docMkLst>
      <pc:sldChg chg="modSp mod">
        <pc:chgData name="Victor DeVore" userId="b23fbdb1-5f0e-443e-bd40-7f84aba423ff" providerId="ADAL" clId="{99A50932-976A-5E84-80A4-7DD81C548861}" dt="2026-03-31T17:42:51.842" v="0" actId="113"/>
        <pc:sldMkLst>
          <pc:docMk/>
          <pc:sldMk cId="2754623422" sldId="2147483433"/>
        </pc:sldMkLst>
        <pc:spChg chg="mod">
          <ac:chgData name="Victor DeVore" userId="b23fbdb1-5f0e-443e-bd40-7f84aba423ff" providerId="ADAL" clId="{99A50932-976A-5E84-80A4-7DD81C548861}" dt="2026-03-31T17:42:51.842" v="0" actId="113"/>
          <ac:spMkLst>
            <pc:docMk/>
            <pc:sldMk cId="2754623422" sldId="2147483433"/>
            <ac:spMk id="3" creationId="{57F7A6BE-9071-3C94-91C7-22D268A6B138}"/>
          </ac:spMkLst>
        </pc:spChg>
      </pc:sldChg>
      <pc:sldChg chg="modSp mod">
        <pc:chgData name="Victor DeVore" userId="b23fbdb1-5f0e-443e-bd40-7f84aba423ff" providerId="ADAL" clId="{99A50932-976A-5E84-80A4-7DD81C548861}" dt="2026-03-31T17:50:06.391" v="3" actId="1076"/>
        <pc:sldMkLst>
          <pc:docMk/>
          <pc:sldMk cId="1861923078" sldId="2147483454"/>
        </pc:sldMkLst>
        <pc:picChg chg="mod">
          <ac:chgData name="Victor DeVore" userId="b23fbdb1-5f0e-443e-bd40-7f84aba423ff" providerId="ADAL" clId="{99A50932-976A-5E84-80A4-7DD81C548861}" dt="2026-03-31T17:50:06.391" v="3" actId="1076"/>
          <ac:picMkLst>
            <pc:docMk/>
            <pc:sldMk cId="1861923078" sldId="2147483454"/>
            <ac:picMk id="7" creationId="{402330F4-AD00-97E2-1FBC-6681849B1EE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F97F6-DAF7-F24C-9C63-15B3EC5DA1C3}" type="doc">
      <dgm:prSet loTypeId="urn:microsoft.com/office/officeart/2005/8/layout/hChevron3" loCatId="" qsTypeId="urn:microsoft.com/office/officeart/2005/8/quickstyle/simple1" qsCatId="simple" csTypeId="urn:microsoft.com/office/officeart/2005/8/colors/accent1_2" csCatId="accent1" phldr="1"/>
      <dgm:spPr/>
    </dgm:pt>
    <dgm:pt modelId="{763C22E5-C619-4143-935B-773C6CC3B69F}">
      <dgm:prSet phldrT="[Text]"/>
      <dgm:spPr/>
      <dgm:t>
        <a:bodyPr/>
        <a:lstStyle/>
        <a:p>
          <a:r>
            <a:rPr lang="en-US" dirty="0"/>
            <a:t>Template Development</a:t>
          </a:r>
        </a:p>
      </dgm:t>
    </dgm:pt>
    <dgm:pt modelId="{8794740F-6BFC-1E48-8B18-AE51EDB32C22}" type="parTrans" cxnId="{BB392D68-563B-904C-B697-8E7DFF394562}">
      <dgm:prSet/>
      <dgm:spPr/>
      <dgm:t>
        <a:bodyPr/>
        <a:lstStyle/>
        <a:p>
          <a:endParaRPr lang="en-US"/>
        </a:p>
      </dgm:t>
    </dgm:pt>
    <dgm:pt modelId="{957AEEFB-5E29-704E-9E10-E60B68F2DB09}" type="sibTrans" cxnId="{BB392D68-563B-904C-B697-8E7DFF394562}">
      <dgm:prSet/>
      <dgm:spPr/>
      <dgm:t>
        <a:bodyPr/>
        <a:lstStyle/>
        <a:p>
          <a:endParaRPr lang="en-US"/>
        </a:p>
      </dgm:t>
    </dgm:pt>
    <dgm:pt modelId="{CE7669D3-52D6-1247-AE71-C1CBB2A68010}">
      <dgm:prSet phldrT="[Text]"/>
      <dgm:spPr/>
      <dgm:t>
        <a:bodyPr/>
        <a:lstStyle/>
        <a:p>
          <a:r>
            <a:rPr lang="en-US" dirty="0"/>
            <a:t>CCC Course Revisions</a:t>
          </a:r>
        </a:p>
      </dgm:t>
    </dgm:pt>
    <dgm:pt modelId="{9AB041E6-F100-0548-BEFD-28C1C4478BE0}" type="parTrans" cxnId="{8500CBFB-A952-9C49-8FCF-19F90316FAC1}">
      <dgm:prSet/>
      <dgm:spPr/>
      <dgm:t>
        <a:bodyPr/>
        <a:lstStyle/>
        <a:p>
          <a:endParaRPr lang="en-US"/>
        </a:p>
      </dgm:t>
    </dgm:pt>
    <dgm:pt modelId="{42AA1172-4041-8C4E-91F6-5285477AFEE3}" type="sibTrans" cxnId="{8500CBFB-A952-9C49-8FCF-19F90316FAC1}">
      <dgm:prSet/>
      <dgm:spPr/>
      <dgm:t>
        <a:bodyPr/>
        <a:lstStyle/>
        <a:p>
          <a:endParaRPr lang="en-US"/>
        </a:p>
      </dgm:t>
    </dgm:pt>
    <dgm:pt modelId="{58FEBDA7-8E5B-344F-8648-DE32DB8C33E7}">
      <dgm:prSet phldrT="[Text]"/>
      <dgm:spPr/>
      <dgm:t>
        <a:bodyPr/>
        <a:lstStyle/>
        <a:p>
          <a:r>
            <a:rPr lang="en-US" dirty="0"/>
            <a:t>UC/CSU Articulation Review</a:t>
          </a:r>
        </a:p>
      </dgm:t>
    </dgm:pt>
    <dgm:pt modelId="{B5DD411A-5F62-7142-84AC-0D993C7017C4}" type="parTrans" cxnId="{617017C8-BDF7-354E-BE06-DEFB7B485041}">
      <dgm:prSet/>
      <dgm:spPr/>
      <dgm:t>
        <a:bodyPr/>
        <a:lstStyle/>
        <a:p>
          <a:endParaRPr lang="en-US"/>
        </a:p>
      </dgm:t>
    </dgm:pt>
    <dgm:pt modelId="{741EEBD2-DF14-5748-838A-24978CE985FA}" type="sibTrans" cxnId="{617017C8-BDF7-354E-BE06-DEFB7B485041}">
      <dgm:prSet/>
      <dgm:spPr/>
      <dgm:t>
        <a:bodyPr/>
        <a:lstStyle/>
        <a:p>
          <a:endParaRPr lang="en-US"/>
        </a:p>
      </dgm:t>
    </dgm:pt>
    <dgm:pt modelId="{034111A8-7C18-344D-B905-688601F6D045}" type="pres">
      <dgm:prSet presAssocID="{6A2F97F6-DAF7-F24C-9C63-15B3EC5DA1C3}" presName="Name0" presStyleCnt="0">
        <dgm:presLayoutVars>
          <dgm:dir/>
          <dgm:resizeHandles val="exact"/>
        </dgm:presLayoutVars>
      </dgm:prSet>
      <dgm:spPr/>
    </dgm:pt>
    <dgm:pt modelId="{653C2F66-6BFD-4D45-A35D-7DF3A4230A10}" type="pres">
      <dgm:prSet presAssocID="{763C22E5-C619-4143-935B-773C6CC3B69F}" presName="parTxOnly" presStyleLbl="node1" presStyleIdx="0" presStyleCnt="3">
        <dgm:presLayoutVars>
          <dgm:bulletEnabled val="1"/>
        </dgm:presLayoutVars>
      </dgm:prSet>
      <dgm:spPr/>
    </dgm:pt>
    <dgm:pt modelId="{F1B89554-C834-B043-9CBC-072C59FF7C55}" type="pres">
      <dgm:prSet presAssocID="{957AEEFB-5E29-704E-9E10-E60B68F2DB09}" presName="parSpace" presStyleCnt="0"/>
      <dgm:spPr/>
    </dgm:pt>
    <dgm:pt modelId="{A80A5271-D545-C24D-B273-84C109A30F89}" type="pres">
      <dgm:prSet presAssocID="{CE7669D3-52D6-1247-AE71-C1CBB2A68010}" presName="parTxOnly" presStyleLbl="node1" presStyleIdx="1" presStyleCnt="3">
        <dgm:presLayoutVars>
          <dgm:bulletEnabled val="1"/>
        </dgm:presLayoutVars>
      </dgm:prSet>
      <dgm:spPr/>
    </dgm:pt>
    <dgm:pt modelId="{90613C5A-C9C3-A84B-9147-FA7845AACF5D}" type="pres">
      <dgm:prSet presAssocID="{42AA1172-4041-8C4E-91F6-5285477AFEE3}" presName="parSpace" presStyleCnt="0"/>
      <dgm:spPr/>
    </dgm:pt>
    <dgm:pt modelId="{B62633EC-3B23-0D42-BE49-BD93EE9A0395}" type="pres">
      <dgm:prSet presAssocID="{58FEBDA7-8E5B-344F-8648-DE32DB8C33E7}" presName="parTxOnly" presStyleLbl="node1" presStyleIdx="2" presStyleCnt="3">
        <dgm:presLayoutVars>
          <dgm:bulletEnabled val="1"/>
        </dgm:presLayoutVars>
      </dgm:prSet>
      <dgm:spPr/>
    </dgm:pt>
  </dgm:ptLst>
  <dgm:cxnLst>
    <dgm:cxn modelId="{FAC5301A-8759-C246-81C0-9E7285E0053C}" type="presOf" srcId="{58FEBDA7-8E5B-344F-8648-DE32DB8C33E7}" destId="{B62633EC-3B23-0D42-BE49-BD93EE9A0395}" srcOrd="0" destOrd="0" presId="urn:microsoft.com/office/officeart/2005/8/layout/hChevron3"/>
    <dgm:cxn modelId="{5A9BEB36-811E-8E43-99A1-3E23210D38C3}" type="presOf" srcId="{763C22E5-C619-4143-935B-773C6CC3B69F}" destId="{653C2F66-6BFD-4D45-A35D-7DF3A4230A10}" srcOrd="0" destOrd="0" presId="urn:microsoft.com/office/officeart/2005/8/layout/hChevron3"/>
    <dgm:cxn modelId="{1A5DC758-EBA5-C741-97B7-07D760682539}" type="presOf" srcId="{6A2F97F6-DAF7-F24C-9C63-15B3EC5DA1C3}" destId="{034111A8-7C18-344D-B905-688601F6D045}" srcOrd="0" destOrd="0" presId="urn:microsoft.com/office/officeart/2005/8/layout/hChevron3"/>
    <dgm:cxn modelId="{BB392D68-563B-904C-B697-8E7DFF394562}" srcId="{6A2F97F6-DAF7-F24C-9C63-15B3EC5DA1C3}" destId="{763C22E5-C619-4143-935B-773C6CC3B69F}" srcOrd="0" destOrd="0" parTransId="{8794740F-6BFC-1E48-8B18-AE51EDB32C22}" sibTransId="{957AEEFB-5E29-704E-9E10-E60B68F2DB09}"/>
    <dgm:cxn modelId="{617017C8-BDF7-354E-BE06-DEFB7B485041}" srcId="{6A2F97F6-DAF7-F24C-9C63-15B3EC5DA1C3}" destId="{58FEBDA7-8E5B-344F-8648-DE32DB8C33E7}" srcOrd="2" destOrd="0" parTransId="{B5DD411A-5F62-7142-84AC-0D993C7017C4}" sibTransId="{741EEBD2-DF14-5748-838A-24978CE985FA}"/>
    <dgm:cxn modelId="{8500CBFB-A952-9C49-8FCF-19F90316FAC1}" srcId="{6A2F97F6-DAF7-F24C-9C63-15B3EC5DA1C3}" destId="{CE7669D3-52D6-1247-AE71-C1CBB2A68010}" srcOrd="1" destOrd="0" parTransId="{9AB041E6-F100-0548-BEFD-28C1C4478BE0}" sibTransId="{42AA1172-4041-8C4E-91F6-5285477AFEE3}"/>
    <dgm:cxn modelId="{8AF5C9FD-2B5E-1343-B006-3C54F9DCF795}" type="presOf" srcId="{CE7669D3-52D6-1247-AE71-C1CBB2A68010}" destId="{A80A5271-D545-C24D-B273-84C109A30F89}" srcOrd="0" destOrd="0" presId="urn:microsoft.com/office/officeart/2005/8/layout/hChevron3"/>
    <dgm:cxn modelId="{B734B19B-34B3-D048-BB8D-D7D34C8B245D}" type="presParOf" srcId="{034111A8-7C18-344D-B905-688601F6D045}" destId="{653C2F66-6BFD-4D45-A35D-7DF3A4230A10}" srcOrd="0" destOrd="0" presId="urn:microsoft.com/office/officeart/2005/8/layout/hChevron3"/>
    <dgm:cxn modelId="{31DBFEDF-73BC-204B-BA26-960DCF064889}" type="presParOf" srcId="{034111A8-7C18-344D-B905-688601F6D045}" destId="{F1B89554-C834-B043-9CBC-072C59FF7C55}" srcOrd="1" destOrd="0" presId="urn:microsoft.com/office/officeart/2005/8/layout/hChevron3"/>
    <dgm:cxn modelId="{24E7F7DD-0FBE-6E41-9A24-7AA85675DB29}" type="presParOf" srcId="{034111A8-7C18-344D-B905-688601F6D045}" destId="{A80A5271-D545-C24D-B273-84C109A30F89}" srcOrd="2" destOrd="0" presId="urn:microsoft.com/office/officeart/2005/8/layout/hChevron3"/>
    <dgm:cxn modelId="{BD6BBCF4-4D74-E948-9DB6-086C437ACE3D}" type="presParOf" srcId="{034111A8-7C18-344D-B905-688601F6D045}" destId="{90613C5A-C9C3-A84B-9147-FA7845AACF5D}" srcOrd="3" destOrd="0" presId="urn:microsoft.com/office/officeart/2005/8/layout/hChevron3"/>
    <dgm:cxn modelId="{3A21E83F-7CF6-3A44-B3D2-39243E8CFFEE}" type="presParOf" srcId="{034111A8-7C18-344D-B905-688601F6D045}" destId="{B62633EC-3B23-0D42-BE49-BD93EE9A0395}"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2F97F6-DAF7-F24C-9C63-15B3EC5DA1C3}" type="doc">
      <dgm:prSet loTypeId="urn:microsoft.com/office/officeart/2005/8/layout/hChevron3" loCatId="" qsTypeId="urn:microsoft.com/office/officeart/2005/8/quickstyle/simple1" qsCatId="simple" csTypeId="urn:microsoft.com/office/officeart/2005/8/colors/accent1_2" csCatId="accent1" phldr="1"/>
      <dgm:spPr/>
    </dgm:pt>
    <dgm:pt modelId="{763C22E5-C619-4143-935B-773C6CC3B69F}">
      <dgm:prSet phldrT="[Text]"/>
      <dgm:spPr/>
      <dgm:t>
        <a:bodyPr/>
        <a:lstStyle/>
        <a:p>
          <a:r>
            <a:rPr lang="en-US" dirty="0"/>
            <a:t>Template Development</a:t>
          </a:r>
        </a:p>
      </dgm:t>
    </dgm:pt>
    <dgm:pt modelId="{8794740F-6BFC-1E48-8B18-AE51EDB32C22}" type="parTrans" cxnId="{BB392D68-563B-904C-B697-8E7DFF394562}">
      <dgm:prSet/>
      <dgm:spPr/>
      <dgm:t>
        <a:bodyPr/>
        <a:lstStyle/>
        <a:p>
          <a:endParaRPr lang="en-US"/>
        </a:p>
      </dgm:t>
    </dgm:pt>
    <dgm:pt modelId="{957AEEFB-5E29-704E-9E10-E60B68F2DB09}" type="sibTrans" cxnId="{BB392D68-563B-904C-B697-8E7DFF394562}">
      <dgm:prSet/>
      <dgm:spPr/>
      <dgm:t>
        <a:bodyPr/>
        <a:lstStyle/>
        <a:p>
          <a:endParaRPr lang="en-US"/>
        </a:p>
      </dgm:t>
    </dgm:pt>
    <dgm:pt modelId="{CE7669D3-52D6-1247-AE71-C1CBB2A68010}">
      <dgm:prSet phldrT="[Text]"/>
      <dgm:spPr/>
      <dgm:t>
        <a:bodyPr/>
        <a:lstStyle/>
        <a:p>
          <a:r>
            <a:rPr lang="en-US" dirty="0"/>
            <a:t>CCC Course Revisions</a:t>
          </a:r>
        </a:p>
      </dgm:t>
    </dgm:pt>
    <dgm:pt modelId="{9AB041E6-F100-0548-BEFD-28C1C4478BE0}" type="parTrans" cxnId="{8500CBFB-A952-9C49-8FCF-19F90316FAC1}">
      <dgm:prSet/>
      <dgm:spPr/>
      <dgm:t>
        <a:bodyPr/>
        <a:lstStyle/>
        <a:p>
          <a:endParaRPr lang="en-US"/>
        </a:p>
      </dgm:t>
    </dgm:pt>
    <dgm:pt modelId="{42AA1172-4041-8C4E-91F6-5285477AFEE3}" type="sibTrans" cxnId="{8500CBFB-A952-9C49-8FCF-19F90316FAC1}">
      <dgm:prSet/>
      <dgm:spPr/>
      <dgm:t>
        <a:bodyPr/>
        <a:lstStyle/>
        <a:p>
          <a:endParaRPr lang="en-US"/>
        </a:p>
      </dgm:t>
    </dgm:pt>
    <dgm:pt modelId="{58FEBDA7-8E5B-344F-8648-DE32DB8C33E7}">
      <dgm:prSet phldrT="[Text]"/>
      <dgm:spPr/>
      <dgm:t>
        <a:bodyPr/>
        <a:lstStyle/>
        <a:p>
          <a:r>
            <a:rPr lang="en-US" dirty="0"/>
            <a:t>UC/CSU Articulation Review</a:t>
          </a:r>
        </a:p>
      </dgm:t>
    </dgm:pt>
    <dgm:pt modelId="{B5DD411A-5F62-7142-84AC-0D993C7017C4}" type="parTrans" cxnId="{617017C8-BDF7-354E-BE06-DEFB7B485041}">
      <dgm:prSet/>
      <dgm:spPr/>
      <dgm:t>
        <a:bodyPr/>
        <a:lstStyle/>
        <a:p>
          <a:endParaRPr lang="en-US"/>
        </a:p>
      </dgm:t>
    </dgm:pt>
    <dgm:pt modelId="{741EEBD2-DF14-5748-838A-24978CE985FA}" type="sibTrans" cxnId="{617017C8-BDF7-354E-BE06-DEFB7B485041}">
      <dgm:prSet/>
      <dgm:spPr/>
      <dgm:t>
        <a:bodyPr/>
        <a:lstStyle/>
        <a:p>
          <a:endParaRPr lang="en-US"/>
        </a:p>
      </dgm:t>
    </dgm:pt>
    <dgm:pt modelId="{034111A8-7C18-344D-B905-688601F6D045}" type="pres">
      <dgm:prSet presAssocID="{6A2F97F6-DAF7-F24C-9C63-15B3EC5DA1C3}" presName="Name0" presStyleCnt="0">
        <dgm:presLayoutVars>
          <dgm:dir/>
          <dgm:resizeHandles val="exact"/>
        </dgm:presLayoutVars>
      </dgm:prSet>
      <dgm:spPr/>
    </dgm:pt>
    <dgm:pt modelId="{653C2F66-6BFD-4D45-A35D-7DF3A4230A10}" type="pres">
      <dgm:prSet presAssocID="{763C22E5-C619-4143-935B-773C6CC3B69F}" presName="parTxOnly" presStyleLbl="node1" presStyleIdx="0" presStyleCnt="3">
        <dgm:presLayoutVars>
          <dgm:bulletEnabled val="1"/>
        </dgm:presLayoutVars>
      </dgm:prSet>
      <dgm:spPr/>
    </dgm:pt>
    <dgm:pt modelId="{F1B89554-C834-B043-9CBC-072C59FF7C55}" type="pres">
      <dgm:prSet presAssocID="{957AEEFB-5E29-704E-9E10-E60B68F2DB09}" presName="parSpace" presStyleCnt="0"/>
      <dgm:spPr/>
    </dgm:pt>
    <dgm:pt modelId="{A80A5271-D545-C24D-B273-84C109A30F89}" type="pres">
      <dgm:prSet presAssocID="{CE7669D3-52D6-1247-AE71-C1CBB2A68010}" presName="parTxOnly" presStyleLbl="node1" presStyleIdx="1" presStyleCnt="3">
        <dgm:presLayoutVars>
          <dgm:bulletEnabled val="1"/>
        </dgm:presLayoutVars>
      </dgm:prSet>
      <dgm:spPr/>
    </dgm:pt>
    <dgm:pt modelId="{90613C5A-C9C3-A84B-9147-FA7845AACF5D}" type="pres">
      <dgm:prSet presAssocID="{42AA1172-4041-8C4E-91F6-5285477AFEE3}" presName="parSpace" presStyleCnt="0"/>
      <dgm:spPr/>
    </dgm:pt>
    <dgm:pt modelId="{B62633EC-3B23-0D42-BE49-BD93EE9A0395}" type="pres">
      <dgm:prSet presAssocID="{58FEBDA7-8E5B-344F-8648-DE32DB8C33E7}" presName="parTxOnly" presStyleLbl="node1" presStyleIdx="2" presStyleCnt="3">
        <dgm:presLayoutVars>
          <dgm:bulletEnabled val="1"/>
        </dgm:presLayoutVars>
      </dgm:prSet>
      <dgm:spPr/>
    </dgm:pt>
  </dgm:ptLst>
  <dgm:cxnLst>
    <dgm:cxn modelId="{FAC5301A-8759-C246-81C0-9E7285E0053C}" type="presOf" srcId="{58FEBDA7-8E5B-344F-8648-DE32DB8C33E7}" destId="{B62633EC-3B23-0D42-BE49-BD93EE9A0395}" srcOrd="0" destOrd="0" presId="urn:microsoft.com/office/officeart/2005/8/layout/hChevron3"/>
    <dgm:cxn modelId="{5A9BEB36-811E-8E43-99A1-3E23210D38C3}" type="presOf" srcId="{763C22E5-C619-4143-935B-773C6CC3B69F}" destId="{653C2F66-6BFD-4D45-A35D-7DF3A4230A10}" srcOrd="0" destOrd="0" presId="urn:microsoft.com/office/officeart/2005/8/layout/hChevron3"/>
    <dgm:cxn modelId="{1A5DC758-EBA5-C741-97B7-07D760682539}" type="presOf" srcId="{6A2F97F6-DAF7-F24C-9C63-15B3EC5DA1C3}" destId="{034111A8-7C18-344D-B905-688601F6D045}" srcOrd="0" destOrd="0" presId="urn:microsoft.com/office/officeart/2005/8/layout/hChevron3"/>
    <dgm:cxn modelId="{BB392D68-563B-904C-B697-8E7DFF394562}" srcId="{6A2F97F6-DAF7-F24C-9C63-15B3EC5DA1C3}" destId="{763C22E5-C619-4143-935B-773C6CC3B69F}" srcOrd="0" destOrd="0" parTransId="{8794740F-6BFC-1E48-8B18-AE51EDB32C22}" sibTransId="{957AEEFB-5E29-704E-9E10-E60B68F2DB09}"/>
    <dgm:cxn modelId="{617017C8-BDF7-354E-BE06-DEFB7B485041}" srcId="{6A2F97F6-DAF7-F24C-9C63-15B3EC5DA1C3}" destId="{58FEBDA7-8E5B-344F-8648-DE32DB8C33E7}" srcOrd="2" destOrd="0" parTransId="{B5DD411A-5F62-7142-84AC-0D993C7017C4}" sibTransId="{741EEBD2-DF14-5748-838A-24978CE985FA}"/>
    <dgm:cxn modelId="{8500CBFB-A952-9C49-8FCF-19F90316FAC1}" srcId="{6A2F97F6-DAF7-F24C-9C63-15B3EC5DA1C3}" destId="{CE7669D3-52D6-1247-AE71-C1CBB2A68010}" srcOrd="1" destOrd="0" parTransId="{9AB041E6-F100-0548-BEFD-28C1C4478BE0}" sibTransId="{42AA1172-4041-8C4E-91F6-5285477AFEE3}"/>
    <dgm:cxn modelId="{8AF5C9FD-2B5E-1343-B006-3C54F9DCF795}" type="presOf" srcId="{CE7669D3-52D6-1247-AE71-C1CBB2A68010}" destId="{A80A5271-D545-C24D-B273-84C109A30F89}" srcOrd="0" destOrd="0" presId="urn:microsoft.com/office/officeart/2005/8/layout/hChevron3"/>
    <dgm:cxn modelId="{B734B19B-34B3-D048-BB8D-D7D34C8B245D}" type="presParOf" srcId="{034111A8-7C18-344D-B905-688601F6D045}" destId="{653C2F66-6BFD-4D45-A35D-7DF3A4230A10}" srcOrd="0" destOrd="0" presId="urn:microsoft.com/office/officeart/2005/8/layout/hChevron3"/>
    <dgm:cxn modelId="{31DBFEDF-73BC-204B-BA26-960DCF064889}" type="presParOf" srcId="{034111A8-7C18-344D-B905-688601F6D045}" destId="{F1B89554-C834-B043-9CBC-072C59FF7C55}" srcOrd="1" destOrd="0" presId="urn:microsoft.com/office/officeart/2005/8/layout/hChevron3"/>
    <dgm:cxn modelId="{24E7F7DD-0FBE-6E41-9A24-7AA85675DB29}" type="presParOf" srcId="{034111A8-7C18-344D-B905-688601F6D045}" destId="{A80A5271-D545-C24D-B273-84C109A30F89}" srcOrd="2" destOrd="0" presId="urn:microsoft.com/office/officeart/2005/8/layout/hChevron3"/>
    <dgm:cxn modelId="{BD6BBCF4-4D74-E948-9DB6-086C437ACE3D}" type="presParOf" srcId="{034111A8-7C18-344D-B905-688601F6D045}" destId="{90613C5A-C9C3-A84B-9147-FA7845AACF5D}" srcOrd="3" destOrd="0" presId="urn:microsoft.com/office/officeart/2005/8/layout/hChevron3"/>
    <dgm:cxn modelId="{3A21E83F-7CF6-3A44-B3D2-39243E8CFFEE}" type="presParOf" srcId="{034111A8-7C18-344D-B905-688601F6D045}" destId="{B62633EC-3B23-0D42-BE49-BD93EE9A0395}"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2F97F6-DAF7-F24C-9C63-15B3EC5DA1C3}" type="doc">
      <dgm:prSet loTypeId="urn:microsoft.com/office/officeart/2005/8/layout/hChevron3" loCatId="" qsTypeId="urn:microsoft.com/office/officeart/2005/8/quickstyle/simple1" qsCatId="simple" csTypeId="urn:microsoft.com/office/officeart/2005/8/colors/accent1_2" csCatId="accent1" phldr="1"/>
      <dgm:spPr/>
    </dgm:pt>
    <dgm:pt modelId="{763C22E5-C619-4143-935B-773C6CC3B69F}">
      <dgm:prSet phldrT="[Text]"/>
      <dgm:spPr/>
      <dgm:t>
        <a:bodyPr/>
        <a:lstStyle/>
        <a:p>
          <a:r>
            <a:rPr lang="en-US" dirty="0"/>
            <a:t>Template Development</a:t>
          </a:r>
        </a:p>
      </dgm:t>
    </dgm:pt>
    <dgm:pt modelId="{8794740F-6BFC-1E48-8B18-AE51EDB32C22}" type="parTrans" cxnId="{BB392D68-563B-904C-B697-8E7DFF394562}">
      <dgm:prSet/>
      <dgm:spPr/>
      <dgm:t>
        <a:bodyPr/>
        <a:lstStyle/>
        <a:p>
          <a:endParaRPr lang="en-US"/>
        </a:p>
      </dgm:t>
    </dgm:pt>
    <dgm:pt modelId="{957AEEFB-5E29-704E-9E10-E60B68F2DB09}" type="sibTrans" cxnId="{BB392D68-563B-904C-B697-8E7DFF394562}">
      <dgm:prSet/>
      <dgm:spPr/>
      <dgm:t>
        <a:bodyPr/>
        <a:lstStyle/>
        <a:p>
          <a:endParaRPr lang="en-US"/>
        </a:p>
      </dgm:t>
    </dgm:pt>
    <dgm:pt modelId="{CE7669D3-52D6-1247-AE71-C1CBB2A68010}">
      <dgm:prSet phldrT="[Text]"/>
      <dgm:spPr/>
      <dgm:t>
        <a:bodyPr/>
        <a:lstStyle/>
        <a:p>
          <a:r>
            <a:rPr lang="en-US" dirty="0"/>
            <a:t>CCC Course Revisions</a:t>
          </a:r>
        </a:p>
      </dgm:t>
    </dgm:pt>
    <dgm:pt modelId="{9AB041E6-F100-0548-BEFD-28C1C4478BE0}" type="parTrans" cxnId="{8500CBFB-A952-9C49-8FCF-19F90316FAC1}">
      <dgm:prSet/>
      <dgm:spPr/>
      <dgm:t>
        <a:bodyPr/>
        <a:lstStyle/>
        <a:p>
          <a:endParaRPr lang="en-US"/>
        </a:p>
      </dgm:t>
    </dgm:pt>
    <dgm:pt modelId="{42AA1172-4041-8C4E-91F6-5285477AFEE3}" type="sibTrans" cxnId="{8500CBFB-A952-9C49-8FCF-19F90316FAC1}">
      <dgm:prSet/>
      <dgm:spPr/>
      <dgm:t>
        <a:bodyPr/>
        <a:lstStyle/>
        <a:p>
          <a:endParaRPr lang="en-US"/>
        </a:p>
      </dgm:t>
    </dgm:pt>
    <dgm:pt modelId="{58FEBDA7-8E5B-344F-8648-DE32DB8C33E7}">
      <dgm:prSet phldrT="[Text]"/>
      <dgm:spPr/>
      <dgm:t>
        <a:bodyPr/>
        <a:lstStyle/>
        <a:p>
          <a:r>
            <a:rPr lang="en-US" dirty="0"/>
            <a:t>UC/CSU Articulation Review</a:t>
          </a:r>
        </a:p>
      </dgm:t>
    </dgm:pt>
    <dgm:pt modelId="{B5DD411A-5F62-7142-84AC-0D993C7017C4}" type="parTrans" cxnId="{617017C8-BDF7-354E-BE06-DEFB7B485041}">
      <dgm:prSet/>
      <dgm:spPr/>
      <dgm:t>
        <a:bodyPr/>
        <a:lstStyle/>
        <a:p>
          <a:endParaRPr lang="en-US"/>
        </a:p>
      </dgm:t>
    </dgm:pt>
    <dgm:pt modelId="{741EEBD2-DF14-5748-838A-24978CE985FA}" type="sibTrans" cxnId="{617017C8-BDF7-354E-BE06-DEFB7B485041}">
      <dgm:prSet/>
      <dgm:spPr/>
      <dgm:t>
        <a:bodyPr/>
        <a:lstStyle/>
        <a:p>
          <a:endParaRPr lang="en-US"/>
        </a:p>
      </dgm:t>
    </dgm:pt>
    <dgm:pt modelId="{034111A8-7C18-344D-B905-688601F6D045}" type="pres">
      <dgm:prSet presAssocID="{6A2F97F6-DAF7-F24C-9C63-15B3EC5DA1C3}" presName="Name0" presStyleCnt="0">
        <dgm:presLayoutVars>
          <dgm:dir/>
          <dgm:resizeHandles val="exact"/>
        </dgm:presLayoutVars>
      </dgm:prSet>
      <dgm:spPr/>
    </dgm:pt>
    <dgm:pt modelId="{653C2F66-6BFD-4D45-A35D-7DF3A4230A10}" type="pres">
      <dgm:prSet presAssocID="{763C22E5-C619-4143-935B-773C6CC3B69F}" presName="parTxOnly" presStyleLbl="node1" presStyleIdx="0" presStyleCnt="3">
        <dgm:presLayoutVars>
          <dgm:bulletEnabled val="1"/>
        </dgm:presLayoutVars>
      </dgm:prSet>
      <dgm:spPr/>
    </dgm:pt>
    <dgm:pt modelId="{F1B89554-C834-B043-9CBC-072C59FF7C55}" type="pres">
      <dgm:prSet presAssocID="{957AEEFB-5E29-704E-9E10-E60B68F2DB09}" presName="parSpace" presStyleCnt="0"/>
      <dgm:spPr/>
    </dgm:pt>
    <dgm:pt modelId="{A80A5271-D545-C24D-B273-84C109A30F89}" type="pres">
      <dgm:prSet presAssocID="{CE7669D3-52D6-1247-AE71-C1CBB2A68010}" presName="parTxOnly" presStyleLbl="node1" presStyleIdx="1" presStyleCnt="3">
        <dgm:presLayoutVars>
          <dgm:bulletEnabled val="1"/>
        </dgm:presLayoutVars>
      </dgm:prSet>
      <dgm:spPr/>
    </dgm:pt>
    <dgm:pt modelId="{90613C5A-C9C3-A84B-9147-FA7845AACF5D}" type="pres">
      <dgm:prSet presAssocID="{42AA1172-4041-8C4E-91F6-5285477AFEE3}" presName="parSpace" presStyleCnt="0"/>
      <dgm:spPr/>
    </dgm:pt>
    <dgm:pt modelId="{B62633EC-3B23-0D42-BE49-BD93EE9A0395}" type="pres">
      <dgm:prSet presAssocID="{58FEBDA7-8E5B-344F-8648-DE32DB8C33E7}" presName="parTxOnly" presStyleLbl="node1" presStyleIdx="2" presStyleCnt="3">
        <dgm:presLayoutVars>
          <dgm:bulletEnabled val="1"/>
        </dgm:presLayoutVars>
      </dgm:prSet>
      <dgm:spPr/>
    </dgm:pt>
  </dgm:ptLst>
  <dgm:cxnLst>
    <dgm:cxn modelId="{FAC5301A-8759-C246-81C0-9E7285E0053C}" type="presOf" srcId="{58FEBDA7-8E5B-344F-8648-DE32DB8C33E7}" destId="{B62633EC-3B23-0D42-BE49-BD93EE9A0395}" srcOrd="0" destOrd="0" presId="urn:microsoft.com/office/officeart/2005/8/layout/hChevron3"/>
    <dgm:cxn modelId="{5A9BEB36-811E-8E43-99A1-3E23210D38C3}" type="presOf" srcId="{763C22E5-C619-4143-935B-773C6CC3B69F}" destId="{653C2F66-6BFD-4D45-A35D-7DF3A4230A10}" srcOrd="0" destOrd="0" presId="urn:microsoft.com/office/officeart/2005/8/layout/hChevron3"/>
    <dgm:cxn modelId="{1A5DC758-EBA5-C741-97B7-07D760682539}" type="presOf" srcId="{6A2F97F6-DAF7-F24C-9C63-15B3EC5DA1C3}" destId="{034111A8-7C18-344D-B905-688601F6D045}" srcOrd="0" destOrd="0" presId="urn:microsoft.com/office/officeart/2005/8/layout/hChevron3"/>
    <dgm:cxn modelId="{BB392D68-563B-904C-B697-8E7DFF394562}" srcId="{6A2F97F6-DAF7-F24C-9C63-15B3EC5DA1C3}" destId="{763C22E5-C619-4143-935B-773C6CC3B69F}" srcOrd="0" destOrd="0" parTransId="{8794740F-6BFC-1E48-8B18-AE51EDB32C22}" sibTransId="{957AEEFB-5E29-704E-9E10-E60B68F2DB09}"/>
    <dgm:cxn modelId="{617017C8-BDF7-354E-BE06-DEFB7B485041}" srcId="{6A2F97F6-DAF7-F24C-9C63-15B3EC5DA1C3}" destId="{58FEBDA7-8E5B-344F-8648-DE32DB8C33E7}" srcOrd="2" destOrd="0" parTransId="{B5DD411A-5F62-7142-84AC-0D993C7017C4}" sibTransId="{741EEBD2-DF14-5748-838A-24978CE985FA}"/>
    <dgm:cxn modelId="{8500CBFB-A952-9C49-8FCF-19F90316FAC1}" srcId="{6A2F97F6-DAF7-F24C-9C63-15B3EC5DA1C3}" destId="{CE7669D3-52D6-1247-AE71-C1CBB2A68010}" srcOrd="1" destOrd="0" parTransId="{9AB041E6-F100-0548-BEFD-28C1C4478BE0}" sibTransId="{42AA1172-4041-8C4E-91F6-5285477AFEE3}"/>
    <dgm:cxn modelId="{8AF5C9FD-2B5E-1343-B006-3C54F9DCF795}" type="presOf" srcId="{CE7669D3-52D6-1247-AE71-C1CBB2A68010}" destId="{A80A5271-D545-C24D-B273-84C109A30F89}" srcOrd="0" destOrd="0" presId="urn:microsoft.com/office/officeart/2005/8/layout/hChevron3"/>
    <dgm:cxn modelId="{B734B19B-34B3-D048-BB8D-D7D34C8B245D}" type="presParOf" srcId="{034111A8-7C18-344D-B905-688601F6D045}" destId="{653C2F66-6BFD-4D45-A35D-7DF3A4230A10}" srcOrd="0" destOrd="0" presId="urn:microsoft.com/office/officeart/2005/8/layout/hChevron3"/>
    <dgm:cxn modelId="{31DBFEDF-73BC-204B-BA26-960DCF064889}" type="presParOf" srcId="{034111A8-7C18-344D-B905-688601F6D045}" destId="{F1B89554-C834-B043-9CBC-072C59FF7C55}" srcOrd="1" destOrd="0" presId="urn:microsoft.com/office/officeart/2005/8/layout/hChevron3"/>
    <dgm:cxn modelId="{24E7F7DD-0FBE-6E41-9A24-7AA85675DB29}" type="presParOf" srcId="{034111A8-7C18-344D-B905-688601F6D045}" destId="{A80A5271-D545-C24D-B273-84C109A30F89}" srcOrd="2" destOrd="0" presId="urn:microsoft.com/office/officeart/2005/8/layout/hChevron3"/>
    <dgm:cxn modelId="{BD6BBCF4-4D74-E948-9DB6-086C437ACE3D}" type="presParOf" srcId="{034111A8-7C18-344D-B905-688601F6D045}" destId="{90613C5A-C9C3-A84B-9147-FA7845AACF5D}" srcOrd="3" destOrd="0" presId="urn:microsoft.com/office/officeart/2005/8/layout/hChevron3"/>
    <dgm:cxn modelId="{3A21E83F-7CF6-3A44-B3D2-39243E8CFFEE}" type="presParOf" srcId="{034111A8-7C18-344D-B905-688601F6D045}" destId="{B62633EC-3B23-0D42-BE49-BD93EE9A0395}" srcOrd="4"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C2F66-6BFD-4D45-A35D-7DF3A4230A10}">
      <dsp:nvSpPr>
        <dsp:cNvPr id="0" name=""/>
        <dsp:cNvSpPr/>
      </dsp:nvSpPr>
      <dsp:spPr>
        <a:xfrm>
          <a:off x="2546" y="203941"/>
          <a:ext cx="2226864" cy="8907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Template Development</a:t>
          </a:r>
        </a:p>
      </dsp:txBody>
      <dsp:txXfrm>
        <a:off x="2546" y="203941"/>
        <a:ext cx="2004178" cy="890745"/>
      </dsp:txXfrm>
    </dsp:sp>
    <dsp:sp modelId="{A80A5271-D545-C24D-B273-84C109A30F89}">
      <dsp:nvSpPr>
        <dsp:cNvPr id="0" name=""/>
        <dsp:cNvSpPr/>
      </dsp:nvSpPr>
      <dsp:spPr>
        <a:xfrm>
          <a:off x="1784038" y="203941"/>
          <a:ext cx="2226864" cy="8907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CCC Course Revisions</a:t>
          </a:r>
        </a:p>
      </dsp:txBody>
      <dsp:txXfrm>
        <a:off x="2229411" y="203941"/>
        <a:ext cx="1336119" cy="890745"/>
      </dsp:txXfrm>
    </dsp:sp>
    <dsp:sp modelId="{B62633EC-3B23-0D42-BE49-BD93EE9A0395}">
      <dsp:nvSpPr>
        <dsp:cNvPr id="0" name=""/>
        <dsp:cNvSpPr/>
      </dsp:nvSpPr>
      <dsp:spPr>
        <a:xfrm>
          <a:off x="3565529" y="203941"/>
          <a:ext cx="2226864" cy="8907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UC/CSU Articulation Review</a:t>
          </a:r>
        </a:p>
      </dsp:txBody>
      <dsp:txXfrm>
        <a:off x="4010902" y="203941"/>
        <a:ext cx="1336119" cy="890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C2F66-6BFD-4D45-A35D-7DF3A4230A10}">
      <dsp:nvSpPr>
        <dsp:cNvPr id="0" name=""/>
        <dsp:cNvSpPr/>
      </dsp:nvSpPr>
      <dsp:spPr>
        <a:xfrm>
          <a:off x="2546" y="203941"/>
          <a:ext cx="2226864" cy="8907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Template Development</a:t>
          </a:r>
        </a:p>
      </dsp:txBody>
      <dsp:txXfrm>
        <a:off x="2546" y="203941"/>
        <a:ext cx="2004178" cy="890745"/>
      </dsp:txXfrm>
    </dsp:sp>
    <dsp:sp modelId="{A80A5271-D545-C24D-B273-84C109A30F89}">
      <dsp:nvSpPr>
        <dsp:cNvPr id="0" name=""/>
        <dsp:cNvSpPr/>
      </dsp:nvSpPr>
      <dsp:spPr>
        <a:xfrm>
          <a:off x="1784038" y="203941"/>
          <a:ext cx="2226864" cy="8907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CCC Course Revisions</a:t>
          </a:r>
        </a:p>
      </dsp:txBody>
      <dsp:txXfrm>
        <a:off x="2229411" y="203941"/>
        <a:ext cx="1336119" cy="890745"/>
      </dsp:txXfrm>
    </dsp:sp>
    <dsp:sp modelId="{B62633EC-3B23-0D42-BE49-BD93EE9A0395}">
      <dsp:nvSpPr>
        <dsp:cNvPr id="0" name=""/>
        <dsp:cNvSpPr/>
      </dsp:nvSpPr>
      <dsp:spPr>
        <a:xfrm>
          <a:off x="3565529" y="203941"/>
          <a:ext cx="2226864" cy="8907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UC/CSU Articulation Review</a:t>
          </a:r>
        </a:p>
      </dsp:txBody>
      <dsp:txXfrm>
        <a:off x="4010902" y="203941"/>
        <a:ext cx="1336119" cy="890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C2F66-6BFD-4D45-A35D-7DF3A4230A10}">
      <dsp:nvSpPr>
        <dsp:cNvPr id="0" name=""/>
        <dsp:cNvSpPr/>
      </dsp:nvSpPr>
      <dsp:spPr>
        <a:xfrm>
          <a:off x="2546" y="203941"/>
          <a:ext cx="2226864" cy="8907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Template Development</a:t>
          </a:r>
        </a:p>
      </dsp:txBody>
      <dsp:txXfrm>
        <a:off x="2546" y="203941"/>
        <a:ext cx="2004178" cy="890745"/>
      </dsp:txXfrm>
    </dsp:sp>
    <dsp:sp modelId="{A80A5271-D545-C24D-B273-84C109A30F89}">
      <dsp:nvSpPr>
        <dsp:cNvPr id="0" name=""/>
        <dsp:cNvSpPr/>
      </dsp:nvSpPr>
      <dsp:spPr>
        <a:xfrm>
          <a:off x="1784038" y="203941"/>
          <a:ext cx="2226864" cy="8907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CCC Course Revisions</a:t>
          </a:r>
        </a:p>
      </dsp:txBody>
      <dsp:txXfrm>
        <a:off x="2229411" y="203941"/>
        <a:ext cx="1336119" cy="890745"/>
      </dsp:txXfrm>
    </dsp:sp>
    <dsp:sp modelId="{B62633EC-3B23-0D42-BE49-BD93EE9A0395}">
      <dsp:nvSpPr>
        <dsp:cNvPr id="0" name=""/>
        <dsp:cNvSpPr/>
      </dsp:nvSpPr>
      <dsp:spPr>
        <a:xfrm>
          <a:off x="3565529" y="203941"/>
          <a:ext cx="2226864" cy="8907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UC/CSU Articulation Review</a:t>
          </a:r>
        </a:p>
      </dsp:txBody>
      <dsp:txXfrm>
        <a:off x="4010902" y="203941"/>
        <a:ext cx="1336119" cy="89074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6EF6-1E9D-42CD-B460-2187A3DFC137}" type="datetimeFigureOut">
              <a:t>3/31/26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7E04C-0944-4B9E-B533-67D87471C615}" type="slidenum">
              <a:t>‹#›</a:t>
            </a:fld>
            <a:endParaRPr lang="en-US"/>
          </a:p>
        </p:txBody>
      </p:sp>
    </p:spTree>
    <p:extLst>
      <p:ext uri="{BB962C8B-B14F-4D97-AF65-F5344CB8AC3E}">
        <p14:creationId xmlns:p14="http://schemas.microsoft.com/office/powerpoint/2010/main" val="2973901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111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sccc.org/common-course-numbering-ccn-development-and-faculty-engagemen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AB111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ccco.edu/About-Us/Chancellors-Office/Divisions/Educational-Services-and-Support/TOP-to-CIP-Code-Transition-Projec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555555"/>
                </a:solidFill>
                <a:highlight>
                  <a:srgbClr val="FFFFFF"/>
                </a:highlight>
              </a:rPr>
              <a:t>Education Code Sections 66725-66725.5 [via </a:t>
            </a:r>
            <a:r>
              <a:rPr lang="en-US" u="sng">
                <a:solidFill>
                  <a:srgbClr val="0066BA"/>
                </a:solidFill>
                <a:highlight>
                  <a:srgbClr val="FFFFFF"/>
                </a:highlight>
                <a:hlinkClick r:id="rId3"/>
              </a:rPr>
              <a:t>Assembly Bill No. 1111 (Berman)</a:t>
            </a:r>
            <a:r>
              <a:rPr lang="en-US">
                <a:solidFill>
                  <a:srgbClr val="555555"/>
                </a:solidFill>
                <a:highlight>
                  <a:srgbClr val="FFFFFF"/>
                </a:highlight>
              </a:rPr>
              <a:t>] require implementation of a student-facing common course numbering (CCN) system across the California Community Colleges on or before July 1, 2027. The CCN system assigns the same course number to comparable courses across all California community colleges in order to “streamline transfer from two- to four-year postsecondary educational institutions and reduce excess credit accumulation.” The CCN system establishes a structure that maximizes credit mobility for all students, strengthening equitable transfer and student success. More specifically, it supports students in areas such as building cohesive academic plans, understanding how required courses transfer and apply to completion, and making informed course selections that support degree completion. This effort requires the coordinated engagement of many stakeholders, including faculty, administrators, staff and system officials.</a:t>
            </a:r>
            <a:endParaRPr lang="en-US"/>
          </a:p>
        </p:txBody>
      </p:sp>
      <p:sp>
        <p:nvSpPr>
          <p:cNvPr id="4" name="Slide Number Placeholder 3"/>
          <p:cNvSpPr>
            <a:spLocks noGrp="1"/>
          </p:cNvSpPr>
          <p:nvPr>
            <p:ph type="sldNum" sz="quarter" idx="5"/>
          </p:nvPr>
        </p:nvSpPr>
        <p:spPr/>
        <p:txBody>
          <a:bodyPr/>
          <a:lstStyle/>
          <a:p>
            <a:fld id="{D1E7E04C-0944-4B9E-B533-67D87471C615}" type="slidenum">
              <a:rPr lang="en-US"/>
              <a:t>4</a:t>
            </a:fld>
            <a:endParaRPr lang="en-US"/>
          </a:p>
        </p:txBody>
      </p:sp>
    </p:spTree>
    <p:extLst>
      <p:ext uri="{BB962C8B-B14F-4D97-AF65-F5344CB8AC3E}">
        <p14:creationId xmlns:p14="http://schemas.microsoft.com/office/powerpoint/2010/main" val="136404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D3E2A-C3FE-70D5-2742-0DD4A0CFD7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35CD5-92FE-838D-7F9F-0F82CA849D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44928-AA24-AE4C-3FA7-6497224806BD}"/>
              </a:ext>
            </a:extLst>
          </p:cNvPr>
          <p:cNvSpPr>
            <a:spLocks noGrp="1"/>
          </p:cNvSpPr>
          <p:nvPr>
            <p:ph type="body" idx="1"/>
          </p:nvPr>
        </p:nvSpPr>
        <p:spPr/>
        <p:txBody>
          <a:bodyPr/>
          <a:lstStyle/>
          <a:p>
            <a:r>
              <a:rPr lang="en-US">
                <a:solidFill>
                  <a:srgbClr val="000000"/>
                </a:solidFill>
                <a:highlight>
                  <a:srgbClr val="FFFFFF"/>
                </a:highlight>
              </a:rPr>
              <a:t>Check out the branding and marketing tools available for use.  The CCCs have been very innovative in producing crosswalks and media information to share with students.  What has your college done?</a:t>
            </a:r>
            <a:endParaRPr lang="en-US"/>
          </a:p>
          <a:p>
            <a:endParaRPr lang="en-US">
              <a:solidFill>
                <a:srgbClr val="000000"/>
              </a:solidFill>
              <a:highlight>
                <a:srgbClr val="FFFFFF"/>
              </a:highlight>
            </a:endParaRPr>
          </a:p>
          <a:p>
            <a:r>
              <a:rPr lang="en-US">
                <a:solidFill>
                  <a:srgbClr val="000000"/>
                </a:solidFill>
                <a:highlight>
                  <a:srgbClr val="FFFFFF"/>
                </a:highlight>
              </a:rPr>
              <a:t>As you can imagine, technology can create unintended barriers when implementing a new initiative. There is concern that some CCCs may not be able to accurately display the CCN taxonomy and titles on students' ed plans and transcripts.</a:t>
            </a:r>
            <a:endParaRPr lang="en-US"/>
          </a:p>
          <a:p>
            <a:endParaRPr lang="en-US">
              <a:solidFill>
                <a:srgbClr val="000000"/>
              </a:solidFill>
              <a:highlight>
                <a:srgbClr val="FFFFFF"/>
              </a:highlight>
            </a:endParaRPr>
          </a:p>
          <a:p>
            <a:r>
              <a:rPr lang="en-US">
                <a:solidFill>
                  <a:srgbClr val="000000"/>
                </a:solidFill>
                <a:highlight>
                  <a:srgbClr val="FFFFFF"/>
                </a:highlight>
              </a:rPr>
              <a:t>At the request of the CSU and UC systems, a survey was sent to CIOs and CSSOs to gather data on what information appears on student transcripts and what is transmitted to the system offices.</a:t>
            </a:r>
            <a:endParaRPr lang="en-US"/>
          </a:p>
          <a:p>
            <a:endParaRPr lang="en-US">
              <a:solidFill>
                <a:srgbClr val="000000"/>
              </a:solidFill>
              <a:highlight>
                <a:srgbClr val="FFFFFF"/>
              </a:highlight>
            </a:endParaRPr>
          </a:p>
          <a:p>
            <a:r>
              <a:rPr lang="en-US">
                <a:solidFill>
                  <a:srgbClr val="000000"/>
                </a:solidFill>
                <a:highlight>
                  <a:srgbClr val="FFFFFF"/>
                </a:highlight>
              </a:rPr>
              <a:t>Please review your local education plans and student transcripts. This effort is important to ensure accurate transfer evaluations, as many students are currently applying to transfer.</a:t>
            </a:r>
            <a:endParaRPr lang="en-US">
              <a:ea typeface="Calibri"/>
              <a:cs typeface="Calibri"/>
            </a:endParaRPr>
          </a:p>
          <a:p>
            <a:r>
              <a:rPr lang="en-US">
                <a:solidFill>
                  <a:srgbClr val="000000"/>
                </a:solidFill>
                <a:highlight>
                  <a:srgbClr val="FFFFFF"/>
                </a:highlight>
              </a:rPr>
              <a:t>Your assistance in reviewing student education plans and transcripts for CCN accuracy is greatly appreciated. The CCN title and taxonomy must be identical for this process to work both intra- and </a:t>
            </a:r>
            <a:r>
              <a:rPr lang="en-US" err="1">
                <a:solidFill>
                  <a:srgbClr val="000000"/>
                </a:solidFill>
                <a:highlight>
                  <a:srgbClr val="FFFFFF"/>
                </a:highlight>
              </a:rPr>
              <a:t>intersegmentally</a:t>
            </a:r>
            <a:r>
              <a:rPr lang="en-US">
                <a:solidFill>
                  <a:srgbClr val="000000"/>
                </a:solidFill>
                <a:highlight>
                  <a:srgbClr val="FFFFFF"/>
                </a:highlight>
              </a:rPr>
              <a:t>. The goal is to ensure that students receive full and appropriate credit for their coursework.</a:t>
            </a:r>
            <a:endParaRPr lang="en-US"/>
          </a:p>
          <a:p>
            <a:endParaRPr lang="en-US">
              <a:highlight>
                <a:srgbClr val="FFFFFF"/>
              </a:highlight>
              <a:ea typeface="Calibri"/>
              <a:cs typeface="Calibri"/>
            </a:endParaRPr>
          </a:p>
          <a:p>
            <a:r>
              <a:rPr lang="en-US">
                <a:solidFill>
                  <a:srgbClr val="000000"/>
                </a:solidFill>
                <a:highlight>
                  <a:srgbClr val="FFFFFF"/>
                </a:highlight>
                <a:ea typeface="Calibri"/>
                <a:cs typeface="Calibri"/>
              </a:rPr>
              <a:t>We will be talking about the transcripts at the breakout during </a:t>
            </a:r>
            <a:r>
              <a:rPr lang="en-US">
                <a:solidFill>
                  <a:srgbClr val="000000"/>
                </a:solidFill>
                <a:highlight>
                  <a:srgbClr val="FFFFFF"/>
                </a:highlight>
              </a:rPr>
              <a:t>CCCARO conference in Sacramento on March 31st at 3:15 to 4:05pm.  Come bring your questions and ideas to this breakout.</a:t>
            </a:r>
            <a:endParaRPr lang="en-US">
              <a:solidFill>
                <a:srgbClr val="000000"/>
              </a:solidFill>
              <a:highlight>
                <a:srgbClr val="FFFFFF"/>
              </a:highlight>
              <a:ea typeface="Calibri"/>
              <a:cs typeface="Calibri"/>
            </a:endParaRPr>
          </a:p>
          <a:p>
            <a:endParaRPr lang="en-US">
              <a:solidFill>
                <a:srgbClr val="000000"/>
              </a:solidFill>
              <a:highlight>
                <a:srgbClr val="FFFFFF"/>
              </a:highlight>
              <a:ea typeface="Calibri"/>
              <a:cs typeface="Calibri"/>
            </a:endParaRPr>
          </a:p>
          <a:p>
            <a:endParaRPr lang="en-US">
              <a:solidFill>
                <a:srgbClr val="444444"/>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564C50FA-9A71-479E-E6CB-35F1E089DAEE}"/>
              </a:ext>
            </a:extLst>
          </p:cNvPr>
          <p:cNvSpPr>
            <a:spLocks noGrp="1"/>
          </p:cNvSpPr>
          <p:nvPr>
            <p:ph type="sldNum" sz="quarter" idx="5"/>
          </p:nvPr>
        </p:nvSpPr>
        <p:spPr/>
        <p:txBody>
          <a:bodyPr/>
          <a:lstStyle/>
          <a:p>
            <a:fld id="{D1E7E04C-0944-4B9E-B533-67D87471C615}" type="slidenum">
              <a:rPr lang="en-US"/>
              <a:t>16</a:t>
            </a:fld>
            <a:endParaRPr lang="en-US"/>
          </a:p>
        </p:txBody>
      </p:sp>
    </p:spTree>
    <p:extLst>
      <p:ext uri="{BB962C8B-B14F-4D97-AF65-F5344CB8AC3E}">
        <p14:creationId xmlns:p14="http://schemas.microsoft.com/office/powerpoint/2010/main" val="2573146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38ED-FC4A-420D-9C93-EEECADF90D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B2592-4F4C-D769-DACF-E58F1EACB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27FF5-8E12-DAA1-8F83-9CBED0930019}"/>
              </a:ext>
            </a:extLst>
          </p:cNvPr>
          <p:cNvSpPr>
            <a:spLocks noGrp="1"/>
          </p:cNvSpPr>
          <p:nvPr>
            <p:ph type="body" idx="1"/>
          </p:nvPr>
        </p:nvSpPr>
        <p:spPr/>
        <p:txBody>
          <a:bodyPr/>
          <a:lstStyle/>
          <a:p>
            <a:r>
              <a:rPr lang="en-US">
                <a:solidFill>
                  <a:srgbClr val="000000"/>
                </a:solidFill>
                <a:highlight>
                  <a:srgbClr val="FFFFFF"/>
                </a:highlight>
              </a:rPr>
              <a:t>Check out the branding and marketing tools available for use.  The CCCs have been very innovative in producing crosswalks and media information to share with students.  What has your college done?</a:t>
            </a:r>
            <a:endParaRPr lang="en-US"/>
          </a:p>
          <a:p>
            <a:endParaRPr lang="en-US">
              <a:solidFill>
                <a:srgbClr val="000000"/>
              </a:solidFill>
              <a:highlight>
                <a:srgbClr val="FFFFFF"/>
              </a:highlight>
            </a:endParaRPr>
          </a:p>
          <a:p>
            <a:r>
              <a:rPr lang="en-US">
                <a:solidFill>
                  <a:srgbClr val="000000"/>
                </a:solidFill>
                <a:highlight>
                  <a:srgbClr val="FFFFFF"/>
                </a:highlight>
              </a:rPr>
              <a:t>As you can imagine, technology can create unintended barriers when implementing a new initiative. There is concern that some CCCs may not be able to accurately display the CCN taxonomy and titles on students' ed plans and transcripts.</a:t>
            </a:r>
            <a:endParaRPr lang="en-US"/>
          </a:p>
          <a:p>
            <a:endParaRPr lang="en-US">
              <a:solidFill>
                <a:srgbClr val="000000"/>
              </a:solidFill>
              <a:highlight>
                <a:srgbClr val="FFFFFF"/>
              </a:highlight>
            </a:endParaRPr>
          </a:p>
          <a:p>
            <a:r>
              <a:rPr lang="en-US">
                <a:solidFill>
                  <a:srgbClr val="000000"/>
                </a:solidFill>
                <a:highlight>
                  <a:srgbClr val="FFFFFF"/>
                </a:highlight>
              </a:rPr>
              <a:t>At the request of the CSU and UC systems, a survey was sent to CIOs and CSSOs to gather data on what information appears on student transcripts and what is transmitted to the system offices.</a:t>
            </a:r>
            <a:endParaRPr lang="en-US"/>
          </a:p>
          <a:p>
            <a:endParaRPr lang="en-US">
              <a:solidFill>
                <a:srgbClr val="000000"/>
              </a:solidFill>
              <a:highlight>
                <a:srgbClr val="FFFFFF"/>
              </a:highlight>
            </a:endParaRPr>
          </a:p>
          <a:p>
            <a:r>
              <a:rPr lang="en-US">
                <a:solidFill>
                  <a:srgbClr val="000000"/>
                </a:solidFill>
                <a:highlight>
                  <a:srgbClr val="FFFFFF"/>
                </a:highlight>
              </a:rPr>
              <a:t>Please review your local education plans and student transcripts. This effort is important to ensure accurate transfer evaluations, as many students are currently applying to transfer.</a:t>
            </a:r>
            <a:endParaRPr lang="en-US">
              <a:ea typeface="Calibri"/>
              <a:cs typeface="Calibri"/>
            </a:endParaRPr>
          </a:p>
          <a:p>
            <a:r>
              <a:rPr lang="en-US">
                <a:solidFill>
                  <a:srgbClr val="000000"/>
                </a:solidFill>
                <a:highlight>
                  <a:srgbClr val="FFFFFF"/>
                </a:highlight>
              </a:rPr>
              <a:t>Your assistance in reviewing student education plans and transcripts for CCN accuracy is greatly appreciated. The CCN title and taxonomy must be identical for this process to work both intra- and </a:t>
            </a:r>
            <a:r>
              <a:rPr lang="en-US" err="1">
                <a:solidFill>
                  <a:srgbClr val="000000"/>
                </a:solidFill>
                <a:highlight>
                  <a:srgbClr val="FFFFFF"/>
                </a:highlight>
              </a:rPr>
              <a:t>intersegmentally</a:t>
            </a:r>
            <a:r>
              <a:rPr lang="en-US">
                <a:solidFill>
                  <a:srgbClr val="000000"/>
                </a:solidFill>
                <a:highlight>
                  <a:srgbClr val="FFFFFF"/>
                </a:highlight>
              </a:rPr>
              <a:t>. The goal is to ensure that students receive full and appropriate credit for their coursework.</a:t>
            </a:r>
            <a:endParaRPr lang="en-US"/>
          </a:p>
          <a:p>
            <a:endParaRPr lang="en-US">
              <a:highlight>
                <a:srgbClr val="FFFFFF"/>
              </a:highlight>
              <a:ea typeface="Calibri"/>
              <a:cs typeface="Calibri"/>
            </a:endParaRPr>
          </a:p>
          <a:p>
            <a:r>
              <a:rPr lang="en-US">
                <a:solidFill>
                  <a:srgbClr val="000000"/>
                </a:solidFill>
                <a:highlight>
                  <a:srgbClr val="FFFFFF"/>
                </a:highlight>
                <a:ea typeface="Calibri"/>
                <a:cs typeface="Calibri"/>
              </a:rPr>
              <a:t>We will be talking about the transcripts at the breakout during </a:t>
            </a:r>
            <a:r>
              <a:rPr lang="en-US">
                <a:solidFill>
                  <a:srgbClr val="000000"/>
                </a:solidFill>
                <a:highlight>
                  <a:srgbClr val="FFFFFF"/>
                </a:highlight>
              </a:rPr>
              <a:t>CCCARO conference in Sacramento on March 31st at 3:15 to 4:05pm.  Come bring your questions and ideas to this breakout.</a:t>
            </a:r>
            <a:endParaRPr lang="en-US">
              <a:solidFill>
                <a:srgbClr val="000000"/>
              </a:solidFill>
              <a:highlight>
                <a:srgbClr val="FFFFFF"/>
              </a:highlight>
              <a:ea typeface="Calibri"/>
              <a:cs typeface="Calibri"/>
            </a:endParaRPr>
          </a:p>
          <a:p>
            <a:endParaRPr lang="en-US">
              <a:solidFill>
                <a:srgbClr val="000000"/>
              </a:solidFill>
              <a:highlight>
                <a:srgbClr val="FFFFFF"/>
              </a:highlight>
              <a:ea typeface="Calibri"/>
              <a:cs typeface="Calibri"/>
            </a:endParaRPr>
          </a:p>
          <a:p>
            <a:endParaRPr lang="en-US">
              <a:solidFill>
                <a:srgbClr val="444444"/>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93F6C109-6703-0E7D-7EB2-C80CBFB750DA}"/>
              </a:ext>
            </a:extLst>
          </p:cNvPr>
          <p:cNvSpPr>
            <a:spLocks noGrp="1"/>
          </p:cNvSpPr>
          <p:nvPr>
            <p:ph type="sldNum" sz="quarter" idx="5"/>
          </p:nvPr>
        </p:nvSpPr>
        <p:spPr/>
        <p:txBody>
          <a:bodyPr/>
          <a:lstStyle/>
          <a:p>
            <a:fld id="{D1E7E04C-0944-4B9E-B533-67D87471C615}" type="slidenum">
              <a:rPr lang="en-US"/>
              <a:t>17</a:t>
            </a:fld>
            <a:endParaRPr lang="en-US"/>
          </a:p>
        </p:txBody>
      </p:sp>
    </p:spTree>
    <p:extLst>
      <p:ext uri="{BB962C8B-B14F-4D97-AF65-F5344CB8AC3E}">
        <p14:creationId xmlns:p14="http://schemas.microsoft.com/office/powerpoint/2010/main" val="1196674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7ABAF-6CFC-E676-387A-32D4E94B9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D9DB9-4521-7A94-5A0E-DDF027DBE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44F56-F2AC-E744-0539-9DA482D4BA98}"/>
              </a:ext>
            </a:extLst>
          </p:cNvPr>
          <p:cNvSpPr>
            <a:spLocks noGrp="1"/>
          </p:cNvSpPr>
          <p:nvPr>
            <p:ph type="body" idx="1"/>
          </p:nvPr>
        </p:nvSpPr>
        <p:spPr/>
        <p:txBody>
          <a:bodyPr/>
          <a:lstStyle/>
          <a:p>
            <a:r>
              <a:rPr lang="en-US">
                <a:solidFill>
                  <a:srgbClr val="000000"/>
                </a:solidFill>
                <a:highlight>
                  <a:srgbClr val="FFFFFF"/>
                </a:highlight>
              </a:rPr>
              <a:t>Check out the branding and marketing tools available for use.  The CCCs have been very innovative in producing crosswalks and media information to share with students.  What has your college done?</a:t>
            </a:r>
            <a:endParaRPr lang="en-US"/>
          </a:p>
          <a:p>
            <a:endParaRPr lang="en-US">
              <a:solidFill>
                <a:srgbClr val="000000"/>
              </a:solidFill>
              <a:highlight>
                <a:srgbClr val="FFFFFF"/>
              </a:highlight>
            </a:endParaRPr>
          </a:p>
          <a:p>
            <a:r>
              <a:rPr lang="en-US">
                <a:solidFill>
                  <a:srgbClr val="000000"/>
                </a:solidFill>
                <a:highlight>
                  <a:srgbClr val="FFFFFF"/>
                </a:highlight>
              </a:rPr>
              <a:t>As you can imagine, technology can create unintended barriers when implementing a new initiative. There is concern that some CCCs may not be able to accurately display the CCN taxonomy and titles on students' ed plans and transcripts.</a:t>
            </a:r>
            <a:endParaRPr lang="en-US"/>
          </a:p>
          <a:p>
            <a:endParaRPr lang="en-US">
              <a:solidFill>
                <a:srgbClr val="000000"/>
              </a:solidFill>
              <a:highlight>
                <a:srgbClr val="FFFFFF"/>
              </a:highlight>
            </a:endParaRPr>
          </a:p>
          <a:p>
            <a:r>
              <a:rPr lang="en-US">
                <a:solidFill>
                  <a:srgbClr val="000000"/>
                </a:solidFill>
                <a:highlight>
                  <a:srgbClr val="FFFFFF"/>
                </a:highlight>
              </a:rPr>
              <a:t>At the request of the CSU and UC systems, a survey was sent to CIOs and CSSOs to gather data on what information appears on student transcripts and what is transmitted to the system offices.</a:t>
            </a:r>
            <a:endParaRPr lang="en-US"/>
          </a:p>
          <a:p>
            <a:endParaRPr lang="en-US">
              <a:solidFill>
                <a:srgbClr val="000000"/>
              </a:solidFill>
              <a:highlight>
                <a:srgbClr val="FFFFFF"/>
              </a:highlight>
            </a:endParaRPr>
          </a:p>
          <a:p>
            <a:r>
              <a:rPr lang="en-US">
                <a:solidFill>
                  <a:srgbClr val="000000"/>
                </a:solidFill>
                <a:highlight>
                  <a:srgbClr val="FFFFFF"/>
                </a:highlight>
              </a:rPr>
              <a:t>Please review your local education plans and student transcripts. This effort is important to ensure accurate transfer evaluations, as many students are currently applying to transfer.</a:t>
            </a:r>
            <a:endParaRPr lang="en-US">
              <a:ea typeface="Calibri"/>
              <a:cs typeface="Calibri"/>
            </a:endParaRPr>
          </a:p>
          <a:p>
            <a:r>
              <a:rPr lang="en-US">
                <a:solidFill>
                  <a:srgbClr val="000000"/>
                </a:solidFill>
                <a:highlight>
                  <a:srgbClr val="FFFFFF"/>
                </a:highlight>
              </a:rPr>
              <a:t>Your assistance in reviewing student education plans and transcripts for CCN accuracy is greatly appreciated. The CCN title and taxonomy must be identical for this process to work both intra- and </a:t>
            </a:r>
            <a:r>
              <a:rPr lang="en-US" err="1">
                <a:solidFill>
                  <a:srgbClr val="000000"/>
                </a:solidFill>
                <a:highlight>
                  <a:srgbClr val="FFFFFF"/>
                </a:highlight>
              </a:rPr>
              <a:t>intersegmentally</a:t>
            </a:r>
            <a:r>
              <a:rPr lang="en-US">
                <a:solidFill>
                  <a:srgbClr val="000000"/>
                </a:solidFill>
                <a:highlight>
                  <a:srgbClr val="FFFFFF"/>
                </a:highlight>
              </a:rPr>
              <a:t>. The goal is to ensure that students receive full and appropriate credit for their coursework.</a:t>
            </a:r>
            <a:endParaRPr lang="en-US"/>
          </a:p>
          <a:p>
            <a:endParaRPr lang="en-US">
              <a:highlight>
                <a:srgbClr val="FFFFFF"/>
              </a:highlight>
              <a:ea typeface="Calibri"/>
              <a:cs typeface="Calibri"/>
            </a:endParaRPr>
          </a:p>
          <a:p>
            <a:r>
              <a:rPr lang="en-US">
                <a:solidFill>
                  <a:srgbClr val="000000"/>
                </a:solidFill>
                <a:highlight>
                  <a:srgbClr val="FFFFFF"/>
                </a:highlight>
                <a:ea typeface="Calibri"/>
                <a:cs typeface="Calibri"/>
              </a:rPr>
              <a:t>We will be talking about the transcripts at the breakout during </a:t>
            </a:r>
            <a:r>
              <a:rPr lang="en-US">
                <a:solidFill>
                  <a:srgbClr val="000000"/>
                </a:solidFill>
                <a:highlight>
                  <a:srgbClr val="FFFFFF"/>
                </a:highlight>
              </a:rPr>
              <a:t>CCCARO conference in Sacramento on March 31st at 3:15 to 4:05pm.  Come bring your questions and ideas to this breakout.</a:t>
            </a:r>
            <a:endParaRPr lang="en-US">
              <a:solidFill>
                <a:srgbClr val="000000"/>
              </a:solidFill>
              <a:highlight>
                <a:srgbClr val="FFFFFF"/>
              </a:highlight>
              <a:ea typeface="Calibri"/>
              <a:cs typeface="Calibri"/>
            </a:endParaRPr>
          </a:p>
          <a:p>
            <a:endParaRPr lang="en-US">
              <a:solidFill>
                <a:srgbClr val="000000"/>
              </a:solidFill>
              <a:highlight>
                <a:srgbClr val="FFFFFF"/>
              </a:highlight>
              <a:ea typeface="Calibri"/>
              <a:cs typeface="Calibri"/>
            </a:endParaRPr>
          </a:p>
          <a:p>
            <a:endParaRPr lang="en-US">
              <a:solidFill>
                <a:srgbClr val="444444"/>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475CD229-0054-0EFB-59FA-7D3A046C71BF}"/>
              </a:ext>
            </a:extLst>
          </p:cNvPr>
          <p:cNvSpPr>
            <a:spLocks noGrp="1"/>
          </p:cNvSpPr>
          <p:nvPr>
            <p:ph type="sldNum" sz="quarter" idx="5"/>
          </p:nvPr>
        </p:nvSpPr>
        <p:spPr/>
        <p:txBody>
          <a:bodyPr/>
          <a:lstStyle/>
          <a:p>
            <a:fld id="{D1E7E04C-0944-4B9E-B533-67D87471C615}" type="slidenum">
              <a:rPr lang="en-US"/>
              <a:t>20</a:t>
            </a:fld>
            <a:endParaRPr lang="en-US"/>
          </a:p>
        </p:txBody>
      </p:sp>
    </p:spTree>
    <p:extLst>
      <p:ext uri="{BB962C8B-B14F-4D97-AF65-F5344CB8AC3E}">
        <p14:creationId xmlns:p14="http://schemas.microsoft.com/office/powerpoint/2010/main" val="423807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65CB6-4313-5839-0847-E9BB55664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47E270-E26D-FD92-E8FF-0C835C55C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05CFA-6C34-AF74-A7BB-550373DF7E61}"/>
              </a:ext>
            </a:extLst>
          </p:cNvPr>
          <p:cNvSpPr>
            <a:spLocks noGrp="1"/>
          </p:cNvSpPr>
          <p:nvPr>
            <p:ph type="body" idx="1"/>
          </p:nvPr>
        </p:nvSpPr>
        <p:spPr/>
        <p:txBody>
          <a:bodyPr/>
          <a:lstStyle/>
          <a:p>
            <a:r>
              <a:rPr lang="en-US">
                <a:solidFill>
                  <a:srgbClr val="000000"/>
                </a:solidFill>
                <a:highlight>
                  <a:srgbClr val="FFFFFF"/>
                </a:highlight>
              </a:rPr>
              <a:t>Check out the branding and marketing tools available for use.  The CCCs have been very innovative in producing crosswalks and media information to share with students.  What has your college done?</a:t>
            </a:r>
            <a:endParaRPr lang="en-US"/>
          </a:p>
          <a:p>
            <a:endParaRPr lang="en-US">
              <a:solidFill>
                <a:srgbClr val="000000"/>
              </a:solidFill>
              <a:highlight>
                <a:srgbClr val="FFFFFF"/>
              </a:highlight>
            </a:endParaRPr>
          </a:p>
          <a:p>
            <a:r>
              <a:rPr lang="en-US">
                <a:solidFill>
                  <a:srgbClr val="000000"/>
                </a:solidFill>
                <a:highlight>
                  <a:srgbClr val="FFFFFF"/>
                </a:highlight>
              </a:rPr>
              <a:t>As you can imagine, technology can create unintended barriers when implementing a new initiative. There is concern that some CCCs may not be able to accurately display the CCN taxonomy and titles on students' ed plans and transcripts.</a:t>
            </a:r>
            <a:endParaRPr lang="en-US"/>
          </a:p>
          <a:p>
            <a:endParaRPr lang="en-US">
              <a:solidFill>
                <a:srgbClr val="000000"/>
              </a:solidFill>
              <a:highlight>
                <a:srgbClr val="FFFFFF"/>
              </a:highlight>
            </a:endParaRPr>
          </a:p>
          <a:p>
            <a:r>
              <a:rPr lang="en-US">
                <a:solidFill>
                  <a:srgbClr val="000000"/>
                </a:solidFill>
                <a:highlight>
                  <a:srgbClr val="FFFFFF"/>
                </a:highlight>
              </a:rPr>
              <a:t>At the request of the CSU and UC systems, a survey was sent to CIOs and CSSOs to gather data on what information appears on student transcripts and what is transmitted to the system offices.</a:t>
            </a:r>
            <a:endParaRPr lang="en-US"/>
          </a:p>
          <a:p>
            <a:endParaRPr lang="en-US">
              <a:solidFill>
                <a:srgbClr val="000000"/>
              </a:solidFill>
              <a:highlight>
                <a:srgbClr val="FFFFFF"/>
              </a:highlight>
            </a:endParaRPr>
          </a:p>
          <a:p>
            <a:r>
              <a:rPr lang="en-US">
                <a:solidFill>
                  <a:srgbClr val="000000"/>
                </a:solidFill>
                <a:highlight>
                  <a:srgbClr val="FFFFFF"/>
                </a:highlight>
              </a:rPr>
              <a:t>Please review your local education plans and student transcripts. This effort is important to ensure accurate transfer evaluations, as many students are currently applying to transfer.</a:t>
            </a:r>
            <a:endParaRPr lang="en-US">
              <a:ea typeface="Calibri"/>
              <a:cs typeface="Calibri"/>
            </a:endParaRPr>
          </a:p>
          <a:p>
            <a:r>
              <a:rPr lang="en-US">
                <a:solidFill>
                  <a:srgbClr val="000000"/>
                </a:solidFill>
                <a:highlight>
                  <a:srgbClr val="FFFFFF"/>
                </a:highlight>
              </a:rPr>
              <a:t>Your assistance in reviewing student education plans and transcripts for CCN accuracy is greatly appreciated. The CCN title and taxonomy must be identical for this process to work both intra- and </a:t>
            </a:r>
            <a:r>
              <a:rPr lang="en-US" err="1">
                <a:solidFill>
                  <a:srgbClr val="000000"/>
                </a:solidFill>
                <a:highlight>
                  <a:srgbClr val="FFFFFF"/>
                </a:highlight>
              </a:rPr>
              <a:t>intersegmentally</a:t>
            </a:r>
            <a:r>
              <a:rPr lang="en-US">
                <a:solidFill>
                  <a:srgbClr val="000000"/>
                </a:solidFill>
                <a:highlight>
                  <a:srgbClr val="FFFFFF"/>
                </a:highlight>
              </a:rPr>
              <a:t>. The goal is to ensure that students receive full and appropriate credit for their coursework.</a:t>
            </a:r>
            <a:endParaRPr lang="en-US"/>
          </a:p>
          <a:p>
            <a:endParaRPr lang="en-US">
              <a:highlight>
                <a:srgbClr val="FFFFFF"/>
              </a:highlight>
              <a:ea typeface="Calibri"/>
              <a:cs typeface="Calibri"/>
            </a:endParaRPr>
          </a:p>
          <a:p>
            <a:r>
              <a:rPr lang="en-US">
                <a:solidFill>
                  <a:srgbClr val="000000"/>
                </a:solidFill>
                <a:highlight>
                  <a:srgbClr val="FFFFFF"/>
                </a:highlight>
                <a:ea typeface="Calibri"/>
                <a:cs typeface="Calibri"/>
              </a:rPr>
              <a:t>We will be talking about the transcripts at the breakout during </a:t>
            </a:r>
            <a:r>
              <a:rPr lang="en-US">
                <a:solidFill>
                  <a:srgbClr val="000000"/>
                </a:solidFill>
                <a:highlight>
                  <a:srgbClr val="FFFFFF"/>
                </a:highlight>
              </a:rPr>
              <a:t>CCCARO conference in Sacramento on March 31st at 3:15 to 4:05pm.  Come bring your questions and ideas to this breakout.</a:t>
            </a:r>
            <a:endParaRPr lang="en-US">
              <a:solidFill>
                <a:srgbClr val="000000"/>
              </a:solidFill>
              <a:highlight>
                <a:srgbClr val="FFFFFF"/>
              </a:highlight>
              <a:ea typeface="Calibri"/>
              <a:cs typeface="Calibri"/>
            </a:endParaRPr>
          </a:p>
          <a:p>
            <a:endParaRPr lang="en-US">
              <a:solidFill>
                <a:srgbClr val="000000"/>
              </a:solidFill>
              <a:highlight>
                <a:srgbClr val="FFFFFF"/>
              </a:highlight>
              <a:ea typeface="Calibri"/>
              <a:cs typeface="Calibri"/>
            </a:endParaRPr>
          </a:p>
          <a:p>
            <a:endParaRPr lang="en-US">
              <a:solidFill>
                <a:srgbClr val="444444"/>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09C16E81-140A-9236-38FE-CC961EC294A5}"/>
              </a:ext>
            </a:extLst>
          </p:cNvPr>
          <p:cNvSpPr>
            <a:spLocks noGrp="1"/>
          </p:cNvSpPr>
          <p:nvPr>
            <p:ph type="sldNum" sz="quarter" idx="5"/>
          </p:nvPr>
        </p:nvSpPr>
        <p:spPr/>
        <p:txBody>
          <a:bodyPr/>
          <a:lstStyle/>
          <a:p>
            <a:fld id="{D1E7E04C-0944-4B9E-B533-67D87471C615}" type="slidenum">
              <a:rPr lang="en-US"/>
              <a:t>21</a:t>
            </a:fld>
            <a:endParaRPr lang="en-US"/>
          </a:p>
        </p:txBody>
      </p:sp>
    </p:spTree>
    <p:extLst>
      <p:ext uri="{BB962C8B-B14F-4D97-AF65-F5344CB8AC3E}">
        <p14:creationId xmlns:p14="http://schemas.microsoft.com/office/powerpoint/2010/main" val="2839886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BCAFB-5F08-1693-E4B8-C749968F2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1140C-C970-FDE6-5D02-2CB621F1C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BC6AED-EF54-7E10-0C29-192A2B5B9903}"/>
              </a:ext>
            </a:extLst>
          </p:cNvPr>
          <p:cNvSpPr>
            <a:spLocks noGrp="1"/>
          </p:cNvSpPr>
          <p:nvPr>
            <p:ph type="body" idx="1"/>
          </p:nvPr>
        </p:nvSpPr>
        <p:spPr/>
        <p:txBody>
          <a:bodyPr/>
          <a:lstStyle/>
          <a:p>
            <a:r>
              <a:rPr lang="en-US">
                <a:solidFill>
                  <a:srgbClr val="000000"/>
                </a:solidFill>
                <a:highlight>
                  <a:srgbClr val="FFFFFF"/>
                </a:highlight>
              </a:rPr>
              <a:t>Check out the branding and marketing tools available for use.  The CCCs have been very innovative in producing crosswalks and media information to share with students.  What has your college done?</a:t>
            </a:r>
            <a:endParaRPr lang="en-US"/>
          </a:p>
          <a:p>
            <a:endParaRPr lang="en-US">
              <a:solidFill>
                <a:srgbClr val="000000"/>
              </a:solidFill>
              <a:highlight>
                <a:srgbClr val="FFFFFF"/>
              </a:highlight>
            </a:endParaRPr>
          </a:p>
          <a:p>
            <a:r>
              <a:rPr lang="en-US">
                <a:solidFill>
                  <a:srgbClr val="000000"/>
                </a:solidFill>
                <a:highlight>
                  <a:srgbClr val="FFFFFF"/>
                </a:highlight>
              </a:rPr>
              <a:t>As you can imagine, technology can create unintended barriers when implementing a new initiative. There is concern that some CCCs may not be able to accurately display the CCN taxonomy and titles on students' ed plans and transcripts.</a:t>
            </a:r>
            <a:endParaRPr lang="en-US"/>
          </a:p>
          <a:p>
            <a:endParaRPr lang="en-US">
              <a:solidFill>
                <a:srgbClr val="000000"/>
              </a:solidFill>
              <a:highlight>
                <a:srgbClr val="FFFFFF"/>
              </a:highlight>
            </a:endParaRPr>
          </a:p>
          <a:p>
            <a:r>
              <a:rPr lang="en-US">
                <a:solidFill>
                  <a:srgbClr val="000000"/>
                </a:solidFill>
                <a:highlight>
                  <a:srgbClr val="FFFFFF"/>
                </a:highlight>
              </a:rPr>
              <a:t>At the request of the CSU and UC systems, a survey was sent to CIOs and CSSOs to gather data on what information appears on student transcripts and what is transmitted to the system offices.</a:t>
            </a:r>
            <a:endParaRPr lang="en-US"/>
          </a:p>
          <a:p>
            <a:endParaRPr lang="en-US">
              <a:solidFill>
                <a:srgbClr val="000000"/>
              </a:solidFill>
              <a:highlight>
                <a:srgbClr val="FFFFFF"/>
              </a:highlight>
            </a:endParaRPr>
          </a:p>
          <a:p>
            <a:r>
              <a:rPr lang="en-US">
                <a:solidFill>
                  <a:srgbClr val="000000"/>
                </a:solidFill>
                <a:highlight>
                  <a:srgbClr val="FFFFFF"/>
                </a:highlight>
              </a:rPr>
              <a:t>Please review your local education plans and student transcripts. This effort is important to ensure accurate transfer evaluations, as many students are currently applying to transfer.</a:t>
            </a:r>
            <a:endParaRPr lang="en-US">
              <a:ea typeface="Calibri"/>
              <a:cs typeface="Calibri"/>
            </a:endParaRPr>
          </a:p>
          <a:p>
            <a:r>
              <a:rPr lang="en-US">
                <a:solidFill>
                  <a:srgbClr val="000000"/>
                </a:solidFill>
                <a:highlight>
                  <a:srgbClr val="FFFFFF"/>
                </a:highlight>
              </a:rPr>
              <a:t>Your assistance in reviewing student education plans and transcripts for CCN accuracy is greatly appreciated. The CCN title and taxonomy must be identical for this process to work both intra- and </a:t>
            </a:r>
            <a:r>
              <a:rPr lang="en-US" err="1">
                <a:solidFill>
                  <a:srgbClr val="000000"/>
                </a:solidFill>
                <a:highlight>
                  <a:srgbClr val="FFFFFF"/>
                </a:highlight>
              </a:rPr>
              <a:t>intersegmentally</a:t>
            </a:r>
            <a:r>
              <a:rPr lang="en-US">
                <a:solidFill>
                  <a:srgbClr val="000000"/>
                </a:solidFill>
                <a:highlight>
                  <a:srgbClr val="FFFFFF"/>
                </a:highlight>
              </a:rPr>
              <a:t>. The goal is to ensure that students receive full and appropriate credit for their coursework.</a:t>
            </a:r>
            <a:endParaRPr lang="en-US"/>
          </a:p>
          <a:p>
            <a:endParaRPr lang="en-US">
              <a:highlight>
                <a:srgbClr val="FFFFFF"/>
              </a:highlight>
              <a:ea typeface="Calibri"/>
              <a:cs typeface="Calibri"/>
            </a:endParaRPr>
          </a:p>
          <a:p>
            <a:r>
              <a:rPr lang="en-US">
                <a:solidFill>
                  <a:srgbClr val="000000"/>
                </a:solidFill>
                <a:highlight>
                  <a:srgbClr val="FFFFFF"/>
                </a:highlight>
                <a:ea typeface="Calibri"/>
                <a:cs typeface="Calibri"/>
              </a:rPr>
              <a:t>We will be talking about the transcripts at the breakout during </a:t>
            </a:r>
            <a:r>
              <a:rPr lang="en-US">
                <a:solidFill>
                  <a:srgbClr val="000000"/>
                </a:solidFill>
                <a:highlight>
                  <a:srgbClr val="FFFFFF"/>
                </a:highlight>
              </a:rPr>
              <a:t>CCCARO conference in Sacramento on March 31st at 3:15 to 4:05pm.  Come bring your questions and ideas to this breakout.</a:t>
            </a:r>
            <a:endParaRPr lang="en-US">
              <a:solidFill>
                <a:srgbClr val="000000"/>
              </a:solidFill>
              <a:highlight>
                <a:srgbClr val="FFFFFF"/>
              </a:highlight>
              <a:ea typeface="Calibri"/>
              <a:cs typeface="Calibri"/>
            </a:endParaRPr>
          </a:p>
          <a:p>
            <a:endParaRPr lang="en-US">
              <a:solidFill>
                <a:srgbClr val="000000"/>
              </a:solidFill>
              <a:highlight>
                <a:srgbClr val="FFFFFF"/>
              </a:highlight>
              <a:ea typeface="Calibri"/>
              <a:cs typeface="Calibri"/>
            </a:endParaRPr>
          </a:p>
          <a:p>
            <a:endParaRPr lang="en-US">
              <a:solidFill>
                <a:srgbClr val="444444"/>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914DE663-EA92-0456-F5CC-BDD6B2F63069}"/>
              </a:ext>
            </a:extLst>
          </p:cNvPr>
          <p:cNvSpPr>
            <a:spLocks noGrp="1"/>
          </p:cNvSpPr>
          <p:nvPr>
            <p:ph type="sldNum" sz="quarter" idx="5"/>
          </p:nvPr>
        </p:nvSpPr>
        <p:spPr/>
        <p:txBody>
          <a:bodyPr/>
          <a:lstStyle/>
          <a:p>
            <a:fld id="{D1E7E04C-0944-4B9E-B533-67D87471C615}" type="slidenum">
              <a:rPr lang="en-US"/>
              <a:t>22</a:t>
            </a:fld>
            <a:endParaRPr lang="en-US"/>
          </a:p>
        </p:txBody>
      </p:sp>
    </p:spTree>
    <p:extLst>
      <p:ext uri="{BB962C8B-B14F-4D97-AF65-F5344CB8AC3E}">
        <p14:creationId xmlns:p14="http://schemas.microsoft.com/office/powerpoint/2010/main" val="25221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California Community Colleges Chancellor’s Office (Chancellor’s Office) formed the AB 1111 CCN Task Force (CCN Task Force) to make recommendations for a systemwide plan. The CCN Task Force published their final report and, in doing so, proposed a phased approach to meet the mandates of AB 1111. In Phase I, which was completed in summer 2024, faculty worked in collaboration with intersegmental leadership teams to developed CCN Templates for an initial set of high-enrollment courses to generate an initial set of CCN-aligned courses. Those courses went live for students in fall 2025. During Phase II, a second cluster of courses was used to evaluate and refine the development processes and templates, test technology-based implementation, test-drive convening practices and validate intersegmental collaboration. Phase IIA courses will be live in Fall 2026, and Phase IIB courses will be live in Fall 2027 (or earlier if the college chooses). Phase III templates have been developed but are yet to be released while the Chancellor’s Office works with UC and CSU to identify template-first transferability and articulation review processes. </a:t>
            </a:r>
          </a:p>
          <a:p>
            <a:endParaRPr lang="en-US">
              <a:ea typeface="Calibri"/>
              <a:cs typeface="Calibri"/>
            </a:endParaRPr>
          </a:p>
          <a:p>
            <a:r>
              <a:rPr lang="en-US"/>
              <a:t>The vision of CCN is to achieve intra- and inter segmental consistency for </a:t>
            </a:r>
            <a:r>
              <a:rPr lang="en-US" err="1"/>
              <a:t>articulating co</a:t>
            </a:r>
            <a:r>
              <a:rPr lang="en-US"/>
              <a:t>mmonly numbered courses within the California Community Colleges and between the University of California (UC), California State University (CSU), and the Association of Independent California Colleges and Universities (AICCU), while preserving institutional and faculty autonomy.</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1E7E04C-0944-4B9E-B533-67D87471C615}" type="slidenum">
              <a:rPr lang="en-US"/>
              <a:t>6</a:t>
            </a:fld>
            <a:endParaRPr lang="en-US"/>
          </a:p>
        </p:txBody>
      </p:sp>
    </p:spTree>
    <p:extLst>
      <p:ext uri="{BB962C8B-B14F-4D97-AF65-F5344CB8AC3E}">
        <p14:creationId xmlns:p14="http://schemas.microsoft.com/office/powerpoint/2010/main" val="3156898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555759"/>
                </a:solidFill>
                <a:effectLst/>
                <a:highlight>
                  <a:srgbClr val="FFFFFF"/>
                </a:highlight>
                <a:latin typeface="Source Sans Pro" panose="020B0503030403020204" pitchFamily="34" charset="0"/>
              </a:rPr>
              <a:t>As an immediate key priority, the CCN Steering Committee identified and recommended the selection of a cluster of courses for Phase I based on a set of high-enrollment data and in alignment with CalGETC as recommended by the CCN Task Force. </a:t>
            </a:r>
            <a:endParaRPr lang="en-US" dirty="0"/>
          </a:p>
        </p:txBody>
      </p:sp>
      <p:sp>
        <p:nvSpPr>
          <p:cNvPr id="4" name="Slide Number Placeholder 3"/>
          <p:cNvSpPr>
            <a:spLocks noGrp="1"/>
          </p:cNvSpPr>
          <p:nvPr>
            <p:ph type="sldNum" sz="quarter" idx="5"/>
          </p:nvPr>
        </p:nvSpPr>
        <p:spPr/>
        <p:txBody>
          <a:bodyPr/>
          <a:lstStyle/>
          <a:p>
            <a:fld id="{C3E3B5CD-B556-499D-B568-CBF918E3C469}" type="slidenum">
              <a:rPr lang="en-US" smtClean="0"/>
              <a:t>7</a:t>
            </a:fld>
            <a:endParaRPr lang="en-US" dirty="0"/>
          </a:p>
        </p:txBody>
      </p:sp>
    </p:spTree>
    <p:extLst>
      <p:ext uri="{BB962C8B-B14F-4D97-AF65-F5344CB8AC3E}">
        <p14:creationId xmlns:p14="http://schemas.microsoft.com/office/powerpoint/2010/main" val="286309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har char="•"/>
            </a:pPr>
            <a:r>
              <a:rPr lang="en-US" dirty="0"/>
              <a:t>CCN is being rolled out in phases (ASCCC site </a:t>
            </a:r>
            <a:r>
              <a:rPr lang="en-US" dirty="0">
                <a:solidFill>
                  <a:srgbClr val="1155CC"/>
                </a:solidFill>
                <a:hlinkClick r:id="rId3"/>
              </a:rPr>
              <a:t>here</a:t>
            </a:r>
            <a:r>
              <a:rPr lang="en-US" dirty="0"/>
              <a:t>). Phase I CCN Templates have been successfully adopted, with 100% participation of CCCs, and are student-facing as of summer and fall 2025. The CCCCO is also exploring uses of AI to identify potential courses that should be commonly numbered.</a:t>
            </a:r>
          </a:p>
          <a:p>
            <a:pPr indent="0"/>
            <a:r>
              <a:rPr lang="en-US" b="1" dirty="0">
                <a:solidFill>
                  <a:srgbClr val="222222"/>
                </a:solidFill>
              </a:rPr>
              <a:t>Phase</a:t>
            </a:r>
            <a:endParaRPr lang="en-US"/>
          </a:p>
          <a:p>
            <a:r>
              <a:rPr lang="en-US" b="1" dirty="0">
                <a:solidFill>
                  <a:srgbClr val="222222"/>
                </a:solidFill>
              </a:rPr>
              <a:t>Courses</a:t>
            </a:r>
            <a:br>
              <a:rPr lang="en-US" b="1" dirty="0">
                <a:solidFill>
                  <a:srgbClr val="222222"/>
                </a:solidFill>
              </a:rPr>
            </a:br>
            <a:r>
              <a:rPr lang="en-US" b="1" dirty="0">
                <a:solidFill>
                  <a:srgbClr val="222222"/>
                </a:solidFill>
              </a:rPr>
              <a:t>(Numbers indicated do not include Honors courses)</a:t>
            </a:r>
            <a:endParaRPr lang="en-US"/>
          </a:p>
          <a:p>
            <a:r>
              <a:rPr lang="en-US" b="1" dirty="0">
                <a:solidFill>
                  <a:srgbClr val="222222"/>
                </a:solidFill>
              </a:rPr>
              <a:t>CCN Template Development Process</a:t>
            </a:r>
            <a:endParaRPr lang="en-US"/>
          </a:p>
          <a:p>
            <a:r>
              <a:rPr lang="en-US" b="1" dirty="0">
                <a:solidFill>
                  <a:srgbClr val="222222"/>
                </a:solidFill>
              </a:rPr>
              <a:t>Expected Date for Public Implementation</a:t>
            </a:r>
            <a:endParaRPr lang="en-US"/>
          </a:p>
          <a:p>
            <a:r>
              <a:rPr lang="en-US" dirty="0">
                <a:solidFill>
                  <a:srgbClr val="222222"/>
                </a:solidFill>
              </a:rPr>
              <a:t>Phase I</a:t>
            </a:r>
            <a:endParaRPr lang="en-US"/>
          </a:p>
          <a:p>
            <a:r>
              <a:rPr lang="en-US" dirty="0">
                <a:solidFill>
                  <a:srgbClr val="222222"/>
                </a:solidFill>
              </a:rPr>
              <a:t>6 courses (6 high- enrollment courses were chosen for Phase I, representing over 1 million CCC enrollments)</a:t>
            </a:r>
            <a:endParaRPr lang="en-US"/>
          </a:p>
          <a:p>
            <a:r>
              <a:rPr lang="en-US" dirty="0">
                <a:solidFill>
                  <a:srgbClr val="222222"/>
                </a:solidFill>
              </a:rPr>
              <a:t>Completed 2024 (articulation not yet established)</a:t>
            </a:r>
            <a:endParaRPr lang="en-US"/>
          </a:p>
          <a:p>
            <a:r>
              <a:rPr lang="en-US" dirty="0">
                <a:solidFill>
                  <a:srgbClr val="222222"/>
                </a:solidFill>
              </a:rPr>
              <a:t>Student-facing at 115 California Community Colleges expected by fall 2025</a:t>
            </a:r>
            <a:endParaRPr lang="en-US"/>
          </a:p>
          <a:p>
            <a:r>
              <a:rPr lang="en-US" dirty="0">
                <a:solidFill>
                  <a:srgbClr val="222222"/>
                </a:solidFill>
              </a:rPr>
              <a:t>Phase II student facing 23 courses over 2026/2027</a:t>
            </a:r>
            <a:endParaRPr lang="en-US"/>
          </a:p>
          <a:p>
            <a:r>
              <a:rPr lang="en-US" dirty="0">
                <a:solidFill>
                  <a:srgbClr val="222222"/>
                </a:solidFill>
              </a:rPr>
              <a:t>Phase III student facing ~50 courses fall 2027 </a:t>
            </a:r>
            <a:endParaRPr lang="en-US"/>
          </a:p>
          <a:p>
            <a:r>
              <a:rPr lang="en-US" dirty="0">
                <a:solidFill>
                  <a:srgbClr val="222222"/>
                </a:solidFill>
              </a:rPr>
              <a:t> </a:t>
            </a:r>
            <a:endParaRPr lang="en-US"/>
          </a:p>
          <a:p>
            <a:r>
              <a:rPr lang="en-US" dirty="0">
                <a:solidFill>
                  <a:srgbClr val="222222"/>
                </a:solidFill>
              </a:rPr>
              <a:t> </a:t>
            </a:r>
            <a:endParaRPr lang="en-US"/>
          </a:p>
          <a:p>
            <a:pPr marL="171450" indent="-171450">
              <a:buChar char="•"/>
            </a:pPr>
            <a:r>
              <a:rPr lang="en-US" dirty="0"/>
              <a:t>Significant legislative support, with substantial state investment ($10 million to CCCCO and $105 million to the CCCs), demonstrates California’s commitment to learner-centered transfer pathways.</a:t>
            </a:r>
          </a:p>
          <a:p>
            <a:endParaRPr lang="en-US" dirty="0"/>
          </a:p>
        </p:txBody>
      </p:sp>
      <p:sp>
        <p:nvSpPr>
          <p:cNvPr id="4" name="Footer Placeholder 3"/>
          <p:cNvSpPr>
            <a:spLocks noGrp="1"/>
          </p:cNvSpPr>
          <p:nvPr>
            <p:ph type="ftr" sz="quarter" idx="4"/>
          </p:nvPr>
        </p:nvSpPr>
        <p:spPr/>
        <p:txBody>
          <a:bodyPr/>
          <a:lstStyle/>
          <a:p>
            <a:pPr>
              <a:defRPr/>
            </a:pPr>
            <a:r>
              <a:rPr lang="en-US" dirty="0"/>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8</a:t>
            </a:fld>
            <a:endParaRPr lang="en-US" altLang="en-US" dirty="0"/>
          </a:p>
        </p:txBody>
      </p:sp>
    </p:spTree>
    <p:extLst>
      <p:ext uri="{BB962C8B-B14F-4D97-AF65-F5344CB8AC3E}">
        <p14:creationId xmlns:p14="http://schemas.microsoft.com/office/powerpoint/2010/main" val="769683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468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concern about the articulation of CCN courses.  How are the CCN aligned courses from Phase I (student-facing fall 2025) and Phase II (student-facing for fall 2026 and fall 2027) recognized for transfer and degree credit at other institutions? While CCN aims to simplify and align course numbering and naming across colleges, it is critical that these shared course numbers are backed by formal transferability and articulation agreements that are consistent across the CCCs, no matter where a student takes a course. Without these agreements, students may assume a course like ENGL C1000: Academic Reading and Writing will automatically meet the same requirements at different colleges or universities, which may not be the case. The CCN Council continues to advocate for systemwide transferability and articulation agreements to accompany the development of CCN templates. Relying on individual colleges to negotiate separate agreements could result in inconsistencies that disadvantage students.</a:t>
            </a:r>
          </a:p>
        </p:txBody>
      </p:sp>
      <p:sp>
        <p:nvSpPr>
          <p:cNvPr id="4" name="Slide Number Placeholder 3"/>
          <p:cNvSpPr>
            <a:spLocks noGrp="1"/>
          </p:cNvSpPr>
          <p:nvPr>
            <p:ph type="sldNum" sz="quarter" idx="5"/>
          </p:nvPr>
        </p:nvSpPr>
        <p:spPr/>
        <p:txBody>
          <a:bodyPr/>
          <a:lstStyle/>
          <a:p>
            <a:fld id="{D1E7E04C-0944-4B9E-B533-67D87471C615}" type="slidenum">
              <a:rPr lang="en-US"/>
              <a:t>10</a:t>
            </a:fld>
            <a:endParaRPr lang="en-US"/>
          </a:p>
        </p:txBody>
      </p:sp>
    </p:spTree>
    <p:extLst>
      <p:ext uri="{BB962C8B-B14F-4D97-AF65-F5344CB8AC3E}">
        <p14:creationId xmlns:p14="http://schemas.microsoft.com/office/powerpoint/2010/main" val="1784006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555759"/>
                </a:solidFill>
                <a:highlight>
                  <a:srgbClr val="FFFFFF"/>
                </a:highlight>
              </a:rPr>
              <a:t>More than 2,000 CCN-aligned course outlines have now been submitted by colleges across California. As more of these courses become student-facing in Fall 2026 and Fall 2027, they will serve thousands of transfer-bound students who deserve clarity, consistency, and confidence that their coursework will carry forward. This work is more than structural alignment: it is a statewide commitment to transparency, equity, and credit mobility consistent with the promise of </a:t>
            </a:r>
            <a:r>
              <a:rPr lang="en-US" u="sng">
                <a:solidFill>
                  <a:srgbClr val="555759"/>
                </a:solidFill>
                <a:highlight>
                  <a:srgbClr val="FFFFFF"/>
                </a:highlight>
                <a:hlinkClick r:id="rId3"/>
              </a:rPr>
              <a:t>AB 1111</a:t>
            </a:r>
            <a:r>
              <a:rPr lang="en-US">
                <a:solidFill>
                  <a:srgbClr val="555759"/>
                </a:solidFill>
                <a:highlight>
                  <a:srgbClr val="FFFFFF"/>
                </a:highlight>
              </a:rPr>
              <a:t> (Berman, 2021). Initial template-first review efforts focus on the outer rings of the image above: transferability and Cal-GETC. Later efforts will focus on course-to-course and major preparation, which are conducted by faculty within college and university departments or programs.  </a:t>
            </a:r>
            <a:endParaRPr lang="en-US">
              <a:solidFill>
                <a:srgbClr val="555759"/>
              </a:solidFill>
              <a:highlight>
                <a:srgbClr val="FFFFFF"/>
              </a:highlight>
              <a:ea typeface="Calibri"/>
              <a:cs typeface="Calibri"/>
            </a:endParaRPr>
          </a:p>
        </p:txBody>
      </p:sp>
      <p:sp>
        <p:nvSpPr>
          <p:cNvPr id="4" name="Slide Number Placeholder 3"/>
          <p:cNvSpPr>
            <a:spLocks noGrp="1"/>
          </p:cNvSpPr>
          <p:nvPr>
            <p:ph type="sldNum" sz="quarter" idx="5"/>
          </p:nvPr>
        </p:nvSpPr>
        <p:spPr/>
        <p:txBody>
          <a:bodyPr/>
          <a:lstStyle/>
          <a:p>
            <a:fld id="{D1E7E04C-0944-4B9E-B533-67D87471C615}" type="slidenum">
              <a:rPr lang="en-US"/>
              <a:t>11</a:t>
            </a:fld>
            <a:endParaRPr lang="en-US"/>
          </a:p>
        </p:txBody>
      </p:sp>
    </p:spTree>
    <p:extLst>
      <p:ext uri="{BB962C8B-B14F-4D97-AF65-F5344CB8AC3E}">
        <p14:creationId xmlns:p14="http://schemas.microsoft.com/office/powerpoint/2010/main" val="1006332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1E1CE-E8C5-B583-6F00-E60F5EEFE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2D730-5F90-CF2E-5616-0C40BF19FB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CD20E-3A18-7EFC-FCBD-71B5DFDD7BBF}"/>
              </a:ext>
            </a:extLst>
          </p:cNvPr>
          <p:cNvSpPr>
            <a:spLocks noGrp="1"/>
          </p:cNvSpPr>
          <p:nvPr>
            <p:ph type="body" idx="1"/>
          </p:nvPr>
        </p:nvSpPr>
        <p:spPr/>
        <p:txBody>
          <a:bodyPr/>
          <a:lstStyle/>
          <a:p>
            <a:r>
              <a:rPr lang="en-US"/>
              <a:t>The Phase III Templates will be considered for release pending the opportunity to utilize CCN Course Templates as a vehicle for transferability and articulation.   </a:t>
            </a:r>
            <a:endParaRPr lang="en-US">
              <a:solidFill>
                <a:srgbClr val="555759"/>
              </a:solidFill>
              <a:ea typeface="Calibri"/>
              <a:cs typeface="Calibri"/>
            </a:endParaRPr>
          </a:p>
          <a:p>
            <a:endParaRPr lang="en-US"/>
          </a:p>
          <a:p>
            <a:r>
              <a:rPr lang="en-US"/>
              <a:t>In a nutshell, AB 2236 moves California from campus-by-campus articulation to a mandatory, systemwide articulation model tied to common course numbering. </a:t>
            </a:r>
            <a:r>
              <a:rPr lang="en-US">
                <a:solidFill>
                  <a:srgbClr val="555759"/>
                </a:solidFill>
              </a:rPr>
              <a:t>The bill does not create new "common courses' But rather reinforces the existing faculty work currently completed by AB1111. The bill does not require the CSU or UC to adopt a common course number but rather requires the CSU to participate and to use templates to create articulation agreement so every community college that aligns itself with a template is granted the same articulation by any CSU (or UC) that accepts the template.  Student reasonable expect that if they take a CCN course that it will lead to the same transfer outcome.  We encourage the all CCC colleagues to learn about the proposed legislation. According to the CSU data dashboard, LAO, and PPIC research transfer students tend to  graduate in less time and tend persist at great rates compared to the CSU first time freshmen.  The CCC faculty prepare transfer students to be successful at 4-year universities, there is no need to scrutinize course outlines at levels that seem to not honor the academic freedom of the CCC faculty. </a:t>
            </a:r>
            <a:endParaRPr lang="en-US">
              <a:solidFill>
                <a:srgbClr val="555759"/>
              </a:solidFill>
              <a:ea typeface="Calibri"/>
              <a:cs typeface="Calibri"/>
            </a:endParaRPr>
          </a:p>
          <a:p>
            <a:endParaRPr lang="en-US">
              <a:solidFill>
                <a:srgbClr val="444444"/>
              </a:solidFill>
            </a:endParaRPr>
          </a:p>
          <a:p>
            <a:r>
              <a:rPr lang="en-US"/>
              <a:t>Currently, even when courses share a common course number, articulation between a community college and CSU or UC may still require individual campus review and approval. This bill requires the segments to replace that individualized review process with a streamlined, system-level agreement that uses common course numbering templates to determine equivalency. Currently, even when courses share a common course number, transferability and articulation between a community college and CSU or UC still require individual campus review and approval, which results in inconsistencies which are disruptive to student progress. AB2236 requires the segments to replace that individualized review process with a streamlined, system-level agreement that uses common course numbering templates to determine equivalency.</a:t>
            </a:r>
            <a:endParaRPr lang="en-US">
              <a:solidFill>
                <a:srgbClr val="444444"/>
              </a:solidFill>
              <a:ea typeface="Calibri"/>
              <a:cs typeface="Calibri"/>
            </a:endParaRPr>
          </a:p>
          <a:p>
            <a:endParaRPr lang="en-US">
              <a:solidFill>
                <a:srgbClr val="000000"/>
              </a:solidFill>
            </a:endParaRPr>
          </a:p>
          <a:p>
            <a:r>
              <a:rPr lang="en-US">
                <a:solidFill>
                  <a:srgbClr val="555759"/>
                </a:solidFill>
                <a:highlight>
                  <a:srgbClr val="FFFFFF"/>
                </a:highlight>
              </a:rPr>
              <a:t>The Chancellor’s Office, in collaboration with the Academic Senate for California Community Colleges (ASCCC), has completed identification of the Classification of Instructional Programs (CIP) codes aligned to existing Transfer Model Curricula (TMCs) and corresponding CCN templates. This work was undertaken to promote consistency, reporting clarity, and alignment across associate degrees and commonly numbered courses. Identical CIP codes will apply to corresponding ADTs and CCN templates. These codes will be uploaded directly into COCI; no additional action is required by colleges. </a:t>
            </a:r>
          </a:p>
          <a:p>
            <a:endParaRPr lang="en-US">
              <a:solidFill>
                <a:srgbClr val="555759"/>
              </a:solidFill>
              <a:highlight>
                <a:srgbClr val="FFFFFF"/>
              </a:highlight>
            </a:endParaRPr>
          </a:p>
          <a:p>
            <a:r>
              <a:rPr lang="en-US">
                <a:solidFill>
                  <a:srgbClr val="555759"/>
                </a:solidFill>
                <a:highlight>
                  <a:srgbClr val="FFFFFF"/>
                </a:highlight>
              </a:rPr>
              <a:t>CIP selection prioritized outcome alignment, the educational scope of an associate degree, and the presence or absence of existing specificity within Taxonomy of Programs (TOP) codes, rather than relying exclusively on within-discipline specificity. It is important to clarify that CIP codes are used for reporting and classification purposes. They do not determine Minimum Qualifications, local discipline assignment under title 5, or override guidance contained in the Program and Course Approval Handbook. The Chancellor’s Office will publish details of CIP assignments for the ADTs and CCN templates as they become available.</a:t>
            </a:r>
          </a:p>
          <a:p>
            <a:endParaRPr lang="en-US">
              <a:solidFill>
                <a:srgbClr val="555759"/>
              </a:solidFill>
              <a:highlight>
                <a:srgbClr val="FFFFFF"/>
              </a:highlight>
            </a:endParaRPr>
          </a:p>
          <a:p>
            <a:r>
              <a:rPr lang="en-US">
                <a:solidFill>
                  <a:srgbClr val="555759"/>
                </a:solidFill>
                <a:highlight>
                  <a:srgbClr val="FFFFFF"/>
                </a:highlight>
              </a:rPr>
              <a:t>The Chancellor’s Office is currently surveying colleges to identify potential impacts associated with the TOP-to-CIP transition, including instances where CIP alignment may affect CTE or non-CTE designation. Feedback from the field is currently informing ongoing refinement (through the end of March) and targeted technical assistance to support colleges through implementation. Please see the </a:t>
            </a:r>
            <a:r>
              <a:rPr lang="en-US" u="sng">
                <a:solidFill>
                  <a:srgbClr val="555759"/>
                </a:solidFill>
                <a:highlight>
                  <a:srgbClr val="FFFFFF"/>
                </a:highlight>
                <a:hlinkClick r:id="rId3"/>
              </a:rPr>
              <a:t>TOP-to-CIP website</a:t>
            </a:r>
            <a:r>
              <a:rPr lang="en-US">
                <a:solidFill>
                  <a:srgbClr val="555759"/>
                </a:solidFill>
                <a:highlight>
                  <a:srgbClr val="FFFFFF"/>
                </a:highlight>
              </a:rPr>
              <a:t> for more information.</a:t>
            </a:r>
          </a:p>
          <a:p>
            <a:endParaRPr lang="en-US">
              <a:solidFill>
                <a:srgbClr val="444444"/>
              </a:solidFill>
              <a:ea typeface="Calibri"/>
              <a:cs typeface="Calibri"/>
            </a:endParaRPr>
          </a:p>
          <a:p>
            <a:r>
              <a:rPr lang="en-US"/>
              <a:t>The CCN Council is also forming work groups to advance activities outlined in the sustainability plan, including testing an artificial intelligence (AI) tool to identify courses that may be commonly numbered in the future, as well as continuing to advocate for practical systemwide solutions for transferability and articulation. </a:t>
            </a:r>
            <a:endParaRPr lang="en-US">
              <a:solidFill>
                <a:srgbClr val="444444"/>
              </a:solidFill>
            </a:endParaRPr>
          </a:p>
          <a:p>
            <a:endParaRPr lang="en-US">
              <a:solidFill>
                <a:srgbClr val="444444"/>
              </a:solidFill>
              <a:ea typeface="Calibri" panose="020F0502020204030204"/>
              <a:cs typeface="Calibri" panose="020F0502020204030204"/>
            </a:endParaRPr>
          </a:p>
          <a:p>
            <a:endParaRPr lang="en-US">
              <a:solidFill>
                <a:srgbClr val="444444"/>
              </a:solidFill>
            </a:endParaRPr>
          </a:p>
          <a:p>
            <a:endParaRPr lang="en-US">
              <a:ea typeface="Calibri"/>
              <a:cs typeface="Calibri"/>
            </a:endParaRPr>
          </a:p>
        </p:txBody>
      </p:sp>
      <p:sp>
        <p:nvSpPr>
          <p:cNvPr id="4" name="Slide Number Placeholder 3">
            <a:extLst>
              <a:ext uri="{FF2B5EF4-FFF2-40B4-BE49-F238E27FC236}">
                <a16:creationId xmlns:a16="http://schemas.microsoft.com/office/drawing/2014/main" id="{104972D0-0246-8030-B121-3E83A91406F1}"/>
              </a:ext>
            </a:extLst>
          </p:cNvPr>
          <p:cNvSpPr>
            <a:spLocks noGrp="1"/>
          </p:cNvSpPr>
          <p:nvPr>
            <p:ph type="sldNum" sz="quarter" idx="5"/>
          </p:nvPr>
        </p:nvSpPr>
        <p:spPr/>
        <p:txBody>
          <a:bodyPr/>
          <a:lstStyle/>
          <a:p>
            <a:fld id="{D1E7E04C-0944-4B9E-B533-67D87471C615}" type="slidenum">
              <a:rPr lang="en-US"/>
              <a:t>12</a:t>
            </a:fld>
            <a:endParaRPr lang="en-US"/>
          </a:p>
        </p:txBody>
      </p:sp>
    </p:spTree>
    <p:extLst>
      <p:ext uri="{BB962C8B-B14F-4D97-AF65-F5344CB8AC3E}">
        <p14:creationId xmlns:p14="http://schemas.microsoft.com/office/powerpoint/2010/main" val="1097646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A4263-210B-39D9-8C67-FD37DE0D1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ED12F-8CB1-5323-11EF-E1AA28740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B8569D-D4F6-4F88-E4E5-4D476130FFDF}"/>
              </a:ext>
            </a:extLst>
          </p:cNvPr>
          <p:cNvSpPr>
            <a:spLocks noGrp="1"/>
          </p:cNvSpPr>
          <p:nvPr>
            <p:ph type="body" idx="1"/>
          </p:nvPr>
        </p:nvSpPr>
        <p:spPr/>
        <p:txBody>
          <a:bodyPr/>
          <a:lstStyle/>
          <a:p>
            <a:r>
              <a:rPr lang="en-US">
                <a:solidFill>
                  <a:srgbClr val="000000"/>
                </a:solidFill>
                <a:highlight>
                  <a:srgbClr val="FFFFFF"/>
                </a:highlight>
              </a:rPr>
              <a:t>Check out the branding and marketing tools available for use.  The CCCs have been very innovative in producing crosswalks and media information to share with students.  What has your college done?</a:t>
            </a:r>
            <a:endParaRPr lang="en-US"/>
          </a:p>
          <a:p>
            <a:endParaRPr lang="en-US">
              <a:solidFill>
                <a:srgbClr val="000000"/>
              </a:solidFill>
              <a:highlight>
                <a:srgbClr val="FFFFFF"/>
              </a:highlight>
            </a:endParaRPr>
          </a:p>
          <a:p>
            <a:r>
              <a:rPr lang="en-US">
                <a:solidFill>
                  <a:srgbClr val="000000"/>
                </a:solidFill>
                <a:highlight>
                  <a:srgbClr val="FFFFFF"/>
                </a:highlight>
              </a:rPr>
              <a:t>As you can imagine, technology can create unintended barriers when implementing a new initiative. There is concern that some CCCs may not be able to accurately display the CCN taxonomy and titles on students' ed plans and transcripts.</a:t>
            </a:r>
            <a:endParaRPr lang="en-US"/>
          </a:p>
          <a:p>
            <a:endParaRPr lang="en-US">
              <a:solidFill>
                <a:srgbClr val="000000"/>
              </a:solidFill>
              <a:highlight>
                <a:srgbClr val="FFFFFF"/>
              </a:highlight>
            </a:endParaRPr>
          </a:p>
          <a:p>
            <a:r>
              <a:rPr lang="en-US">
                <a:solidFill>
                  <a:srgbClr val="000000"/>
                </a:solidFill>
                <a:highlight>
                  <a:srgbClr val="FFFFFF"/>
                </a:highlight>
              </a:rPr>
              <a:t>At the request of the CSU and UC systems, a survey was sent to CIOs and CSSOs to gather data on what information appears on student transcripts and what is transmitted to the system offices.</a:t>
            </a:r>
            <a:endParaRPr lang="en-US"/>
          </a:p>
          <a:p>
            <a:endParaRPr lang="en-US">
              <a:solidFill>
                <a:srgbClr val="000000"/>
              </a:solidFill>
              <a:highlight>
                <a:srgbClr val="FFFFFF"/>
              </a:highlight>
            </a:endParaRPr>
          </a:p>
          <a:p>
            <a:r>
              <a:rPr lang="en-US">
                <a:solidFill>
                  <a:srgbClr val="000000"/>
                </a:solidFill>
                <a:highlight>
                  <a:srgbClr val="FFFFFF"/>
                </a:highlight>
              </a:rPr>
              <a:t>Please review your local education plans and student transcripts. This effort is important to ensure accurate transfer evaluations, as many students are currently applying to transfer.</a:t>
            </a:r>
            <a:endParaRPr lang="en-US">
              <a:ea typeface="Calibri"/>
              <a:cs typeface="Calibri"/>
            </a:endParaRPr>
          </a:p>
          <a:p>
            <a:r>
              <a:rPr lang="en-US">
                <a:solidFill>
                  <a:srgbClr val="000000"/>
                </a:solidFill>
                <a:highlight>
                  <a:srgbClr val="FFFFFF"/>
                </a:highlight>
              </a:rPr>
              <a:t>Your assistance in reviewing student education plans and transcripts for CCN accuracy is greatly appreciated. The CCN title and taxonomy must be identical for this process to work both intra- and </a:t>
            </a:r>
            <a:r>
              <a:rPr lang="en-US" err="1">
                <a:solidFill>
                  <a:srgbClr val="000000"/>
                </a:solidFill>
                <a:highlight>
                  <a:srgbClr val="FFFFFF"/>
                </a:highlight>
              </a:rPr>
              <a:t>intersegmentally</a:t>
            </a:r>
            <a:r>
              <a:rPr lang="en-US">
                <a:solidFill>
                  <a:srgbClr val="000000"/>
                </a:solidFill>
                <a:highlight>
                  <a:srgbClr val="FFFFFF"/>
                </a:highlight>
              </a:rPr>
              <a:t>. The goal is to ensure that students receive full and appropriate credit for their coursework.</a:t>
            </a:r>
            <a:endParaRPr lang="en-US"/>
          </a:p>
          <a:p>
            <a:endParaRPr lang="en-US">
              <a:highlight>
                <a:srgbClr val="FFFFFF"/>
              </a:highlight>
              <a:ea typeface="Calibri"/>
              <a:cs typeface="Calibri"/>
            </a:endParaRPr>
          </a:p>
          <a:p>
            <a:r>
              <a:rPr lang="en-US">
                <a:solidFill>
                  <a:srgbClr val="000000"/>
                </a:solidFill>
                <a:highlight>
                  <a:srgbClr val="FFFFFF"/>
                </a:highlight>
                <a:ea typeface="Calibri"/>
                <a:cs typeface="Calibri"/>
              </a:rPr>
              <a:t>We will be talking about the transcripts at the breakout during </a:t>
            </a:r>
            <a:r>
              <a:rPr lang="en-US">
                <a:solidFill>
                  <a:srgbClr val="000000"/>
                </a:solidFill>
                <a:highlight>
                  <a:srgbClr val="FFFFFF"/>
                </a:highlight>
              </a:rPr>
              <a:t>CCCARO conference in Sacramento on March 31st at 3:15 to 4:05pm.  Come bring your questions and ideas to this breakout.</a:t>
            </a:r>
            <a:endParaRPr lang="en-US">
              <a:solidFill>
                <a:srgbClr val="000000"/>
              </a:solidFill>
              <a:highlight>
                <a:srgbClr val="FFFFFF"/>
              </a:highlight>
              <a:ea typeface="Calibri"/>
              <a:cs typeface="Calibri"/>
            </a:endParaRPr>
          </a:p>
          <a:p>
            <a:endParaRPr lang="en-US">
              <a:solidFill>
                <a:srgbClr val="000000"/>
              </a:solidFill>
              <a:highlight>
                <a:srgbClr val="FFFFFF"/>
              </a:highlight>
              <a:ea typeface="Calibri"/>
              <a:cs typeface="Calibri"/>
            </a:endParaRPr>
          </a:p>
          <a:p>
            <a:endParaRPr lang="en-US">
              <a:solidFill>
                <a:srgbClr val="444444"/>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40A20A49-7DA2-8A1A-86B5-26E5ED3C0543}"/>
              </a:ext>
            </a:extLst>
          </p:cNvPr>
          <p:cNvSpPr>
            <a:spLocks noGrp="1"/>
          </p:cNvSpPr>
          <p:nvPr>
            <p:ph type="sldNum" sz="quarter" idx="5"/>
          </p:nvPr>
        </p:nvSpPr>
        <p:spPr/>
        <p:txBody>
          <a:bodyPr/>
          <a:lstStyle/>
          <a:p>
            <a:fld id="{D1E7E04C-0944-4B9E-B533-67D87471C615}" type="slidenum">
              <a:rPr lang="en-US"/>
              <a:t>15</a:t>
            </a:fld>
            <a:endParaRPr lang="en-US"/>
          </a:p>
        </p:txBody>
      </p:sp>
    </p:spTree>
    <p:extLst>
      <p:ext uri="{BB962C8B-B14F-4D97-AF65-F5344CB8AC3E}">
        <p14:creationId xmlns:p14="http://schemas.microsoft.com/office/powerpoint/2010/main" val="2570723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3712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12879" b="7360"/>
          <a:stretch/>
        </p:blipFill>
        <p:spPr>
          <a:xfrm>
            <a:off x="7810500" y="1041748"/>
            <a:ext cx="4381500" cy="4659045"/>
          </a:xfrm>
          <a:prstGeom prst="rect">
            <a:avLst/>
          </a:prstGeom>
        </p:spPr>
      </p:pic>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pic>
        <p:nvPicPr>
          <p:cNvPr id="2" name="Picture 1">
            <a:extLst>
              <a:ext uri="{FF2B5EF4-FFF2-40B4-BE49-F238E27FC236}">
                <a16:creationId xmlns:a16="http://schemas.microsoft.com/office/drawing/2014/main" id="{180A16A8-BE55-66E5-080C-30B94DD26D21}"/>
              </a:ext>
            </a:extLst>
          </p:cNvPr>
          <p:cNvPicPr>
            <a:picLocks noChangeAspect="1"/>
          </p:cNvPicPr>
          <p:nvPr userDrawn="1"/>
        </p:nvPicPr>
        <p:blipFill>
          <a:blip r:embed="rId3"/>
          <a:stretch>
            <a:fillRect/>
          </a:stretch>
        </p:blipFill>
        <p:spPr>
          <a:xfrm>
            <a:off x="9313897" y="6054092"/>
            <a:ext cx="1554480" cy="491432"/>
          </a:xfrm>
          <a:prstGeom prst="rect">
            <a:avLst/>
          </a:prstGeom>
        </p:spPr>
      </p:pic>
    </p:spTree>
    <p:extLst>
      <p:ext uri="{BB962C8B-B14F-4D97-AF65-F5344CB8AC3E}">
        <p14:creationId xmlns:p14="http://schemas.microsoft.com/office/powerpoint/2010/main" val="3228524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12879" b="7360"/>
          <a:stretch/>
        </p:blipFill>
        <p:spPr>
          <a:xfrm>
            <a:off x="7810500" y="1041748"/>
            <a:ext cx="4381500" cy="4659045"/>
          </a:xfrm>
          <a:prstGeom prst="rect">
            <a:avLst/>
          </a:prstGeom>
        </p:spPr>
      </p:pic>
      <p:sp>
        <p:nvSpPr>
          <p:cNvPr id="7"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a:prstGeom prst="rect">
            <a:avLst/>
          </a:prstGeom>
        </p:spPr>
        <p:txBody>
          <a:bodyPr anchor="b">
            <a:normAutofit/>
          </a:bodyPr>
          <a:lstStyle>
            <a:lvl1pPr algn="l">
              <a:defRPr sz="4800"/>
            </a:lvl1pPr>
          </a:lstStyle>
          <a:p>
            <a:r>
              <a:rPr lang="en-US"/>
              <a:t>Click to edit Master title style</a:t>
            </a:r>
          </a:p>
        </p:txBody>
      </p:sp>
      <p:sp>
        <p:nvSpPr>
          <p:cNvPr id="8"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pic>
        <p:nvPicPr>
          <p:cNvPr id="2" name="Picture 1">
            <a:extLst>
              <a:ext uri="{FF2B5EF4-FFF2-40B4-BE49-F238E27FC236}">
                <a16:creationId xmlns:a16="http://schemas.microsoft.com/office/drawing/2014/main" id="{D6009122-9324-297B-70C4-47FB8F7D1B40}"/>
              </a:ext>
            </a:extLst>
          </p:cNvPr>
          <p:cNvPicPr>
            <a:picLocks noChangeAspect="1"/>
          </p:cNvPicPr>
          <p:nvPr userDrawn="1"/>
        </p:nvPicPr>
        <p:blipFill>
          <a:blip r:embed="rId3"/>
          <a:stretch>
            <a:fillRect/>
          </a:stretch>
        </p:blipFill>
        <p:spPr>
          <a:xfrm>
            <a:off x="9204960" y="6069362"/>
            <a:ext cx="1554480" cy="491432"/>
          </a:xfrm>
          <a:prstGeom prst="rect">
            <a:avLst/>
          </a:prstGeom>
        </p:spPr>
      </p:pic>
    </p:spTree>
    <p:extLst>
      <p:ext uri="{BB962C8B-B14F-4D97-AF65-F5344CB8AC3E}">
        <p14:creationId xmlns:p14="http://schemas.microsoft.com/office/powerpoint/2010/main" val="39734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12879" b="7360"/>
          <a:stretch/>
        </p:blipFill>
        <p:spPr>
          <a:xfrm>
            <a:off x="7810500" y="1041748"/>
            <a:ext cx="4381500" cy="4659045"/>
          </a:xfrm>
          <a:prstGeom prst="rect">
            <a:avLst/>
          </a:prstGeom>
        </p:spPr>
      </p:pic>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pic>
        <p:nvPicPr>
          <p:cNvPr id="8" name="Picture 7">
            <a:extLst>
              <a:ext uri="{FF2B5EF4-FFF2-40B4-BE49-F238E27FC236}">
                <a16:creationId xmlns:a16="http://schemas.microsoft.com/office/drawing/2014/main" id="{E9A06849-33B5-D763-6A69-A614C3C38926}"/>
              </a:ext>
            </a:extLst>
          </p:cNvPr>
          <p:cNvPicPr>
            <a:picLocks noChangeAspect="1"/>
          </p:cNvPicPr>
          <p:nvPr userDrawn="1"/>
        </p:nvPicPr>
        <p:blipFill>
          <a:blip r:embed="rId3"/>
          <a:stretch>
            <a:fillRect/>
          </a:stretch>
        </p:blipFill>
        <p:spPr>
          <a:xfrm>
            <a:off x="9224010" y="6054092"/>
            <a:ext cx="1554480" cy="491432"/>
          </a:xfrm>
          <a:prstGeom prst="rect">
            <a:avLst/>
          </a:prstGeom>
        </p:spPr>
      </p:pic>
    </p:spTree>
    <p:extLst>
      <p:ext uri="{BB962C8B-B14F-4D97-AF65-F5344CB8AC3E}">
        <p14:creationId xmlns:p14="http://schemas.microsoft.com/office/powerpoint/2010/main" val="3643080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No Symbo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pic>
        <p:nvPicPr>
          <p:cNvPr id="2" name="Picture 1">
            <a:extLst>
              <a:ext uri="{FF2B5EF4-FFF2-40B4-BE49-F238E27FC236}">
                <a16:creationId xmlns:a16="http://schemas.microsoft.com/office/drawing/2014/main" id="{9A97F106-9661-672E-0D5B-1C0B146AAC9A}"/>
              </a:ext>
            </a:extLst>
          </p:cNvPr>
          <p:cNvPicPr>
            <a:picLocks noChangeAspect="1"/>
          </p:cNvPicPr>
          <p:nvPr userDrawn="1"/>
        </p:nvPicPr>
        <p:blipFill>
          <a:blip r:embed="rId2"/>
          <a:stretch>
            <a:fillRect/>
          </a:stretch>
        </p:blipFill>
        <p:spPr>
          <a:xfrm>
            <a:off x="9159240" y="6078789"/>
            <a:ext cx="1645920" cy="520340"/>
          </a:xfrm>
          <a:prstGeom prst="rect">
            <a:avLst/>
          </a:prstGeom>
        </p:spPr>
      </p:pic>
    </p:spTree>
    <p:extLst>
      <p:ext uri="{BB962C8B-B14F-4D97-AF65-F5344CB8AC3E}">
        <p14:creationId xmlns:p14="http://schemas.microsoft.com/office/powerpoint/2010/main" val="669817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12879" b="7360"/>
          <a:stretch/>
        </p:blipFill>
        <p:spPr>
          <a:xfrm>
            <a:off x="7810500" y="1041748"/>
            <a:ext cx="4381500" cy="4659045"/>
          </a:xfrm>
          <a:prstGeom prst="rect">
            <a:avLst/>
          </a:prstGeom>
        </p:spPr>
      </p:pic>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pic>
        <p:nvPicPr>
          <p:cNvPr id="2" name="Picture 1">
            <a:extLst>
              <a:ext uri="{FF2B5EF4-FFF2-40B4-BE49-F238E27FC236}">
                <a16:creationId xmlns:a16="http://schemas.microsoft.com/office/drawing/2014/main" id="{180A16A8-BE55-66E5-080C-30B94DD26D21}"/>
              </a:ext>
            </a:extLst>
          </p:cNvPr>
          <p:cNvPicPr>
            <a:picLocks noChangeAspect="1"/>
          </p:cNvPicPr>
          <p:nvPr userDrawn="1"/>
        </p:nvPicPr>
        <p:blipFill>
          <a:blip r:embed="rId3"/>
          <a:stretch>
            <a:fillRect/>
          </a:stretch>
        </p:blipFill>
        <p:spPr>
          <a:xfrm>
            <a:off x="9313897" y="6054092"/>
            <a:ext cx="1554480" cy="491432"/>
          </a:xfrm>
          <a:prstGeom prst="rect">
            <a:avLst/>
          </a:prstGeom>
        </p:spPr>
      </p:pic>
    </p:spTree>
    <p:extLst>
      <p:ext uri="{BB962C8B-B14F-4D97-AF65-F5344CB8AC3E}">
        <p14:creationId xmlns:p14="http://schemas.microsoft.com/office/powerpoint/2010/main" val="3867448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No Symbol)">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664661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12879" b="7360"/>
          <a:stretch/>
        </p:blipFill>
        <p:spPr>
          <a:xfrm>
            <a:off x="7810500" y="1041748"/>
            <a:ext cx="4381500" cy="4659045"/>
          </a:xfrm>
          <a:prstGeom prst="rect">
            <a:avLst/>
          </a:prstGeom>
        </p:spPr>
      </p:pic>
      <p:sp>
        <p:nvSpPr>
          <p:cNvPr id="8"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a:prstGeom prst="rect">
            <a:avLst/>
          </a:prstGeom>
        </p:spPr>
        <p:txBody>
          <a:bodyPr anchor="ctr"/>
          <a:lstStyle/>
          <a:p>
            <a:r>
              <a:rPr lang="en-US"/>
              <a:t>Click to edit Master title style</a:t>
            </a:r>
          </a:p>
        </p:txBody>
      </p:sp>
      <p:sp>
        <p:nvSpPr>
          <p:cNvPr id="9"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14498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12879" b="7360"/>
          <a:stretch/>
        </p:blipFill>
        <p:spPr>
          <a:xfrm>
            <a:off x="7810500" y="1041748"/>
            <a:ext cx="4381500" cy="4659045"/>
          </a:xfrm>
          <a:prstGeom prst="rect">
            <a:avLst/>
          </a:prstGeom>
        </p:spPr>
      </p:pic>
      <p:sp>
        <p:nvSpPr>
          <p:cNvPr id="13" name="Title 1">
            <a:extLst>
              <a:ext uri="{FF2B5EF4-FFF2-40B4-BE49-F238E27FC236}">
                <a16:creationId xmlns:a16="http://schemas.microsoft.com/office/drawing/2014/main" id="{3FA06D77-332E-4483-AAB5-DD9F9EF0C47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15" name="Text Placeholder 8">
            <a:extLst>
              <a:ext uri="{FF2B5EF4-FFF2-40B4-BE49-F238E27FC236}">
                <a16:creationId xmlns:a16="http://schemas.microsoft.com/office/drawing/2014/main" id="{048DB3A6-CCA2-4870-A323-033306F8F3D2}"/>
              </a:ext>
            </a:extLst>
          </p:cNvPr>
          <p:cNvSpPr>
            <a:spLocks noGrp="1"/>
          </p:cNvSpPr>
          <p:nvPr>
            <p:ph type="body" sz="quarter" idx="12"/>
          </p:nvPr>
        </p:nvSpPr>
        <p:spPr>
          <a:xfrm>
            <a:off x="838200" y="1849438"/>
            <a:ext cx="4578350" cy="3302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6">
            <a:extLst>
              <a:ext uri="{FF2B5EF4-FFF2-40B4-BE49-F238E27FC236}">
                <a16:creationId xmlns:a16="http://schemas.microsoft.com/office/drawing/2014/main" id="{10D8B378-6192-43BF-B31B-4835045A6C29}"/>
              </a:ext>
            </a:extLst>
          </p:cNvPr>
          <p:cNvSpPr>
            <a:spLocks noGrp="1"/>
          </p:cNvSpPr>
          <p:nvPr>
            <p:ph type="pic" sz="quarter" idx="11"/>
          </p:nvPr>
        </p:nvSpPr>
        <p:spPr>
          <a:xfrm>
            <a:off x="5608638" y="1849438"/>
            <a:ext cx="6583362" cy="3302000"/>
          </a:xfrm>
          <a:prstGeom prst="rect">
            <a:avLst/>
          </a:prstGeom>
        </p:spPr>
        <p:txBody>
          <a:bodyPr/>
          <a:lstStyle/>
          <a:p>
            <a:endParaRPr lang="en-US"/>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679786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12879" b="7360"/>
          <a:stretch/>
        </p:blipFill>
        <p:spPr>
          <a:xfrm>
            <a:off x="7810500" y="1041748"/>
            <a:ext cx="4381500" cy="4659045"/>
          </a:xfrm>
          <a:prstGeom prst="rect">
            <a:avLst/>
          </a:prstGeom>
        </p:spPr>
      </p:pic>
      <p:sp>
        <p:nvSpPr>
          <p:cNvPr id="7"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536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955432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12879" b="7360"/>
          <a:stretch/>
        </p:blipFill>
        <p:spPr>
          <a:xfrm>
            <a:off x="7810500" y="1041748"/>
            <a:ext cx="4381500" cy="4659045"/>
          </a:xfrm>
          <a:prstGeom prst="rect">
            <a:avLst/>
          </a:prstGeom>
        </p:spPr>
      </p:pic>
      <p:sp>
        <p:nvSpPr>
          <p:cNvPr id="10"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12"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4351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4137959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Only One Area">
  <p:cSld name="Text Only One Area">
    <p:spTree>
      <p:nvGrpSpPr>
        <p:cNvPr id="1" name="Shape 75"/>
        <p:cNvGrpSpPr/>
        <p:nvPr/>
      </p:nvGrpSpPr>
      <p:grpSpPr>
        <a:xfrm>
          <a:off x="0" y="0"/>
          <a:ext cx="0" cy="0"/>
          <a:chOff x="0" y="0"/>
          <a:chExt cx="0" cy="0"/>
        </a:xfrm>
      </p:grpSpPr>
      <p:pic>
        <p:nvPicPr>
          <p:cNvPr id="76" name="Google Shape;76;p13" descr="&quot;&quot;"/>
          <p:cNvPicPr preferRelativeResize="0"/>
          <p:nvPr/>
        </p:nvPicPr>
        <p:blipFill rotWithShape="1">
          <a:blip r:embed="rId2">
            <a:alphaModFix/>
          </a:blip>
          <a:srcRect t="1" r="12879" b="-1364"/>
          <a:stretch/>
        </p:blipFill>
        <p:spPr>
          <a:xfrm>
            <a:off x="7810500" y="1041748"/>
            <a:ext cx="4381500" cy="5097795"/>
          </a:xfrm>
          <a:prstGeom prst="rect">
            <a:avLst/>
          </a:prstGeom>
          <a:noFill/>
          <a:ln>
            <a:noFill/>
          </a:ln>
        </p:spPr>
      </p:pic>
      <p:sp>
        <p:nvSpPr>
          <p:cNvPr id="77" name="Google Shape;77;p13"/>
          <p:cNvSpPr txBox="1">
            <a:spLocks noGrp="1"/>
          </p:cNvSpPr>
          <p:nvPr>
            <p:ph type="title"/>
          </p:nvPr>
        </p:nvSpPr>
        <p:spPr>
          <a:xfrm>
            <a:off x="0" y="1"/>
            <a:ext cx="12192000" cy="18288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9" name="Google Shape;79;p13"/>
          <p:cNvSpPr txBox="1">
            <a:spLocks noGrp="1"/>
          </p:cNvSpPr>
          <p:nvPr>
            <p:ph type="body" idx="1"/>
          </p:nvPr>
        </p:nvSpPr>
        <p:spPr>
          <a:xfrm>
            <a:off x="0" y="1828800"/>
            <a:ext cx="12192000" cy="4070350"/>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31703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No Symbol)">
  <p:cSld name="Title and Content (No Symbol)">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F6D"/>
              </a:buClr>
              <a:buSzPts val="4400"/>
              <a:buFont typeface="Crimson Text"/>
              <a:buNone/>
              <a:defRPr sz="4400" b="0" i="0" u="none" strike="noStrike" cap="none">
                <a:solidFill>
                  <a:srgbClr val="002F6D"/>
                </a:solidFill>
                <a:latin typeface="Crimson Text"/>
                <a:ea typeface="Crimson Text"/>
                <a:cs typeface="Crimson Text"/>
                <a:sym typeface="Crimson Tex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40"/>
          <p:cNvSpPr txBox="1">
            <a:spLocks noGrp="1"/>
          </p:cNvSpPr>
          <p:nvPr>
            <p:ph type="body" idx="1"/>
          </p:nvPr>
        </p:nvSpPr>
        <p:spPr>
          <a:xfrm>
            <a:off x="838200" y="1825625"/>
            <a:ext cx="10515600" cy="365451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3575A"/>
              </a:buClr>
              <a:buSzPts val="2800"/>
              <a:buFont typeface="Arial"/>
              <a:buChar char="•"/>
              <a:defRPr sz="2400" b="0" i="0" u="none" strike="noStrike" cap="none">
                <a:solidFill>
                  <a:srgbClr val="53575A"/>
                </a:solidFill>
                <a:latin typeface="Arial"/>
                <a:ea typeface="Arial"/>
                <a:cs typeface="Arial"/>
                <a:sym typeface="Arial"/>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Arial"/>
                <a:ea typeface="Arial"/>
                <a:cs typeface="Arial"/>
                <a:sym typeface="Arial"/>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Arial"/>
                <a:ea typeface="Arial"/>
                <a:cs typeface="Arial"/>
                <a:sym typeface="Arial"/>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40"/>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r" rtl="0">
              <a:spcBef>
                <a:spcPts val="0"/>
              </a:spcBef>
              <a:spcAft>
                <a:spcPts val="0"/>
              </a:spcAft>
              <a:buNone/>
            </a:pPr>
            <a:r>
              <a:rPr lang="en-US"/>
              <a:t>CCN Task Force – </a:t>
            </a:r>
            <a:fld id="{00000000-1234-1234-1234-123412341234}" type="slidenum">
              <a:rPr lang="en-US"/>
              <a:t>‹#›</a:t>
            </a:fld>
            <a:endParaRPr/>
          </a:p>
        </p:txBody>
      </p:sp>
      <p:pic>
        <p:nvPicPr>
          <p:cNvPr id="31" name="Google Shape;31;p40" descr="California Community Colleges logo"/>
          <p:cNvPicPr preferRelativeResize="0"/>
          <p:nvPr/>
        </p:nvPicPr>
        <p:blipFill rotWithShape="1">
          <a:blip r:embed="rId2">
            <a:alphaModFix/>
          </a:blip>
          <a:srcRect/>
          <a:stretch/>
        </p:blipFill>
        <p:spPr>
          <a:xfrm>
            <a:off x="320140" y="6001350"/>
            <a:ext cx="1579813" cy="596918"/>
          </a:xfrm>
          <a:prstGeom prst="rect">
            <a:avLst/>
          </a:prstGeom>
          <a:noFill/>
          <a:ln>
            <a:noFill/>
          </a:ln>
        </p:spPr>
      </p:pic>
      <p:sp>
        <p:nvSpPr>
          <p:cNvPr id="32" name="Google Shape;32;p40"/>
          <p:cNvSpPr txBox="1"/>
          <p:nvPr/>
        </p:nvSpPr>
        <p:spPr>
          <a:xfrm>
            <a:off x="4229425" y="6089600"/>
            <a:ext cx="5532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9959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3/31/26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3/31/26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3/31/26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3"/>
          <a:stretch>
            <a:fillRect/>
          </a:stretch>
        </p:blipFill>
        <p:spPr>
          <a:xfrm>
            <a:off x="320140" y="6001350"/>
            <a:ext cx="1579813" cy="596918"/>
          </a:xfrm>
          <a:prstGeom prst="rect">
            <a:avLst/>
          </a:prstGeom>
        </p:spPr>
      </p:pic>
      <p:cxnSp>
        <p:nvCxnSpPr>
          <p:cNvPr id="6" name="Straight Connector 5">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20485123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806" r:id="rId10"/>
    <p:sldLayoutId id="2147483807" r:id="rId11"/>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leginfo.legislature.ca.gov/faces/billNavClient.xhtml?bill_id=202520260AB2236"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icangotocollege.com/about/common-course-numberi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hyperlink" Target="https://www.cccco.edu/-/media/CCCCO-Website/docs/common-course-numbering/ccn-taxonomy-numbering-convention-9-19-2025-a11y.pdf" TargetMode="External"/><Relationship Id="rId4" Type="http://schemas.openxmlformats.org/officeDocument/2006/relationships/hyperlink" Target="https://www.cccco.edu/About-Us/Chancellors-Office/Divisions/Educational-Services-and-Support/common-course-numbering-project/ccn-resources-and-items-of-interes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www.sdccd.edu/students/class-search/search.html"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hyperlink" Target="https://icangotocollege.com/about/common-course-numbering" TargetMode="External"/><Relationship Id="rId2" Type="http://schemas.openxmlformats.org/officeDocument/2006/relationships/hyperlink" Target="https://www.cccco.edu/About-Us/Chancellors-Office/Divisions/Educational-Services-and-Support/common-course-numbering-project" TargetMode="External"/><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hyperlink" Target="https://www.instagram.com/transfernationca/" TargetMode="External"/><Relationship Id="rId4" Type="http://schemas.openxmlformats.org/officeDocument/2006/relationships/hyperlink" Target="https://asccc.org/common-course-numbering-ccn-development-and-faculty-engagemen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CCNSUPPORT@ASCCC.ORG" TargetMode="External"/><Relationship Id="rId2" Type="http://schemas.openxmlformats.org/officeDocument/2006/relationships/hyperlink" Target="mailto:CCN@CCCCO.EDU"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mailto:ccn@cccco.edu"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hyperlink" Target="https://leginfo.legislature.ca.gov/faces/billNavClient.xhtml?bill_id=202120220AB111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www.cccco.edu/About-Us/Chancellors-Office/Divisions/Educational-Services-and-Support/common-course-numbering-project/ccn-task-force"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https://www.cccco.edu/-/media/CCCCO-Website/docs/report/2023-common-course-numbering-task-force-report-2-15-24-a11y.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4.xml"/><Relationship Id="rId16" Type="http://schemas.openxmlformats.org/officeDocument/2006/relationships/diagramQuickStyle" Target="../diagrams/quickStyle3.xml"/><Relationship Id="rId1" Type="http://schemas.openxmlformats.org/officeDocument/2006/relationships/slideLayout" Target="../slideLayouts/slideLayout2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A26E-4DD3-28D0-9CE7-041A0DA134F7}"/>
              </a:ext>
            </a:extLst>
          </p:cNvPr>
          <p:cNvSpPr>
            <a:spLocks noGrp="1"/>
          </p:cNvSpPr>
          <p:nvPr>
            <p:ph type="ctrTitle"/>
          </p:nvPr>
        </p:nvSpPr>
        <p:spPr/>
        <p:txBody>
          <a:bodyPr lIns="91440" tIns="45720" rIns="91440" bIns="45720" anchor="b">
            <a:normAutofit/>
          </a:bodyPr>
          <a:lstStyle/>
          <a:p>
            <a:r>
              <a:rPr lang="en-US" dirty="0"/>
              <a:t>Common Course Numbering</a:t>
            </a:r>
          </a:p>
        </p:txBody>
      </p:sp>
      <p:sp>
        <p:nvSpPr>
          <p:cNvPr id="3" name="Subtitle 2">
            <a:extLst>
              <a:ext uri="{FF2B5EF4-FFF2-40B4-BE49-F238E27FC236}">
                <a16:creationId xmlns:a16="http://schemas.microsoft.com/office/drawing/2014/main" id="{BCD3420D-56E0-0872-A4C9-B01ACEACB87D}"/>
              </a:ext>
            </a:extLst>
          </p:cNvPr>
          <p:cNvSpPr>
            <a:spLocks noGrp="1"/>
          </p:cNvSpPr>
          <p:nvPr>
            <p:ph type="subTitle" idx="1"/>
          </p:nvPr>
        </p:nvSpPr>
        <p:spPr/>
        <p:txBody>
          <a:bodyPr lIns="91440" tIns="45720" rIns="91440" bIns="45720" anchor="t"/>
          <a:lstStyle/>
          <a:p>
            <a:r>
              <a:rPr lang="en-US" dirty="0">
                <a:latin typeface="Source Sans Pro"/>
                <a:ea typeface="Source Sans Pro"/>
              </a:rPr>
              <a:t>CACCRAO Presentation, March 31, 2026</a:t>
            </a:r>
            <a:endParaRPr lang="en-US" dirty="0"/>
          </a:p>
        </p:txBody>
      </p:sp>
      <p:sp>
        <p:nvSpPr>
          <p:cNvPr id="4" name="Slide Number Placeholder 3">
            <a:extLst>
              <a:ext uri="{FF2B5EF4-FFF2-40B4-BE49-F238E27FC236}">
                <a16:creationId xmlns:a16="http://schemas.microsoft.com/office/drawing/2014/main" id="{33808ABB-27AD-17CE-8AAF-CF28F937CBA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89176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E7F4C-D907-E78F-D900-E7D26BC31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DE52D-7600-D866-CDAA-D9012C2D09FB}"/>
              </a:ext>
            </a:extLst>
          </p:cNvPr>
          <p:cNvSpPr>
            <a:spLocks noGrp="1"/>
          </p:cNvSpPr>
          <p:nvPr>
            <p:ph type="title"/>
          </p:nvPr>
        </p:nvSpPr>
        <p:spPr/>
        <p:txBody>
          <a:bodyPr lIns="91440" tIns="45720" rIns="91440" bIns="45720" anchor="ctr"/>
          <a:lstStyle/>
          <a:p>
            <a:r>
              <a:rPr lang="en-US">
                <a:latin typeface="Source Sans Pro"/>
                <a:ea typeface="Source Sans Pro"/>
              </a:rPr>
              <a:t>Vision of Template-First Review and Determinations</a:t>
            </a:r>
          </a:p>
        </p:txBody>
      </p:sp>
      <p:sp>
        <p:nvSpPr>
          <p:cNvPr id="3" name="Content Placeholder 2">
            <a:extLst>
              <a:ext uri="{FF2B5EF4-FFF2-40B4-BE49-F238E27FC236}">
                <a16:creationId xmlns:a16="http://schemas.microsoft.com/office/drawing/2014/main" id="{7D7F6CD6-E38C-5D67-C3A0-6A81D83A5D37}"/>
              </a:ext>
            </a:extLst>
          </p:cNvPr>
          <p:cNvSpPr>
            <a:spLocks noGrp="1"/>
          </p:cNvSpPr>
          <p:nvPr>
            <p:ph idx="1"/>
          </p:nvPr>
        </p:nvSpPr>
        <p:spPr>
          <a:xfrm>
            <a:off x="838200" y="1825625"/>
            <a:ext cx="10515600" cy="3936820"/>
          </a:xfrm>
        </p:spPr>
        <p:txBody>
          <a:bodyPr/>
          <a:lstStyle/>
          <a:p>
            <a:pPr>
              <a:lnSpc>
                <a:spcPct val="100000"/>
              </a:lnSpc>
              <a:spcBef>
                <a:spcPts val="0"/>
              </a:spcBef>
              <a:buSzPts val="2880"/>
            </a:pPr>
            <a:r>
              <a:rPr lang="en-US" sz="2000" b="1"/>
              <a:t>Transferability</a:t>
            </a:r>
          </a:p>
          <a:p>
            <a:pPr marL="457200" lvl="1">
              <a:lnSpc>
                <a:spcPct val="100000"/>
              </a:lnSpc>
              <a:spcBef>
                <a:spcPts val="0"/>
              </a:spcBef>
              <a:buSzPct val="130000"/>
            </a:pPr>
            <a:r>
              <a:rPr lang="en-US" sz="1600"/>
              <a:t>115 credit-granting CCCs submit individual CORs to ASSIST for:</a:t>
            </a:r>
          </a:p>
          <a:p>
            <a:pPr marL="914400" lvl="2">
              <a:lnSpc>
                <a:spcPct val="100000"/>
              </a:lnSpc>
              <a:spcBef>
                <a:spcPts val="0"/>
              </a:spcBef>
              <a:buSzPct val="130000"/>
            </a:pPr>
            <a:r>
              <a:rPr lang="en-US" sz="1600"/>
              <a:t>UC transferability (UC only)</a:t>
            </a:r>
          </a:p>
          <a:p>
            <a:pPr marL="914400" lvl="2">
              <a:lnSpc>
                <a:spcPct val="100000"/>
              </a:lnSpc>
              <a:spcBef>
                <a:spcPts val="0"/>
              </a:spcBef>
              <a:buSzPct val="130000"/>
            </a:pPr>
            <a:r>
              <a:rPr lang="en-US" sz="1600"/>
              <a:t>UC transfer eligibility (UC only)</a:t>
            </a:r>
          </a:p>
          <a:p>
            <a:pPr marL="914400" lvl="2">
              <a:lnSpc>
                <a:spcPct val="100000"/>
              </a:lnSpc>
              <a:spcBef>
                <a:spcPts val="0"/>
              </a:spcBef>
              <a:buSzPct val="130000"/>
            </a:pPr>
            <a:r>
              <a:rPr lang="en-US" sz="1600"/>
              <a:t>Cal-GETC (UC and CSU)</a:t>
            </a:r>
            <a:endParaRPr lang="en-US" sz="1200"/>
          </a:p>
          <a:p>
            <a:pPr marL="457200" lvl="1">
              <a:lnSpc>
                <a:spcPct val="100000"/>
              </a:lnSpc>
              <a:spcBef>
                <a:spcPts val="0"/>
              </a:spcBef>
              <a:buSzPct val="130000"/>
            </a:pPr>
            <a:r>
              <a:rPr lang="en-US" sz="1600"/>
              <a:t>Determinations vary by community colleges, impacting transfer students.</a:t>
            </a:r>
          </a:p>
          <a:p>
            <a:pPr marL="457200" lvl="1">
              <a:lnSpc>
                <a:spcPct val="100000"/>
              </a:lnSpc>
              <a:spcBef>
                <a:spcPts val="0"/>
              </a:spcBef>
              <a:buSzPct val="130000"/>
            </a:pPr>
            <a:r>
              <a:rPr lang="en-US" sz="1600"/>
              <a:t>Confusion and adverse impacts on students will increase with CCN.</a:t>
            </a:r>
          </a:p>
          <a:p>
            <a:pPr marL="457200" lvl="1">
              <a:lnSpc>
                <a:spcPct val="100000"/>
              </a:lnSpc>
              <a:spcBef>
                <a:spcPts val="0"/>
              </a:spcBef>
              <a:buSzPct val="130000"/>
            </a:pPr>
            <a:r>
              <a:rPr lang="en-US" sz="1600"/>
              <a:t>Students should reasonably assume commonly numbered courses will transfer the same; not currently the case.</a:t>
            </a:r>
            <a:endParaRPr lang="en-US" sz="1200"/>
          </a:p>
          <a:p>
            <a:pPr marL="914400" lvl="2">
              <a:lnSpc>
                <a:spcPct val="100000"/>
              </a:lnSpc>
              <a:spcBef>
                <a:spcPts val="0"/>
              </a:spcBef>
              <a:buSzPct val="130000"/>
            </a:pPr>
            <a:endParaRPr lang="en-US" sz="1600"/>
          </a:p>
          <a:p>
            <a:pPr>
              <a:lnSpc>
                <a:spcPct val="100000"/>
              </a:lnSpc>
              <a:buSzPts val="2880"/>
            </a:pPr>
            <a:r>
              <a:rPr lang="en-US" sz="2000" b="1"/>
              <a:t>Articulation: Course-to-Course and Major Prep</a:t>
            </a:r>
          </a:p>
          <a:p>
            <a:pPr marL="457200" lvl="1">
              <a:lnSpc>
                <a:spcPct val="100000"/>
              </a:lnSpc>
              <a:spcBef>
                <a:spcPts val="0"/>
              </a:spcBef>
              <a:buSzPct val="130000"/>
            </a:pPr>
            <a:r>
              <a:rPr lang="en-US" sz="1600"/>
              <a:t>115 credit-granting CCCs submit individual CORs to ASSIST for course-to-course and major prep.</a:t>
            </a:r>
          </a:p>
          <a:p>
            <a:pPr marL="457200" lvl="1">
              <a:lnSpc>
                <a:spcPct val="100000"/>
              </a:lnSpc>
              <a:spcBef>
                <a:spcPts val="0"/>
              </a:spcBef>
              <a:buSzPct val="130000"/>
            </a:pPr>
            <a:r>
              <a:rPr lang="en-US" sz="1600"/>
              <a:t>Determinations vary widely by community colleges; coursework is relatively consistent across the system.</a:t>
            </a:r>
          </a:p>
          <a:p>
            <a:pPr marL="0" lvl="0" indent="0">
              <a:lnSpc>
                <a:spcPct val="100000"/>
              </a:lnSpc>
              <a:buClr>
                <a:srgbClr val="000000"/>
              </a:buClr>
              <a:buSzPts val="2880"/>
              <a:buNone/>
            </a:pPr>
            <a:endParaRPr lang="en-US" sz="2000" b="1"/>
          </a:p>
        </p:txBody>
      </p:sp>
      <p:sp>
        <p:nvSpPr>
          <p:cNvPr id="4" name="Slide Number Placeholder 3">
            <a:extLst>
              <a:ext uri="{FF2B5EF4-FFF2-40B4-BE49-F238E27FC236}">
                <a16:creationId xmlns:a16="http://schemas.microsoft.com/office/drawing/2014/main" id="{471905C1-66A0-F9DA-5656-0F9AEE7ECF9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31441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F6E8B-758D-1607-DCBF-4AEE443708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337565-C8F8-4D7D-FD73-2E797DFF44DE}"/>
              </a:ext>
            </a:extLst>
          </p:cNvPr>
          <p:cNvSpPr>
            <a:spLocks noGrp="1"/>
          </p:cNvSpPr>
          <p:nvPr>
            <p:ph type="title"/>
          </p:nvPr>
        </p:nvSpPr>
        <p:spPr>
          <a:xfrm>
            <a:off x="838200" y="365125"/>
            <a:ext cx="10515600" cy="1325563"/>
          </a:xfrm>
        </p:spPr>
        <p:txBody>
          <a:bodyPr anchor="ctr">
            <a:normAutofit/>
          </a:bodyPr>
          <a:lstStyle/>
          <a:p>
            <a:r>
              <a:rPr lang="en-US"/>
              <a:t>System-Level Transferability vs. Local Articulation</a:t>
            </a:r>
          </a:p>
        </p:txBody>
      </p:sp>
      <p:sp>
        <p:nvSpPr>
          <p:cNvPr id="3" name="Content Placeholder 2">
            <a:extLst>
              <a:ext uri="{FF2B5EF4-FFF2-40B4-BE49-F238E27FC236}">
                <a16:creationId xmlns:a16="http://schemas.microsoft.com/office/drawing/2014/main" id="{70D6A43C-1347-482F-994A-48664DB70188}"/>
              </a:ext>
            </a:extLst>
          </p:cNvPr>
          <p:cNvSpPr>
            <a:spLocks noGrp="1"/>
          </p:cNvSpPr>
          <p:nvPr>
            <p:ph sz="half" idx="1"/>
          </p:nvPr>
        </p:nvSpPr>
        <p:spPr>
          <a:xfrm>
            <a:off x="838200" y="1825625"/>
            <a:ext cx="5038596" cy="3506603"/>
          </a:xfrm>
        </p:spPr>
        <p:txBody>
          <a:bodyPr>
            <a:normAutofit/>
          </a:bodyPr>
          <a:lstStyle/>
          <a:p>
            <a:pPr marL="0" indent="0">
              <a:spcBef>
                <a:spcPts val="0"/>
              </a:spcBef>
              <a:spcAft>
                <a:spcPts val="600"/>
              </a:spcAft>
              <a:buSzPts val="2880"/>
              <a:buNone/>
            </a:pPr>
            <a:r>
              <a:rPr lang="en-US" sz="1800"/>
              <a:t>The vision is to utilize templates NOW for system-level review of UC transferability, UC transfer eligibility, and Cal-GETC.</a:t>
            </a:r>
          </a:p>
          <a:p>
            <a:pPr marL="0" indent="0">
              <a:spcBef>
                <a:spcPts val="0"/>
              </a:spcBef>
              <a:spcAft>
                <a:spcPts val="600"/>
              </a:spcAft>
              <a:buSzPts val="2880"/>
              <a:buNone/>
            </a:pPr>
            <a:endParaRPr lang="en-US" sz="1800"/>
          </a:p>
          <a:p>
            <a:pPr marL="0" indent="0">
              <a:spcBef>
                <a:spcPts val="0"/>
              </a:spcBef>
              <a:spcAft>
                <a:spcPts val="600"/>
              </a:spcAft>
              <a:buSzPts val="2880"/>
              <a:buNone/>
            </a:pPr>
            <a:r>
              <a:rPr lang="en-US" sz="1800"/>
              <a:t>Reviews for the outer three rings are done at UC and CSU system offices</a:t>
            </a:r>
          </a:p>
          <a:p>
            <a:pPr marL="0" indent="0">
              <a:spcBef>
                <a:spcPts val="0"/>
              </a:spcBef>
              <a:spcAft>
                <a:spcPts val="600"/>
              </a:spcAft>
              <a:buSzPts val="2880"/>
              <a:buNone/>
            </a:pPr>
            <a:endParaRPr lang="en-US" sz="1800"/>
          </a:p>
          <a:p>
            <a:pPr marL="0" indent="0">
              <a:spcBef>
                <a:spcPts val="0"/>
              </a:spcBef>
              <a:spcAft>
                <a:spcPts val="600"/>
              </a:spcAft>
              <a:buSzPts val="2880"/>
              <a:buNone/>
            </a:pPr>
            <a:r>
              <a:rPr lang="en-US" sz="1800"/>
              <a:t>Course-to-course and major preparation review and determinations are the responsibility of local university faculty efforts; templates can streamline workload for faculty and support credit mobility.</a:t>
            </a:r>
          </a:p>
        </p:txBody>
      </p:sp>
      <p:pic>
        <p:nvPicPr>
          <p:cNvPr id="6" name="Picture 5">
            <a:extLst>
              <a:ext uri="{FF2B5EF4-FFF2-40B4-BE49-F238E27FC236}">
                <a16:creationId xmlns:a16="http://schemas.microsoft.com/office/drawing/2014/main" id="{0B88949D-F6D8-10A7-CF12-8FCB3333B2EB}"/>
              </a:ext>
            </a:extLst>
          </p:cNvPr>
          <p:cNvPicPr>
            <a:picLocks noChangeAspect="1"/>
          </p:cNvPicPr>
          <p:nvPr/>
        </p:nvPicPr>
        <p:blipFill>
          <a:blip r:embed="rId3"/>
          <a:srcRect t="5313" r="-4" b="-4"/>
          <a:stretch>
            <a:fillRect/>
          </a:stretch>
        </p:blipFill>
        <p:spPr>
          <a:xfrm>
            <a:off x="6315205" y="1825625"/>
            <a:ext cx="5038596" cy="3506603"/>
          </a:xfrm>
          <a:prstGeom prst="rect">
            <a:avLst/>
          </a:prstGeom>
          <a:noFill/>
        </p:spPr>
      </p:pic>
      <p:sp>
        <p:nvSpPr>
          <p:cNvPr id="4" name="Slide Number Placeholder 3">
            <a:extLst>
              <a:ext uri="{FF2B5EF4-FFF2-40B4-BE49-F238E27FC236}">
                <a16:creationId xmlns:a16="http://schemas.microsoft.com/office/drawing/2014/main" id="{49283C59-EBA4-9514-0FFD-A411E81BE44D}"/>
              </a:ext>
            </a:extLst>
          </p:cNvPr>
          <p:cNvSpPr>
            <a:spLocks noGrp="1"/>
          </p:cNvSpPr>
          <p:nvPr>
            <p:ph type="sldNum" sz="quarter" idx="10"/>
          </p:nvPr>
        </p:nvSpPr>
        <p:spPr>
          <a:xfrm>
            <a:off x="8610600" y="6117246"/>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934E7AA-586C-4B13-A389-1429762DA247}"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11</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1522046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B09D0-6073-09D9-5108-905E0EF57F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9D047-296E-1D0C-5F07-E5AA89361887}"/>
              </a:ext>
            </a:extLst>
          </p:cNvPr>
          <p:cNvSpPr>
            <a:spLocks noGrp="1"/>
          </p:cNvSpPr>
          <p:nvPr>
            <p:ph type="title"/>
          </p:nvPr>
        </p:nvSpPr>
        <p:spPr/>
        <p:txBody>
          <a:bodyPr lIns="91440" tIns="45720" rIns="91440" bIns="45720" anchor="ctr"/>
          <a:lstStyle/>
          <a:p>
            <a:r>
              <a:rPr lang="en-US">
                <a:latin typeface="Source Sans Pro"/>
                <a:ea typeface="Source Sans Pro"/>
              </a:rPr>
              <a:t>Common Course Numbering (CCN)</a:t>
            </a:r>
            <a:endParaRPr lang="en-US"/>
          </a:p>
        </p:txBody>
      </p:sp>
      <p:sp>
        <p:nvSpPr>
          <p:cNvPr id="3" name="Content Placeholder 2">
            <a:extLst>
              <a:ext uri="{FF2B5EF4-FFF2-40B4-BE49-F238E27FC236}">
                <a16:creationId xmlns:a16="http://schemas.microsoft.com/office/drawing/2014/main" id="{AD8EBB69-14B9-CDDC-B7A3-2D64B7A69B47}"/>
              </a:ext>
            </a:extLst>
          </p:cNvPr>
          <p:cNvSpPr>
            <a:spLocks noGrp="1"/>
          </p:cNvSpPr>
          <p:nvPr>
            <p:ph idx="1"/>
          </p:nvPr>
        </p:nvSpPr>
        <p:spPr>
          <a:xfrm>
            <a:off x="647700" y="1335768"/>
            <a:ext cx="11300011" cy="4767534"/>
          </a:xfrm>
        </p:spPr>
        <p:txBody>
          <a:bodyPr lIns="91440" tIns="45720" rIns="91440" bIns="45720" anchor="t"/>
          <a:lstStyle/>
          <a:p>
            <a:pPr>
              <a:lnSpc>
                <a:spcPct val="100000"/>
              </a:lnSpc>
              <a:buSzPts val="2880"/>
            </a:pPr>
            <a:r>
              <a:rPr lang="en-US" sz="2400">
                <a:latin typeface="Source Sans Pro"/>
                <a:ea typeface="Source Sans Pro"/>
              </a:rPr>
              <a:t>Phase III template release delayed.</a:t>
            </a:r>
          </a:p>
          <a:p>
            <a:pPr lvl="1">
              <a:lnSpc>
                <a:spcPct val="100000"/>
              </a:lnSpc>
              <a:buSzPts val="2880"/>
            </a:pPr>
            <a:r>
              <a:rPr lang="en-US" sz="1800">
                <a:latin typeface="Source Sans Pro"/>
                <a:ea typeface="Source Sans Pro"/>
              </a:rPr>
              <a:t>Colleges will be expected to have Phase III CCN-aligned courses student-facing no earlier than by fall 2028.  </a:t>
            </a:r>
            <a:endParaRPr lang="en-US" sz="1800"/>
          </a:p>
          <a:p>
            <a:pPr lvl="1">
              <a:lnSpc>
                <a:spcPct val="100000"/>
              </a:lnSpc>
              <a:buSzPts val="2880"/>
            </a:pPr>
            <a:r>
              <a:rPr lang="en-US" sz="1800">
                <a:latin typeface="Source Sans Pro"/>
                <a:ea typeface="Source Sans Pro"/>
              </a:rPr>
              <a:t>Colleges are expected to continue alignment and prepare to have Phase IIA and Phase IIB aligned courses student-facing and in their catalogs by Fall 2026 and Fall 2027 respectively. </a:t>
            </a:r>
            <a:endParaRPr lang="en-US" sz="1800"/>
          </a:p>
          <a:p>
            <a:pPr>
              <a:lnSpc>
                <a:spcPct val="100000"/>
              </a:lnSpc>
              <a:buSzPts val="2880"/>
            </a:pPr>
            <a:r>
              <a:rPr lang="en-US" sz="2400">
                <a:latin typeface="Source Sans Pro"/>
                <a:ea typeface="Source Sans Pro"/>
              </a:rPr>
              <a:t>Transfer and Articulation Update – Proposed legislation (</a:t>
            </a:r>
            <a:r>
              <a:rPr lang="en-US" sz="2400">
                <a:latin typeface="Source Sans Pro"/>
                <a:ea typeface="Source Sans Pro"/>
                <a:hlinkClick r:id="rId3"/>
              </a:rPr>
              <a:t>AB2236, Berman)</a:t>
            </a:r>
            <a:endParaRPr lang="en-US" sz="1800"/>
          </a:p>
          <a:p>
            <a:pPr>
              <a:lnSpc>
                <a:spcPct val="100000"/>
              </a:lnSpc>
              <a:buSzPts val="2880"/>
            </a:pPr>
            <a:r>
              <a:rPr lang="en-US" sz="1800">
                <a:latin typeface="Source Sans Pro"/>
                <a:ea typeface="Source Sans Pro"/>
              </a:rPr>
              <a:t>TOP2CIP for ADTs and CCN (Collaborated with ASCCC to assign CIPs)</a:t>
            </a:r>
            <a:endParaRPr lang="en-US" sz="1800"/>
          </a:p>
          <a:p>
            <a:pPr lvl="1">
              <a:lnSpc>
                <a:spcPct val="100000"/>
              </a:lnSpc>
              <a:buSzPts val="2880"/>
            </a:pPr>
            <a:r>
              <a:rPr lang="en-US" sz="1800">
                <a:latin typeface="Source Sans Pro"/>
                <a:ea typeface="Source Sans Pro"/>
              </a:rPr>
              <a:t>Used existing CIPs and made efforts to align and maintain CTE/Non-CTE structures</a:t>
            </a:r>
            <a:endParaRPr lang="en-US" sz="1800"/>
          </a:p>
          <a:p>
            <a:pPr lvl="1">
              <a:lnSpc>
                <a:spcPct val="100000"/>
              </a:lnSpc>
              <a:buSzPts val="2880"/>
            </a:pPr>
            <a:r>
              <a:rPr lang="en-US" sz="1800">
                <a:latin typeface="Source Sans Pro"/>
                <a:ea typeface="Source Sans Pro"/>
              </a:rPr>
              <a:t>Will be published soon</a:t>
            </a:r>
            <a:endParaRPr lang="en-US" sz="1800"/>
          </a:p>
          <a:p>
            <a:pPr>
              <a:lnSpc>
                <a:spcPct val="100000"/>
              </a:lnSpc>
              <a:buSzPts val="2880"/>
            </a:pPr>
            <a:r>
              <a:rPr lang="en-US" sz="2400">
                <a:latin typeface="Source Sans Pro"/>
                <a:ea typeface="Source Sans Pro"/>
              </a:rPr>
              <a:t>Identifying the future CCN Courses (post Fall 2027) via </a:t>
            </a:r>
            <a:endParaRPr lang="en-US" sz="2400"/>
          </a:p>
          <a:p>
            <a:pPr lvl="1">
              <a:lnSpc>
                <a:spcPct val="100000"/>
              </a:lnSpc>
              <a:buSzPts val="2880"/>
            </a:pPr>
            <a:r>
              <a:rPr lang="en-US" sz="2000">
                <a:latin typeface="Source Sans Pro"/>
                <a:ea typeface="Source Sans Pro"/>
              </a:rPr>
              <a:t>CCN Scope and Sequencing workgroup (using AI and intersegmental AOs input)</a:t>
            </a:r>
            <a:endParaRPr lang="en-US" sz="2000"/>
          </a:p>
          <a:p>
            <a:pPr lvl="1">
              <a:lnSpc>
                <a:spcPct val="100000"/>
              </a:lnSpc>
              <a:buSzPts val="2880"/>
            </a:pPr>
            <a:r>
              <a:rPr lang="en-US" sz="2000">
                <a:latin typeface="Source Sans Pro"/>
                <a:ea typeface="Source Sans Pro"/>
              </a:rPr>
              <a:t>Template review process under discussion, but expect templates to be reviewed every 5-7 years</a:t>
            </a:r>
            <a:endParaRPr lang="en-US" sz="2000"/>
          </a:p>
          <a:p>
            <a:pPr marL="0" indent="0">
              <a:lnSpc>
                <a:spcPct val="100000"/>
              </a:lnSpc>
              <a:buClr>
                <a:srgbClr val="000000"/>
              </a:buClr>
              <a:buSzPts val="2880"/>
              <a:buNone/>
            </a:pPr>
            <a:endParaRPr lang="en-US" sz="2000" b="1"/>
          </a:p>
        </p:txBody>
      </p:sp>
      <p:sp>
        <p:nvSpPr>
          <p:cNvPr id="4" name="Slide Number Placeholder 3">
            <a:extLst>
              <a:ext uri="{FF2B5EF4-FFF2-40B4-BE49-F238E27FC236}">
                <a16:creationId xmlns:a16="http://schemas.microsoft.com/office/drawing/2014/main" id="{DE9954FB-1ACC-C345-CADB-86A4B0DA8B0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707822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D0C9D7-88BD-9D9C-B4EE-2726B8C5880A}"/>
              </a:ext>
            </a:extLst>
          </p:cNvPr>
          <p:cNvSpPr>
            <a:spLocks noGrp="1"/>
          </p:cNvSpPr>
          <p:nvPr>
            <p:ph type="title"/>
          </p:nvPr>
        </p:nvSpPr>
        <p:spPr>
          <a:xfrm>
            <a:off x="464389" y="203214"/>
            <a:ext cx="11232308" cy="1159200"/>
          </a:xfrm>
        </p:spPr>
        <p:txBody>
          <a:bodyPr vert="horz" lIns="91440" tIns="45720" rIns="91440" bIns="45720" rtlCol="0" anchor="ctr">
            <a:normAutofit/>
          </a:bodyPr>
          <a:lstStyle/>
          <a:p>
            <a:r>
              <a:rPr lang="en-US" sz="3100" kern="1200">
                <a:solidFill>
                  <a:srgbClr val="FFFFFF"/>
                </a:solidFill>
                <a:latin typeface="+mj-lt"/>
                <a:ea typeface="+mj-ea"/>
                <a:cs typeface="+mj-cs"/>
              </a:rPr>
              <a:t>Fall 2025 Student </a:t>
            </a:r>
            <a:r>
              <a:rPr lang="en-US" sz="3100">
                <a:solidFill>
                  <a:srgbClr val="FFFFFF"/>
                </a:solidFill>
                <a:latin typeface="+mj-lt"/>
                <a:ea typeface="+mj-ea"/>
              </a:rPr>
              <a:t>Impact</a:t>
            </a:r>
            <a:r>
              <a:rPr lang="en-US" sz="3100" kern="1200">
                <a:solidFill>
                  <a:srgbClr val="FFFFFF"/>
                </a:solidFill>
                <a:latin typeface="+mj-lt"/>
                <a:ea typeface="+mj-ea"/>
                <a:cs typeface="+mj-cs"/>
              </a:rPr>
              <a:t> by the numbers</a:t>
            </a:r>
            <a:r>
              <a:rPr lang="en-US" sz="3100">
                <a:solidFill>
                  <a:srgbClr val="FFFFFF"/>
                </a:solidFill>
                <a:latin typeface="+mj-lt"/>
                <a:ea typeface="+mj-ea"/>
              </a:rPr>
              <a:t>: </a:t>
            </a:r>
            <a:r>
              <a:rPr lang="en-US" sz="3100" kern="1200">
                <a:solidFill>
                  <a:srgbClr val="FFFFFF"/>
                </a:solidFill>
                <a:latin typeface="+mj-lt"/>
                <a:ea typeface="+mj-ea"/>
                <a:cs typeface="+mj-cs"/>
              </a:rPr>
              <a:t>Phase I</a:t>
            </a:r>
            <a:r>
              <a:rPr lang="en-US" sz="3100">
                <a:solidFill>
                  <a:srgbClr val="FFFFFF"/>
                </a:solidFill>
                <a:latin typeface="+mj-lt"/>
                <a:ea typeface="+mj-ea"/>
              </a:rPr>
              <a:t> </a:t>
            </a:r>
            <a:r>
              <a:rPr lang="en-US" sz="3100" kern="1200">
                <a:solidFill>
                  <a:srgbClr val="FFFFFF"/>
                </a:solidFill>
                <a:latin typeface="+mj-lt"/>
                <a:ea typeface="+mj-ea"/>
                <a:cs typeface="+mj-cs"/>
              </a:rPr>
              <a:t>CCN enrollment</a:t>
            </a:r>
          </a:p>
        </p:txBody>
      </p:sp>
      <p:sp>
        <p:nvSpPr>
          <p:cNvPr id="4" name="Slide Number Placeholder 3">
            <a:extLst>
              <a:ext uri="{FF2B5EF4-FFF2-40B4-BE49-F238E27FC236}">
                <a16:creationId xmlns:a16="http://schemas.microsoft.com/office/drawing/2014/main" id="{C483C725-D097-2708-1D4A-9192881EB911}"/>
              </a:ext>
            </a:extLst>
          </p:cNvPr>
          <p:cNvSpPr>
            <a:spLocks noGrp="1"/>
          </p:cNvSpPr>
          <p:nvPr>
            <p:ph type="sldNum" sz="quarter" idx="10"/>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7934E7AA-586C-4B13-A389-1429762DA247}"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13</a:t>
            </a:fld>
            <a:endParaRPr kumimoji="0" lang="en-US" sz="1100" b="0" i="0" u="none" strike="noStrike" cap="none" spc="0" normalizeH="0" baseline="0" noProof="0">
              <a:ln>
                <a:noFill/>
              </a:ln>
              <a:solidFill>
                <a:schemeClr val="tx1">
                  <a:lumMod val="50000"/>
                  <a:lumOff val="50000"/>
                </a:schemeClr>
              </a:solidFill>
              <a:effectLst/>
              <a:uLnTx/>
              <a:uFillTx/>
            </a:endParaRPr>
          </a:p>
        </p:txBody>
      </p:sp>
      <p:graphicFrame>
        <p:nvGraphicFramePr>
          <p:cNvPr id="6" name="Content Placeholder 5">
            <a:extLst>
              <a:ext uri="{FF2B5EF4-FFF2-40B4-BE49-F238E27FC236}">
                <a16:creationId xmlns:a16="http://schemas.microsoft.com/office/drawing/2014/main" id="{577C3C44-761E-176B-3252-9EFB7F0BBD4D}"/>
              </a:ext>
            </a:extLst>
          </p:cNvPr>
          <p:cNvGraphicFramePr>
            <a:graphicFrameLocks noGrp="1"/>
          </p:cNvGraphicFramePr>
          <p:nvPr>
            <p:ph idx="1"/>
            <p:extLst>
              <p:ext uri="{D42A27DB-BD31-4B8C-83A1-F6EECF244321}">
                <p14:modId xmlns:p14="http://schemas.microsoft.com/office/powerpoint/2010/main" val="3806918143"/>
              </p:ext>
            </p:extLst>
          </p:nvPr>
        </p:nvGraphicFramePr>
        <p:xfrm>
          <a:off x="603820" y="1966293"/>
          <a:ext cx="10984361" cy="4756882"/>
        </p:xfrm>
        <a:graphic>
          <a:graphicData uri="http://schemas.openxmlformats.org/drawingml/2006/table">
            <a:tbl>
              <a:tblPr firstRow="1" bandRow="1">
                <a:solidFill>
                  <a:schemeClr val="bg1">
                    <a:lumMod val="95000"/>
                  </a:schemeClr>
                </a:solidFill>
                <a:tableStyleId>{5C22544A-7EE6-4342-B048-85BDC9FD1C3A}</a:tableStyleId>
              </a:tblPr>
              <a:tblGrid>
                <a:gridCol w="2886930">
                  <a:extLst>
                    <a:ext uri="{9D8B030D-6E8A-4147-A177-3AD203B41FA5}">
                      <a16:colId xmlns:a16="http://schemas.microsoft.com/office/drawing/2014/main" val="2399621821"/>
                    </a:ext>
                  </a:extLst>
                </a:gridCol>
                <a:gridCol w="4070360">
                  <a:extLst>
                    <a:ext uri="{9D8B030D-6E8A-4147-A177-3AD203B41FA5}">
                      <a16:colId xmlns:a16="http://schemas.microsoft.com/office/drawing/2014/main" val="3947977956"/>
                    </a:ext>
                  </a:extLst>
                </a:gridCol>
                <a:gridCol w="4027071">
                  <a:extLst>
                    <a:ext uri="{9D8B030D-6E8A-4147-A177-3AD203B41FA5}">
                      <a16:colId xmlns:a16="http://schemas.microsoft.com/office/drawing/2014/main" val="3098420909"/>
                    </a:ext>
                  </a:extLst>
                </a:gridCol>
              </a:tblGrid>
              <a:tr h="325908">
                <a:tc>
                  <a:txBody>
                    <a:bodyPr/>
                    <a:lstStyle/>
                    <a:p>
                      <a:pPr rtl="0" fontAlgn="ctr">
                        <a:buNone/>
                      </a:pPr>
                      <a:r>
                        <a:rPr lang="en-US" sz="1300" b="0" cap="none" spc="0">
                          <a:solidFill>
                            <a:schemeClr val="bg1"/>
                          </a:solidFill>
                          <a:effectLst/>
                        </a:rPr>
                        <a:t>CCN Taxonomy</a:t>
                      </a:r>
                    </a:p>
                  </a:txBody>
                  <a:tcPr marL="63530" marR="63530" marT="76236" marB="15882" anchor="ctr">
                    <a:lnL w="12700" cmpd="sng">
                      <a:noFill/>
                    </a:lnL>
                    <a:lnR w="12700" cmpd="sng">
                      <a:noFill/>
                    </a:lnR>
                    <a:lnT w="19050" cap="flat" cmpd="sng" algn="ctr">
                      <a:noFill/>
                      <a:prstDash val="solid"/>
                    </a:lnT>
                    <a:lnB w="38100" cmpd="sng">
                      <a:noFill/>
                    </a:lnB>
                    <a:solidFill>
                      <a:schemeClr val="accent2"/>
                    </a:solidFill>
                  </a:tcPr>
                </a:tc>
                <a:tc>
                  <a:txBody>
                    <a:bodyPr/>
                    <a:lstStyle/>
                    <a:p>
                      <a:pPr rtl="0" fontAlgn="ctr">
                        <a:buNone/>
                      </a:pPr>
                      <a:r>
                        <a:rPr lang="en-US" sz="1300" b="0" cap="none" spc="0">
                          <a:solidFill>
                            <a:schemeClr val="bg1"/>
                          </a:solidFill>
                          <a:effectLst/>
                        </a:rPr>
                        <a:t>Course Title</a:t>
                      </a:r>
                    </a:p>
                  </a:txBody>
                  <a:tcPr marL="63530" marR="63530" marT="76236" marB="15882" anchor="ctr">
                    <a:lnL w="12700" cmpd="sng">
                      <a:noFill/>
                    </a:lnL>
                    <a:lnR w="12700" cmpd="sng">
                      <a:noFill/>
                    </a:lnR>
                    <a:lnT w="19050" cap="flat" cmpd="sng" algn="ctr">
                      <a:noFill/>
                      <a:prstDash val="solid"/>
                    </a:lnT>
                    <a:lnB w="38100" cmpd="sng">
                      <a:noFill/>
                    </a:lnB>
                    <a:solidFill>
                      <a:schemeClr val="accent2"/>
                    </a:solidFill>
                  </a:tcPr>
                </a:tc>
                <a:tc>
                  <a:txBody>
                    <a:bodyPr/>
                    <a:lstStyle/>
                    <a:p>
                      <a:pPr rtl="0" fontAlgn="ctr">
                        <a:buNone/>
                      </a:pPr>
                      <a:r>
                        <a:rPr lang="en-US" sz="1300" b="0" cap="none" spc="0">
                          <a:solidFill>
                            <a:schemeClr val="bg1"/>
                          </a:solidFill>
                          <a:effectLst/>
                        </a:rPr>
                        <a:t>CCN 25 Fall Enrollment</a:t>
                      </a:r>
                    </a:p>
                  </a:txBody>
                  <a:tcPr marL="63530" marR="63530" marT="76236" marB="15882"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869715239"/>
                  </a:ext>
                </a:extLst>
              </a:tr>
              <a:tr h="275084">
                <a:tc>
                  <a:txBody>
                    <a:bodyPr/>
                    <a:lstStyle/>
                    <a:p>
                      <a:pPr rtl="0" fontAlgn="ctr">
                        <a:buNone/>
                      </a:pPr>
                      <a:r>
                        <a:rPr lang="en-US" sz="1000" cap="none" spc="0">
                          <a:solidFill>
                            <a:schemeClr val="tx1"/>
                          </a:solidFill>
                          <a:effectLst/>
                        </a:rPr>
                        <a:t>ENGL C1000</a:t>
                      </a:r>
                    </a:p>
                  </a:txBody>
                  <a:tcPr marL="63530" marR="63530" marT="76236" marB="15882"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rtl="0" fontAlgn="ctr">
                        <a:buNone/>
                      </a:pPr>
                      <a:r>
                        <a:rPr lang="en-US" sz="1000" cap="none" spc="0">
                          <a:solidFill>
                            <a:schemeClr val="tx1"/>
                          </a:solidFill>
                          <a:effectLst/>
                        </a:rPr>
                        <a:t>Academic Reading and Writing</a:t>
                      </a:r>
                    </a:p>
                  </a:txBody>
                  <a:tcPr marL="63530" marR="63530" marT="76236" marB="15882"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ctr">
                        <a:buNone/>
                      </a:pPr>
                      <a:r>
                        <a:rPr lang="en-US" sz="1000" cap="none" spc="0">
                          <a:solidFill>
                            <a:schemeClr val="tx1"/>
                          </a:solidFill>
                          <a:effectLst/>
                        </a:rPr>
                        <a:t>189,072</a:t>
                      </a:r>
                    </a:p>
                  </a:txBody>
                  <a:tcPr marL="63530" marR="63530" marT="76236" marB="15882"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112054060"/>
                  </a:ext>
                </a:extLst>
              </a:tr>
              <a:tr h="275084">
                <a:tc>
                  <a:txBody>
                    <a:bodyPr/>
                    <a:lstStyle/>
                    <a:p>
                      <a:pPr rtl="0" fontAlgn="ctr">
                        <a:buNone/>
                      </a:pPr>
                      <a:r>
                        <a:rPr lang="en-US" sz="1000" cap="none" spc="0">
                          <a:solidFill>
                            <a:schemeClr val="tx1"/>
                          </a:solidFill>
                          <a:effectLst/>
                        </a:rPr>
                        <a:t>ENGL C1001</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ctr">
                        <a:buNone/>
                      </a:pPr>
                      <a:r>
                        <a:rPr lang="en-US" sz="1000" cap="none" spc="0">
                          <a:solidFill>
                            <a:schemeClr val="tx1"/>
                          </a:solidFill>
                          <a:effectLst/>
                        </a:rPr>
                        <a:t>Critical Thinking and Writing</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ctr">
                        <a:buNone/>
                      </a:pPr>
                      <a:r>
                        <a:rPr lang="en-US" sz="1000" cap="none" spc="0">
                          <a:solidFill>
                            <a:schemeClr val="tx1"/>
                          </a:solidFill>
                          <a:effectLst/>
                        </a:rPr>
                        <a:t>35,638</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263806336"/>
                  </a:ext>
                </a:extLst>
              </a:tr>
              <a:tr h="275084">
                <a:tc>
                  <a:txBody>
                    <a:bodyPr/>
                    <a:lstStyle/>
                    <a:p>
                      <a:pPr rtl="0" fontAlgn="ctr">
                        <a:buNone/>
                      </a:pPr>
                      <a:r>
                        <a:rPr lang="en-US" sz="1000" cap="none" spc="0">
                          <a:solidFill>
                            <a:schemeClr val="tx1"/>
                          </a:solidFill>
                          <a:effectLst/>
                        </a:rPr>
                        <a:t>COMM C1000</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ctr">
                        <a:buNone/>
                      </a:pPr>
                      <a:r>
                        <a:rPr lang="en-US" sz="1000" cap="none" spc="0">
                          <a:solidFill>
                            <a:schemeClr val="tx1"/>
                          </a:solidFill>
                          <a:effectLst/>
                        </a:rPr>
                        <a:t>Introduction to Public Speaking</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ctr">
                        <a:buNone/>
                      </a:pPr>
                      <a:r>
                        <a:rPr lang="en-US" sz="1000" cap="none" spc="0">
                          <a:solidFill>
                            <a:schemeClr val="tx1"/>
                          </a:solidFill>
                          <a:effectLst/>
                        </a:rPr>
                        <a:t>89,540</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093819362"/>
                  </a:ext>
                </a:extLst>
              </a:tr>
              <a:tr h="275084">
                <a:tc>
                  <a:txBody>
                    <a:bodyPr/>
                    <a:lstStyle/>
                    <a:p>
                      <a:pPr rtl="0" fontAlgn="ctr">
                        <a:buNone/>
                      </a:pPr>
                      <a:r>
                        <a:rPr lang="en-US" sz="1000" cap="none" spc="0">
                          <a:solidFill>
                            <a:schemeClr val="tx1"/>
                          </a:solidFill>
                          <a:effectLst/>
                        </a:rPr>
                        <a:t>STAT C1000</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ctr">
                        <a:buNone/>
                      </a:pPr>
                      <a:r>
                        <a:rPr lang="en-US" sz="1000" cap="none" spc="0">
                          <a:solidFill>
                            <a:schemeClr val="tx1"/>
                          </a:solidFill>
                          <a:effectLst/>
                        </a:rPr>
                        <a:t>Introduction to Statistics</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ctr">
                        <a:buNone/>
                      </a:pPr>
                      <a:r>
                        <a:rPr lang="en-US" sz="1000" cap="none" spc="0">
                          <a:solidFill>
                            <a:schemeClr val="tx1"/>
                          </a:solidFill>
                          <a:effectLst/>
                        </a:rPr>
                        <a:t>79,486</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761596834"/>
                  </a:ext>
                </a:extLst>
              </a:tr>
              <a:tr h="275084">
                <a:tc>
                  <a:txBody>
                    <a:bodyPr/>
                    <a:lstStyle/>
                    <a:p>
                      <a:pPr rtl="0" fontAlgn="ctr">
                        <a:buNone/>
                      </a:pPr>
                      <a:r>
                        <a:rPr lang="en-US" sz="1000" cap="none" spc="0">
                          <a:solidFill>
                            <a:schemeClr val="tx1"/>
                          </a:solidFill>
                          <a:effectLst/>
                        </a:rPr>
                        <a:t>POLS C1000</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ctr">
                        <a:buNone/>
                      </a:pPr>
                      <a:r>
                        <a:rPr lang="en-US" sz="1000" cap="none" spc="0">
                          <a:solidFill>
                            <a:schemeClr val="tx1"/>
                          </a:solidFill>
                          <a:effectLst/>
                        </a:rPr>
                        <a:t>American Government and Politics</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ctr">
                        <a:buNone/>
                      </a:pPr>
                      <a:r>
                        <a:rPr lang="en-US" sz="1000" cap="none" spc="0">
                          <a:solidFill>
                            <a:schemeClr val="tx1"/>
                          </a:solidFill>
                          <a:effectLst/>
                        </a:rPr>
                        <a:t>55,445</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095631266"/>
                  </a:ext>
                </a:extLst>
              </a:tr>
              <a:tr h="275084">
                <a:tc>
                  <a:txBody>
                    <a:bodyPr/>
                    <a:lstStyle/>
                    <a:p>
                      <a:pPr rtl="0" fontAlgn="ctr">
                        <a:buNone/>
                      </a:pPr>
                      <a:r>
                        <a:rPr lang="en-US" sz="1000" cap="none" spc="0">
                          <a:solidFill>
                            <a:schemeClr val="tx1"/>
                          </a:solidFill>
                          <a:effectLst/>
                        </a:rPr>
                        <a:t>PSYC C1000</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ctr">
                        <a:buNone/>
                      </a:pPr>
                      <a:r>
                        <a:rPr lang="en-US" sz="1000" cap="none" spc="0">
                          <a:solidFill>
                            <a:schemeClr val="tx1"/>
                          </a:solidFill>
                          <a:effectLst/>
                        </a:rPr>
                        <a:t>Introduction to Psychology</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ctr">
                        <a:buNone/>
                      </a:pPr>
                      <a:r>
                        <a:rPr lang="en-US" sz="1000" cap="none" spc="0">
                          <a:solidFill>
                            <a:schemeClr val="tx1"/>
                          </a:solidFill>
                          <a:effectLst/>
                        </a:rPr>
                        <a:t>80,283</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456669841"/>
                  </a:ext>
                </a:extLst>
              </a:tr>
              <a:tr h="275084">
                <a:tc>
                  <a:txBody>
                    <a:bodyPr/>
                    <a:lstStyle/>
                    <a:p>
                      <a:pPr rtl="0" fontAlgn="ctr">
                        <a:buNone/>
                      </a:pPr>
                      <a:r>
                        <a:rPr lang="en-US" sz="1000" cap="none" spc="0">
                          <a:solidFill>
                            <a:schemeClr val="tx1"/>
                          </a:solidFill>
                          <a:effectLst/>
                        </a:rPr>
                        <a:t>ENGL C1000H</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ctr">
                        <a:buNone/>
                      </a:pPr>
                      <a:r>
                        <a:rPr lang="en-US" sz="1000" cap="none" spc="0">
                          <a:solidFill>
                            <a:schemeClr val="tx1"/>
                          </a:solidFill>
                          <a:effectLst/>
                        </a:rPr>
                        <a:t>Academic Reading and Writing (Honors)</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ctr">
                        <a:buNone/>
                      </a:pPr>
                      <a:r>
                        <a:rPr lang="en-US" sz="1000" cap="none" spc="0">
                          <a:solidFill>
                            <a:schemeClr val="tx1"/>
                          </a:solidFill>
                          <a:effectLst/>
                        </a:rPr>
                        <a:t>1,288</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723053014"/>
                  </a:ext>
                </a:extLst>
              </a:tr>
              <a:tr h="275084">
                <a:tc>
                  <a:txBody>
                    <a:bodyPr/>
                    <a:lstStyle/>
                    <a:p>
                      <a:pPr rtl="0" fontAlgn="ctr">
                        <a:buNone/>
                      </a:pPr>
                      <a:r>
                        <a:rPr lang="en-US" sz="1000" cap="none" spc="0">
                          <a:solidFill>
                            <a:schemeClr val="tx1"/>
                          </a:solidFill>
                          <a:effectLst/>
                        </a:rPr>
                        <a:t>ENGL C1001H</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ctr">
                        <a:buNone/>
                      </a:pPr>
                      <a:r>
                        <a:rPr lang="en-US" sz="1000" cap="none" spc="0">
                          <a:solidFill>
                            <a:schemeClr val="tx1"/>
                          </a:solidFill>
                          <a:effectLst/>
                        </a:rPr>
                        <a:t>Critical Thinking and Writing (Honors)</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ctr">
                        <a:buNone/>
                      </a:pPr>
                      <a:r>
                        <a:rPr lang="en-US" sz="1000" cap="none" spc="0">
                          <a:solidFill>
                            <a:schemeClr val="tx1"/>
                          </a:solidFill>
                          <a:effectLst/>
                        </a:rPr>
                        <a:t>814</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475198887"/>
                  </a:ext>
                </a:extLst>
              </a:tr>
              <a:tr h="275084">
                <a:tc>
                  <a:txBody>
                    <a:bodyPr/>
                    <a:lstStyle/>
                    <a:p>
                      <a:pPr rtl="0" fontAlgn="ctr">
                        <a:buNone/>
                      </a:pPr>
                      <a:r>
                        <a:rPr lang="en-US" sz="1000" cap="none" spc="0">
                          <a:solidFill>
                            <a:schemeClr val="tx1"/>
                          </a:solidFill>
                          <a:effectLst/>
                        </a:rPr>
                        <a:t>COMM C1000H</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ctr">
                        <a:buNone/>
                      </a:pPr>
                      <a:r>
                        <a:rPr lang="en-US" sz="1000" cap="none" spc="0">
                          <a:solidFill>
                            <a:schemeClr val="tx1"/>
                          </a:solidFill>
                          <a:effectLst/>
                        </a:rPr>
                        <a:t>Introduction to Public Speaking (Honors)</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ctr">
                        <a:buNone/>
                      </a:pPr>
                      <a:r>
                        <a:rPr lang="en-US" sz="1000" cap="none" spc="0">
                          <a:solidFill>
                            <a:schemeClr val="tx1"/>
                          </a:solidFill>
                          <a:effectLst/>
                        </a:rPr>
                        <a:t>488</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96725779"/>
                  </a:ext>
                </a:extLst>
              </a:tr>
              <a:tr h="275084">
                <a:tc>
                  <a:txBody>
                    <a:bodyPr/>
                    <a:lstStyle/>
                    <a:p>
                      <a:pPr rtl="0" fontAlgn="ctr">
                        <a:buNone/>
                      </a:pPr>
                      <a:r>
                        <a:rPr lang="en-US" sz="1000" cap="none" spc="0">
                          <a:solidFill>
                            <a:schemeClr val="tx1"/>
                          </a:solidFill>
                          <a:effectLst/>
                        </a:rPr>
                        <a:t>STAT C1000H</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ctr">
                        <a:buNone/>
                      </a:pPr>
                      <a:r>
                        <a:rPr lang="en-US" sz="1000" cap="none" spc="0">
                          <a:solidFill>
                            <a:schemeClr val="tx1"/>
                          </a:solidFill>
                          <a:effectLst/>
                        </a:rPr>
                        <a:t>Introduction to Statistics (Honors)</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ctr">
                        <a:buNone/>
                      </a:pPr>
                      <a:r>
                        <a:rPr lang="en-US" sz="1000" cap="none" spc="0">
                          <a:solidFill>
                            <a:schemeClr val="tx1"/>
                          </a:solidFill>
                          <a:effectLst/>
                        </a:rPr>
                        <a:t>336</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038558713"/>
                  </a:ext>
                </a:extLst>
              </a:tr>
              <a:tr h="275084">
                <a:tc>
                  <a:txBody>
                    <a:bodyPr/>
                    <a:lstStyle/>
                    <a:p>
                      <a:pPr rtl="0" fontAlgn="ctr">
                        <a:buNone/>
                      </a:pPr>
                      <a:r>
                        <a:rPr lang="en-US" sz="1000" cap="none" spc="0">
                          <a:solidFill>
                            <a:schemeClr val="tx1"/>
                          </a:solidFill>
                          <a:effectLst/>
                        </a:rPr>
                        <a:t>POLS C1000H</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ctr">
                        <a:buNone/>
                      </a:pPr>
                      <a:r>
                        <a:rPr lang="en-US" sz="1000" cap="none" spc="0">
                          <a:solidFill>
                            <a:schemeClr val="tx1"/>
                          </a:solidFill>
                          <a:effectLst/>
                        </a:rPr>
                        <a:t>American Government and Politics (Honors)</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ctr">
                        <a:buNone/>
                      </a:pPr>
                      <a:r>
                        <a:rPr lang="en-US" sz="1000" cap="none" spc="0">
                          <a:solidFill>
                            <a:schemeClr val="tx1"/>
                          </a:solidFill>
                          <a:effectLst/>
                        </a:rPr>
                        <a:t>509</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598770240"/>
                  </a:ext>
                </a:extLst>
              </a:tr>
              <a:tr h="275084">
                <a:tc>
                  <a:txBody>
                    <a:bodyPr/>
                    <a:lstStyle/>
                    <a:p>
                      <a:pPr rtl="0" fontAlgn="ctr">
                        <a:buNone/>
                      </a:pPr>
                      <a:r>
                        <a:rPr lang="en-US" sz="1000" cap="none" spc="0">
                          <a:solidFill>
                            <a:schemeClr val="tx1"/>
                          </a:solidFill>
                          <a:effectLst/>
                        </a:rPr>
                        <a:t>PSYC C1000H</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ctr">
                        <a:buNone/>
                      </a:pPr>
                      <a:r>
                        <a:rPr lang="en-US" sz="1000" cap="none" spc="0">
                          <a:solidFill>
                            <a:schemeClr val="tx1"/>
                          </a:solidFill>
                          <a:effectLst/>
                        </a:rPr>
                        <a:t>Introduction to Psychology (Honors)</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ctr">
                        <a:buNone/>
                      </a:pPr>
                      <a:r>
                        <a:rPr lang="en-US" sz="1000" cap="none" spc="0">
                          <a:solidFill>
                            <a:schemeClr val="tx1"/>
                          </a:solidFill>
                          <a:effectLst/>
                        </a:rPr>
                        <a:t>583</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755355375"/>
                  </a:ext>
                </a:extLst>
              </a:tr>
              <a:tr h="275084">
                <a:tc>
                  <a:txBody>
                    <a:bodyPr/>
                    <a:lstStyle/>
                    <a:p>
                      <a:pPr rtl="0" fontAlgn="ctr">
                        <a:buNone/>
                      </a:pPr>
                      <a:r>
                        <a:rPr lang="en-US" sz="1000" cap="none" spc="0">
                          <a:solidFill>
                            <a:schemeClr val="tx1"/>
                          </a:solidFill>
                          <a:effectLst/>
                        </a:rPr>
                        <a:t>ENGL C1000E</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ctr">
                        <a:buNone/>
                      </a:pPr>
                      <a:r>
                        <a:rPr lang="en-US" sz="1000" cap="none" spc="0">
                          <a:solidFill>
                            <a:schemeClr val="tx1"/>
                          </a:solidFill>
                          <a:effectLst/>
                        </a:rPr>
                        <a:t>Academic Reading and Writing (Embedded Support)</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ctr">
                        <a:buNone/>
                      </a:pPr>
                      <a:r>
                        <a:rPr lang="en-US" sz="1000" cap="none" spc="0">
                          <a:solidFill>
                            <a:schemeClr val="tx1"/>
                          </a:solidFill>
                          <a:effectLst/>
                        </a:rPr>
                        <a:t>10,057</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681968485"/>
                  </a:ext>
                </a:extLst>
              </a:tr>
              <a:tr h="275084">
                <a:tc>
                  <a:txBody>
                    <a:bodyPr/>
                    <a:lstStyle/>
                    <a:p>
                      <a:pPr rtl="0" fontAlgn="ctr">
                        <a:buNone/>
                      </a:pPr>
                      <a:r>
                        <a:rPr lang="en-US" sz="1000" cap="none" spc="0">
                          <a:solidFill>
                            <a:schemeClr val="tx1"/>
                          </a:solidFill>
                          <a:effectLst/>
                        </a:rPr>
                        <a:t>STAT C1000E</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ctr">
                        <a:buNone/>
                      </a:pPr>
                      <a:r>
                        <a:rPr lang="en-US" sz="1000" cap="none" spc="0">
                          <a:solidFill>
                            <a:schemeClr val="tx1"/>
                          </a:solidFill>
                          <a:effectLst/>
                        </a:rPr>
                        <a:t>Introduction to Statistics (Embedded Support)</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ctr">
                        <a:buNone/>
                      </a:pPr>
                      <a:r>
                        <a:rPr lang="en-US" sz="1000" cap="none" spc="0">
                          <a:solidFill>
                            <a:schemeClr val="tx1"/>
                          </a:solidFill>
                          <a:effectLst/>
                        </a:rPr>
                        <a:t>6,974</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042570212"/>
                  </a:ext>
                </a:extLst>
              </a:tr>
              <a:tr h="275084">
                <a:tc>
                  <a:txBody>
                    <a:bodyPr/>
                    <a:lstStyle/>
                    <a:p>
                      <a:pPr rtl="0" fontAlgn="ctr">
                        <a:buNone/>
                      </a:pPr>
                      <a:r>
                        <a:rPr lang="en-US" sz="1000" cap="none" spc="0">
                          <a:solidFill>
                            <a:schemeClr val="tx1"/>
                          </a:solidFill>
                          <a:effectLst/>
                        </a:rPr>
                        <a:t>Total </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rtl="0" fontAlgn="ctr">
                        <a:buNone/>
                      </a:pPr>
                      <a:endParaRPr lang="en-US" sz="1000" cap="none" spc="0">
                        <a:solidFill>
                          <a:schemeClr val="tx1"/>
                        </a:solidFill>
                        <a:effectLst/>
                      </a:endParaRP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r" rtl="0" fontAlgn="ctr">
                        <a:buNone/>
                      </a:pPr>
                      <a:r>
                        <a:rPr lang="en-US" sz="3200" b="1" cap="none" spc="0">
                          <a:solidFill>
                            <a:schemeClr val="tx1"/>
                          </a:solidFill>
                          <a:effectLst/>
                          <a:latin typeface="Calibri"/>
                        </a:rPr>
                        <a:t>550,513</a:t>
                      </a:r>
                    </a:p>
                  </a:txBody>
                  <a:tcPr marL="63530" marR="63530" marT="76236" marB="15882"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234597707"/>
                  </a:ext>
                </a:extLst>
              </a:tr>
            </a:tbl>
          </a:graphicData>
        </a:graphic>
      </p:graphicFrame>
    </p:spTree>
    <p:extLst>
      <p:ext uri="{BB962C8B-B14F-4D97-AF65-F5344CB8AC3E}">
        <p14:creationId xmlns:p14="http://schemas.microsoft.com/office/powerpoint/2010/main" val="2649242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E0AB3-89E4-22D9-6556-E2CAF7AA7408}"/>
              </a:ext>
            </a:extLst>
          </p:cNvPr>
          <p:cNvSpPr>
            <a:spLocks noGrp="1"/>
          </p:cNvSpPr>
          <p:nvPr>
            <p:ph type="title"/>
          </p:nvPr>
        </p:nvSpPr>
        <p:spPr>
          <a:xfrm>
            <a:off x="912156" y="348865"/>
            <a:ext cx="10503464" cy="877729"/>
          </a:xfrm>
        </p:spPr>
        <p:txBody>
          <a:bodyPr vert="horz" lIns="91440" tIns="45720" rIns="91440" bIns="45720" rtlCol="0" anchor="ctr">
            <a:noAutofit/>
          </a:bodyPr>
          <a:lstStyle/>
          <a:p>
            <a:r>
              <a:rPr lang="en-US" sz="2800" kern="1200">
                <a:solidFill>
                  <a:srgbClr val="FFFFFF"/>
                </a:solidFill>
                <a:latin typeface="+mj-lt"/>
                <a:ea typeface="+mj-ea"/>
                <a:cs typeface="+mj-cs"/>
              </a:rPr>
              <a:t>Conservative Estimate of Potential Student  Enrollments Phases I-III: </a:t>
            </a:r>
            <a:br>
              <a:rPr lang="en-US" sz="2800" kern="1200">
                <a:latin typeface="+mj-lt"/>
                <a:ea typeface="+mj-ea"/>
              </a:rPr>
            </a:br>
            <a:r>
              <a:rPr lang="en-US" sz="2800" kern="1200">
                <a:solidFill>
                  <a:srgbClr val="FFFFFF"/>
                </a:solidFill>
                <a:latin typeface="+mj-lt"/>
                <a:ea typeface="+mj-ea"/>
                <a:cs typeface="+mj-cs"/>
              </a:rPr>
              <a:t>Based on AY24-25 CID enrollments</a:t>
            </a:r>
          </a:p>
        </p:txBody>
      </p:sp>
      <p:sp>
        <p:nvSpPr>
          <p:cNvPr id="4" name="Slide Number Placeholder 3">
            <a:extLst>
              <a:ext uri="{FF2B5EF4-FFF2-40B4-BE49-F238E27FC236}">
                <a16:creationId xmlns:a16="http://schemas.microsoft.com/office/drawing/2014/main" id="{EDE9D5F5-87A9-AE5A-176A-3490B89F430E}"/>
              </a:ext>
            </a:extLst>
          </p:cNvPr>
          <p:cNvSpPr>
            <a:spLocks noGrp="1"/>
          </p:cNvSpPr>
          <p:nvPr>
            <p:ph type="sldNum" sz="quarter" idx="10"/>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7934E7AA-586C-4B13-A389-1429762DA247}"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14</a:t>
            </a:fld>
            <a:endParaRPr kumimoji="0" lang="en-US" sz="1100" b="0" i="0" u="none" strike="noStrike" cap="none" spc="0" normalizeH="0" baseline="0" noProof="0">
              <a:ln>
                <a:noFill/>
              </a:ln>
              <a:solidFill>
                <a:schemeClr val="tx1">
                  <a:lumMod val="50000"/>
                  <a:lumOff val="50000"/>
                </a:schemeClr>
              </a:solidFill>
              <a:effectLst/>
              <a:uLnTx/>
              <a:uFillTx/>
            </a:endParaRPr>
          </a:p>
        </p:txBody>
      </p:sp>
      <p:graphicFrame>
        <p:nvGraphicFramePr>
          <p:cNvPr id="6" name="Content Placeholder 5">
            <a:extLst>
              <a:ext uri="{FF2B5EF4-FFF2-40B4-BE49-F238E27FC236}">
                <a16:creationId xmlns:a16="http://schemas.microsoft.com/office/drawing/2014/main" id="{60B348C3-14EC-3AA2-EA1D-EBB417A0608B}"/>
              </a:ext>
            </a:extLst>
          </p:cNvPr>
          <p:cNvGraphicFramePr>
            <a:graphicFrameLocks noGrp="1"/>
          </p:cNvGraphicFramePr>
          <p:nvPr>
            <p:ph idx="1"/>
            <p:extLst>
              <p:ext uri="{D42A27DB-BD31-4B8C-83A1-F6EECF244321}">
                <p14:modId xmlns:p14="http://schemas.microsoft.com/office/powerpoint/2010/main" val="2284277117"/>
              </p:ext>
            </p:extLst>
          </p:nvPr>
        </p:nvGraphicFramePr>
        <p:xfrm>
          <a:off x="1310655" y="2476193"/>
          <a:ext cx="7199021" cy="3794760"/>
        </p:xfrm>
        <a:graphic>
          <a:graphicData uri="http://schemas.openxmlformats.org/drawingml/2006/table">
            <a:tbl>
              <a:tblPr firstRow="1" bandRow="1">
                <a:tableStyleId>{5C22544A-7EE6-4342-B048-85BDC9FD1C3A}</a:tableStyleId>
              </a:tblPr>
              <a:tblGrid>
                <a:gridCol w="2436523">
                  <a:extLst>
                    <a:ext uri="{9D8B030D-6E8A-4147-A177-3AD203B41FA5}">
                      <a16:colId xmlns:a16="http://schemas.microsoft.com/office/drawing/2014/main" val="3078584568"/>
                    </a:ext>
                  </a:extLst>
                </a:gridCol>
                <a:gridCol w="1780759">
                  <a:extLst>
                    <a:ext uri="{9D8B030D-6E8A-4147-A177-3AD203B41FA5}">
                      <a16:colId xmlns:a16="http://schemas.microsoft.com/office/drawing/2014/main" val="1073304674"/>
                    </a:ext>
                  </a:extLst>
                </a:gridCol>
                <a:gridCol w="2981739">
                  <a:extLst>
                    <a:ext uri="{9D8B030D-6E8A-4147-A177-3AD203B41FA5}">
                      <a16:colId xmlns:a16="http://schemas.microsoft.com/office/drawing/2014/main" val="3149575665"/>
                    </a:ext>
                  </a:extLst>
                </a:gridCol>
              </a:tblGrid>
              <a:tr h="768096">
                <a:tc>
                  <a:txBody>
                    <a:bodyPr/>
                    <a:lstStyle/>
                    <a:p>
                      <a:pPr rtl="0" fontAlgn="b">
                        <a:buNone/>
                      </a:pPr>
                      <a:r>
                        <a:rPr lang="en-US" sz="2400">
                          <a:effectLst/>
                          <a:latin typeface="Source Sans Pro"/>
                          <a:ea typeface="Source Sans Pro"/>
                        </a:rPr>
                        <a:t>Phase</a:t>
                      </a:r>
                    </a:p>
                  </a:txBody>
                  <a:tcPr marL="52388" marR="52388"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solidFill>
                  </a:tcPr>
                </a:tc>
                <a:tc>
                  <a:txBody>
                    <a:bodyPr/>
                    <a:lstStyle/>
                    <a:p>
                      <a:pPr rtl="0" fontAlgn="b">
                        <a:buNone/>
                      </a:pPr>
                      <a:r>
                        <a:rPr lang="en-US" sz="2400" b="1">
                          <a:effectLst/>
                          <a:latin typeface="Source Sans Pro"/>
                          <a:ea typeface="Source Sans Pro"/>
                        </a:rPr>
                        <a:t>Number of Standard Templates</a:t>
                      </a:r>
                    </a:p>
                  </a:txBody>
                  <a:tcPr marL="52388" marR="523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solidFill>
                  </a:tcPr>
                </a:tc>
                <a:tc>
                  <a:txBody>
                    <a:bodyPr/>
                    <a:lstStyle/>
                    <a:p>
                      <a:pPr rtl="0" fontAlgn="b">
                        <a:buNone/>
                      </a:pPr>
                      <a:r>
                        <a:rPr lang="en-US" sz="2400" b="1">
                          <a:effectLst/>
                          <a:latin typeface="Source Sans Pro"/>
                          <a:ea typeface="Source Sans Pro"/>
                        </a:rPr>
                        <a:t>CID 24/25 Enrollment</a:t>
                      </a:r>
                    </a:p>
                  </a:txBody>
                  <a:tcPr marL="52388" marR="52388"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solidFill>
                  </a:tcPr>
                </a:tc>
                <a:extLst>
                  <a:ext uri="{0D108BD9-81ED-4DB2-BD59-A6C34878D82A}">
                    <a16:rowId xmlns:a16="http://schemas.microsoft.com/office/drawing/2014/main" val="1149556401"/>
                  </a:ext>
                </a:extLst>
              </a:tr>
              <a:tr h="539496">
                <a:tc>
                  <a:txBody>
                    <a:bodyPr/>
                    <a:lstStyle/>
                    <a:p>
                      <a:pPr rtl="0" fontAlgn="b">
                        <a:buNone/>
                      </a:pPr>
                      <a:r>
                        <a:rPr lang="en-US" sz="3300">
                          <a:effectLst/>
                        </a:rPr>
                        <a:t>Phase I</a:t>
                      </a:r>
                    </a:p>
                  </a:txBody>
                  <a:tcPr marL="52388" marR="52388"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3300">
                          <a:effectLst/>
                        </a:rPr>
                        <a:t>6</a:t>
                      </a:r>
                    </a:p>
                  </a:txBody>
                  <a:tcPr marL="52388" marR="523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3300">
                          <a:effectLst/>
                        </a:rPr>
                        <a:t>1,237,719</a:t>
                      </a:r>
                    </a:p>
                  </a:txBody>
                  <a:tcPr marL="52388" marR="52388"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634537924"/>
                  </a:ext>
                </a:extLst>
              </a:tr>
              <a:tr h="539496">
                <a:tc>
                  <a:txBody>
                    <a:bodyPr/>
                    <a:lstStyle/>
                    <a:p>
                      <a:pPr rtl="0" fontAlgn="b">
                        <a:buNone/>
                      </a:pPr>
                      <a:r>
                        <a:rPr lang="en-US" sz="3300">
                          <a:effectLst/>
                        </a:rPr>
                        <a:t>Phase IIA</a:t>
                      </a:r>
                    </a:p>
                  </a:txBody>
                  <a:tcPr marL="52388" marR="52388"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3300">
                          <a:effectLst/>
                        </a:rPr>
                        <a:t>8</a:t>
                      </a:r>
                    </a:p>
                  </a:txBody>
                  <a:tcPr marL="52388" marR="523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3300">
                          <a:effectLst/>
                        </a:rPr>
                        <a:t>481,908</a:t>
                      </a:r>
                    </a:p>
                  </a:txBody>
                  <a:tcPr marL="52388" marR="52388"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48238325"/>
                  </a:ext>
                </a:extLst>
              </a:tr>
              <a:tr h="539496">
                <a:tc>
                  <a:txBody>
                    <a:bodyPr/>
                    <a:lstStyle/>
                    <a:p>
                      <a:pPr rtl="0" fontAlgn="b">
                        <a:buNone/>
                      </a:pPr>
                      <a:r>
                        <a:rPr lang="en-US" sz="3300">
                          <a:effectLst/>
                        </a:rPr>
                        <a:t>Phase IIB</a:t>
                      </a:r>
                    </a:p>
                  </a:txBody>
                  <a:tcPr marL="52388" marR="52388"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3300">
                          <a:effectLst/>
                        </a:rPr>
                        <a:t>10</a:t>
                      </a:r>
                    </a:p>
                  </a:txBody>
                  <a:tcPr marL="52388" marR="523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3300">
                          <a:effectLst/>
                        </a:rPr>
                        <a:t>410,940</a:t>
                      </a:r>
                    </a:p>
                  </a:txBody>
                  <a:tcPr marL="52388" marR="52388"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790086536"/>
                  </a:ext>
                </a:extLst>
              </a:tr>
              <a:tr h="539496">
                <a:tc>
                  <a:txBody>
                    <a:bodyPr/>
                    <a:lstStyle/>
                    <a:p>
                      <a:pPr rtl="0" fontAlgn="b">
                        <a:buNone/>
                      </a:pPr>
                      <a:r>
                        <a:rPr lang="en-US" sz="3300">
                          <a:effectLst/>
                        </a:rPr>
                        <a:t>Phase III</a:t>
                      </a:r>
                    </a:p>
                  </a:txBody>
                  <a:tcPr marL="52388" marR="52388"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3300">
                          <a:effectLst/>
                        </a:rPr>
                        <a:t>52</a:t>
                      </a:r>
                    </a:p>
                  </a:txBody>
                  <a:tcPr marL="52388" marR="523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r" rtl="0" fontAlgn="b">
                        <a:buNone/>
                      </a:pPr>
                      <a:r>
                        <a:rPr lang="en-US" sz="3300">
                          <a:effectLst/>
                        </a:rPr>
                        <a:t>1,776,469</a:t>
                      </a:r>
                    </a:p>
                  </a:txBody>
                  <a:tcPr marL="52388" marR="52388"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297962791"/>
                  </a:ext>
                </a:extLst>
              </a:tr>
              <a:tr h="539496">
                <a:tc>
                  <a:txBody>
                    <a:bodyPr/>
                    <a:lstStyle/>
                    <a:p>
                      <a:pPr rtl="0" fontAlgn="b">
                        <a:buNone/>
                      </a:pPr>
                      <a:r>
                        <a:rPr lang="en-US" sz="3300">
                          <a:effectLst/>
                        </a:rPr>
                        <a:t>Totals</a:t>
                      </a:r>
                    </a:p>
                  </a:txBody>
                  <a:tcPr marL="52388" marR="52388"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buNone/>
                      </a:pPr>
                      <a:r>
                        <a:rPr lang="en-US" sz="3300">
                          <a:effectLst/>
                        </a:rPr>
                        <a:t>76</a:t>
                      </a:r>
                    </a:p>
                  </a:txBody>
                  <a:tcPr marL="52388" marR="52388"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rtl="0" fontAlgn="b">
                        <a:buNone/>
                      </a:pPr>
                      <a:r>
                        <a:rPr lang="en-US" sz="3300" b="1">
                          <a:effectLst/>
                        </a:rPr>
                        <a:t>3,907,036</a:t>
                      </a:r>
                    </a:p>
                  </a:txBody>
                  <a:tcPr marL="52388" marR="52388"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2358053"/>
                  </a:ext>
                </a:extLst>
              </a:tr>
            </a:tbl>
          </a:graphicData>
        </a:graphic>
      </p:graphicFrame>
      <p:sp>
        <p:nvSpPr>
          <p:cNvPr id="7" name="TextBox 6">
            <a:extLst>
              <a:ext uri="{FF2B5EF4-FFF2-40B4-BE49-F238E27FC236}">
                <a16:creationId xmlns:a16="http://schemas.microsoft.com/office/drawing/2014/main" id="{DBCADD40-51EC-F583-CA81-EC0B5B0B19E3}"/>
              </a:ext>
            </a:extLst>
          </p:cNvPr>
          <p:cNvSpPr txBox="1"/>
          <p:nvPr/>
        </p:nvSpPr>
        <p:spPr>
          <a:xfrm>
            <a:off x="8901787" y="2594629"/>
            <a:ext cx="277404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Source Sans Pro"/>
              </a:rPr>
              <a:t>Note:  </a:t>
            </a:r>
          </a:p>
          <a:p>
            <a:r>
              <a:rPr lang="en-US" b="1">
                <a:ea typeface="Source Sans Pro"/>
              </a:rPr>
              <a:t>Does not include potential enrollment from Honors and Embedded Support Courses</a:t>
            </a:r>
          </a:p>
          <a:p>
            <a:endParaRPr lang="en-US" b="1">
              <a:ea typeface="Source Sans Pro"/>
            </a:endParaRPr>
          </a:p>
          <a:p>
            <a:endParaRPr lang="en-US" b="1">
              <a:ea typeface="Source Sans Pro"/>
            </a:endParaRPr>
          </a:p>
          <a:p>
            <a:r>
              <a:rPr lang="en-US" b="1">
                <a:ea typeface="Source Sans Pro"/>
              </a:rPr>
              <a:t>Does not include courses that were not available in MIS data based on CID</a:t>
            </a:r>
          </a:p>
        </p:txBody>
      </p:sp>
    </p:spTree>
    <p:extLst>
      <p:ext uri="{BB962C8B-B14F-4D97-AF65-F5344CB8AC3E}">
        <p14:creationId xmlns:p14="http://schemas.microsoft.com/office/powerpoint/2010/main" val="404496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EB12C-9FE6-13B1-5029-B38C0D817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C236B-E29F-0CA1-11E1-DAFC0ACBA9B7}"/>
              </a:ext>
            </a:extLst>
          </p:cNvPr>
          <p:cNvSpPr>
            <a:spLocks noGrp="1"/>
          </p:cNvSpPr>
          <p:nvPr>
            <p:ph type="title"/>
          </p:nvPr>
        </p:nvSpPr>
        <p:spPr/>
        <p:txBody>
          <a:bodyPr lIns="91440" tIns="45720" rIns="91440" bIns="45720" anchor="ctr"/>
          <a:lstStyle/>
          <a:p>
            <a:r>
              <a:rPr lang="en-US">
                <a:latin typeface="Source Sans Pro"/>
                <a:ea typeface="Source Sans Pro"/>
              </a:rPr>
              <a:t>CCN Student Communication, Education Plans, and Transcripts</a:t>
            </a:r>
            <a:endParaRPr lang="en-US"/>
          </a:p>
        </p:txBody>
      </p:sp>
      <p:sp>
        <p:nvSpPr>
          <p:cNvPr id="3" name="Content Placeholder 2">
            <a:extLst>
              <a:ext uri="{FF2B5EF4-FFF2-40B4-BE49-F238E27FC236}">
                <a16:creationId xmlns:a16="http://schemas.microsoft.com/office/drawing/2014/main" id="{D84754AF-DBD6-0DBC-D2C3-9B47B352764D}"/>
              </a:ext>
            </a:extLst>
          </p:cNvPr>
          <p:cNvSpPr>
            <a:spLocks noGrp="1"/>
          </p:cNvSpPr>
          <p:nvPr>
            <p:ph idx="1"/>
          </p:nvPr>
        </p:nvSpPr>
        <p:spPr>
          <a:xfrm>
            <a:off x="702129" y="1716768"/>
            <a:ext cx="10515600" cy="3936820"/>
          </a:xfrm>
        </p:spPr>
        <p:txBody>
          <a:bodyPr lIns="91440" tIns="45720" rIns="91440" bIns="45720" anchor="t"/>
          <a:lstStyle/>
          <a:p>
            <a:pPr>
              <a:lnSpc>
                <a:spcPct val="100000"/>
              </a:lnSpc>
              <a:buSzPts val="2880"/>
            </a:pPr>
            <a:r>
              <a:rPr lang="en-US" sz="2400">
                <a:latin typeface="Source Sans Pro"/>
                <a:ea typeface="Source Sans Pro"/>
              </a:rPr>
              <a:t>What is your college doing to educate students?</a:t>
            </a:r>
            <a:endParaRPr lang="en-US" sz="2400"/>
          </a:p>
          <a:p>
            <a:pPr lvl="1">
              <a:lnSpc>
                <a:spcPct val="100000"/>
              </a:lnSpc>
              <a:buSzPts val="2880"/>
            </a:pPr>
            <a:r>
              <a:rPr lang="en-US" sz="2000">
                <a:latin typeface="Source Sans Pro"/>
                <a:ea typeface="Source Sans Pro"/>
                <a:hlinkClick r:id="rId3"/>
              </a:rPr>
              <a:t>Icangotocollege.com</a:t>
            </a:r>
            <a:r>
              <a:rPr lang="en-US" sz="2000">
                <a:latin typeface="Source Sans Pro"/>
                <a:ea typeface="Source Sans Pro"/>
              </a:rPr>
              <a:t> includes CCN information and the </a:t>
            </a:r>
            <a:r>
              <a:rPr lang="en-US" sz="2000">
                <a:latin typeface="Source Sans Pro"/>
                <a:ea typeface="Source Sans Pro"/>
                <a:hlinkClick r:id="rId4"/>
              </a:rPr>
              <a:t>project website</a:t>
            </a:r>
            <a:r>
              <a:rPr lang="en-US" sz="2000">
                <a:latin typeface="Source Sans Pro"/>
                <a:ea typeface="Source Sans Pro"/>
              </a:rPr>
              <a:t> has branding and social media materials for colleges to use.</a:t>
            </a:r>
            <a:endParaRPr lang="en-US" sz="2000"/>
          </a:p>
          <a:p>
            <a:pPr>
              <a:lnSpc>
                <a:spcPct val="100000"/>
              </a:lnSpc>
              <a:buSzPts val="2880"/>
            </a:pPr>
            <a:r>
              <a:rPr lang="en-US" sz="2400">
                <a:latin typeface="Source Sans Pro"/>
                <a:ea typeface="Source Sans Pro"/>
              </a:rPr>
              <a:t>Technology has been an ongoing issue for the colleges.</a:t>
            </a:r>
            <a:endParaRPr lang="en-US" sz="2400"/>
          </a:p>
          <a:p>
            <a:pPr>
              <a:lnSpc>
                <a:spcPct val="100000"/>
              </a:lnSpc>
              <a:buSzPts val="2880"/>
            </a:pPr>
            <a:r>
              <a:rPr lang="en-US" sz="2400">
                <a:latin typeface="Source Sans Pro"/>
                <a:ea typeface="Source Sans Pro"/>
              </a:rPr>
              <a:t>Student-facing information must reflect identical CCN elements.</a:t>
            </a:r>
          </a:p>
          <a:p>
            <a:pPr>
              <a:lnSpc>
                <a:spcPct val="100000"/>
              </a:lnSpc>
              <a:buSzPts val="2880"/>
            </a:pPr>
            <a:r>
              <a:rPr lang="en-US" sz="2400">
                <a:latin typeface="Source Sans Pro"/>
                <a:ea typeface="Source Sans Pro"/>
              </a:rPr>
              <a:t>Help us educate students and our campuses!</a:t>
            </a:r>
            <a:endParaRPr lang="en-US" sz="2400"/>
          </a:p>
          <a:p>
            <a:pPr lvl="1">
              <a:lnSpc>
                <a:spcPct val="100000"/>
              </a:lnSpc>
              <a:buSzPts val="2880"/>
            </a:pPr>
            <a:r>
              <a:rPr lang="en-US" sz="2000">
                <a:latin typeface="Source Sans Pro"/>
                <a:ea typeface="Source Sans Pro"/>
              </a:rPr>
              <a:t>Review student education plans and transcripts for CCN taxonomy accuracy.</a:t>
            </a:r>
            <a:endParaRPr lang="en-US" sz="2000"/>
          </a:p>
          <a:p>
            <a:pPr lvl="1">
              <a:lnSpc>
                <a:spcPct val="100000"/>
              </a:lnSpc>
              <a:buSzPts val="2880"/>
            </a:pPr>
            <a:r>
              <a:rPr lang="en-US" sz="2000">
                <a:latin typeface="Source Sans Pro"/>
                <a:ea typeface="Source Sans Pro"/>
              </a:rPr>
              <a:t>Is the student-facing information accurate and in alignment with the intended taxonomy?  See the </a:t>
            </a:r>
            <a:r>
              <a:rPr lang="en-US" sz="2000">
                <a:latin typeface="Source Sans Pro"/>
                <a:ea typeface="Source Sans Pro"/>
                <a:hlinkClick r:id="rId5"/>
              </a:rPr>
              <a:t>Taxonomy FAQ</a:t>
            </a:r>
            <a:r>
              <a:rPr lang="en-US" sz="2000">
                <a:latin typeface="Source Sans Pro"/>
                <a:ea typeface="Source Sans Pro"/>
              </a:rPr>
              <a:t>.</a:t>
            </a:r>
          </a:p>
          <a:p>
            <a:pPr lvl="1">
              <a:lnSpc>
                <a:spcPct val="100000"/>
              </a:lnSpc>
              <a:buSzPts val="2880"/>
            </a:pPr>
            <a:r>
              <a:rPr lang="en-US" sz="2000">
                <a:latin typeface="Source Sans Pro"/>
                <a:ea typeface="Source Sans Pro"/>
              </a:rPr>
              <a:t>CCCs received funding for CCN implementation – your work matters.</a:t>
            </a:r>
            <a:endParaRPr lang="en-US" sz="2000"/>
          </a:p>
          <a:p>
            <a:pPr lvl="1">
              <a:lnSpc>
                <a:spcPct val="100000"/>
              </a:lnSpc>
              <a:buSzPts val="2880"/>
            </a:pPr>
            <a:endParaRPr lang="en-US" sz="2000" b="1"/>
          </a:p>
          <a:p>
            <a:pPr marL="0" indent="0">
              <a:lnSpc>
                <a:spcPct val="100000"/>
              </a:lnSpc>
              <a:buClr>
                <a:srgbClr val="000000"/>
              </a:buClr>
              <a:buSzPts val="2880"/>
              <a:buNone/>
            </a:pPr>
            <a:endParaRPr lang="en-US" sz="2000" b="1"/>
          </a:p>
        </p:txBody>
      </p:sp>
      <p:sp>
        <p:nvSpPr>
          <p:cNvPr id="4" name="Slide Number Placeholder 3">
            <a:extLst>
              <a:ext uri="{FF2B5EF4-FFF2-40B4-BE49-F238E27FC236}">
                <a16:creationId xmlns:a16="http://schemas.microsoft.com/office/drawing/2014/main" id="{50F1BC3C-1F09-53A5-AAFE-B71235A96FD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436321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66CAA-9293-B397-97C4-4FAD84EC2D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5FF85-1A41-DF29-E886-6A62912DF818}"/>
              </a:ext>
            </a:extLst>
          </p:cNvPr>
          <p:cNvSpPr>
            <a:spLocks noGrp="1"/>
          </p:cNvSpPr>
          <p:nvPr>
            <p:ph type="title"/>
          </p:nvPr>
        </p:nvSpPr>
        <p:spPr/>
        <p:txBody>
          <a:bodyPr lIns="91440" tIns="45720" rIns="91440" bIns="45720" anchor="ctr"/>
          <a:lstStyle/>
          <a:p>
            <a:r>
              <a:rPr lang="en-US" dirty="0">
                <a:latin typeface="Source Sans Pro"/>
                <a:ea typeface="Source Sans Pro"/>
              </a:rPr>
              <a:t>CCN Stakeholders</a:t>
            </a:r>
            <a:endParaRPr lang="en-US" dirty="0"/>
          </a:p>
        </p:txBody>
      </p:sp>
      <p:sp>
        <p:nvSpPr>
          <p:cNvPr id="4" name="Slide Number Placeholder 3">
            <a:extLst>
              <a:ext uri="{FF2B5EF4-FFF2-40B4-BE49-F238E27FC236}">
                <a16:creationId xmlns:a16="http://schemas.microsoft.com/office/drawing/2014/main" id="{A298C659-5460-BEE2-C8EA-D306AD9D8EE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
        <p:nvSpPr>
          <p:cNvPr id="12" name="Content Placeholder 2">
            <a:extLst>
              <a:ext uri="{FF2B5EF4-FFF2-40B4-BE49-F238E27FC236}">
                <a16:creationId xmlns:a16="http://schemas.microsoft.com/office/drawing/2014/main" id="{EB9B69E1-DB95-E0F0-988A-2E186659F8EE}"/>
              </a:ext>
            </a:extLst>
          </p:cNvPr>
          <p:cNvSpPr>
            <a:spLocks noGrp="1"/>
          </p:cNvSpPr>
          <p:nvPr>
            <p:ph sz="half" idx="1"/>
          </p:nvPr>
        </p:nvSpPr>
        <p:spPr>
          <a:xfrm>
            <a:off x="406624" y="1881642"/>
            <a:ext cx="5330787" cy="4392740"/>
          </a:xfrm>
        </p:spPr>
        <p:txBody>
          <a:bodyPr vert="horz" lIns="121920" tIns="60960" rIns="121920" bIns="60960" rtlCol="0" anchor="t">
            <a:normAutofit/>
          </a:bodyPr>
          <a:lstStyle/>
          <a:p>
            <a:r>
              <a:rPr lang="en-US" dirty="0"/>
              <a:t>Internal Stakeholders</a:t>
            </a:r>
          </a:p>
          <a:p>
            <a:pPr lvl="1">
              <a:buFont typeface="Courier New" panose="020B0604020202020204" pitchFamily="34" charset="0"/>
              <a:buChar char="o"/>
            </a:pPr>
            <a:r>
              <a:rPr lang="en-US" dirty="0"/>
              <a:t>Faculty (across all departments)</a:t>
            </a:r>
          </a:p>
          <a:p>
            <a:pPr lvl="1">
              <a:buFont typeface="Courier New" panose="020B0604020202020204" pitchFamily="34" charset="0"/>
              <a:buChar char="o"/>
            </a:pPr>
            <a:r>
              <a:rPr lang="en-US" dirty="0"/>
              <a:t>Classified Professionals</a:t>
            </a:r>
          </a:p>
          <a:p>
            <a:pPr lvl="1">
              <a:buFont typeface="Courier New" panose="020B0604020202020204" pitchFamily="34" charset="0"/>
              <a:buChar char="o"/>
            </a:pPr>
            <a:r>
              <a:rPr lang="en-US" dirty="0"/>
              <a:t>Academic Senate</a:t>
            </a:r>
          </a:p>
          <a:p>
            <a:pPr lvl="1">
              <a:buFont typeface="Courier New" panose="020B0604020202020204" pitchFamily="34" charset="0"/>
              <a:buChar char="o"/>
            </a:pPr>
            <a:r>
              <a:rPr lang="en-US" dirty="0"/>
              <a:t>Classified Senate</a:t>
            </a:r>
          </a:p>
          <a:p>
            <a:pPr lvl="1">
              <a:buFont typeface="Courier New" panose="020B0604020202020204" pitchFamily="34" charset="0"/>
              <a:buChar char="o"/>
            </a:pPr>
            <a:r>
              <a:rPr lang="en-US" dirty="0"/>
              <a:t>Student Services</a:t>
            </a:r>
          </a:p>
          <a:p>
            <a:pPr lvl="1">
              <a:buFont typeface="Courier New" panose="020B0604020202020204" pitchFamily="34" charset="0"/>
              <a:buChar char="o"/>
            </a:pPr>
            <a:r>
              <a:rPr lang="en-US" dirty="0"/>
              <a:t>Information Technology</a:t>
            </a:r>
          </a:p>
          <a:p>
            <a:pPr lvl="1">
              <a:buFont typeface="Courier New" panose="020B0604020202020204" pitchFamily="34" charset="0"/>
              <a:buChar char="o"/>
            </a:pPr>
            <a:r>
              <a:rPr lang="en-US" dirty="0"/>
              <a:t>Admissions and Records</a:t>
            </a:r>
          </a:p>
          <a:p>
            <a:pPr lvl="1">
              <a:buFont typeface="Courier New" panose="020B0604020202020204" pitchFamily="34" charset="0"/>
              <a:buChar char="o"/>
            </a:pPr>
            <a:r>
              <a:rPr lang="en-US" dirty="0"/>
              <a:t>Research </a:t>
            </a:r>
          </a:p>
          <a:p>
            <a:pPr lvl="1">
              <a:buFont typeface="Courier New" panose="020B0604020202020204" pitchFamily="34" charset="0"/>
              <a:buChar char="o"/>
            </a:pPr>
            <a:endParaRPr lang="en-US" dirty="0"/>
          </a:p>
        </p:txBody>
      </p:sp>
      <p:sp>
        <p:nvSpPr>
          <p:cNvPr id="13" name="Content Placeholder 3">
            <a:extLst>
              <a:ext uri="{FF2B5EF4-FFF2-40B4-BE49-F238E27FC236}">
                <a16:creationId xmlns:a16="http://schemas.microsoft.com/office/drawing/2014/main" id="{C19964FC-4650-BFDC-2F8F-F92FE9041463}"/>
              </a:ext>
            </a:extLst>
          </p:cNvPr>
          <p:cNvSpPr txBox="1">
            <a:spLocks/>
          </p:cNvSpPr>
          <p:nvPr/>
        </p:nvSpPr>
        <p:spPr>
          <a:xfrm>
            <a:off x="6454588" y="1881641"/>
            <a:ext cx="4899212" cy="3648761"/>
          </a:xfrm>
          <a:prstGeom prst="rect">
            <a:avLst/>
          </a:prstGeom>
        </p:spPr>
        <p:txBody>
          <a:bodyPr vert="horz" lIns="121920" tIns="60960" rIns="121920" bIns="60960" rtlCol="0" anchor="t">
            <a:normAutofit/>
          </a:bodyPr>
          <a:lstStyle>
            <a:defPPr>
              <a:defRPr lang="en-US"/>
            </a:defPPr>
            <a:lvl1pPr marL="0" algn="r" defTabSz="914400" rtl="0" eaLnBrk="1" latinLnBrk="0" hangingPunct="1">
              <a:defRPr sz="1200" kern="1200">
                <a:solidFill>
                  <a:srgbClr val="53575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dirty="0"/>
              <a:t>External Stakeholders</a:t>
            </a:r>
          </a:p>
          <a:p>
            <a:pPr lvl="1">
              <a:buFont typeface="Courier New" panose="020B0604020202020204" pitchFamily="34" charset="0"/>
              <a:buChar char="o"/>
            </a:pPr>
            <a:r>
              <a:rPr lang="en-US" dirty="0"/>
              <a:t>Current Students</a:t>
            </a:r>
          </a:p>
          <a:p>
            <a:pPr lvl="1">
              <a:buFont typeface="Courier New" panose="020B0604020202020204" pitchFamily="34" charset="0"/>
              <a:buChar char="o"/>
            </a:pPr>
            <a:r>
              <a:rPr lang="en-US" dirty="0"/>
              <a:t>New/Returning Students</a:t>
            </a:r>
          </a:p>
          <a:p>
            <a:pPr lvl="1">
              <a:buFont typeface="Courier New" panose="020B0604020202020204" pitchFamily="34" charset="0"/>
              <a:buChar char="o"/>
            </a:pPr>
            <a:r>
              <a:rPr lang="en-US" dirty="0"/>
              <a:t>High School Students</a:t>
            </a:r>
          </a:p>
          <a:p>
            <a:pPr lvl="1">
              <a:buFont typeface="Courier New" panose="020B0604020202020204" pitchFamily="34" charset="0"/>
              <a:buChar char="o"/>
            </a:pPr>
            <a:r>
              <a:rPr lang="en-US" dirty="0"/>
              <a:t>Noncredit Students</a:t>
            </a:r>
          </a:p>
          <a:p>
            <a:pPr lvl="1">
              <a:buFont typeface="Courier New" panose="020B0604020202020204" pitchFamily="34" charset="0"/>
              <a:buChar char="o"/>
            </a:pPr>
            <a:r>
              <a:rPr lang="en-US" dirty="0"/>
              <a:t>High School Partners</a:t>
            </a:r>
          </a:p>
          <a:p>
            <a:pPr lvl="1">
              <a:buFont typeface="Courier New" panose="020B0604020202020204" pitchFamily="34" charset="0"/>
              <a:buChar char="o"/>
            </a:pPr>
            <a:r>
              <a:rPr lang="en-US" dirty="0"/>
              <a:t>University Partners</a:t>
            </a:r>
          </a:p>
        </p:txBody>
      </p:sp>
    </p:spTree>
    <p:extLst>
      <p:ext uri="{BB962C8B-B14F-4D97-AF65-F5344CB8AC3E}">
        <p14:creationId xmlns:p14="http://schemas.microsoft.com/office/powerpoint/2010/main" val="2777684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F7050-9553-2B59-24BA-A7BE88A753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B8DB15-EAE7-0E25-9967-AF6BC93C2688}"/>
              </a:ext>
            </a:extLst>
          </p:cNvPr>
          <p:cNvSpPr>
            <a:spLocks noGrp="1"/>
          </p:cNvSpPr>
          <p:nvPr>
            <p:ph type="title"/>
          </p:nvPr>
        </p:nvSpPr>
        <p:spPr/>
        <p:txBody>
          <a:bodyPr lIns="91440" tIns="45720" rIns="91440" bIns="45720" anchor="ctr"/>
          <a:lstStyle/>
          <a:p>
            <a:r>
              <a:rPr lang="en-US" dirty="0">
                <a:latin typeface="Source Sans Pro"/>
                <a:ea typeface="Source Sans Pro"/>
              </a:rPr>
              <a:t>CCN Marketing</a:t>
            </a:r>
            <a:endParaRPr lang="en-US" dirty="0"/>
          </a:p>
        </p:txBody>
      </p:sp>
      <p:sp>
        <p:nvSpPr>
          <p:cNvPr id="4" name="Slide Number Placeholder 3">
            <a:extLst>
              <a:ext uri="{FF2B5EF4-FFF2-40B4-BE49-F238E27FC236}">
                <a16:creationId xmlns:a16="http://schemas.microsoft.com/office/drawing/2014/main" id="{A4AA8020-F8CD-5270-08EA-011672CC334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pic>
        <p:nvPicPr>
          <p:cNvPr id="6" name="Picture 5" descr="A sample of posters with a picture of a person holding a microphone&#10;&#10;">
            <a:extLst>
              <a:ext uri="{FF2B5EF4-FFF2-40B4-BE49-F238E27FC236}">
                <a16:creationId xmlns:a16="http://schemas.microsoft.com/office/drawing/2014/main" id="{F7404BAA-A90D-BC08-E6E2-6DC538813FC3}"/>
              </a:ext>
            </a:extLst>
          </p:cNvPr>
          <p:cNvPicPr>
            <a:picLocks noChangeAspect="1"/>
          </p:cNvPicPr>
          <p:nvPr/>
        </p:nvPicPr>
        <p:blipFill>
          <a:blip r:embed="rId3"/>
          <a:stretch>
            <a:fillRect/>
          </a:stretch>
        </p:blipFill>
        <p:spPr>
          <a:xfrm>
            <a:off x="1408782" y="1690688"/>
            <a:ext cx="9374435" cy="3803311"/>
          </a:xfrm>
          <a:prstGeom prst="rect">
            <a:avLst/>
          </a:prstGeom>
        </p:spPr>
      </p:pic>
    </p:spTree>
    <p:extLst>
      <p:ext uri="{BB962C8B-B14F-4D97-AF65-F5344CB8AC3E}">
        <p14:creationId xmlns:p14="http://schemas.microsoft.com/office/powerpoint/2010/main" val="2143800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24CD-E75F-914E-4D39-DED5447EE12F}"/>
              </a:ext>
            </a:extLst>
          </p:cNvPr>
          <p:cNvSpPr>
            <a:spLocks noGrp="1"/>
          </p:cNvSpPr>
          <p:nvPr>
            <p:ph type="title"/>
          </p:nvPr>
        </p:nvSpPr>
        <p:spPr/>
        <p:txBody>
          <a:bodyPr lIns="91440" tIns="45720" rIns="91440" bIns="45720" anchor="ctr"/>
          <a:lstStyle/>
          <a:p>
            <a:r>
              <a:rPr lang="en-US" sz="3600" b="1">
                <a:latin typeface="Source Sans Pro"/>
                <a:ea typeface="Source Sans Pro"/>
              </a:rPr>
              <a:t>Taxonomy is 11 characters total:  </a:t>
            </a:r>
            <a:br>
              <a:rPr lang="en-US" sz="3600" b="1" dirty="0">
                <a:latin typeface="Source Sans Pro"/>
                <a:ea typeface="Source Sans Pro"/>
              </a:rPr>
            </a:br>
            <a:r>
              <a:rPr lang="en-US" sz="3600" b="1">
                <a:latin typeface="Source Sans Pro"/>
                <a:ea typeface="Source Sans Pro"/>
              </a:rPr>
              <a:t>no extra hyphens, no extra spaces  </a:t>
            </a:r>
            <a:endParaRPr lang="en-US"/>
          </a:p>
        </p:txBody>
      </p:sp>
      <p:pic>
        <p:nvPicPr>
          <p:cNvPr id="5" name="Content Placeholder 4" descr="CCN taxonomy A screenshot of a course number">
            <a:extLst>
              <a:ext uri="{FF2B5EF4-FFF2-40B4-BE49-F238E27FC236}">
                <a16:creationId xmlns:a16="http://schemas.microsoft.com/office/drawing/2014/main" id="{7F3744F3-AB81-B381-F018-263E32D8C89B}"/>
              </a:ext>
            </a:extLst>
          </p:cNvPr>
          <p:cNvPicPr>
            <a:picLocks noGrp="1" noChangeAspect="1"/>
          </p:cNvPicPr>
          <p:nvPr>
            <p:ph idx="1"/>
          </p:nvPr>
        </p:nvPicPr>
        <p:blipFill>
          <a:blip r:embed="rId2"/>
          <a:stretch>
            <a:fillRect/>
          </a:stretch>
        </p:blipFill>
        <p:spPr>
          <a:xfrm>
            <a:off x="1935555" y="1724772"/>
            <a:ext cx="5104802" cy="4394100"/>
          </a:xfrm>
          <a:prstGeom prst="rect">
            <a:avLst/>
          </a:prstGeom>
          <a:ln>
            <a:solidFill>
              <a:schemeClr val="accent5"/>
            </a:solidFill>
          </a:ln>
        </p:spPr>
      </p:pic>
      <p:sp>
        <p:nvSpPr>
          <p:cNvPr id="4" name="Slide Number Placeholder 3">
            <a:extLst>
              <a:ext uri="{FF2B5EF4-FFF2-40B4-BE49-F238E27FC236}">
                <a16:creationId xmlns:a16="http://schemas.microsoft.com/office/drawing/2014/main" id="{375A2ACF-CD43-FD42-6BF4-794B71C0945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
        <p:nvSpPr>
          <p:cNvPr id="6" name="TextBox 5">
            <a:extLst>
              <a:ext uri="{FF2B5EF4-FFF2-40B4-BE49-F238E27FC236}">
                <a16:creationId xmlns:a16="http://schemas.microsoft.com/office/drawing/2014/main" id="{C161CC82-676C-A00B-A9B3-86EB1DD199E5}"/>
              </a:ext>
            </a:extLst>
          </p:cNvPr>
          <p:cNvSpPr txBox="1"/>
          <p:nvPr/>
        </p:nvSpPr>
        <p:spPr>
          <a:xfrm>
            <a:off x="7888227" y="2040058"/>
            <a:ext cx="3475655" cy="31432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9360241A-13EA-4268-2392-D308D8AFB018}"/>
              </a:ext>
            </a:extLst>
          </p:cNvPr>
          <p:cNvSpPr txBox="1"/>
          <p:nvPr/>
        </p:nvSpPr>
        <p:spPr>
          <a:xfrm>
            <a:off x="7918451" y="2115617"/>
            <a:ext cx="33849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3BCD8C80-0856-70C6-253F-7249CCDA4EE0}"/>
              </a:ext>
            </a:extLst>
          </p:cNvPr>
          <p:cNvSpPr txBox="1"/>
          <p:nvPr/>
        </p:nvSpPr>
        <p:spPr>
          <a:xfrm>
            <a:off x="7836497" y="1591628"/>
            <a:ext cx="357427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Source Sans Pro"/>
              </a:rPr>
              <a:t>Subject: 4 characters</a:t>
            </a:r>
          </a:p>
          <a:p>
            <a:r>
              <a:rPr lang="en-US">
                <a:ea typeface="Source Sans Pro"/>
              </a:rPr>
              <a:t>CCN Identifier:  C (1 character)</a:t>
            </a:r>
          </a:p>
          <a:p>
            <a:r>
              <a:rPr lang="en-US">
                <a:ea typeface="Source Sans Pro"/>
              </a:rPr>
              <a:t>Course Number:  4 characters</a:t>
            </a:r>
          </a:p>
          <a:p>
            <a:r>
              <a:rPr lang="en-US">
                <a:ea typeface="Source Sans Pro"/>
              </a:rPr>
              <a:t>Special Identifiers:  Up to 2 characters:  L, E, H, or LH </a:t>
            </a:r>
          </a:p>
          <a:p>
            <a:endParaRPr lang="en-US">
              <a:ea typeface="Source Sans Pro"/>
            </a:endParaRPr>
          </a:p>
          <a:p>
            <a:r>
              <a:rPr lang="en-US">
                <a:ea typeface="Source Sans Pro"/>
              </a:rPr>
              <a:t>We currently do not have </a:t>
            </a:r>
            <a:r>
              <a:rPr lang="en-US" dirty="0">
                <a:ea typeface="Source Sans Pro"/>
              </a:rPr>
              <a:t>any CCN courses using an S</a:t>
            </a:r>
          </a:p>
          <a:p>
            <a:pPr algn="l"/>
            <a:endParaRPr lang="en-US">
              <a:ea typeface="Source Sans Pro"/>
            </a:endParaRPr>
          </a:p>
        </p:txBody>
      </p:sp>
    </p:spTree>
    <p:extLst>
      <p:ext uri="{BB962C8B-B14F-4D97-AF65-F5344CB8AC3E}">
        <p14:creationId xmlns:p14="http://schemas.microsoft.com/office/powerpoint/2010/main" val="1345131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5A51BA-462E-5F00-D5A6-BF2B394B7FFF}"/>
              </a:ext>
            </a:extLst>
          </p:cNvPr>
          <p:cNvSpPr>
            <a:spLocks noGrp="1"/>
          </p:cNvSpPr>
          <p:nvPr>
            <p:ph type="title"/>
          </p:nvPr>
        </p:nvSpPr>
        <p:spPr>
          <a:xfrm>
            <a:off x="962988" y="359909"/>
            <a:ext cx="10951699" cy="877729"/>
          </a:xfrm>
        </p:spPr>
        <p:txBody>
          <a:bodyPr vert="horz" lIns="91440" tIns="45720" rIns="91440" bIns="45720" rtlCol="0" anchor="ctr">
            <a:normAutofit fontScale="90000"/>
          </a:bodyPr>
          <a:lstStyle/>
          <a:p>
            <a:br>
              <a:rPr lang="en-US" sz="2000" kern="1200" dirty="0">
                <a:latin typeface="+mj-lt"/>
                <a:ea typeface="+mj-ea"/>
              </a:rPr>
            </a:br>
            <a:r>
              <a:rPr lang="en-US" sz="2400" b="1" kern="1200">
                <a:solidFill>
                  <a:srgbClr val="FFFFFF"/>
                </a:solidFill>
                <a:latin typeface="+mj-lt"/>
                <a:ea typeface="+mj-ea"/>
                <a:cs typeface="+mj-cs"/>
              </a:rPr>
              <a:t>Examples of Student Transcript Data: ENGL C1000  Academic Reading and Writing</a:t>
            </a:r>
            <a:endParaRPr lang="en-US" sz="2400" b="1" kern="1200">
              <a:latin typeface="+mj-lt"/>
              <a:ea typeface="Source Sans Pro"/>
            </a:endParaRPr>
          </a:p>
          <a:p>
            <a:r>
              <a:rPr lang="en-US" sz="2400">
                <a:solidFill>
                  <a:srgbClr val="FFFFFF"/>
                </a:solidFill>
                <a:latin typeface="+mj-lt"/>
                <a:ea typeface="Source Sans Pro"/>
              </a:rPr>
              <a:t>The addition of hyphens, spaces, and incorrect title and taxonomy - truncation happens!</a:t>
            </a:r>
            <a:endParaRPr lang="en-US" sz="2400"/>
          </a:p>
        </p:txBody>
      </p:sp>
      <p:sp>
        <p:nvSpPr>
          <p:cNvPr id="4" name="Slide Number Placeholder 3">
            <a:extLst>
              <a:ext uri="{FF2B5EF4-FFF2-40B4-BE49-F238E27FC236}">
                <a16:creationId xmlns:a16="http://schemas.microsoft.com/office/drawing/2014/main" id="{481C9FE5-E43E-14AE-5DCD-A3C60D614B2B}"/>
              </a:ext>
            </a:extLst>
          </p:cNvPr>
          <p:cNvSpPr>
            <a:spLocks noGrp="1"/>
          </p:cNvSpPr>
          <p:nvPr>
            <p:ph type="sldNum" sz="quarter" idx="10"/>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7934E7AA-586C-4B13-A389-1429762DA247}"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19</a:t>
            </a:fld>
            <a:endParaRPr kumimoji="0" lang="en-US" sz="1100" b="0" i="0" u="none" strike="noStrike" cap="none" spc="0" normalizeH="0" baseline="0" noProof="0">
              <a:ln>
                <a:noFill/>
              </a:ln>
              <a:solidFill>
                <a:schemeClr val="tx1">
                  <a:lumMod val="50000"/>
                  <a:lumOff val="50000"/>
                </a:schemeClr>
              </a:solidFill>
              <a:effectLst/>
              <a:uLnTx/>
              <a:uFillTx/>
            </a:endParaRPr>
          </a:p>
        </p:txBody>
      </p:sp>
      <p:graphicFrame>
        <p:nvGraphicFramePr>
          <p:cNvPr id="8" name="Content Placeholder 7">
            <a:extLst>
              <a:ext uri="{FF2B5EF4-FFF2-40B4-BE49-F238E27FC236}">
                <a16:creationId xmlns:a16="http://schemas.microsoft.com/office/drawing/2014/main" id="{4266E8E6-AF50-D94C-1B99-FE428DEC32B0}"/>
              </a:ext>
            </a:extLst>
          </p:cNvPr>
          <p:cNvGraphicFramePr>
            <a:graphicFrameLocks noGrp="1"/>
          </p:cNvGraphicFramePr>
          <p:nvPr>
            <p:ph idx="1"/>
            <p:extLst>
              <p:ext uri="{D42A27DB-BD31-4B8C-83A1-F6EECF244321}">
                <p14:modId xmlns:p14="http://schemas.microsoft.com/office/powerpoint/2010/main" val="4244198931"/>
              </p:ext>
            </p:extLst>
          </p:nvPr>
        </p:nvGraphicFramePr>
        <p:xfrm>
          <a:off x="1129658" y="1827073"/>
          <a:ext cx="9713670" cy="4611123"/>
        </p:xfrm>
        <a:graphic>
          <a:graphicData uri="http://schemas.openxmlformats.org/drawingml/2006/table">
            <a:tbl>
              <a:tblPr bandRow="1">
                <a:solidFill>
                  <a:schemeClr val="bg1">
                    <a:lumMod val="95000"/>
                  </a:schemeClr>
                </a:solidFill>
                <a:tableStyleId>{5C22544A-7EE6-4342-B048-85BDC9FD1C3A}</a:tableStyleId>
              </a:tblPr>
              <a:tblGrid>
                <a:gridCol w="9713670">
                  <a:extLst>
                    <a:ext uri="{9D8B030D-6E8A-4147-A177-3AD203B41FA5}">
                      <a16:colId xmlns:a16="http://schemas.microsoft.com/office/drawing/2014/main" val="2322044965"/>
                    </a:ext>
                  </a:extLst>
                </a:gridCol>
              </a:tblGrid>
              <a:tr h="349401">
                <a:tc>
                  <a:txBody>
                    <a:bodyPr/>
                    <a:lstStyle/>
                    <a:p>
                      <a:pPr>
                        <a:buNone/>
                      </a:pPr>
                      <a:r>
                        <a:rPr lang="en-US" sz="1800" b="1" cap="none" spc="0">
                          <a:solidFill>
                            <a:schemeClr val="tx1"/>
                          </a:solidFill>
                          <a:effectLst/>
                        </a:rPr>
                        <a:t>College CORRECT: ENGL C1000 Academic Reading and Writing </a:t>
                      </a:r>
                    </a:p>
                  </a:txBody>
                  <a:tcPr marL="59654" marR="85220" marT="17044" marB="127829" anchor="ctr">
                    <a:lnL w="12700" cap="flat" cmpd="sng" algn="ctr">
                      <a:solidFill>
                        <a:schemeClr val="tx1"/>
                      </a:solidFill>
                      <a:prstDash val="solid"/>
                    </a:lnL>
                    <a:lnR w="12700" cmpd="sng">
                      <a:solidFill>
                        <a:schemeClr val="tx1"/>
                      </a:solidFill>
                      <a:prstDash val="solid"/>
                    </a:lnR>
                    <a:lnT w="12700" cap="flat" cmpd="sng" algn="ctr">
                      <a:solidFill>
                        <a:schemeClr val="tx1"/>
                      </a:solidFill>
                      <a:prstDash val="solid"/>
                    </a:lnT>
                    <a:lnB w="12700" cap="flat" cmpd="sng" algn="ctr">
                      <a:solidFill>
                        <a:schemeClr val="tx1"/>
                      </a:solidFill>
                      <a:prstDash val="solid"/>
                    </a:lnB>
                    <a:solidFill>
                      <a:schemeClr val="bg1">
                        <a:lumMod val="95000"/>
                      </a:schemeClr>
                    </a:solidFill>
                  </a:tcPr>
                </a:tc>
                <a:extLst>
                  <a:ext uri="{0D108BD9-81ED-4DB2-BD59-A6C34878D82A}">
                    <a16:rowId xmlns:a16="http://schemas.microsoft.com/office/drawing/2014/main" val="4026132134"/>
                  </a:ext>
                </a:extLst>
              </a:tr>
              <a:tr h="349401">
                <a:tc>
                  <a:txBody>
                    <a:bodyPr/>
                    <a:lstStyle/>
                    <a:p>
                      <a:pPr>
                        <a:buNone/>
                      </a:pPr>
                      <a:r>
                        <a:rPr lang="en-US" sz="1800" cap="none" spc="0">
                          <a:solidFill>
                            <a:schemeClr val="tx1"/>
                          </a:solidFill>
                          <a:effectLst/>
                        </a:rPr>
                        <a:t>College X:  ENGL C1000 ACADEMIC READ &amp; WRITE </a:t>
                      </a:r>
                    </a:p>
                  </a:txBody>
                  <a:tcPr marL="59654" marR="85220" marT="17044" marB="127829" anchor="ctr">
                    <a:lnL w="12700" cap="flat" cmpd="sng" algn="ctr">
                      <a:solidFill>
                        <a:schemeClr val="tx1"/>
                      </a:solidFill>
                      <a:prstDash val="solid"/>
                    </a:lnL>
                    <a:lnR w="12700" cmpd="sng">
                      <a:solidFill>
                        <a:schemeClr val="tx1"/>
                      </a:solidFill>
                      <a:prstDash val="solid"/>
                    </a:lnR>
                    <a:lnT w="12700" cap="flat" cmpd="sng" algn="ctr">
                      <a:solidFill>
                        <a:schemeClr val="tx1"/>
                      </a:solidFill>
                      <a:prstDash val="solid"/>
                    </a:lnT>
                    <a:lnB w="12700" cap="flat" cmpd="sng" algn="ctr">
                      <a:solidFill>
                        <a:schemeClr val="tx1"/>
                      </a:solidFill>
                      <a:prstDash val="solid"/>
                    </a:lnB>
                    <a:solidFill>
                      <a:schemeClr val="bg1">
                        <a:lumMod val="95000"/>
                      </a:schemeClr>
                    </a:solidFill>
                  </a:tcPr>
                </a:tc>
                <a:extLst>
                  <a:ext uri="{0D108BD9-81ED-4DB2-BD59-A6C34878D82A}">
                    <a16:rowId xmlns:a16="http://schemas.microsoft.com/office/drawing/2014/main" val="4146863618"/>
                  </a:ext>
                </a:extLst>
              </a:tr>
              <a:tr h="349401">
                <a:tc>
                  <a:txBody>
                    <a:bodyPr/>
                    <a:lstStyle/>
                    <a:p>
                      <a:pPr>
                        <a:buNone/>
                      </a:pPr>
                      <a:r>
                        <a:rPr lang="en-US" sz="1800" cap="none" spc="0">
                          <a:solidFill>
                            <a:schemeClr val="tx1"/>
                          </a:solidFill>
                          <a:effectLst/>
                        </a:rPr>
                        <a:t>College Y:  ENGL-C1000 Academic Read &amp; Writ </a:t>
                      </a:r>
                    </a:p>
                  </a:txBody>
                  <a:tcPr marL="59654" marR="85220" marT="17044" marB="127829" anchor="ctr">
                    <a:lnL w="12700" cap="flat" cmpd="sng" algn="ctr">
                      <a:solidFill>
                        <a:schemeClr val="tx1"/>
                      </a:solidFill>
                      <a:prstDash val="solid"/>
                    </a:lnL>
                    <a:lnR w="12700" cmpd="sng">
                      <a:solidFill>
                        <a:schemeClr val="tx1"/>
                      </a:solidFill>
                      <a:prstDash val="solid"/>
                    </a:lnR>
                    <a:lnT w="12700" cap="flat" cmpd="sng" algn="ctr">
                      <a:solidFill>
                        <a:schemeClr val="tx1"/>
                      </a:solidFill>
                      <a:prstDash val="solid"/>
                    </a:lnT>
                    <a:lnB w="12700" cmpd="sng">
                      <a:solidFill>
                        <a:schemeClr val="tx1"/>
                      </a:solidFill>
                      <a:prstDash val="solid"/>
                    </a:lnB>
                    <a:solidFill>
                      <a:schemeClr val="bg1">
                        <a:lumMod val="85000"/>
                      </a:schemeClr>
                    </a:solidFill>
                  </a:tcPr>
                </a:tc>
                <a:extLst>
                  <a:ext uri="{0D108BD9-81ED-4DB2-BD59-A6C34878D82A}">
                    <a16:rowId xmlns:a16="http://schemas.microsoft.com/office/drawing/2014/main" val="304708950"/>
                  </a:ext>
                </a:extLst>
              </a:tr>
              <a:tr h="349401">
                <a:tc>
                  <a:txBody>
                    <a:bodyPr/>
                    <a:lstStyle/>
                    <a:p>
                      <a:pPr>
                        <a:buNone/>
                      </a:pPr>
                      <a:r>
                        <a:rPr lang="en-US" sz="1800" cap="none" spc="0">
                          <a:solidFill>
                            <a:schemeClr val="tx1"/>
                          </a:solidFill>
                          <a:effectLst/>
                        </a:rPr>
                        <a:t>College Z:  ENGL-C1000 Academic Reading and Writing </a:t>
                      </a:r>
                    </a:p>
                  </a:txBody>
                  <a:tcPr marL="59654" marR="85220" marT="17044" marB="127829" anchor="ctr">
                    <a:lnL w="12700" cap="flat" cmpd="sng" algn="ctr">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lnB>
                    <a:solidFill>
                      <a:schemeClr val="bg1">
                        <a:lumMod val="95000"/>
                      </a:schemeClr>
                    </a:solidFill>
                  </a:tcPr>
                </a:tc>
                <a:extLst>
                  <a:ext uri="{0D108BD9-81ED-4DB2-BD59-A6C34878D82A}">
                    <a16:rowId xmlns:a16="http://schemas.microsoft.com/office/drawing/2014/main" val="3713231524"/>
                  </a:ext>
                </a:extLst>
              </a:tr>
              <a:tr h="349401">
                <a:tc>
                  <a:txBody>
                    <a:bodyPr/>
                    <a:lstStyle/>
                    <a:p>
                      <a:pPr>
                        <a:buNone/>
                      </a:pPr>
                      <a:r>
                        <a:rPr lang="en-US" sz="1800" cap="none" spc="0" dirty="0">
                          <a:solidFill>
                            <a:schemeClr val="tx1"/>
                          </a:solidFill>
                          <a:effectLst/>
                        </a:rPr>
                        <a:t>College H:  ENGL-C1000 Academic Reading and </a:t>
                      </a:r>
                      <a:r>
                        <a:rPr lang="en-US" sz="1800" cap="none" spc="0" dirty="0" err="1">
                          <a:solidFill>
                            <a:schemeClr val="tx1"/>
                          </a:solidFill>
                          <a:effectLst/>
                        </a:rPr>
                        <a:t>Writin</a:t>
                      </a:r>
                      <a:r>
                        <a:rPr lang="en-US" sz="1800" cap="none" spc="0" dirty="0">
                          <a:solidFill>
                            <a:schemeClr val="tx1"/>
                          </a:solidFill>
                          <a:effectLst/>
                        </a:rPr>
                        <a:t> </a:t>
                      </a:r>
                    </a:p>
                  </a:txBody>
                  <a:tcPr marL="59654" marR="85220" marT="17044" marB="127829" anchor="ctr">
                    <a:lnL w="12700" cap="flat" cmpd="sng" algn="ctr">
                      <a:solidFill>
                        <a:schemeClr val="tx1"/>
                      </a:solidFill>
                      <a:prstDash val="solid"/>
                    </a:lnL>
                    <a:lnR w="12700" cmpd="sng">
                      <a:solidFill>
                        <a:schemeClr val="tx1"/>
                      </a:solidFill>
                      <a:prstDash val="solid"/>
                    </a:lnR>
                    <a:lnT w="12700" cap="flat" cmpd="sng" algn="ctr">
                      <a:solidFill>
                        <a:schemeClr val="tx1"/>
                      </a:solidFill>
                      <a:prstDash val="solid"/>
                    </a:lnT>
                    <a:lnB w="12700" cmpd="sng">
                      <a:solidFill>
                        <a:schemeClr val="tx1"/>
                      </a:solidFill>
                      <a:prstDash val="solid"/>
                    </a:lnB>
                    <a:solidFill>
                      <a:schemeClr val="bg1">
                        <a:lumMod val="85000"/>
                      </a:schemeClr>
                    </a:solidFill>
                  </a:tcPr>
                </a:tc>
                <a:extLst>
                  <a:ext uri="{0D108BD9-81ED-4DB2-BD59-A6C34878D82A}">
                    <a16:rowId xmlns:a16="http://schemas.microsoft.com/office/drawing/2014/main" val="1830906519"/>
                  </a:ext>
                </a:extLst>
              </a:tr>
              <a:tr h="349401">
                <a:tc>
                  <a:txBody>
                    <a:bodyPr/>
                    <a:lstStyle/>
                    <a:p>
                      <a:pPr>
                        <a:buNone/>
                      </a:pPr>
                      <a:r>
                        <a:rPr lang="en-US" sz="1800" cap="none" spc="0">
                          <a:solidFill>
                            <a:schemeClr val="tx1"/>
                          </a:solidFill>
                          <a:effectLst/>
                        </a:rPr>
                        <a:t>College J:  ENGL C1000 Academic Reading &amp; Writing  </a:t>
                      </a:r>
                    </a:p>
                  </a:txBody>
                  <a:tcPr marL="59654" marR="85220" marT="17044" marB="127829" anchor="ctr">
                    <a:lnL w="12700" cap="flat" cmpd="sng" algn="ctr">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lnB>
                    <a:solidFill>
                      <a:schemeClr val="bg1">
                        <a:lumMod val="95000"/>
                      </a:schemeClr>
                    </a:solidFill>
                  </a:tcPr>
                </a:tc>
                <a:extLst>
                  <a:ext uri="{0D108BD9-81ED-4DB2-BD59-A6C34878D82A}">
                    <a16:rowId xmlns:a16="http://schemas.microsoft.com/office/drawing/2014/main" val="3481618796"/>
                  </a:ext>
                </a:extLst>
              </a:tr>
              <a:tr h="349401">
                <a:tc>
                  <a:txBody>
                    <a:bodyPr/>
                    <a:lstStyle/>
                    <a:p>
                      <a:pPr>
                        <a:buNone/>
                      </a:pPr>
                      <a:r>
                        <a:rPr lang="en-US" sz="1800" cap="none" spc="0">
                          <a:solidFill>
                            <a:schemeClr val="tx1"/>
                          </a:solidFill>
                          <a:effectLst/>
                        </a:rPr>
                        <a:t>College K:  ENGL C1000 Academic Reading &amp; Writing  </a:t>
                      </a:r>
                    </a:p>
                  </a:txBody>
                  <a:tcPr marL="59654" marR="85220" marT="17044" marB="127829" anchor="ctr">
                    <a:lnL w="12700" cap="flat" cmpd="sng" algn="ctr">
                      <a:solidFill>
                        <a:schemeClr val="tx1"/>
                      </a:solidFill>
                      <a:prstDash val="solid"/>
                    </a:lnL>
                    <a:lnR w="12700" cmpd="sng">
                      <a:solidFill>
                        <a:schemeClr val="tx1"/>
                      </a:solidFill>
                      <a:prstDash val="solid"/>
                    </a:lnR>
                    <a:lnT w="12700" cap="flat" cmpd="sng" algn="ctr">
                      <a:solidFill>
                        <a:schemeClr val="tx1"/>
                      </a:solidFill>
                      <a:prstDash val="solid"/>
                    </a:lnT>
                    <a:lnB w="12700" cmpd="sng">
                      <a:solidFill>
                        <a:schemeClr val="tx1"/>
                      </a:solidFill>
                      <a:prstDash val="solid"/>
                    </a:lnB>
                    <a:solidFill>
                      <a:schemeClr val="bg1">
                        <a:lumMod val="85000"/>
                      </a:schemeClr>
                    </a:solidFill>
                  </a:tcPr>
                </a:tc>
                <a:extLst>
                  <a:ext uri="{0D108BD9-81ED-4DB2-BD59-A6C34878D82A}">
                    <a16:rowId xmlns:a16="http://schemas.microsoft.com/office/drawing/2014/main" val="753380864"/>
                  </a:ext>
                </a:extLst>
              </a:tr>
              <a:tr h="349401">
                <a:tc>
                  <a:txBody>
                    <a:bodyPr/>
                    <a:lstStyle/>
                    <a:p>
                      <a:pPr>
                        <a:buNone/>
                      </a:pPr>
                      <a:r>
                        <a:rPr lang="en-US" sz="1800" cap="none" spc="0">
                          <a:solidFill>
                            <a:schemeClr val="tx1"/>
                          </a:solidFill>
                          <a:effectLst/>
                        </a:rPr>
                        <a:t>College L:  ENGL C1000 ACAD RDG AND WRIT </a:t>
                      </a:r>
                    </a:p>
                  </a:txBody>
                  <a:tcPr marL="59654" marR="85220" marT="17044" marB="127829" anchor="ctr">
                    <a:lnL w="12700" cap="flat" cmpd="sng" algn="ctr">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lnB>
                    <a:solidFill>
                      <a:schemeClr val="bg1">
                        <a:lumMod val="95000"/>
                      </a:schemeClr>
                    </a:solidFill>
                  </a:tcPr>
                </a:tc>
                <a:extLst>
                  <a:ext uri="{0D108BD9-81ED-4DB2-BD59-A6C34878D82A}">
                    <a16:rowId xmlns:a16="http://schemas.microsoft.com/office/drawing/2014/main" val="3175895243"/>
                  </a:ext>
                </a:extLst>
              </a:tr>
              <a:tr h="349401">
                <a:tc>
                  <a:txBody>
                    <a:bodyPr/>
                    <a:lstStyle/>
                    <a:p>
                      <a:pPr>
                        <a:buNone/>
                      </a:pPr>
                      <a:r>
                        <a:rPr lang="en-US" sz="1800" cap="none" spc="0">
                          <a:solidFill>
                            <a:schemeClr val="tx1"/>
                          </a:solidFill>
                          <a:effectLst/>
                        </a:rPr>
                        <a:t>College M: ENGL 100 Reading and Composition </a:t>
                      </a:r>
                    </a:p>
                  </a:txBody>
                  <a:tcPr marL="59654" marR="85220" marT="17044" marB="127829" anchor="ctr">
                    <a:lnL w="12700" cap="flat" cmpd="sng" algn="ctr">
                      <a:solidFill>
                        <a:schemeClr val="tx1"/>
                      </a:solidFill>
                      <a:prstDash val="solid"/>
                    </a:lnL>
                    <a:lnR w="12700" cmpd="sng">
                      <a:solidFill>
                        <a:schemeClr val="tx1"/>
                      </a:solidFill>
                      <a:prstDash val="solid"/>
                    </a:lnR>
                    <a:lnT w="12700" cap="flat" cmpd="sng" algn="ctr">
                      <a:solidFill>
                        <a:schemeClr val="tx1"/>
                      </a:solidFill>
                      <a:prstDash val="solid"/>
                    </a:lnT>
                    <a:lnB w="12700" cmpd="sng">
                      <a:solidFill>
                        <a:schemeClr val="tx1"/>
                      </a:solidFill>
                      <a:prstDash val="solid"/>
                    </a:lnB>
                    <a:solidFill>
                      <a:schemeClr val="bg1">
                        <a:lumMod val="85000"/>
                      </a:schemeClr>
                    </a:solidFill>
                  </a:tcPr>
                </a:tc>
                <a:extLst>
                  <a:ext uri="{0D108BD9-81ED-4DB2-BD59-A6C34878D82A}">
                    <a16:rowId xmlns:a16="http://schemas.microsoft.com/office/drawing/2014/main" val="807101785"/>
                  </a:ext>
                </a:extLst>
              </a:tr>
              <a:tr h="349401">
                <a:tc>
                  <a:txBody>
                    <a:bodyPr/>
                    <a:lstStyle/>
                    <a:p>
                      <a:pPr>
                        <a:buNone/>
                      </a:pPr>
                      <a:r>
                        <a:rPr lang="en-US" sz="1800" cap="none" spc="0">
                          <a:solidFill>
                            <a:schemeClr val="tx1"/>
                          </a:solidFill>
                          <a:effectLst/>
                        </a:rPr>
                        <a:t>College N:  ENG 101 Academic Reading and Writing (CCN: ENGL C1000) </a:t>
                      </a:r>
                    </a:p>
                  </a:txBody>
                  <a:tcPr marL="59654" marR="85220" marT="17044" marB="127829" anchor="ctr">
                    <a:lnL w="12700" cap="flat" cmpd="sng" algn="ctr">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lnB>
                    <a:solidFill>
                      <a:schemeClr val="bg1">
                        <a:lumMod val="95000"/>
                      </a:schemeClr>
                    </a:solidFill>
                  </a:tcPr>
                </a:tc>
                <a:extLst>
                  <a:ext uri="{0D108BD9-81ED-4DB2-BD59-A6C34878D82A}">
                    <a16:rowId xmlns:a16="http://schemas.microsoft.com/office/drawing/2014/main" val="1557275173"/>
                  </a:ext>
                </a:extLst>
              </a:tr>
              <a:tr h="349401">
                <a:tc>
                  <a:txBody>
                    <a:bodyPr/>
                    <a:lstStyle/>
                    <a:p>
                      <a:pPr>
                        <a:buNone/>
                      </a:pPr>
                      <a:r>
                        <a:rPr lang="en-US" sz="1800" cap="none" spc="0">
                          <a:solidFill>
                            <a:schemeClr val="tx1"/>
                          </a:solidFill>
                          <a:effectLst/>
                        </a:rPr>
                        <a:t>College O:  ENGL 1500 Composition and Reading </a:t>
                      </a:r>
                    </a:p>
                  </a:txBody>
                  <a:tcPr marL="59654" marR="85220" marT="17044" marB="127829" anchor="ctr">
                    <a:lnL w="12700" cap="flat" cmpd="sng" algn="ctr">
                      <a:solidFill>
                        <a:schemeClr val="tx1"/>
                      </a:solidFill>
                      <a:prstDash val="solid"/>
                    </a:lnL>
                    <a:lnR w="12700" cmpd="sng">
                      <a:noFill/>
                      <a:prstDash val="solid"/>
                    </a:lnR>
                    <a:lnT w="1270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13664162"/>
                  </a:ext>
                </a:extLst>
              </a:tr>
            </a:tbl>
          </a:graphicData>
        </a:graphic>
      </p:graphicFrame>
    </p:spTree>
    <p:extLst>
      <p:ext uri="{BB962C8B-B14F-4D97-AF65-F5344CB8AC3E}">
        <p14:creationId xmlns:p14="http://schemas.microsoft.com/office/powerpoint/2010/main" val="98771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8020-61F4-1AC0-97B1-606932D2892E}"/>
              </a:ext>
            </a:extLst>
          </p:cNvPr>
          <p:cNvSpPr>
            <a:spLocks noGrp="1"/>
          </p:cNvSpPr>
          <p:nvPr>
            <p:ph type="title"/>
          </p:nvPr>
        </p:nvSpPr>
        <p:spPr/>
        <p:txBody>
          <a:bodyPr lIns="91440" tIns="45720" rIns="91440" bIns="45720" anchor="ctr"/>
          <a:lstStyle/>
          <a:p>
            <a:r>
              <a:rPr lang="en-US" dirty="0">
                <a:latin typeface="Source Sans Pro"/>
                <a:ea typeface="Source Sans Pro"/>
              </a:rPr>
              <a:t>Presenters</a:t>
            </a:r>
            <a:endParaRPr lang="en-US" dirty="0"/>
          </a:p>
        </p:txBody>
      </p:sp>
      <p:sp>
        <p:nvSpPr>
          <p:cNvPr id="3" name="Content Placeholder 2">
            <a:extLst>
              <a:ext uri="{FF2B5EF4-FFF2-40B4-BE49-F238E27FC236}">
                <a16:creationId xmlns:a16="http://schemas.microsoft.com/office/drawing/2014/main" id="{22F9C8A1-09C5-D142-50F2-B0ED733101C0}"/>
              </a:ext>
            </a:extLst>
          </p:cNvPr>
          <p:cNvSpPr>
            <a:spLocks noGrp="1"/>
          </p:cNvSpPr>
          <p:nvPr>
            <p:ph idx="1"/>
          </p:nvPr>
        </p:nvSpPr>
        <p:spPr/>
        <p:txBody>
          <a:bodyPr/>
          <a:lstStyle/>
          <a:p>
            <a:pPr marL="0" indent="0">
              <a:buNone/>
            </a:pPr>
            <a:r>
              <a:rPr lang="en-US" dirty="0"/>
              <a:t>Victor DeVore, Dean, Student Services</a:t>
            </a:r>
          </a:p>
          <a:p>
            <a:pPr marL="0" indent="0">
              <a:buNone/>
            </a:pPr>
            <a:r>
              <a:rPr lang="en-US" dirty="0"/>
              <a:t>San Diego Community College District</a:t>
            </a:r>
          </a:p>
          <a:p>
            <a:pPr marL="0" indent="0">
              <a:buNone/>
            </a:pPr>
            <a:endParaRPr lang="en-US" dirty="0"/>
          </a:p>
          <a:p>
            <a:pPr marL="0" indent="0">
              <a:buNone/>
            </a:pPr>
            <a:r>
              <a:rPr lang="en-US" dirty="0"/>
              <a:t>Michelle Grimes-Hillman</a:t>
            </a:r>
          </a:p>
          <a:p>
            <a:pPr marL="0" indent="0">
              <a:buNone/>
            </a:pPr>
            <a:r>
              <a:rPr lang="en-US" dirty="0"/>
              <a:t>Visiting Executive, Common Course Numbering</a:t>
            </a:r>
          </a:p>
          <a:p>
            <a:pPr marL="0" indent="0">
              <a:buNone/>
            </a:pPr>
            <a:r>
              <a:rPr lang="en-US" dirty="0"/>
              <a:t>CCCCO</a:t>
            </a:r>
          </a:p>
        </p:txBody>
      </p:sp>
      <p:sp>
        <p:nvSpPr>
          <p:cNvPr id="4" name="Slide Number Placeholder 3">
            <a:extLst>
              <a:ext uri="{FF2B5EF4-FFF2-40B4-BE49-F238E27FC236}">
                <a16:creationId xmlns:a16="http://schemas.microsoft.com/office/drawing/2014/main" id="{BAABDE3A-514D-ED57-75B3-47F8E51D98A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020082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763B4-8035-C36F-A022-8FA5FF51B2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C386B-A654-6D9E-97A9-CBE67EC25820}"/>
              </a:ext>
            </a:extLst>
          </p:cNvPr>
          <p:cNvSpPr>
            <a:spLocks noGrp="1"/>
          </p:cNvSpPr>
          <p:nvPr>
            <p:ph type="title"/>
          </p:nvPr>
        </p:nvSpPr>
        <p:spPr/>
        <p:txBody>
          <a:bodyPr lIns="91440" tIns="45720" rIns="91440" bIns="45720" anchor="ctr"/>
          <a:lstStyle/>
          <a:p>
            <a:r>
              <a:rPr lang="en-US" dirty="0">
                <a:latin typeface="Source Sans Pro"/>
                <a:ea typeface="Source Sans Pro"/>
              </a:rPr>
              <a:t>CCN Considerations</a:t>
            </a:r>
            <a:endParaRPr lang="en-US" dirty="0"/>
          </a:p>
        </p:txBody>
      </p:sp>
      <p:sp>
        <p:nvSpPr>
          <p:cNvPr id="4" name="Slide Number Placeholder 3">
            <a:extLst>
              <a:ext uri="{FF2B5EF4-FFF2-40B4-BE49-F238E27FC236}">
                <a16:creationId xmlns:a16="http://schemas.microsoft.com/office/drawing/2014/main" id="{6BAAFD6E-45D8-1445-6E85-EF7AFA3CE20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
        <p:nvSpPr>
          <p:cNvPr id="3" name="Content Placeholder 1">
            <a:extLst>
              <a:ext uri="{FF2B5EF4-FFF2-40B4-BE49-F238E27FC236}">
                <a16:creationId xmlns:a16="http://schemas.microsoft.com/office/drawing/2014/main" id="{17783866-1C7C-DBA1-A59C-2232D1EF5ECA}"/>
              </a:ext>
            </a:extLst>
          </p:cNvPr>
          <p:cNvSpPr>
            <a:spLocks noGrp="1"/>
          </p:cNvSpPr>
          <p:nvPr>
            <p:ph sz="half" idx="1"/>
          </p:nvPr>
        </p:nvSpPr>
        <p:spPr>
          <a:xfrm>
            <a:off x="628650" y="1541859"/>
            <a:ext cx="5304064" cy="3900998"/>
          </a:xfrm>
        </p:spPr>
        <p:txBody>
          <a:bodyPr vert="horz" lIns="91440" tIns="45720" rIns="91440" bIns="45720" rtlCol="0">
            <a:normAutofit/>
          </a:bodyPr>
          <a:lstStyle/>
          <a:p>
            <a:pPr marL="285750" indent="-285750">
              <a:buChar char="•"/>
            </a:pPr>
            <a:r>
              <a:rPr lang="en-US" sz="2400" dirty="0"/>
              <a:t>Check your SIS class search.  Some are fairly restrictive in how it shows (e.g. PeopleSoft)</a:t>
            </a:r>
          </a:p>
          <a:p>
            <a:pPr marL="285750" indent="-285750">
              <a:buChar char="•"/>
            </a:pPr>
            <a:r>
              <a:rPr lang="en-US" sz="2400" dirty="0"/>
              <a:t>Make sure your feeder high schools have the updated curriculum to ensure that your articulation and CCAP agreements will not be affected.</a:t>
            </a:r>
          </a:p>
          <a:p>
            <a:pPr marL="285750" indent="-285750">
              <a:buChar char="•"/>
            </a:pPr>
            <a:r>
              <a:rPr lang="en-US" sz="2400" dirty="0">
                <a:hlinkClick r:id="rId3"/>
              </a:rPr>
              <a:t>Online Class Search</a:t>
            </a:r>
            <a:r>
              <a:rPr lang="en-US" sz="2400" dirty="0"/>
              <a:t> will display both.  So if students look up MATH they'll see both MATH and STAT</a:t>
            </a:r>
          </a:p>
        </p:txBody>
      </p:sp>
      <p:pic>
        <p:nvPicPr>
          <p:cNvPr id="5" name="Picture 4">
            <a:extLst>
              <a:ext uri="{FF2B5EF4-FFF2-40B4-BE49-F238E27FC236}">
                <a16:creationId xmlns:a16="http://schemas.microsoft.com/office/drawing/2014/main" id="{2B7D5CEA-6691-9248-529C-F9B343C1F9F7}"/>
              </a:ext>
            </a:extLst>
          </p:cNvPr>
          <p:cNvPicPr>
            <a:picLocks noChangeAspect="1"/>
          </p:cNvPicPr>
          <p:nvPr/>
        </p:nvPicPr>
        <p:blipFill>
          <a:blip r:embed="rId4"/>
          <a:stretch>
            <a:fillRect/>
          </a:stretch>
        </p:blipFill>
        <p:spPr>
          <a:xfrm>
            <a:off x="6469994" y="1690688"/>
            <a:ext cx="5332917" cy="3106341"/>
          </a:xfrm>
          <a:prstGeom prst="rect">
            <a:avLst/>
          </a:prstGeom>
          <a:noFill/>
        </p:spPr>
      </p:pic>
    </p:spTree>
    <p:extLst>
      <p:ext uri="{BB962C8B-B14F-4D97-AF65-F5344CB8AC3E}">
        <p14:creationId xmlns:p14="http://schemas.microsoft.com/office/powerpoint/2010/main" val="453655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53C40-8EA0-8B3D-9048-F63478AC1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E3365-5026-1190-2138-407034611908}"/>
              </a:ext>
            </a:extLst>
          </p:cNvPr>
          <p:cNvSpPr>
            <a:spLocks noGrp="1"/>
          </p:cNvSpPr>
          <p:nvPr>
            <p:ph type="title"/>
          </p:nvPr>
        </p:nvSpPr>
        <p:spPr/>
        <p:txBody>
          <a:bodyPr lIns="91440" tIns="45720" rIns="91440" bIns="45720" anchor="ctr"/>
          <a:lstStyle/>
          <a:p>
            <a:r>
              <a:rPr lang="en-US" dirty="0">
                <a:latin typeface="Source Sans Pro"/>
                <a:ea typeface="Source Sans Pro"/>
              </a:rPr>
              <a:t>CCN Considerations</a:t>
            </a:r>
            <a:endParaRPr lang="en-US" dirty="0"/>
          </a:p>
        </p:txBody>
      </p:sp>
      <p:sp>
        <p:nvSpPr>
          <p:cNvPr id="4" name="Slide Number Placeholder 3">
            <a:extLst>
              <a:ext uri="{FF2B5EF4-FFF2-40B4-BE49-F238E27FC236}">
                <a16:creationId xmlns:a16="http://schemas.microsoft.com/office/drawing/2014/main" id="{5B73FB07-6312-F0CD-1FC2-0FEBC597678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
        <p:nvSpPr>
          <p:cNvPr id="3" name="Content Placeholder 1">
            <a:extLst>
              <a:ext uri="{FF2B5EF4-FFF2-40B4-BE49-F238E27FC236}">
                <a16:creationId xmlns:a16="http://schemas.microsoft.com/office/drawing/2014/main" id="{A30535D3-196A-0540-9461-7503259CD7E3}"/>
              </a:ext>
            </a:extLst>
          </p:cNvPr>
          <p:cNvSpPr txBox="1">
            <a:spLocks/>
          </p:cNvSpPr>
          <p:nvPr/>
        </p:nvSpPr>
        <p:spPr>
          <a:xfrm>
            <a:off x="947126" y="1772699"/>
            <a:ext cx="4001392" cy="331260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kern="1200" dirty="0">
                <a:latin typeface="Arial" panose="020B0604020202020204" pitchFamily="34" charset="0"/>
                <a:ea typeface="+mn-ea"/>
                <a:cs typeface="Arial" panose="020B0604020202020204" pitchFamily="34" charset="0"/>
              </a:rPr>
              <a:t>The college catalog clearly explains the common course numbering system</a:t>
            </a:r>
            <a:endParaRPr lang="en-US" sz="3200" dirty="0">
              <a:ea typeface="+mn-ea"/>
            </a:endParaRPr>
          </a:p>
          <a:p>
            <a:endParaRPr lang="en-US" sz="2800" kern="1200" dirty="0">
              <a:latin typeface="Arial" panose="020B0604020202020204" pitchFamily="34" charset="0"/>
              <a:ea typeface="+mn-ea"/>
              <a:cs typeface="Arial" panose="020B0604020202020204" pitchFamily="34" charset="0"/>
            </a:endParaRPr>
          </a:p>
        </p:txBody>
      </p:sp>
      <p:pic>
        <p:nvPicPr>
          <p:cNvPr id="5" name="Content Placeholder 6" descr="A white text on a white background&#10;&#10;AI-generated content may be incorrect.">
            <a:extLst>
              <a:ext uri="{FF2B5EF4-FFF2-40B4-BE49-F238E27FC236}">
                <a16:creationId xmlns:a16="http://schemas.microsoft.com/office/drawing/2014/main" id="{D1010F46-85A0-C8E4-CA16-4C1DE07EB513}"/>
              </a:ext>
            </a:extLst>
          </p:cNvPr>
          <p:cNvPicPr>
            <a:picLocks noChangeAspect="1"/>
          </p:cNvPicPr>
          <p:nvPr/>
        </p:nvPicPr>
        <p:blipFill>
          <a:blip r:embed="rId3"/>
          <a:srcRect l="3757" r="15008" b="-1"/>
          <a:stretch/>
        </p:blipFill>
        <p:spPr>
          <a:xfrm>
            <a:off x="5674659" y="1542771"/>
            <a:ext cx="5570215" cy="4148500"/>
          </a:xfrm>
          <a:prstGeom prst="rect">
            <a:avLst/>
          </a:prstGeom>
          <a:noFill/>
        </p:spPr>
      </p:pic>
    </p:spTree>
    <p:extLst>
      <p:ext uri="{BB962C8B-B14F-4D97-AF65-F5344CB8AC3E}">
        <p14:creationId xmlns:p14="http://schemas.microsoft.com/office/powerpoint/2010/main" val="3833717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F8223-2EF2-37AF-9828-6A82E4252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959D2-FAFD-AF2D-41CD-F264277C40CA}"/>
              </a:ext>
            </a:extLst>
          </p:cNvPr>
          <p:cNvSpPr>
            <a:spLocks noGrp="1"/>
          </p:cNvSpPr>
          <p:nvPr>
            <p:ph type="title"/>
          </p:nvPr>
        </p:nvSpPr>
        <p:spPr/>
        <p:txBody>
          <a:bodyPr lIns="91440" tIns="45720" rIns="91440" bIns="45720" anchor="ctr"/>
          <a:lstStyle/>
          <a:p>
            <a:r>
              <a:rPr lang="en-US" dirty="0">
                <a:latin typeface="Source Sans Pro"/>
                <a:ea typeface="Source Sans Pro"/>
              </a:rPr>
              <a:t>CCN Considerations</a:t>
            </a:r>
            <a:endParaRPr lang="en-US" dirty="0"/>
          </a:p>
        </p:txBody>
      </p:sp>
      <p:sp>
        <p:nvSpPr>
          <p:cNvPr id="4" name="Slide Number Placeholder 3">
            <a:extLst>
              <a:ext uri="{FF2B5EF4-FFF2-40B4-BE49-F238E27FC236}">
                <a16:creationId xmlns:a16="http://schemas.microsoft.com/office/drawing/2014/main" id="{90213130-719B-34BB-D7D9-3A56D9A142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
        <p:nvSpPr>
          <p:cNvPr id="6" name="Content Placeholder 1">
            <a:extLst>
              <a:ext uri="{FF2B5EF4-FFF2-40B4-BE49-F238E27FC236}">
                <a16:creationId xmlns:a16="http://schemas.microsoft.com/office/drawing/2014/main" id="{C60FABA3-441D-1933-A2B2-36EAE4CA9479}"/>
              </a:ext>
            </a:extLst>
          </p:cNvPr>
          <p:cNvSpPr txBox="1">
            <a:spLocks/>
          </p:cNvSpPr>
          <p:nvPr/>
        </p:nvSpPr>
        <p:spPr>
          <a:xfrm>
            <a:off x="838200" y="1328795"/>
            <a:ext cx="7872619" cy="72378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a:t>Help students navigate designator changes in the college catalog</a:t>
            </a:r>
          </a:p>
          <a:p>
            <a:pPr marL="0" indent="0">
              <a:buNone/>
            </a:pPr>
            <a:endParaRPr lang="en-US" sz="1800"/>
          </a:p>
        </p:txBody>
      </p:sp>
      <p:pic>
        <p:nvPicPr>
          <p:cNvPr id="7" name="Picture 6" descr="A screenshot of a cellphone&#10;&#10;AI-generated content may be incorrect.">
            <a:extLst>
              <a:ext uri="{FF2B5EF4-FFF2-40B4-BE49-F238E27FC236}">
                <a16:creationId xmlns:a16="http://schemas.microsoft.com/office/drawing/2014/main" id="{402330F4-AD00-97E2-1FBC-6681849B1EEB}"/>
              </a:ext>
            </a:extLst>
          </p:cNvPr>
          <p:cNvPicPr>
            <a:picLocks noChangeAspect="1"/>
          </p:cNvPicPr>
          <p:nvPr/>
        </p:nvPicPr>
        <p:blipFill>
          <a:blip r:embed="rId3"/>
          <a:stretch>
            <a:fillRect/>
          </a:stretch>
        </p:blipFill>
        <p:spPr>
          <a:xfrm>
            <a:off x="838200" y="1673501"/>
            <a:ext cx="2050838" cy="1635689"/>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26CD5131-4245-C93A-E7AD-AAAA9699865D}"/>
              </a:ext>
            </a:extLst>
          </p:cNvPr>
          <p:cNvPicPr>
            <a:picLocks noChangeAspect="1"/>
          </p:cNvPicPr>
          <p:nvPr/>
        </p:nvPicPr>
        <p:blipFill>
          <a:blip r:embed="rId4"/>
          <a:stretch>
            <a:fillRect/>
          </a:stretch>
        </p:blipFill>
        <p:spPr>
          <a:xfrm>
            <a:off x="838975" y="3309190"/>
            <a:ext cx="5082985" cy="2220015"/>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1F32F83C-41C9-1E59-A2C0-EEFBD9A7816B}"/>
              </a:ext>
            </a:extLst>
          </p:cNvPr>
          <p:cNvPicPr>
            <a:picLocks noChangeAspect="1"/>
          </p:cNvPicPr>
          <p:nvPr/>
        </p:nvPicPr>
        <p:blipFill>
          <a:blip r:embed="rId5"/>
          <a:stretch>
            <a:fillRect/>
          </a:stretch>
        </p:blipFill>
        <p:spPr>
          <a:xfrm>
            <a:off x="6131828" y="1884307"/>
            <a:ext cx="5387222" cy="3871047"/>
          </a:xfrm>
          <a:prstGeom prst="rect">
            <a:avLst/>
          </a:prstGeom>
        </p:spPr>
      </p:pic>
    </p:spTree>
    <p:extLst>
      <p:ext uri="{BB962C8B-B14F-4D97-AF65-F5344CB8AC3E}">
        <p14:creationId xmlns:p14="http://schemas.microsoft.com/office/powerpoint/2010/main" val="1861923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3E70-745B-8709-C4B0-14ACBDC9809F}"/>
              </a:ext>
            </a:extLst>
          </p:cNvPr>
          <p:cNvSpPr>
            <a:spLocks noGrp="1"/>
          </p:cNvSpPr>
          <p:nvPr>
            <p:ph type="title"/>
          </p:nvPr>
        </p:nvSpPr>
        <p:spPr/>
        <p:txBody>
          <a:bodyPr lIns="91440" tIns="45720" rIns="91440" bIns="45720" anchor="ctr"/>
          <a:lstStyle/>
          <a:p>
            <a:r>
              <a:rPr lang="en-US">
                <a:latin typeface="Source Sans Pro"/>
                <a:ea typeface="Source Sans Pro"/>
              </a:rPr>
              <a:t>Resources</a:t>
            </a:r>
            <a:endParaRPr lang="en-US"/>
          </a:p>
        </p:txBody>
      </p:sp>
      <p:sp>
        <p:nvSpPr>
          <p:cNvPr id="3" name="Content Placeholder 2">
            <a:extLst>
              <a:ext uri="{FF2B5EF4-FFF2-40B4-BE49-F238E27FC236}">
                <a16:creationId xmlns:a16="http://schemas.microsoft.com/office/drawing/2014/main" id="{632EF5CF-4EF0-A4EA-1FDA-05AC80F73170}"/>
              </a:ext>
            </a:extLst>
          </p:cNvPr>
          <p:cNvSpPr>
            <a:spLocks noGrp="1"/>
          </p:cNvSpPr>
          <p:nvPr>
            <p:ph idx="1"/>
          </p:nvPr>
        </p:nvSpPr>
        <p:spPr/>
        <p:txBody>
          <a:bodyPr lIns="91440" tIns="45720" rIns="91440" bIns="45720" anchor="t"/>
          <a:lstStyle/>
          <a:p>
            <a:pPr marL="457200" indent="-457200">
              <a:buFont typeface="Arial"/>
              <a:buChar char="•"/>
            </a:pPr>
            <a:r>
              <a:rPr lang="en-US" dirty="0">
                <a:solidFill>
                  <a:srgbClr val="002F6D"/>
                </a:solidFill>
                <a:hlinkClick r:id="rId2"/>
              </a:rPr>
              <a:t>CCCCO Project Website</a:t>
            </a:r>
            <a:endParaRPr lang="en-US">
              <a:solidFill>
                <a:srgbClr val="002F6D"/>
              </a:solidFill>
            </a:endParaRPr>
          </a:p>
          <a:p>
            <a:pPr marL="914400" lvl="1" indent="-457200">
              <a:buFont typeface="Courier New,monospace"/>
              <a:buChar char="o"/>
            </a:pPr>
            <a:r>
              <a:rPr lang="en-US">
                <a:solidFill>
                  <a:srgbClr val="002F6D"/>
                </a:solidFill>
              </a:rPr>
              <a:t>Templates</a:t>
            </a:r>
          </a:p>
          <a:p>
            <a:pPr marL="914400" lvl="1" indent="-457200">
              <a:buFont typeface="Courier New,monospace"/>
              <a:buChar char="o"/>
            </a:pPr>
            <a:r>
              <a:rPr lang="en-US">
                <a:solidFill>
                  <a:srgbClr val="002F6D"/>
                </a:solidFill>
              </a:rPr>
              <a:t>Quarterly Updates</a:t>
            </a:r>
          </a:p>
          <a:p>
            <a:pPr marL="914400" lvl="1" indent="-457200">
              <a:buFont typeface="Courier New,monospace"/>
              <a:buChar char="o"/>
            </a:pPr>
            <a:r>
              <a:rPr lang="en-US">
                <a:solidFill>
                  <a:srgbClr val="002F6D"/>
                </a:solidFill>
              </a:rPr>
              <a:t>Talking Points</a:t>
            </a:r>
          </a:p>
          <a:p>
            <a:pPr marL="914400" lvl="1" indent="-457200">
              <a:buFont typeface="Courier New,monospace"/>
              <a:buChar char="o"/>
            </a:pPr>
            <a:r>
              <a:rPr lang="en-US">
                <a:solidFill>
                  <a:srgbClr val="002F6D"/>
                </a:solidFill>
              </a:rPr>
              <a:t>Branding/Digital Media</a:t>
            </a:r>
          </a:p>
          <a:p>
            <a:pPr marL="914400" lvl="1" indent="-457200">
              <a:buFont typeface="Courier New,monospace"/>
              <a:buChar char="o"/>
            </a:pPr>
            <a:r>
              <a:rPr lang="en-US">
                <a:solidFill>
                  <a:srgbClr val="002F6D"/>
                </a:solidFill>
              </a:rPr>
              <a:t>Slide Deck</a:t>
            </a:r>
          </a:p>
          <a:p>
            <a:pPr marL="457200" indent="-457200">
              <a:buFont typeface="Courier New,monospace"/>
              <a:buChar char="o"/>
            </a:pPr>
            <a:r>
              <a:rPr lang="en-US" dirty="0" err="1">
                <a:solidFill>
                  <a:srgbClr val="002F6D"/>
                </a:solidFill>
                <a:latin typeface="Source Sans Pro"/>
                <a:ea typeface="Source Sans Pro"/>
                <a:hlinkClick r:id="rId3"/>
              </a:rPr>
              <a:t>Icangotocollege</a:t>
            </a:r>
            <a:endParaRPr lang="en-US" err="1">
              <a:solidFill>
                <a:srgbClr val="002F6D"/>
              </a:solidFill>
              <a:latin typeface="Source Sans Pro"/>
              <a:ea typeface="Source Sans Pro"/>
            </a:endParaRPr>
          </a:p>
          <a:p>
            <a:pPr marL="457200" indent="-457200">
              <a:buFont typeface="Courier New,monospace"/>
              <a:buChar char="o"/>
            </a:pPr>
            <a:r>
              <a:rPr lang="en-US" dirty="0">
                <a:solidFill>
                  <a:srgbClr val="002F6D"/>
                </a:solidFill>
                <a:hlinkClick r:id="rId4"/>
              </a:rPr>
              <a:t>ASCCC CCN Project Site</a:t>
            </a:r>
            <a:endParaRPr lang="en-US">
              <a:solidFill>
                <a:srgbClr val="002F6D"/>
              </a:solidFill>
            </a:endParaRPr>
          </a:p>
          <a:p>
            <a:pPr marL="457200" indent="-457200">
              <a:buFont typeface="Courier New,monospace"/>
              <a:buChar char="o"/>
            </a:pPr>
            <a:r>
              <a:rPr lang="en-US" dirty="0">
                <a:solidFill>
                  <a:srgbClr val="002F6D"/>
                </a:solidFill>
                <a:hlinkClick r:id="rId5"/>
              </a:rPr>
              <a:t>@TransferNationCA</a:t>
            </a:r>
            <a:endParaRPr lang="en-US">
              <a:solidFill>
                <a:srgbClr val="002F6D"/>
              </a:solidFill>
              <a:latin typeface="Calibri"/>
              <a:ea typeface="Calibri"/>
              <a:cs typeface="Calibri"/>
            </a:endParaRPr>
          </a:p>
          <a:p>
            <a:pPr marL="0" indent="0">
              <a:buNone/>
            </a:pPr>
            <a:endParaRPr lang="en-US" dirty="0"/>
          </a:p>
        </p:txBody>
      </p:sp>
      <p:sp>
        <p:nvSpPr>
          <p:cNvPr id="4" name="Slide Number Placeholder 3">
            <a:extLst>
              <a:ext uri="{FF2B5EF4-FFF2-40B4-BE49-F238E27FC236}">
                <a16:creationId xmlns:a16="http://schemas.microsoft.com/office/drawing/2014/main" id="{1AD82989-745B-F0C1-7A57-2542D2DD987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pic>
        <p:nvPicPr>
          <p:cNvPr id="5" name="Picture 4" descr="A qr code with black squares&#10;&#10;AI-generated content may be incorrect.">
            <a:extLst>
              <a:ext uri="{FF2B5EF4-FFF2-40B4-BE49-F238E27FC236}">
                <a16:creationId xmlns:a16="http://schemas.microsoft.com/office/drawing/2014/main" id="{5C3879EC-9EDD-E71F-D3AF-D75175A549E4}"/>
              </a:ext>
            </a:extLst>
          </p:cNvPr>
          <p:cNvPicPr>
            <a:picLocks noChangeAspect="1"/>
          </p:cNvPicPr>
          <p:nvPr/>
        </p:nvPicPr>
        <p:blipFill>
          <a:blip r:embed="rId6"/>
          <a:stretch>
            <a:fillRect/>
          </a:stretch>
        </p:blipFill>
        <p:spPr>
          <a:xfrm>
            <a:off x="6096841" y="874900"/>
            <a:ext cx="4772025" cy="4772025"/>
          </a:xfrm>
          <a:prstGeom prst="rect">
            <a:avLst/>
          </a:prstGeom>
        </p:spPr>
      </p:pic>
    </p:spTree>
    <p:extLst>
      <p:ext uri="{BB962C8B-B14F-4D97-AF65-F5344CB8AC3E}">
        <p14:creationId xmlns:p14="http://schemas.microsoft.com/office/powerpoint/2010/main" val="2847557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7AD6E-0FE8-7599-B3FB-3740B8CDD8AE}"/>
              </a:ext>
            </a:extLst>
          </p:cNvPr>
          <p:cNvSpPr>
            <a:spLocks noGrp="1"/>
          </p:cNvSpPr>
          <p:nvPr>
            <p:ph type="title"/>
          </p:nvPr>
        </p:nvSpPr>
        <p:spPr/>
        <p:txBody>
          <a:bodyPr lIns="91440" tIns="45720" rIns="91440" bIns="45720" anchor="ctr"/>
          <a:lstStyle/>
          <a:p>
            <a:r>
              <a:rPr lang="en-US">
                <a:latin typeface="Source Sans Pro"/>
                <a:ea typeface="Source Sans Pro"/>
              </a:rPr>
              <a:t>Q&amp;A</a:t>
            </a:r>
            <a:endParaRPr lang="en-US"/>
          </a:p>
        </p:txBody>
      </p:sp>
      <p:sp>
        <p:nvSpPr>
          <p:cNvPr id="3" name="Content Placeholder 2">
            <a:extLst>
              <a:ext uri="{FF2B5EF4-FFF2-40B4-BE49-F238E27FC236}">
                <a16:creationId xmlns:a16="http://schemas.microsoft.com/office/drawing/2014/main" id="{911BDBB9-386B-BCB4-5958-F60E01FCE2B9}"/>
              </a:ext>
            </a:extLst>
          </p:cNvPr>
          <p:cNvSpPr>
            <a:spLocks noGrp="1"/>
          </p:cNvSpPr>
          <p:nvPr>
            <p:ph idx="1"/>
          </p:nvPr>
        </p:nvSpPr>
        <p:spPr/>
        <p:txBody>
          <a:bodyPr lIns="91440" tIns="45720" rIns="91440" bIns="45720" anchor="t"/>
          <a:lstStyle/>
          <a:p>
            <a:r>
              <a:rPr lang="en-US" dirty="0">
                <a:latin typeface="Source Sans Pro"/>
                <a:ea typeface="Source Sans Pro"/>
                <a:hlinkClick r:id="rId2"/>
              </a:rPr>
              <a:t>CCN@CCCCO.EDU</a:t>
            </a:r>
            <a:endParaRPr lang="en-US"/>
          </a:p>
          <a:p>
            <a:pPr marL="0" indent="0">
              <a:buNone/>
            </a:pPr>
            <a:endParaRPr lang="en-US" dirty="0">
              <a:latin typeface="Source Sans Pro"/>
              <a:ea typeface="Source Sans Pro"/>
            </a:endParaRPr>
          </a:p>
          <a:p>
            <a:r>
              <a:rPr lang="en-US" dirty="0">
                <a:latin typeface="Source Sans Pro"/>
                <a:ea typeface="Source Sans Pro"/>
                <a:hlinkClick r:id="rId3"/>
              </a:rPr>
              <a:t>CCNSUPPORT@ASCCC.ORG</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6DF61DE-C960-2306-EC94-3195D60DE84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09818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55082-3715-C3C1-9984-5F7BB0FEB0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50297-FB72-D356-F3EE-E14831E9A2A9}"/>
              </a:ext>
            </a:extLst>
          </p:cNvPr>
          <p:cNvSpPr>
            <a:spLocks noGrp="1"/>
          </p:cNvSpPr>
          <p:nvPr>
            <p:ph type="title"/>
          </p:nvPr>
        </p:nvSpPr>
        <p:spPr/>
        <p:txBody>
          <a:bodyPr lIns="91440" tIns="45720" rIns="91440" bIns="45720" anchor="ctr"/>
          <a:lstStyle/>
          <a:p>
            <a:r>
              <a:rPr lang="en-US" dirty="0">
                <a:latin typeface="Source Sans Pro"/>
                <a:ea typeface="Source Sans Pro"/>
              </a:rPr>
              <a:t>Common Course Numbering</a:t>
            </a:r>
            <a:endParaRPr lang="en-US" dirty="0"/>
          </a:p>
        </p:txBody>
      </p:sp>
      <p:sp>
        <p:nvSpPr>
          <p:cNvPr id="3" name="Content Placeholder 2">
            <a:extLst>
              <a:ext uri="{FF2B5EF4-FFF2-40B4-BE49-F238E27FC236}">
                <a16:creationId xmlns:a16="http://schemas.microsoft.com/office/drawing/2014/main" id="{62BD4804-AF07-85F5-4F2B-840850EA9B17}"/>
              </a:ext>
            </a:extLst>
          </p:cNvPr>
          <p:cNvSpPr>
            <a:spLocks noGrp="1"/>
          </p:cNvSpPr>
          <p:nvPr>
            <p:ph idx="1"/>
          </p:nvPr>
        </p:nvSpPr>
        <p:spPr/>
        <p:txBody>
          <a:bodyPr/>
          <a:lstStyle/>
          <a:p>
            <a:pPr marL="0" indent="0">
              <a:buNone/>
            </a:pPr>
            <a:r>
              <a:rPr lang="en-US" dirty="0"/>
              <a:t>California's move toward common course numbering is reshaping how colleges catalog, articulate, and communicate curriculum across the system. This general session explores the policy landscape driving the initiative, its implications for admissions and records operations, and what A&amp;R professionals need to know to prepare their institutions for implementation. </a:t>
            </a:r>
          </a:p>
          <a:p>
            <a:pPr marL="0" indent="0">
              <a:buNone/>
            </a:pPr>
            <a:r>
              <a:rPr lang="en-US" dirty="0"/>
              <a:t>From transcript evaluation and degree audit impacts to student-facing communication strategies, attendees will leave with a clearer picture of what's coming, and how to get ahead of it.</a:t>
            </a:r>
          </a:p>
        </p:txBody>
      </p:sp>
      <p:sp>
        <p:nvSpPr>
          <p:cNvPr id="4" name="Slide Number Placeholder 3">
            <a:extLst>
              <a:ext uri="{FF2B5EF4-FFF2-40B4-BE49-F238E27FC236}">
                <a16:creationId xmlns:a16="http://schemas.microsoft.com/office/drawing/2014/main" id="{7011AF2E-3F69-DD3B-9906-55253390ACC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98888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B692A-57E9-55BB-4229-0EA1551D3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092B3-0E7A-E0E4-F324-7F89DF880821}"/>
              </a:ext>
            </a:extLst>
          </p:cNvPr>
          <p:cNvSpPr>
            <a:spLocks noGrp="1"/>
          </p:cNvSpPr>
          <p:nvPr>
            <p:ph type="title"/>
          </p:nvPr>
        </p:nvSpPr>
        <p:spPr/>
        <p:txBody>
          <a:bodyPr lIns="91440" tIns="45720" rIns="91440" bIns="45720" anchor="ctr"/>
          <a:lstStyle/>
          <a:p>
            <a:r>
              <a:rPr lang="en-US">
                <a:latin typeface="Source Sans Pro"/>
                <a:ea typeface="Source Sans Pro"/>
              </a:rPr>
              <a:t>Why Common Course Numbering?</a:t>
            </a:r>
            <a:br>
              <a:rPr lang="en-US">
                <a:latin typeface="Source Sans Pro"/>
                <a:ea typeface="Source Sans Pro"/>
              </a:rPr>
            </a:br>
            <a:r>
              <a:rPr lang="en-US">
                <a:latin typeface="Source Sans Pro"/>
                <a:ea typeface="Source Sans Pro"/>
              </a:rPr>
              <a:t>Email Qs to </a:t>
            </a:r>
            <a:r>
              <a:rPr lang="en-US">
                <a:latin typeface="Source Sans Pro"/>
                <a:ea typeface="Source Sans Pro"/>
                <a:hlinkClick r:id="rId3"/>
              </a:rPr>
              <a:t>ccn@cccco.edu</a:t>
            </a:r>
            <a:endParaRPr lang="en-US"/>
          </a:p>
        </p:txBody>
      </p:sp>
      <p:sp>
        <p:nvSpPr>
          <p:cNvPr id="3" name="Content Placeholder 2">
            <a:extLst>
              <a:ext uri="{FF2B5EF4-FFF2-40B4-BE49-F238E27FC236}">
                <a16:creationId xmlns:a16="http://schemas.microsoft.com/office/drawing/2014/main" id="{57F7A6BE-9071-3C94-91C7-22D268A6B138}"/>
              </a:ext>
            </a:extLst>
          </p:cNvPr>
          <p:cNvSpPr>
            <a:spLocks noGrp="1"/>
          </p:cNvSpPr>
          <p:nvPr>
            <p:ph idx="1"/>
          </p:nvPr>
        </p:nvSpPr>
        <p:spPr>
          <a:xfrm>
            <a:off x="838200" y="1825625"/>
            <a:ext cx="10515600" cy="3936820"/>
          </a:xfrm>
        </p:spPr>
        <p:txBody>
          <a:bodyPr lIns="91440" tIns="45720" rIns="91440" bIns="45720" anchor="t"/>
          <a:lstStyle/>
          <a:p>
            <a:pPr marL="0" indent="0">
              <a:lnSpc>
                <a:spcPct val="100000"/>
              </a:lnSpc>
              <a:buSzPts val="2880"/>
              <a:buNone/>
            </a:pPr>
            <a:r>
              <a:rPr lang="en-US" sz="2000" b="1" dirty="0">
                <a:latin typeface="Source Sans Pro"/>
                <a:ea typeface="Source Sans Pro"/>
              </a:rPr>
              <a:t>It is the law</a:t>
            </a:r>
            <a:r>
              <a:rPr lang="en-US" sz="2000" dirty="0">
                <a:latin typeface="Source Sans Pro"/>
                <a:ea typeface="Source Sans Pro"/>
              </a:rPr>
              <a:t>: Education Code 66275.5 amended by </a:t>
            </a:r>
            <a:r>
              <a:rPr lang="en-US" sz="2000" dirty="0">
                <a:latin typeface="Source Sans Pro"/>
                <a:ea typeface="Source Sans Pro"/>
                <a:hlinkClick r:id="rId4"/>
              </a:rPr>
              <a:t>AB 1111 (2021, Berman)</a:t>
            </a:r>
            <a:endParaRPr lang="en-US" sz="2000" dirty="0">
              <a:latin typeface="Source Sans Pro"/>
              <a:ea typeface="Source Sans Pro"/>
            </a:endParaRPr>
          </a:p>
          <a:p>
            <a:pPr marL="457200" lvl="1" indent="0">
              <a:lnSpc>
                <a:spcPct val="100000"/>
              </a:lnSpc>
              <a:spcBef>
                <a:spcPts val="0"/>
              </a:spcBef>
              <a:buSzPts val="2880"/>
              <a:buNone/>
            </a:pPr>
            <a:r>
              <a:rPr lang="en-US" sz="1600" dirty="0">
                <a:latin typeface="Source Sans Pro"/>
                <a:ea typeface="Source Sans Pro"/>
              </a:rPr>
              <a:t>“(a) (1) To </a:t>
            </a:r>
            <a:r>
              <a:rPr lang="en-US" sz="1600" b="1" dirty="0">
                <a:latin typeface="Source Sans Pro"/>
                <a:ea typeface="Source Sans Pro"/>
              </a:rPr>
              <a:t>streamline transfer</a:t>
            </a:r>
            <a:r>
              <a:rPr lang="en-US" sz="1600" dirty="0">
                <a:latin typeface="Source Sans Pro"/>
                <a:ea typeface="Source Sans Pro"/>
              </a:rPr>
              <a:t> from two- to four-year postsecondary educational institutions and reduce excess credit accumulation, on or before July 1, 2027, both of the following shall occur:</a:t>
            </a:r>
          </a:p>
          <a:p>
            <a:pPr marL="457200" lvl="1" indent="0">
              <a:lnSpc>
                <a:spcPct val="100000"/>
              </a:lnSpc>
              <a:spcBef>
                <a:spcPts val="0"/>
              </a:spcBef>
              <a:buSzPts val="2880"/>
              <a:buNone/>
            </a:pPr>
            <a:r>
              <a:rPr lang="en-US" sz="1600" dirty="0"/>
              <a:t>(A) The California Community Colleges shall adopt a common course numbering system for all general education requirement courses and transfer pathway courses.</a:t>
            </a:r>
          </a:p>
          <a:p>
            <a:pPr marL="457200" lvl="1" indent="0">
              <a:lnSpc>
                <a:spcPct val="100000"/>
              </a:lnSpc>
              <a:spcBef>
                <a:spcPts val="0"/>
              </a:spcBef>
              <a:buSzPts val="2880"/>
              <a:buNone/>
            </a:pPr>
            <a:r>
              <a:rPr lang="en-US" sz="1600" dirty="0">
                <a:latin typeface="Source Sans Pro"/>
                <a:ea typeface="Source Sans Pro"/>
              </a:rPr>
              <a:t>(B) Each community college campus shall incorporate common course numbers from the adopted common course numbering system in its </a:t>
            </a:r>
            <a:r>
              <a:rPr lang="en-US" sz="1600" b="1" dirty="0">
                <a:latin typeface="Source Sans Pro"/>
                <a:ea typeface="Source Sans Pro"/>
              </a:rPr>
              <a:t>catalog</a:t>
            </a:r>
            <a:r>
              <a:rPr lang="en-US" sz="1600" dirty="0">
                <a:latin typeface="Source Sans Pro"/>
                <a:ea typeface="Source Sans Pro"/>
              </a:rPr>
              <a:t>.</a:t>
            </a:r>
          </a:p>
          <a:p>
            <a:pPr marL="457200" lvl="1" indent="0">
              <a:lnSpc>
                <a:spcPct val="100000"/>
              </a:lnSpc>
              <a:spcBef>
                <a:spcPts val="0"/>
              </a:spcBef>
              <a:buSzPts val="2880"/>
              <a:buNone/>
            </a:pPr>
            <a:r>
              <a:rPr lang="en-US" sz="1600" dirty="0">
                <a:latin typeface="Source Sans Pro"/>
                <a:ea typeface="Source Sans Pro"/>
              </a:rPr>
              <a:t>(2) The common course numbering system shall be </a:t>
            </a:r>
            <a:r>
              <a:rPr lang="en-US" sz="1600" b="1" dirty="0">
                <a:latin typeface="Source Sans Pro"/>
                <a:ea typeface="Source Sans Pro"/>
              </a:rPr>
              <a:t>student facing</a:t>
            </a:r>
            <a:r>
              <a:rPr lang="en-US" sz="1600" dirty="0">
                <a:latin typeface="Source Sans Pro"/>
                <a:ea typeface="Source Sans Pro"/>
              </a:rPr>
              <a:t>…and ensure that comparable courses across all community colleges have the same course number.”</a:t>
            </a:r>
          </a:p>
          <a:p>
            <a:pPr marL="0" indent="0">
              <a:lnSpc>
                <a:spcPct val="100000"/>
              </a:lnSpc>
              <a:spcBef>
                <a:spcPts val="0"/>
              </a:spcBef>
              <a:buSzPts val="2880"/>
              <a:buNone/>
            </a:pPr>
            <a:endParaRPr lang="en-US" sz="2000" dirty="0"/>
          </a:p>
          <a:p>
            <a:pPr marL="0" indent="0">
              <a:lnSpc>
                <a:spcPct val="100000"/>
              </a:lnSpc>
              <a:spcBef>
                <a:spcPts val="0"/>
              </a:spcBef>
              <a:buSzPts val="2880"/>
              <a:buNone/>
            </a:pPr>
            <a:r>
              <a:rPr lang="en-US" sz="2000" b="1" dirty="0"/>
              <a:t>Why a law?</a:t>
            </a:r>
          </a:p>
          <a:p>
            <a:pPr lvl="1">
              <a:lnSpc>
                <a:spcPct val="100000"/>
              </a:lnSpc>
              <a:spcBef>
                <a:spcPts val="0"/>
              </a:spcBef>
              <a:buSzPts val="2880"/>
            </a:pPr>
            <a:r>
              <a:rPr lang="en-US" sz="1600" dirty="0"/>
              <a:t>Current course numbering varies.</a:t>
            </a:r>
          </a:p>
          <a:p>
            <a:pPr lvl="1">
              <a:lnSpc>
                <a:spcPct val="100000"/>
              </a:lnSpc>
              <a:spcBef>
                <a:spcPts val="0"/>
              </a:spcBef>
              <a:buSzPts val="2880"/>
            </a:pPr>
            <a:r>
              <a:rPr lang="en-US" sz="1600" dirty="0">
                <a:latin typeface="Source Sans Pro"/>
                <a:ea typeface="Source Sans Pro"/>
              </a:rPr>
              <a:t>Transfer and articulation results vary by college and university.</a:t>
            </a:r>
          </a:p>
          <a:p>
            <a:pPr lvl="1">
              <a:lnSpc>
                <a:spcPct val="100000"/>
              </a:lnSpc>
              <a:spcBef>
                <a:spcPts val="0"/>
              </a:spcBef>
              <a:buSzPts val="2880"/>
            </a:pPr>
            <a:r>
              <a:rPr lang="en-US" sz="1600" dirty="0"/>
              <a:t>Students deserve to have consistent information when choosing and articulating course work.</a:t>
            </a:r>
          </a:p>
          <a:p>
            <a:pPr lvl="1">
              <a:lnSpc>
                <a:spcPct val="100000"/>
              </a:lnSpc>
              <a:spcBef>
                <a:spcPts val="0"/>
              </a:spcBef>
              <a:buSzPts val="2880"/>
            </a:pPr>
            <a:r>
              <a:rPr lang="en-US" sz="1600" dirty="0">
                <a:latin typeface="Source Sans Pro"/>
                <a:ea typeface="Source Sans Pro"/>
              </a:rPr>
              <a:t>Improve credit mobility and equitable baccalaureate attainment.</a:t>
            </a:r>
            <a:endParaRPr lang="en-US" sz="1600" b="1" dirty="0">
              <a:latin typeface="Source Sans Pro"/>
              <a:ea typeface="Source Sans Pro"/>
            </a:endParaRPr>
          </a:p>
          <a:p>
            <a:pPr marL="0" lvl="0" indent="0">
              <a:lnSpc>
                <a:spcPct val="100000"/>
              </a:lnSpc>
              <a:buClr>
                <a:srgbClr val="000000"/>
              </a:buClr>
              <a:buSzPts val="2880"/>
              <a:buNone/>
            </a:pPr>
            <a:endParaRPr lang="en-US" sz="2000" b="1" dirty="0"/>
          </a:p>
        </p:txBody>
      </p:sp>
      <p:sp>
        <p:nvSpPr>
          <p:cNvPr id="4" name="Slide Number Placeholder 3">
            <a:extLst>
              <a:ext uri="{FF2B5EF4-FFF2-40B4-BE49-F238E27FC236}">
                <a16:creationId xmlns:a16="http://schemas.microsoft.com/office/drawing/2014/main" id="{FEE25735-28EC-32C8-7155-7B8147AE80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75462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Common Course Numbering?</a:t>
            </a:r>
          </a:p>
        </p:txBody>
      </p:sp>
      <p:sp>
        <p:nvSpPr>
          <p:cNvPr id="3" name="Text Placeholder 2"/>
          <p:cNvSpPr>
            <a:spLocks noGrp="1"/>
          </p:cNvSpPr>
          <p:nvPr>
            <p:ph type="body" sz="quarter" idx="12"/>
          </p:nvPr>
        </p:nvSpPr>
        <p:spPr/>
        <p:txBody>
          <a:bodyPr/>
          <a:lstStyle/>
          <a:p>
            <a:r>
              <a:rPr lang="en-US" sz="1800" dirty="0">
                <a:solidFill>
                  <a:srgbClr val="002060"/>
                </a:solidFill>
              </a:rPr>
              <a:t>Students move between colleges and repeat courses, wasting time and money</a:t>
            </a:r>
          </a:p>
          <a:p>
            <a:pPr marL="457200" lvl="1" indent="0">
              <a:buNone/>
            </a:pPr>
            <a:r>
              <a:rPr lang="en-US" sz="1400" dirty="0"/>
              <a:t>Among recent associate degree completers, on average:</a:t>
            </a:r>
          </a:p>
          <a:p>
            <a:pPr lvl="1"/>
            <a:r>
              <a:rPr lang="en-US" sz="1400" dirty="0"/>
              <a:t>56% completed all coursework at 1 CCC</a:t>
            </a:r>
          </a:p>
          <a:p>
            <a:pPr lvl="1"/>
            <a:r>
              <a:rPr lang="en-US" sz="1400" dirty="0"/>
              <a:t>28% completed coursework at 2 CCCs</a:t>
            </a:r>
          </a:p>
          <a:p>
            <a:pPr lvl="1"/>
            <a:r>
              <a:rPr lang="en-US" sz="1400" dirty="0"/>
              <a:t>17% completed coursework at 3 or more CCCs</a:t>
            </a:r>
          </a:p>
          <a:p>
            <a:r>
              <a:rPr lang="en-US" sz="1800" dirty="0">
                <a:solidFill>
                  <a:srgbClr val="002060"/>
                </a:solidFill>
              </a:rPr>
              <a:t>Inconsistent course numbering causes confusion</a:t>
            </a:r>
          </a:p>
          <a:p>
            <a:r>
              <a:rPr lang="en-US" sz="1800" dirty="0">
                <a:solidFill>
                  <a:srgbClr val="002060"/>
                </a:solidFill>
              </a:rPr>
              <a:t>Complex transfer process can delay progress towards graduation</a:t>
            </a:r>
          </a:p>
          <a:p>
            <a:endParaRPr lang="en-US" sz="1600" dirty="0">
              <a:solidFill>
                <a:srgbClr val="002060"/>
              </a:solidFill>
            </a:endParaRPr>
          </a:p>
          <a:p>
            <a:pPr marL="0" indent="0">
              <a:buNone/>
            </a:pPr>
            <a:endParaRPr lang="en-US" sz="1600" dirty="0">
              <a:solidFill>
                <a:srgbClr val="002060"/>
              </a:solidFill>
            </a:endParaRP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graphicFrame>
        <p:nvGraphicFramePr>
          <p:cNvPr id="6" name="Table 5">
            <a:extLst>
              <a:ext uri="{FF2B5EF4-FFF2-40B4-BE49-F238E27FC236}">
                <a16:creationId xmlns:a16="http://schemas.microsoft.com/office/drawing/2014/main" id="{599781F8-902D-AFF5-9773-D866F122B0D9}"/>
              </a:ext>
            </a:extLst>
          </p:cNvPr>
          <p:cNvGraphicFramePr>
            <a:graphicFrameLocks noGrp="1"/>
          </p:cNvGraphicFramePr>
          <p:nvPr/>
        </p:nvGraphicFramePr>
        <p:xfrm>
          <a:off x="5608638" y="1849437"/>
          <a:ext cx="5990024" cy="2588556"/>
        </p:xfrm>
        <a:graphic>
          <a:graphicData uri="http://schemas.openxmlformats.org/drawingml/2006/table">
            <a:tbl>
              <a:tblPr firstRow="1" bandRow="1">
                <a:tableStyleId>{5C22544A-7EE6-4342-B048-85BDC9FD1C3A}</a:tableStyleId>
              </a:tblPr>
              <a:tblGrid>
                <a:gridCol w="1497506">
                  <a:extLst>
                    <a:ext uri="{9D8B030D-6E8A-4147-A177-3AD203B41FA5}">
                      <a16:colId xmlns:a16="http://schemas.microsoft.com/office/drawing/2014/main" val="1172250757"/>
                    </a:ext>
                  </a:extLst>
                </a:gridCol>
                <a:gridCol w="1497506">
                  <a:extLst>
                    <a:ext uri="{9D8B030D-6E8A-4147-A177-3AD203B41FA5}">
                      <a16:colId xmlns:a16="http://schemas.microsoft.com/office/drawing/2014/main" val="2405774623"/>
                    </a:ext>
                  </a:extLst>
                </a:gridCol>
                <a:gridCol w="1497506">
                  <a:extLst>
                    <a:ext uri="{9D8B030D-6E8A-4147-A177-3AD203B41FA5}">
                      <a16:colId xmlns:a16="http://schemas.microsoft.com/office/drawing/2014/main" val="3634197664"/>
                    </a:ext>
                  </a:extLst>
                </a:gridCol>
                <a:gridCol w="1497506">
                  <a:extLst>
                    <a:ext uri="{9D8B030D-6E8A-4147-A177-3AD203B41FA5}">
                      <a16:colId xmlns:a16="http://schemas.microsoft.com/office/drawing/2014/main" val="1976488011"/>
                    </a:ext>
                  </a:extLst>
                </a:gridCol>
              </a:tblGrid>
              <a:tr h="647139">
                <a:tc>
                  <a:txBody>
                    <a:bodyPr/>
                    <a:lstStyle/>
                    <a:p>
                      <a:r>
                        <a:rPr lang="en-US" dirty="0"/>
                        <a:t>Academic Year</a:t>
                      </a:r>
                    </a:p>
                  </a:txBody>
                  <a:tcPr/>
                </a:tc>
                <a:tc>
                  <a:txBody>
                    <a:bodyPr/>
                    <a:lstStyle/>
                    <a:p>
                      <a:r>
                        <a:rPr lang="en-US" dirty="0"/>
                        <a:t>1 College</a:t>
                      </a:r>
                    </a:p>
                  </a:txBody>
                  <a:tcPr/>
                </a:tc>
                <a:tc>
                  <a:txBody>
                    <a:bodyPr/>
                    <a:lstStyle/>
                    <a:p>
                      <a:r>
                        <a:rPr lang="en-US" dirty="0"/>
                        <a:t>2 Colleges</a:t>
                      </a:r>
                    </a:p>
                  </a:txBody>
                  <a:tcPr/>
                </a:tc>
                <a:tc>
                  <a:txBody>
                    <a:bodyPr/>
                    <a:lstStyle/>
                    <a:p>
                      <a:r>
                        <a:rPr lang="en-US" dirty="0"/>
                        <a:t>3 Colleges</a:t>
                      </a:r>
                    </a:p>
                  </a:txBody>
                  <a:tcPr/>
                </a:tc>
                <a:extLst>
                  <a:ext uri="{0D108BD9-81ED-4DB2-BD59-A6C34878D82A}">
                    <a16:rowId xmlns:a16="http://schemas.microsoft.com/office/drawing/2014/main" val="677446394"/>
                  </a:ext>
                </a:extLst>
              </a:tr>
              <a:tr h="647139">
                <a:tc>
                  <a:txBody>
                    <a:bodyPr/>
                    <a:lstStyle/>
                    <a:p>
                      <a:r>
                        <a:rPr lang="en-US" dirty="0"/>
                        <a:t>2018-2019</a:t>
                      </a:r>
                    </a:p>
                  </a:txBody>
                  <a:tcPr/>
                </a:tc>
                <a:tc>
                  <a:txBody>
                    <a:bodyPr/>
                    <a:lstStyle/>
                    <a:p>
                      <a:r>
                        <a:rPr lang="en-US" dirty="0"/>
                        <a:t>77</a:t>
                      </a:r>
                    </a:p>
                  </a:txBody>
                  <a:tcPr/>
                </a:tc>
                <a:tc>
                  <a:txBody>
                    <a:bodyPr/>
                    <a:lstStyle/>
                    <a:p>
                      <a:r>
                        <a:rPr lang="en-US" dirty="0"/>
                        <a:t>83</a:t>
                      </a:r>
                    </a:p>
                  </a:txBody>
                  <a:tcPr/>
                </a:tc>
                <a:tc>
                  <a:txBody>
                    <a:bodyPr/>
                    <a:lstStyle/>
                    <a:p>
                      <a:r>
                        <a:rPr lang="en-US" dirty="0"/>
                        <a:t>92</a:t>
                      </a:r>
                    </a:p>
                  </a:txBody>
                  <a:tcPr/>
                </a:tc>
                <a:extLst>
                  <a:ext uri="{0D108BD9-81ED-4DB2-BD59-A6C34878D82A}">
                    <a16:rowId xmlns:a16="http://schemas.microsoft.com/office/drawing/2014/main" val="4271436398"/>
                  </a:ext>
                </a:extLst>
              </a:tr>
              <a:tr h="647139">
                <a:tc>
                  <a:txBody>
                    <a:bodyPr/>
                    <a:lstStyle/>
                    <a:p>
                      <a:r>
                        <a:rPr lang="en-US" dirty="0"/>
                        <a:t>2019-2020</a:t>
                      </a:r>
                    </a:p>
                  </a:txBody>
                  <a:tcPr/>
                </a:tc>
                <a:tc>
                  <a:txBody>
                    <a:bodyPr/>
                    <a:lstStyle/>
                    <a:p>
                      <a:r>
                        <a:rPr lang="en-US" dirty="0"/>
                        <a:t>76</a:t>
                      </a:r>
                    </a:p>
                  </a:txBody>
                  <a:tcPr/>
                </a:tc>
                <a:tc>
                  <a:txBody>
                    <a:bodyPr/>
                    <a:lstStyle/>
                    <a:p>
                      <a:r>
                        <a:rPr lang="en-US" dirty="0"/>
                        <a:t>82</a:t>
                      </a:r>
                    </a:p>
                  </a:txBody>
                  <a:tcPr/>
                </a:tc>
                <a:tc>
                  <a:txBody>
                    <a:bodyPr/>
                    <a:lstStyle/>
                    <a:p>
                      <a:r>
                        <a:rPr lang="en-US" dirty="0"/>
                        <a:t>90</a:t>
                      </a:r>
                    </a:p>
                  </a:txBody>
                  <a:tcPr/>
                </a:tc>
                <a:extLst>
                  <a:ext uri="{0D108BD9-81ED-4DB2-BD59-A6C34878D82A}">
                    <a16:rowId xmlns:a16="http://schemas.microsoft.com/office/drawing/2014/main" val="4107591843"/>
                  </a:ext>
                </a:extLst>
              </a:tr>
              <a:tr h="647139">
                <a:tc>
                  <a:txBody>
                    <a:bodyPr/>
                    <a:lstStyle/>
                    <a:p>
                      <a:r>
                        <a:rPr lang="en-US" dirty="0"/>
                        <a:t>2020-2021</a:t>
                      </a:r>
                    </a:p>
                  </a:txBody>
                  <a:tcPr/>
                </a:tc>
                <a:tc>
                  <a:txBody>
                    <a:bodyPr/>
                    <a:lstStyle/>
                    <a:p>
                      <a:r>
                        <a:rPr lang="en-US" dirty="0"/>
                        <a:t>74</a:t>
                      </a:r>
                    </a:p>
                  </a:txBody>
                  <a:tcPr/>
                </a:tc>
                <a:tc>
                  <a:txBody>
                    <a:bodyPr/>
                    <a:lstStyle/>
                    <a:p>
                      <a:r>
                        <a:rPr lang="en-US" dirty="0"/>
                        <a:t>81</a:t>
                      </a:r>
                    </a:p>
                  </a:txBody>
                  <a:tcPr/>
                </a:tc>
                <a:tc>
                  <a:txBody>
                    <a:bodyPr/>
                    <a:lstStyle/>
                    <a:p>
                      <a:r>
                        <a:rPr lang="en-US" dirty="0"/>
                        <a:t>88</a:t>
                      </a:r>
                    </a:p>
                  </a:txBody>
                  <a:tcPr/>
                </a:tc>
                <a:extLst>
                  <a:ext uri="{0D108BD9-81ED-4DB2-BD59-A6C34878D82A}">
                    <a16:rowId xmlns:a16="http://schemas.microsoft.com/office/drawing/2014/main" val="1801430432"/>
                  </a:ext>
                </a:extLst>
              </a:tr>
            </a:tbl>
          </a:graphicData>
        </a:graphic>
      </p:graphicFrame>
    </p:spTree>
    <p:extLst>
      <p:ext uri="{BB962C8B-B14F-4D97-AF65-F5344CB8AC3E}">
        <p14:creationId xmlns:p14="http://schemas.microsoft.com/office/powerpoint/2010/main" val="185155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DD9C8-8C9D-DE82-2315-8BEA61739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A2639-7EAC-46AB-46F7-9D526727CC72}"/>
              </a:ext>
            </a:extLst>
          </p:cNvPr>
          <p:cNvSpPr>
            <a:spLocks noGrp="1"/>
          </p:cNvSpPr>
          <p:nvPr>
            <p:ph type="title"/>
          </p:nvPr>
        </p:nvSpPr>
        <p:spPr/>
        <p:txBody>
          <a:bodyPr/>
          <a:lstStyle/>
          <a:p>
            <a:r>
              <a:rPr lang="en-US"/>
              <a:t>Background and Vision</a:t>
            </a:r>
          </a:p>
        </p:txBody>
      </p:sp>
      <p:sp>
        <p:nvSpPr>
          <p:cNvPr id="3" name="Content Placeholder 2">
            <a:extLst>
              <a:ext uri="{FF2B5EF4-FFF2-40B4-BE49-F238E27FC236}">
                <a16:creationId xmlns:a16="http://schemas.microsoft.com/office/drawing/2014/main" id="{7FB472FA-3991-D73C-793F-EA871DDCBF9F}"/>
              </a:ext>
            </a:extLst>
          </p:cNvPr>
          <p:cNvSpPr>
            <a:spLocks noGrp="1"/>
          </p:cNvSpPr>
          <p:nvPr>
            <p:ph idx="1"/>
          </p:nvPr>
        </p:nvSpPr>
        <p:spPr>
          <a:xfrm>
            <a:off x="838200" y="1825625"/>
            <a:ext cx="10515600" cy="3936820"/>
          </a:xfrm>
        </p:spPr>
        <p:txBody>
          <a:bodyPr/>
          <a:lstStyle/>
          <a:p>
            <a:pPr>
              <a:lnSpc>
                <a:spcPct val="100000"/>
              </a:lnSpc>
              <a:spcBef>
                <a:spcPts val="0"/>
              </a:spcBef>
              <a:buSzPts val="2880"/>
            </a:pPr>
            <a:r>
              <a:rPr lang="en-US" sz="2000" b="1">
                <a:hlinkClick r:id="rId3"/>
              </a:rPr>
              <a:t>AB 111 Common Course Numbering Task Force </a:t>
            </a:r>
            <a:r>
              <a:rPr lang="en-US" sz="2000" b="1"/>
              <a:t>(Sept. 2022 – Dec. 2023)</a:t>
            </a:r>
          </a:p>
          <a:p>
            <a:pPr marL="457200" lvl="1">
              <a:lnSpc>
                <a:spcPct val="100000"/>
              </a:lnSpc>
              <a:spcBef>
                <a:spcPts val="0"/>
              </a:spcBef>
              <a:buSzPct val="130000"/>
            </a:pPr>
            <a:r>
              <a:rPr lang="en-US" sz="1600"/>
              <a:t>Intersegmental and cross-function membership</a:t>
            </a:r>
          </a:p>
          <a:p>
            <a:pPr marL="457200" lvl="1">
              <a:lnSpc>
                <a:spcPct val="100000"/>
              </a:lnSpc>
              <a:spcBef>
                <a:spcPts val="0"/>
              </a:spcBef>
              <a:buSzPct val="130000"/>
            </a:pPr>
            <a:r>
              <a:rPr lang="en-US" sz="1600">
                <a:hlinkClick r:id="rId4"/>
              </a:rPr>
              <a:t>Report and recommendations </a:t>
            </a:r>
            <a:r>
              <a:rPr lang="en-US" sz="1600"/>
              <a:t>(2023)</a:t>
            </a:r>
            <a:endParaRPr lang="en-US" sz="2000"/>
          </a:p>
          <a:p>
            <a:pPr>
              <a:lnSpc>
                <a:spcPct val="100000"/>
              </a:lnSpc>
              <a:buSzPts val="2880"/>
            </a:pPr>
            <a:r>
              <a:rPr lang="en-US" sz="2000" b="1">
                <a:hlinkClick r:id="rId3"/>
              </a:rPr>
              <a:t>Common Course Numbering Project</a:t>
            </a:r>
            <a:endParaRPr lang="en-US" sz="2000" b="1"/>
          </a:p>
          <a:p>
            <a:pPr marL="457200" lvl="1">
              <a:lnSpc>
                <a:spcPct val="100000"/>
              </a:lnSpc>
              <a:spcBef>
                <a:spcPts val="0"/>
              </a:spcBef>
              <a:buSzPct val="130000"/>
            </a:pPr>
            <a:r>
              <a:rPr lang="en-US" sz="1600"/>
              <a:t>Task: Implement recommendations from Task Force</a:t>
            </a:r>
          </a:p>
          <a:p>
            <a:pPr marL="457200" lvl="1">
              <a:lnSpc>
                <a:spcPct val="100000"/>
              </a:lnSpc>
              <a:spcBef>
                <a:spcPts val="0"/>
              </a:spcBef>
              <a:buSzPct val="130000"/>
            </a:pPr>
            <a:r>
              <a:rPr lang="en-US" sz="1600"/>
              <a:t>Phased approach for template development and student-facing implementation</a:t>
            </a:r>
          </a:p>
          <a:p>
            <a:pPr>
              <a:lnSpc>
                <a:spcPct val="100000"/>
              </a:lnSpc>
              <a:buClr>
                <a:srgbClr val="53575A"/>
              </a:buClr>
              <a:buSzPts val="2880"/>
            </a:pPr>
            <a:r>
              <a:rPr lang="en-US" sz="2000" b="1"/>
              <a:t>System-level Transferability and Articulation</a:t>
            </a:r>
          </a:p>
          <a:p>
            <a:pPr marL="457200" lvl="1">
              <a:lnSpc>
                <a:spcPct val="100000"/>
              </a:lnSpc>
              <a:spcBef>
                <a:spcPts val="0"/>
              </a:spcBef>
              <a:buClr>
                <a:srgbClr val="53575A"/>
              </a:buClr>
              <a:buSzPct val="130000"/>
            </a:pPr>
            <a:r>
              <a:rPr lang="en-US" sz="1600"/>
              <a:t>From all California community colleges:</a:t>
            </a:r>
          </a:p>
          <a:p>
            <a:pPr marL="857250" lvl="2" indent="-171450">
              <a:lnSpc>
                <a:spcPct val="100000"/>
              </a:lnSpc>
              <a:spcBef>
                <a:spcPts val="0"/>
              </a:spcBef>
              <a:buClr>
                <a:srgbClr val="53575A"/>
              </a:buClr>
              <a:buSzPct val="115000"/>
            </a:pPr>
            <a:r>
              <a:rPr lang="en-US" sz="1600"/>
              <a:t>To four-year colleges/universities using CCN course templates</a:t>
            </a:r>
          </a:p>
          <a:p>
            <a:pPr marL="857250" lvl="2" indent="-171450">
              <a:lnSpc>
                <a:spcPct val="100000"/>
              </a:lnSpc>
              <a:spcBef>
                <a:spcPts val="0"/>
              </a:spcBef>
              <a:buClr>
                <a:srgbClr val="53575A"/>
              </a:buClr>
              <a:buSzPct val="115000"/>
            </a:pPr>
            <a:r>
              <a:rPr lang="en-US" sz="1600"/>
              <a:t>Common transferability</a:t>
            </a:r>
          </a:p>
          <a:p>
            <a:pPr marL="857250" lvl="2" indent="-171450">
              <a:lnSpc>
                <a:spcPct val="100000"/>
              </a:lnSpc>
              <a:spcBef>
                <a:spcPts val="0"/>
              </a:spcBef>
              <a:buClr>
                <a:srgbClr val="53575A"/>
              </a:buClr>
              <a:buSzPct val="115000"/>
            </a:pPr>
            <a:r>
              <a:rPr lang="en-US" sz="1600"/>
              <a:t>Consistent General Education applicability</a:t>
            </a:r>
          </a:p>
          <a:p>
            <a:pPr marL="857250" lvl="2" indent="-171450">
              <a:lnSpc>
                <a:spcPct val="100000"/>
              </a:lnSpc>
              <a:spcBef>
                <a:spcPts val="0"/>
              </a:spcBef>
              <a:buClr>
                <a:srgbClr val="53575A"/>
              </a:buClr>
              <a:buSzPct val="115000"/>
            </a:pPr>
            <a:r>
              <a:rPr lang="en-US" sz="1600"/>
              <a:t>Consistent course-to-course articulation</a:t>
            </a:r>
          </a:p>
          <a:p>
            <a:pPr marL="457200" lvl="1">
              <a:lnSpc>
                <a:spcPct val="100000"/>
              </a:lnSpc>
              <a:spcBef>
                <a:spcPts val="0"/>
              </a:spcBef>
              <a:buClr>
                <a:srgbClr val="53575A"/>
              </a:buClr>
              <a:buSzPct val="130000"/>
            </a:pPr>
            <a:r>
              <a:rPr lang="en-US" sz="1600"/>
              <a:t>Potential for more consistent major prep articulation</a:t>
            </a:r>
          </a:p>
          <a:p>
            <a:pPr marL="0" lvl="0" indent="0">
              <a:lnSpc>
                <a:spcPct val="100000"/>
              </a:lnSpc>
              <a:buClr>
                <a:srgbClr val="000000"/>
              </a:buClr>
              <a:buSzPts val="2880"/>
              <a:buNone/>
            </a:pPr>
            <a:endParaRPr lang="en-US" sz="2000" b="1"/>
          </a:p>
        </p:txBody>
      </p:sp>
      <p:sp>
        <p:nvSpPr>
          <p:cNvPr id="4" name="Slide Number Placeholder 3">
            <a:extLst>
              <a:ext uri="{FF2B5EF4-FFF2-40B4-BE49-F238E27FC236}">
                <a16:creationId xmlns:a16="http://schemas.microsoft.com/office/drawing/2014/main" id="{D1F3E621-0B38-2B0C-75AB-A4095266E6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84413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16EB-5F85-DBF3-D8EE-54C6D4E58E7B}"/>
              </a:ext>
            </a:extLst>
          </p:cNvPr>
          <p:cNvSpPr>
            <a:spLocks noGrp="1"/>
          </p:cNvSpPr>
          <p:nvPr>
            <p:ph type="title"/>
          </p:nvPr>
        </p:nvSpPr>
        <p:spPr>
          <a:xfrm>
            <a:off x="838200" y="365125"/>
            <a:ext cx="10515600" cy="843711"/>
          </a:xfrm>
        </p:spPr>
        <p:txBody>
          <a:bodyPr lIns="91440" tIns="45720" rIns="91440" bIns="45720" anchor="ctr"/>
          <a:lstStyle/>
          <a:p>
            <a:r>
              <a:rPr lang="en-US" sz="3600" dirty="0">
                <a:latin typeface="Source Sans Pro"/>
                <a:ea typeface="Source Sans Pro"/>
              </a:rPr>
              <a:t>Implementation First Steps: </a:t>
            </a:r>
            <a:r>
              <a:rPr lang="en-US" sz="3600">
                <a:latin typeface="Source Sans Pro"/>
                <a:ea typeface="Source Sans Pro"/>
              </a:rPr>
              <a:t>Phase I Courses</a:t>
            </a:r>
          </a:p>
        </p:txBody>
      </p:sp>
      <p:graphicFrame>
        <p:nvGraphicFramePr>
          <p:cNvPr id="4" name="Table 3">
            <a:extLst>
              <a:ext uri="{FF2B5EF4-FFF2-40B4-BE49-F238E27FC236}">
                <a16:creationId xmlns:a16="http://schemas.microsoft.com/office/drawing/2014/main" id="{78947E2A-EDF4-8D83-9970-55E0ECFCABA1}"/>
              </a:ext>
            </a:extLst>
          </p:cNvPr>
          <p:cNvGraphicFramePr>
            <a:graphicFrameLocks noGrp="1"/>
          </p:cNvGraphicFramePr>
          <p:nvPr>
            <p:extLst>
              <p:ext uri="{D42A27DB-BD31-4B8C-83A1-F6EECF244321}">
                <p14:modId xmlns:p14="http://schemas.microsoft.com/office/powerpoint/2010/main" val="2890449978"/>
              </p:ext>
            </p:extLst>
          </p:nvPr>
        </p:nvGraphicFramePr>
        <p:xfrm>
          <a:off x="550832" y="1211057"/>
          <a:ext cx="11100646" cy="4429292"/>
        </p:xfrm>
        <a:graphic>
          <a:graphicData uri="http://schemas.openxmlformats.org/drawingml/2006/table">
            <a:tbl>
              <a:tblPr firstRow="1" bandRow="1">
                <a:tableStyleId>{8EC20E35-A176-4012-BC5E-935CFFF8708E}</a:tableStyleId>
              </a:tblPr>
              <a:tblGrid>
                <a:gridCol w="3853979">
                  <a:extLst>
                    <a:ext uri="{9D8B030D-6E8A-4147-A177-3AD203B41FA5}">
                      <a16:colId xmlns:a16="http://schemas.microsoft.com/office/drawing/2014/main" val="367051507"/>
                    </a:ext>
                  </a:extLst>
                </a:gridCol>
                <a:gridCol w="2332934">
                  <a:extLst>
                    <a:ext uri="{9D8B030D-6E8A-4147-A177-3AD203B41FA5}">
                      <a16:colId xmlns:a16="http://schemas.microsoft.com/office/drawing/2014/main" val="1684491624"/>
                    </a:ext>
                  </a:extLst>
                </a:gridCol>
                <a:gridCol w="4913733">
                  <a:extLst>
                    <a:ext uri="{9D8B030D-6E8A-4147-A177-3AD203B41FA5}">
                      <a16:colId xmlns:a16="http://schemas.microsoft.com/office/drawing/2014/main" val="1743000134"/>
                    </a:ext>
                  </a:extLst>
                </a:gridCol>
              </a:tblGrid>
              <a:tr h="581543">
                <a:tc>
                  <a:txBody>
                    <a:bodyPr/>
                    <a:lstStyle/>
                    <a:p>
                      <a:r>
                        <a:rPr lang="en-US" sz="2000" dirty="0"/>
                        <a:t>Course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Enrollment Data (2022-23)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Cal-GETC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1956841"/>
                  </a:ext>
                </a:extLst>
              </a:tr>
              <a:tr h="581543">
                <a:tc>
                  <a:txBody>
                    <a:bodyPr/>
                    <a:lstStyle/>
                    <a:p>
                      <a:r>
                        <a:rPr lang="en-US" sz="2000" dirty="0"/>
                        <a:t>College Composition (ENGL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300K-330K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7817822"/>
                  </a:ext>
                </a:extLst>
              </a:tr>
              <a:tr h="581543">
                <a:tc>
                  <a:txBody>
                    <a:bodyPr/>
                    <a:lstStyle/>
                    <a:p>
                      <a:r>
                        <a:rPr lang="en-US" sz="2000" dirty="0"/>
                        <a:t>Argumentative Writing and Critical Thinking (ENGL 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115K-140K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0156179"/>
                  </a:ext>
                </a:extLst>
              </a:tr>
              <a:tr h="581543">
                <a:tc>
                  <a:txBody>
                    <a:bodyPr/>
                    <a:lstStyle/>
                    <a:p>
                      <a:r>
                        <a:rPr lang="en-US" sz="2000" dirty="0"/>
                        <a:t>Public Speaking (COMM 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150K-175K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707956"/>
                  </a:ext>
                </a:extLst>
              </a:tr>
              <a:tr h="581543">
                <a:tc>
                  <a:txBody>
                    <a:bodyPr/>
                    <a:lstStyle/>
                    <a:p>
                      <a:r>
                        <a:rPr lang="en-US" sz="2000" dirty="0"/>
                        <a:t>Intro to Statistics (MATH 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185K-225K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6113380"/>
                  </a:ext>
                </a:extLst>
              </a:tr>
              <a:tr h="581543">
                <a:tc>
                  <a:txBody>
                    <a:bodyPr/>
                    <a:lstStyle/>
                    <a:p>
                      <a:r>
                        <a:rPr lang="en-US" sz="2000" dirty="0"/>
                        <a:t>Intro to American Government and Politics (POLS 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125K-160K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586653"/>
                  </a:ext>
                </a:extLst>
              </a:tr>
              <a:tr h="581543">
                <a:tc>
                  <a:txBody>
                    <a:bodyPr/>
                    <a:lstStyle/>
                    <a:p>
                      <a:r>
                        <a:rPr lang="en-US" sz="2000" dirty="0"/>
                        <a:t>Intro to Psychology (PSY 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145K-170K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2685867"/>
                  </a:ext>
                </a:extLst>
              </a:tr>
            </a:tbl>
          </a:graphicData>
        </a:graphic>
      </p:graphicFrame>
    </p:spTree>
    <p:extLst>
      <p:ext uri="{BB962C8B-B14F-4D97-AF65-F5344CB8AC3E}">
        <p14:creationId xmlns:p14="http://schemas.microsoft.com/office/powerpoint/2010/main" val="328301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82A4-F297-33FB-2D94-75BDCF828BD5}"/>
              </a:ext>
            </a:extLst>
          </p:cNvPr>
          <p:cNvSpPr>
            <a:spLocks noGrp="1" noRot="1" noMove="1" noResize="1" noEditPoints="1" noAdjustHandles="1" noChangeArrowheads="1" noChangeShapeType="1"/>
          </p:cNvSpPr>
          <p:nvPr>
            <p:ph type="title"/>
          </p:nvPr>
        </p:nvSpPr>
        <p:spPr/>
        <p:txBody>
          <a:bodyPr/>
          <a:lstStyle/>
          <a:p>
            <a:r>
              <a:rPr lang="en-US" dirty="0">
                <a:latin typeface="Crimson" panose="02030503060406020304" pitchFamily="18" charset="0"/>
              </a:rPr>
              <a:t>CCN Implementation Updates</a:t>
            </a:r>
          </a:p>
        </p:txBody>
      </p:sp>
      <p:sp>
        <p:nvSpPr>
          <p:cNvPr id="3" name="Content Placeholder 2">
            <a:extLst>
              <a:ext uri="{FF2B5EF4-FFF2-40B4-BE49-F238E27FC236}">
                <a16:creationId xmlns:a16="http://schemas.microsoft.com/office/drawing/2014/main" id="{6C60A982-8ECE-FB08-3D4A-D946C66623F9}"/>
              </a:ext>
            </a:extLst>
          </p:cNvPr>
          <p:cNvSpPr>
            <a:spLocks noGrp="1" noRot="1" noMove="1" noResize="1" noEditPoints="1" noAdjustHandles="1" noChangeArrowheads="1" noChangeShapeType="1"/>
          </p:cNvSpPr>
          <p:nvPr>
            <p:ph type="body" idx="1"/>
          </p:nvPr>
        </p:nvSpPr>
        <p:spPr/>
        <p:txBody>
          <a:bodyPr lIns="91440" tIns="45720" rIns="91440" bIns="45720" anchor="t"/>
          <a:lstStyle/>
          <a:p>
            <a:pPr marL="0" indent="0">
              <a:buNone/>
            </a:pPr>
            <a:r>
              <a:rPr lang="en-US" dirty="0"/>
              <a:t>Phases include 3 parts:</a:t>
            </a:r>
            <a:endParaRPr lang="en-US"/>
          </a:p>
          <a:p>
            <a:pPr lvl="1"/>
            <a:endParaRPr lang="en-US"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DB59B3CD-D48D-598A-7075-5AE4A2B94ECE}"/>
              </a:ext>
            </a:extLst>
          </p:cNvPr>
          <p:cNvSpPr>
            <a:spLocks noGrp="1" noRot="1" noMove="1" noResize="1" noEditPoints="1" noAdjustHandles="1" noChangeArrowheads="1" noChangeShapeType="1"/>
          </p:cNvSpPr>
          <p:nvPr>
            <p:ph type="sldNum" idx="12"/>
          </p:nvPr>
        </p:nvSpPr>
        <p:spPr/>
        <p:txBody>
          <a:bodyPr/>
          <a:lstStyle/>
          <a:p>
            <a:pPr>
              <a:defRPr/>
            </a:pPr>
            <a:fld id="{06DDD070-D08E-4B40-B4AC-DB5751E9D83C}" type="slidenum">
              <a:rPr lang="en-US" altLang="en-US" smtClean="0"/>
              <a:pPr>
                <a:defRPr/>
              </a:pPr>
              <a:t>8</a:t>
            </a:fld>
            <a:endParaRPr lang="en-US" altLang="en-US" dirty="0"/>
          </a:p>
        </p:txBody>
      </p:sp>
      <p:pic>
        <p:nvPicPr>
          <p:cNvPr id="5" name="Picture 4" descr="Common course numbering logo">
            <a:extLst>
              <a:ext uri="{FF2B5EF4-FFF2-40B4-BE49-F238E27FC236}">
                <a16:creationId xmlns:a16="http://schemas.microsoft.com/office/drawing/2014/main" id="{E50D8E77-6961-04E5-3F28-A0F8E9EE7520}"/>
              </a:ext>
            </a:extLst>
          </p:cNvPr>
          <p:cNvPicPr>
            <a:picLocks noGrp="1" noRot="1" noChangeAspect="1" noMove="1" noResize="1" noEditPoints="1" noAdjustHandles="1" noChangeArrowheads="1" noChangeShapeType="1" noCrop="1"/>
          </p:cNvPicPr>
          <p:nvPr/>
        </p:nvPicPr>
        <p:blipFill>
          <a:blip r:embed="rId3"/>
          <a:stretch>
            <a:fillRect/>
          </a:stretch>
        </p:blipFill>
        <p:spPr>
          <a:xfrm>
            <a:off x="9243305" y="381000"/>
            <a:ext cx="2531162" cy="798550"/>
          </a:xfrm>
          <a:prstGeom prst="rect">
            <a:avLst/>
          </a:prstGeom>
        </p:spPr>
      </p:pic>
      <p:sp>
        <p:nvSpPr>
          <p:cNvPr id="9" name="TextBox 8">
            <a:extLst>
              <a:ext uri="{FF2B5EF4-FFF2-40B4-BE49-F238E27FC236}">
                <a16:creationId xmlns:a16="http://schemas.microsoft.com/office/drawing/2014/main" id="{771B3B85-C9FB-57F6-A44C-DE3BBDB648DC}"/>
              </a:ext>
            </a:extLst>
          </p:cNvPr>
          <p:cNvSpPr txBox="1">
            <a:spLocks noGrp="1" noRot="1" noMove="1" noResize="1" noEditPoints="1" noAdjustHandles="1" noChangeArrowheads="1" noChangeShapeType="1"/>
          </p:cNvSpPr>
          <p:nvPr/>
        </p:nvSpPr>
        <p:spPr>
          <a:xfrm>
            <a:off x="1161143" y="2728686"/>
            <a:ext cx="966931" cy="369332"/>
          </a:xfrm>
          <a:prstGeom prst="rect">
            <a:avLst/>
          </a:prstGeom>
          <a:noFill/>
        </p:spPr>
        <p:txBody>
          <a:bodyPr wrap="none" rtlCol="0">
            <a:spAutoFit/>
          </a:bodyPr>
          <a:lstStyle/>
          <a:p>
            <a:r>
              <a:rPr lang="en-US" dirty="0"/>
              <a:t>Phase I</a:t>
            </a:r>
          </a:p>
        </p:txBody>
      </p:sp>
      <p:graphicFrame>
        <p:nvGraphicFramePr>
          <p:cNvPr id="6" name="Content Placeholder 4" descr="Arrows demonstrating 3-step progression from template development to CCC course revisions and to UC/CSU articulation review for Phases I, II, and III.">
            <a:extLst>
              <a:ext uri="{FF2B5EF4-FFF2-40B4-BE49-F238E27FC236}">
                <a16:creationId xmlns:a16="http://schemas.microsoft.com/office/drawing/2014/main" id="{89B6B348-069F-2929-772F-75EA95E6F43A}"/>
              </a:ext>
            </a:extLst>
          </p:cNvPr>
          <p:cNvGraphicFramePr>
            <a:graphicFrameLocks noGrp="1" noDrilldown="1" noMove="1" noResize="1"/>
          </p:cNvGraphicFramePr>
          <p:nvPr/>
        </p:nvGraphicFramePr>
        <p:xfrm>
          <a:off x="2419786" y="2395149"/>
          <a:ext cx="5794941" cy="12986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4DF53F01-03CC-08B8-71F7-8EDF70C45FAF}"/>
              </a:ext>
            </a:extLst>
          </p:cNvPr>
          <p:cNvSpPr txBox="1">
            <a:spLocks noGrp="1" noRot="1" noMove="1" noResize="1" noEditPoints="1" noAdjustHandles="1" noChangeArrowheads="1" noChangeShapeType="1"/>
          </p:cNvSpPr>
          <p:nvPr/>
        </p:nvSpPr>
        <p:spPr>
          <a:xfrm>
            <a:off x="3026229" y="4008120"/>
            <a:ext cx="1031051" cy="369332"/>
          </a:xfrm>
          <a:prstGeom prst="rect">
            <a:avLst/>
          </a:prstGeom>
          <a:noFill/>
        </p:spPr>
        <p:txBody>
          <a:bodyPr wrap="none" rtlCol="0">
            <a:spAutoFit/>
          </a:bodyPr>
          <a:lstStyle/>
          <a:p>
            <a:r>
              <a:rPr lang="en-US" dirty="0"/>
              <a:t>Phase II</a:t>
            </a:r>
          </a:p>
        </p:txBody>
      </p:sp>
      <p:graphicFrame>
        <p:nvGraphicFramePr>
          <p:cNvPr id="7" name="Content Placeholder 4" descr="Arrows demonstrating 3-step progression from template development to CCC course revisions and to UC/CSU articulation review for Phases I, II, and III.">
            <a:extLst>
              <a:ext uri="{FF2B5EF4-FFF2-40B4-BE49-F238E27FC236}">
                <a16:creationId xmlns:a16="http://schemas.microsoft.com/office/drawing/2014/main" id="{5C437A72-BD98-3DB1-6E24-722C4B8466E5}"/>
              </a:ext>
            </a:extLst>
          </p:cNvPr>
          <p:cNvGraphicFramePr>
            <a:graphicFrameLocks noGrp="1" noDrilldown="1" noMove="1" noResize="1"/>
          </p:cNvGraphicFramePr>
          <p:nvPr/>
        </p:nvGraphicFramePr>
        <p:xfrm>
          <a:off x="4199656" y="3726435"/>
          <a:ext cx="5794941" cy="129862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TextBox 10">
            <a:extLst>
              <a:ext uri="{FF2B5EF4-FFF2-40B4-BE49-F238E27FC236}">
                <a16:creationId xmlns:a16="http://schemas.microsoft.com/office/drawing/2014/main" id="{964820C7-EB38-3D58-2893-810C30CE2EC0}"/>
              </a:ext>
            </a:extLst>
          </p:cNvPr>
          <p:cNvSpPr txBox="1">
            <a:spLocks noGrp="1" noRot="1" noMove="1" noResize="1" noEditPoints="1" noAdjustHandles="1" noChangeArrowheads="1" noChangeShapeType="1"/>
          </p:cNvSpPr>
          <p:nvPr/>
        </p:nvSpPr>
        <p:spPr>
          <a:xfrm>
            <a:off x="4651243" y="5436826"/>
            <a:ext cx="1095172" cy="369332"/>
          </a:xfrm>
          <a:prstGeom prst="rect">
            <a:avLst/>
          </a:prstGeom>
          <a:noFill/>
        </p:spPr>
        <p:txBody>
          <a:bodyPr wrap="none" rtlCol="0">
            <a:spAutoFit/>
          </a:bodyPr>
          <a:lstStyle/>
          <a:p>
            <a:r>
              <a:rPr lang="en-US" dirty="0"/>
              <a:t>Phase III</a:t>
            </a:r>
          </a:p>
        </p:txBody>
      </p:sp>
      <p:graphicFrame>
        <p:nvGraphicFramePr>
          <p:cNvPr id="8" name="Content Placeholder 4" descr="Arrows demonstrating 3-step progression from template development to CCC course revisions and to UC/CSU articulation review for Phases I, II, and III.">
            <a:extLst>
              <a:ext uri="{FF2B5EF4-FFF2-40B4-BE49-F238E27FC236}">
                <a16:creationId xmlns:a16="http://schemas.microsoft.com/office/drawing/2014/main" id="{B300E63A-BB94-2B8C-A016-F86F5AD76883}"/>
              </a:ext>
            </a:extLst>
          </p:cNvPr>
          <p:cNvGraphicFramePr>
            <a:graphicFrameLocks noGrp="1" noDrilldown="1" noMove="1" noResize="1"/>
          </p:cNvGraphicFramePr>
          <p:nvPr/>
        </p:nvGraphicFramePr>
        <p:xfrm>
          <a:off x="5979526" y="5057721"/>
          <a:ext cx="5794941" cy="129862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82181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7D8F-21F2-6A5C-4BFB-28C57A563BAC}"/>
              </a:ext>
            </a:extLst>
          </p:cNvPr>
          <p:cNvSpPr>
            <a:spLocks noGrp="1"/>
          </p:cNvSpPr>
          <p:nvPr>
            <p:ph type="title"/>
          </p:nvPr>
        </p:nvSpPr>
        <p:spPr/>
        <p:txBody>
          <a:bodyPr/>
          <a:lstStyle/>
          <a:p>
            <a:r>
              <a:rPr lang="en-US" dirty="0"/>
              <a:t>CCN Course Templates</a:t>
            </a:r>
          </a:p>
        </p:txBody>
      </p:sp>
      <p:sp>
        <p:nvSpPr>
          <p:cNvPr id="3" name="Text Placeholder 2">
            <a:extLst>
              <a:ext uri="{FF2B5EF4-FFF2-40B4-BE49-F238E27FC236}">
                <a16:creationId xmlns:a16="http://schemas.microsoft.com/office/drawing/2014/main" id="{35DA60EF-4F8D-B8AF-B532-026E435439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066F21-765A-B1A3-28DD-FB8FAA79BB8E}"/>
              </a:ext>
            </a:extLst>
          </p:cNvPr>
          <p:cNvSpPr>
            <a:spLocks noGrp="1"/>
          </p:cNvSpPr>
          <p:nvPr>
            <p:ph type="sldNum" idx="12"/>
          </p:nvPr>
        </p:nvSpPr>
        <p:spPr/>
        <p:txBody>
          <a:bodyPr/>
          <a:lstStyle/>
          <a:p>
            <a:pPr>
              <a:defRPr/>
            </a:pPr>
            <a:fld id="{06DDD070-D08E-4B40-B4AC-DB5751E9D83C}" type="slidenum">
              <a:rPr lang="en-US" altLang="en-US" smtClean="0"/>
              <a:pPr>
                <a:defRPr/>
              </a:pPr>
              <a:t>9</a:t>
            </a:fld>
            <a:endParaRPr lang="en-US" altLang="en-US" dirty="0"/>
          </a:p>
        </p:txBody>
      </p:sp>
      <p:graphicFrame>
        <p:nvGraphicFramePr>
          <p:cNvPr id="9" name="Content Placeholder 8">
            <a:extLst>
              <a:ext uri="{FF2B5EF4-FFF2-40B4-BE49-F238E27FC236}">
                <a16:creationId xmlns:a16="http://schemas.microsoft.com/office/drawing/2014/main" id="{6C63F89A-5887-6A7C-08C2-D4366A09DAA6}"/>
              </a:ext>
            </a:extLst>
          </p:cNvPr>
          <p:cNvGraphicFramePr>
            <a:graphicFrameLocks noGrp="1"/>
          </p:cNvGraphicFramePr>
          <p:nvPr>
            <p:ph sz="half" idx="4294967295"/>
          </p:nvPr>
        </p:nvGraphicFramePr>
        <p:xfrm>
          <a:off x="1210235" y="1333500"/>
          <a:ext cx="9575128" cy="4657405"/>
        </p:xfrm>
        <a:graphic>
          <a:graphicData uri="http://schemas.openxmlformats.org/drawingml/2006/table">
            <a:tbl>
              <a:tblPr firstRow="1" bandRow="1">
                <a:tableStyleId>{5C22544A-7EE6-4342-B048-85BDC9FD1C3A}</a:tableStyleId>
              </a:tblPr>
              <a:tblGrid>
                <a:gridCol w="4787564">
                  <a:extLst>
                    <a:ext uri="{9D8B030D-6E8A-4147-A177-3AD203B41FA5}">
                      <a16:colId xmlns:a16="http://schemas.microsoft.com/office/drawing/2014/main" val="3337452994"/>
                    </a:ext>
                  </a:extLst>
                </a:gridCol>
                <a:gridCol w="4787564">
                  <a:extLst>
                    <a:ext uri="{9D8B030D-6E8A-4147-A177-3AD203B41FA5}">
                      <a16:colId xmlns:a16="http://schemas.microsoft.com/office/drawing/2014/main" val="2368827845"/>
                    </a:ext>
                  </a:extLst>
                </a:gridCol>
              </a:tblGrid>
              <a:tr h="566865">
                <a:tc>
                  <a:txBody>
                    <a:bodyPr/>
                    <a:lstStyle/>
                    <a:p>
                      <a:pPr marL="91440" marR="0" lvl="0" indent="0" algn="l" rtl="0">
                        <a:lnSpc>
                          <a:spcPct val="100000"/>
                        </a:lnSpc>
                        <a:spcBef>
                          <a:spcPts val="0"/>
                        </a:spcBef>
                        <a:spcAft>
                          <a:spcPts val="0"/>
                        </a:spcAft>
                        <a:buClr>
                          <a:srgbClr val="000000"/>
                        </a:buClr>
                        <a:buSzPts val="1800"/>
                        <a:buFont typeface="Arial"/>
                        <a:buNone/>
                      </a:pPr>
                      <a:r>
                        <a:rPr lang="en-US" sz="2100" b="1" u="none" strike="noStrike" cap="none" dirty="0">
                          <a:solidFill>
                            <a:srgbClr val="FFFFFF"/>
                          </a:solidFill>
                          <a:latin typeface="Source Sans Pro" panose="020B0503030403020204" pitchFamily="34" charset="0"/>
                          <a:ea typeface="Source Sans Pro" panose="020B0503030403020204" pitchFamily="34" charset="0"/>
                          <a:cs typeface="Arial"/>
                          <a:sym typeface="Arial"/>
                        </a:rPr>
                        <a:t>Course Outline of Record Element</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38100" marB="0"/>
                </a:tc>
                <a:tc>
                  <a:txBody>
                    <a:bodyPr/>
                    <a:lstStyle/>
                    <a:p>
                      <a:pPr marL="0" marR="0" lvl="0" indent="0" algn="l" rtl="0">
                        <a:lnSpc>
                          <a:spcPct val="100000"/>
                        </a:lnSpc>
                        <a:spcBef>
                          <a:spcPts val="0"/>
                        </a:spcBef>
                        <a:spcAft>
                          <a:spcPts val="0"/>
                        </a:spcAft>
                        <a:buClr>
                          <a:srgbClr val="000000"/>
                        </a:buClr>
                        <a:buSzPts val="2000"/>
                        <a:buFont typeface="Arial"/>
                        <a:buNone/>
                      </a:pPr>
                      <a:endParaRPr sz="23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0" marB="0"/>
                </a:tc>
                <a:extLst>
                  <a:ext uri="{0D108BD9-81ED-4DB2-BD59-A6C34878D82A}">
                    <a16:rowId xmlns:a16="http://schemas.microsoft.com/office/drawing/2014/main" val="2330726756"/>
                  </a:ext>
                </a:extLst>
              </a:tr>
              <a:tr h="347850">
                <a:tc>
                  <a:txBody>
                    <a:bodyPr/>
                    <a:lstStyle/>
                    <a:p>
                      <a:pPr marL="91440"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Subject Code &amp; Course Number</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25400" marB="0"/>
                </a:tc>
                <a:tc>
                  <a:txBody>
                    <a:bodyPr/>
                    <a:lstStyle/>
                    <a:p>
                      <a:pPr marL="90805"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Identical</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25400" marB="0"/>
                </a:tc>
                <a:extLst>
                  <a:ext uri="{0D108BD9-81ED-4DB2-BD59-A6C34878D82A}">
                    <a16:rowId xmlns:a16="http://schemas.microsoft.com/office/drawing/2014/main" val="2703297050"/>
                  </a:ext>
                </a:extLst>
              </a:tr>
              <a:tr h="347850">
                <a:tc>
                  <a:txBody>
                    <a:bodyPr/>
                    <a:lstStyle/>
                    <a:p>
                      <a:pPr marL="91440"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Course Title</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31750" marB="0"/>
                </a:tc>
                <a:tc>
                  <a:txBody>
                    <a:bodyPr/>
                    <a:lstStyle/>
                    <a:p>
                      <a:pPr marL="90805"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Identical</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31750" marB="0"/>
                </a:tc>
                <a:extLst>
                  <a:ext uri="{0D108BD9-81ED-4DB2-BD59-A6C34878D82A}">
                    <a16:rowId xmlns:a16="http://schemas.microsoft.com/office/drawing/2014/main" val="3201986147"/>
                  </a:ext>
                </a:extLst>
              </a:tr>
              <a:tr h="347850">
                <a:tc>
                  <a:txBody>
                    <a:bodyPr/>
                    <a:lstStyle/>
                    <a:p>
                      <a:pPr marL="91440"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Lecture &amp; Lab Units</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31750" marB="0"/>
                </a:tc>
                <a:tc>
                  <a:txBody>
                    <a:bodyPr/>
                    <a:lstStyle/>
                    <a:p>
                      <a:pPr marL="90805"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Adheres to an Established Minimum</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31750" marB="0"/>
                </a:tc>
                <a:extLst>
                  <a:ext uri="{0D108BD9-81ED-4DB2-BD59-A6C34878D82A}">
                    <a16:rowId xmlns:a16="http://schemas.microsoft.com/office/drawing/2014/main" val="1505752638"/>
                  </a:ext>
                </a:extLst>
              </a:tr>
              <a:tr h="662608">
                <a:tc>
                  <a:txBody>
                    <a:bodyPr/>
                    <a:lstStyle/>
                    <a:p>
                      <a:pPr marL="91440"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Course Description</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31750" marB="0"/>
                </a:tc>
                <a:tc>
                  <a:txBody>
                    <a:bodyPr/>
                    <a:lstStyle/>
                    <a:p>
                      <a:pPr marL="90805"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Part 1: Identical</a:t>
                      </a:r>
                      <a:endParaRPr sz="2100" u="none" strike="noStrike" cap="none" dirty="0">
                        <a:latin typeface="Source Sans Pro" panose="020B0503030403020204" pitchFamily="34" charset="0"/>
                        <a:ea typeface="Source Sans Pro" panose="020B0503030403020204" pitchFamily="34" charset="0"/>
                        <a:cs typeface="Arial"/>
                        <a:sym typeface="Arial"/>
                      </a:endParaRPr>
                    </a:p>
                    <a:p>
                      <a:pPr marL="90805"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Part 2: Optional Expanded Details</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31750" marB="0"/>
                </a:tc>
                <a:extLst>
                  <a:ext uri="{0D108BD9-81ED-4DB2-BD59-A6C34878D82A}">
                    <a16:rowId xmlns:a16="http://schemas.microsoft.com/office/drawing/2014/main" val="1362845575"/>
                  </a:ext>
                </a:extLst>
              </a:tr>
              <a:tr h="347850">
                <a:tc>
                  <a:txBody>
                    <a:bodyPr/>
                    <a:lstStyle/>
                    <a:p>
                      <a:pPr marL="91440"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Prerequisites, Corequisites</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31750" marB="0"/>
                </a:tc>
                <a:tc>
                  <a:txBody>
                    <a:bodyPr/>
                    <a:lstStyle/>
                    <a:p>
                      <a:pPr marL="90805"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Identical</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31750" marB="0"/>
                </a:tc>
                <a:extLst>
                  <a:ext uri="{0D108BD9-81ED-4DB2-BD59-A6C34878D82A}">
                    <a16:rowId xmlns:a16="http://schemas.microsoft.com/office/drawing/2014/main" val="3693559126"/>
                  </a:ext>
                </a:extLst>
              </a:tr>
              <a:tr h="618400">
                <a:tc>
                  <a:txBody>
                    <a:bodyPr/>
                    <a:lstStyle/>
                    <a:p>
                      <a:pPr marL="91440"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Course Content</a:t>
                      </a:r>
                    </a:p>
                    <a:p>
                      <a:pPr marL="91440"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Lab Content</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31750" marB="0"/>
                </a:tc>
                <a:tc>
                  <a:txBody>
                    <a:bodyPr/>
                    <a:lstStyle/>
                    <a:p>
                      <a:pPr marL="90805"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Part 1: Identical</a:t>
                      </a:r>
                      <a:endParaRPr sz="2100" u="none" strike="noStrike" cap="none" dirty="0">
                        <a:latin typeface="Source Sans Pro" panose="020B0503030403020204" pitchFamily="34" charset="0"/>
                        <a:ea typeface="Source Sans Pro" panose="020B0503030403020204" pitchFamily="34" charset="0"/>
                        <a:cs typeface="Arial"/>
                        <a:sym typeface="Arial"/>
                      </a:endParaRPr>
                    </a:p>
                    <a:p>
                      <a:pPr marL="90805"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Part 2: Optional Expanded Details</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31750" marB="0"/>
                </a:tc>
                <a:extLst>
                  <a:ext uri="{0D108BD9-81ED-4DB2-BD59-A6C34878D82A}">
                    <a16:rowId xmlns:a16="http://schemas.microsoft.com/office/drawing/2014/main" val="2265424921"/>
                  </a:ext>
                </a:extLst>
              </a:tr>
              <a:tr h="618400">
                <a:tc>
                  <a:txBody>
                    <a:bodyPr/>
                    <a:lstStyle/>
                    <a:p>
                      <a:pPr marL="91440"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Course Objectives/Outcomes</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31750" marB="0"/>
                </a:tc>
                <a:tc>
                  <a:txBody>
                    <a:bodyPr/>
                    <a:lstStyle/>
                    <a:p>
                      <a:pPr marL="90805"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Part 1: Identical</a:t>
                      </a:r>
                      <a:endParaRPr sz="2100" u="none" strike="noStrike" cap="none" dirty="0">
                        <a:latin typeface="Source Sans Pro" panose="020B0503030403020204" pitchFamily="34" charset="0"/>
                        <a:ea typeface="Source Sans Pro" panose="020B0503030403020204" pitchFamily="34" charset="0"/>
                        <a:cs typeface="Arial"/>
                        <a:sym typeface="Arial"/>
                      </a:endParaRPr>
                    </a:p>
                    <a:p>
                      <a:pPr marL="90805"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Part 2: Optional Expanded Details</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31750" marB="0"/>
                </a:tc>
                <a:extLst>
                  <a:ext uri="{0D108BD9-81ED-4DB2-BD59-A6C34878D82A}">
                    <a16:rowId xmlns:a16="http://schemas.microsoft.com/office/drawing/2014/main" val="2038907074"/>
                  </a:ext>
                </a:extLst>
              </a:tr>
              <a:tr h="618400">
                <a:tc>
                  <a:txBody>
                    <a:bodyPr/>
                    <a:lstStyle/>
                    <a:p>
                      <a:pPr marL="91440"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Methods of Evaluation (Representative), </a:t>
                      </a:r>
                    </a:p>
                    <a:p>
                      <a:pPr marL="91440"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Textbooks (Representative Samples)</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31750" marB="0"/>
                </a:tc>
                <a:tc>
                  <a:txBody>
                    <a:bodyPr/>
                    <a:lstStyle/>
                    <a:p>
                      <a:pPr marL="90805"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Part 1: Identical</a:t>
                      </a:r>
                    </a:p>
                    <a:p>
                      <a:pPr marL="90805" marR="0" lvl="0" indent="0" algn="l" rtl="0">
                        <a:lnSpc>
                          <a:spcPct val="100000"/>
                        </a:lnSpc>
                        <a:spcBef>
                          <a:spcPts val="0"/>
                        </a:spcBef>
                        <a:spcAft>
                          <a:spcPts val="0"/>
                        </a:spcAft>
                        <a:buClr>
                          <a:srgbClr val="000000"/>
                        </a:buClr>
                        <a:buSzPts val="1800"/>
                        <a:buFont typeface="Arial"/>
                        <a:buNone/>
                      </a:pPr>
                      <a:r>
                        <a:rPr lang="en-US" sz="2100" u="none" strike="noStrike" cap="none" dirty="0">
                          <a:solidFill>
                            <a:srgbClr val="002E6C"/>
                          </a:solidFill>
                          <a:latin typeface="Source Sans Pro" panose="020B0503030403020204" pitchFamily="34" charset="0"/>
                          <a:ea typeface="Source Sans Pro" panose="020B0503030403020204" pitchFamily="34" charset="0"/>
                          <a:cs typeface="Arial"/>
                          <a:sym typeface="Arial"/>
                        </a:rPr>
                        <a:t>Part 2: Optional Expanded Details</a:t>
                      </a:r>
                      <a:endParaRPr sz="2100" u="none" strike="noStrike" cap="none" dirty="0">
                        <a:latin typeface="Source Sans Pro" panose="020B0503030403020204" pitchFamily="34" charset="0"/>
                        <a:ea typeface="Source Sans Pro" panose="020B0503030403020204" pitchFamily="34" charset="0"/>
                        <a:cs typeface="Arial"/>
                        <a:sym typeface="Arial"/>
                      </a:endParaRPr>
                    </a:p>
                  </a:txBody>
                  <a:tcPr marL="0" marR="0" marT="31750" marB="0"/>
                </a:tc>
                <a:extLst>
                  <a:ext uri="{0D108BD9-81ED-4DB2-BD59-A6C34878D82A}">
                    <a16:rowId xmlns:a16="http://schemas.microsoft.com/office/drawing/2014/main" val="2628393759"/>
                  </a:ext>
                </a:extLst>
              </a:tr>
            </a:tbl>
          </a:graphicData>
        </a:graphic>
      </p:graphicFrame>
      <p:pic>
        <p:nvPicPr>
          <p:cNvPr id="7" name="Picture 6" descr="Common course numbering logo">
            <a:extLst>
              <a:ext uri="{FF2B5EF4-FFF2-40B4-BE49-F238E27FC236}">
                <a16:creationId xmlns:a16="http://schemas.microsoft.com/office/drawing/2014/main" id="{05F1BE1C-0AF8-6159-5117-164A5177D1C1}"/>
              </a:ext>
            </a:extLst>
          </p:cNvPr>
          <p:cNvPicPr>
            <a:picLocks noChangeAspect="1"/>
          </p:cNvPicPr>
          <p:nvPr/>
        </p:nvPicPr>
        <p:blipFill>
          <a:blip r:embed="rId3"/>
          <a:stretch>
            <a:fillRect/>
          </a:stretch>
        </p:blipFill>
        <p:spPr>
          <a:xfrm>
            <a:off x="9243305" y="381000"/>
            <a:ext cx="2531162" cy="798550"/>
          </a:xfrm>
          <a:prstGeom prst="rect">
            <a:avLst/>
          </a:prstGeom>
        </p:spPr>
      </p:pic>
    </p:spTree>
    <p:extLst>
      <p:ext uri="{BB962C8B-B14F-4D97-AF65-F5344CB8AC3E}">
        <p14:creationId xmlns:p14="http://schemas.microsoft.com/office/powerpoint/2010/main" val="623377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alifornia Community Colleges -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4623</Words>
  <Application>Microsoft Macintosh PowerPoint</Application>
  <PresentationFormat>Widescreen</PresentationFormat>
  <Paragraphs>427</Paragraphs>
  <Slides>24</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Aptos</vt:lpstr>
      <vt:lpstr>Aptos Display</vt:lpstr>
      <vt:lpstr>Arial</vt:lpstr>
      <vt:lpstr>Calibri</vt:lpstr>
      <vt:lpstr>Courier New</vt:lpstr>
      <vt:lpstr>Courier New,monospace</vt:lpstr>
      <vt:lpstr>Crimson</vt:lpstr>
      <vt:lpstr>Crimson Text</vt:lpstr>
      <vt:lpstr>Source Sans Pro</vt:lpstr>
      <vt:lpstr>office theme</vt:lpstr>
      <vt:lpstr>California Community Colleges - White</vt:lpstr>
      <vt:lpstr>Common Course Numbering</vt:lpstr>
      <vt:lpstr>Presenters</vt:lpstr>
      <vt:lpstr>Common Course Numbering</vt:lpstr>
      <vt:lpstr>Why Common Course Numbering? Email Qs to ccn@cccco.edu</vt:lpstr>
      <vt:lpstr>Why Common Course Numbering?</vt:lpstr>
      <vt:lpstr>Background and Vision</vt:lpstr>
      <vt:lpstr>Implementation First Steps: Phase I Courses</vt:lpstr>
      <vt:lpstr>CCN Implementation Updates</vt:lpstr>
      <vt:lpstr>CCN Course Templates</vt:lpstr>
      <vt:lpstr>Vision of Template-First Review and Determinations</vt:lpstr>
      <vt:lpstr>System-Level Transferability vs. Local Articulation</vt:lpstr>
      <vt:lpstr>Common Course Numbering (CCN)</vt:lpstr>
      <vt:lpstr>Fall 2025 Student Impact by the numbers: Phase I CCN enrollment</vt:lpstr>
      <vt:lpstr>Conservative Estimate of Potential Student  Enrollments Phases I-III:  Based on AY24-25 CID enrollments</vt:lpstr>
      <vt:lpstr>CCN Student Communication, Education Plans, and Transcripts</vt:lpstr>
      <vt:lpstr>CCN Stakeholders</vt:lpstr>
      <vt:lpstr>CCN Marketing</vt:lpstr>
      <vt:lpstr>Taxonomy is 11 characters total:   no extra hyphens, no extra spaces  </vt:lpstr>
      <vt:lpstr> Examples of Student Transcript Data: ENGL C1000  Academic Reading and Writing The addition of hyphens, spaces, and incorrect title and taxonomy - truncation happens!</vt:lpstr>
      <vt:lpstr>CCN Considerations</vt:lpstr>
      <vt:lpstr>CCN Considerations</vt:lpstr>
      <vt:lpstr>CCN Considerations</vt:lpstr>
      <vt:lpstr>Resources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Victor DeVore</cp:lastModifiedBy>
  <cp:revision>62</cp:revision>
  <dcterms:created xsi:type="dcterms:W3CDTF">2026-03-12T19:09:55Z</dcterms:created>
  <dcterms:modified xsi:type="dcterms:W3CDTF">2026-03-31T17:50:13Z</dcterms:modified>
</cp:coreProperties>
</file>