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4" r:id="rId3"/>
    <p:sldMasterId id="2147483686" r:id="rId4"/>
  </p:sldMasterIdLst>
  <p:notesMasterIdLst>
    <p:notesMasterId r:id="rId43"/>
  </p:notesMasterIdLst>
  <p:sldIdLst>
    <p:sldId id="258" r:id="rId5"/>
    <p:sldId id="705" r:id="rId6"/>
    <p:sldId id="700" r:id="rId7"/>
    <p:sldId id="734" r:id="rId8"/>
    <p:sldId id="733" r:id="rId9"/>
    <p:sldId id="706" r:id="rId10"/>
    <p:sldId id="727" r:id="rId11"/>
    <p:sldId id="731" r:id="rId12"/>
    <p:sldId id="707" r:id="rId13"/>
    <p:sldId id="708" r:id="rId14"/>
    <p:sldId id="729" r:id="rId15"/>
    <p:sldId id="725" r:id="rId16"/>
    <p:sldId id="726" r:id="rId17"/>
    <p:sldId id="730" r:id="rId18"/>
    <p:sldId id="713" r:id="rId19"/>
    <p:sldId id="714" r:id="rId20"/>
    <p:sldId id="715" r:id="rId21"/>
    <p:sldId id="723" r:id="rId22"/>
    <p:sldId id="724" r:id="rId23"/>
    <p:sldId id="717" r:id="rId24"/>
    <p:sldId id="736" r:id="rId25"/>
    <p:sldId id="718" r:id="rId26"/>
    <p:sldId id="709" r:id="rId27"/>
    <p:sldId id="710" r:id="rId28"/>
    <p:sldId id="711" r:id="rId29"/>
    <p:sldId id="712" r:id="rId30"/>
    <p:sldId id="594" r:id="rId31"/>
    <p:sldId id="701" r:id="rId32"/>
    <p:sldId id="702" r:id="rId33"/>
    <p:sldId id="728" r:id="rId34"/>
    <p:sldId id="703" r:id="rId35"/>
    <p:sldId id="704" r:id="rId36"/>
    <p:sldId id="719" r:id="rId37"/>
    <p:sldId id="721" r:id="rId38"/>
    <p:sldId id="722" r:id="rId39"/>
    <p:sldId id="593" r:id="rId40"/>
    <p:sldId id="735" r:id="rId41"/>
    <p:sldId id="626" r:id="rId42"/>
  </p:sldIdLst>
  <p:sldSz cx="9144000" cy="5143500" type="screen16x9"/>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689"/>
    <a:srgbClr val="31A9E0"/>
    <a:srgbClr val="1E9097"/>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5D4AF-7F84-6D40-A2F7-16BBC803F53A}" v="79" dt="2026-03-30T22:24:03.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1"/>
    <p:restoredTop sz="94645"/>
  </p:normalViewPr>
  <p:slideViewPr>
    <p:cSldViewPr snapToGrid="0">
      <p:cViewPr varScale="1">
        <p:scale>
          <a:sx n="126" d="100"/>
          <a:sy n="126" d="100"/>
        </p:scale>
        <p:origin x="20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3/28/26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380538-2099-0A39-399D-5BEE333C5AE7}"/>
              </a:ext>
            </a:extLst>
          </p:cNvPr>
          <p:cNvSpPr>
            <a:spLocks noGrp="1" noRot="1" noMove="1" noResize="1" noEditPoints="1" noAdjustHandles="1" noChangeArrowheads="1" noChangeShapeType="1"/>
          </p:cNvSpPr>
          <p:nvPr userDrawn="1"/>
        </p:nvSpPr>
        <p:spPr>
          <a:xfrm>
            <a:off x="3264274" y="0"/>
            <a:ext cx="5879725"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raphic 5">
            <a:extLst>
              <a:ext uri="{FF2B5EF4-FFF2-40B4-BE49-F238E27FC236}">
                <a16:creationId xmlns:a16="http://schemas.microsoft.com/office/drawing/2014/main" id="{FE353D0D-3026-9782-A418-AF2FD3E2452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06085" y="1716554"/>
            <a:ext cx="1878807" cy="1710392"/>
          </a:xfrm>
          <a:prstGeom prst="rect">
            <a:avLst/>
          </a:prstGeom>
        </p:spPr>
      </p:pic>
      <p:sp>
        <p:nvSpPr>
          <p:cNvPr id="9" name="Text Placeholder 8">
            <a:extLst>
              <a:ext uri="{FF2B5EF4-FFF2-40B4-BE49-F238E27FC236}">
                <a16:creationId xmlns:a16="http://schemas.microsoft.com/office/drawing/2014/main" id="{DF239FED-C8DB-0D23-6EA9-7A69A29029D0}"/>
              </a:ext>
            </a:extLst>
          </p:cNvPr>
          <p:cNvSpPr>
            <a:spLocks noGrp="1"/>
          </p:cNvSpPr>
          <p:nvPr>
            <p:ph type="body" idx="10" hasCustomPrompt="1"/>
          </p:nvPr>
        </p:nvSpPr>
        <p:spPr>
          <a:xfrm>
            <a:off x="3780992" y="1108261"/>
            <a:ext cx="4534802" cy="1196397"/>
          </a:xfrm>
          <a:prstGeom prst="rect">
            <a:avLst/>
          </a:prstGeom>
        </p:spPr>
        <p:txBody>
          <a:bodyPr/>
          <a:lstStyle>
            <a:lvl1pPr marL="0" indent="0">
              <a:buNone/>
              <a:defRPr sz="4400"/>
            </a:lvl1pPr>
          </a:lstStyle>
          <a:p>
            <a:pPr algn="l"/>
            <a:r>
              <a:rPr lang="en-US" sz="4400">
                <a:solidFill>
                  <a:schemeClr val="bg1"/>
                </a:solidFill>
                <a:latin typeface="Arial" panose="020B0604020202020204" pitchFamily="34" charset="0"/>
                <a:cs typeface="Arial" panose="020B0604020202020204" pitchFamily="34" charset="0"/>
              </a:rPr>
              <a:t>Title</a:t>
            </a:r>
            <a:endParaRPr lang="en-US" sz="2400">
              <a:solidFill>
                <a:schemeClr val="bg1"/>
              </a:solidFill>
              <a:latin typeface="Arial" panose="020B0604020202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295B4B17-490E-C2E1-97F6-4B64B678EF15}"/>
              </a:ext>
            </a:extLst>
          </p:cNvPr>
          <p:cNvSpPr>
            <a:spLocks noGrp="1"/>
          </p:cNvSpPr>
          <p:nvPr>
            <p:ph type="body" sz="quarter" idx="11" hasCustomPrompt="1"/>
          </p:nvPr>
        </p:nvSpPr>
        <p:spPr>
          <a:xfrm>
            <a:off x="3781424" y="3128963"/>
            <a:ext cx="4534369" cy="1895475"/>
          </a:xfrm>
          <a:prstGeom prst="rect">
            <a:avLst/>
          </a:prstGeom>
        </p:spPr>
        <p:txBody>
          <a:bodyPr/>
          <a:lstStyle>
            <a:lvl1pPr marL="0" indent="0">
              <a:buNone/>
              <a:defRPr sz="1800"/>
            </a:lvl1pPr>
            <a:lvl2pPr>
              <a:defRPr sz="2400"/>
            </a:lvl2pPr>
            <a:lvl3pPr>
              <a:defRPr sz="2400"/>
            </a:lvl3pPr>
            <a:lvl4pPr>
              <a:defRPr sz="2400"/>
            </a:lvl4pPr>
            <a:lvl5pPr>
              <a:defRPr sz="2400"/>
            </a:lvl5pPr>
          </a:lstStyle>
          <a:p>
            <a:pPr algn="l">
              <a:lnSpc>
                <a:spcPct val="100000"/>
              </a:lnSpc>
            </a:pPr>
            <a:r>
              <a:rPr lang="en-US" sz="1800">
                <a:solidFill>
                  <a:schemeClr val="bg1"/>
                </a:solidFill>
                <a:latin typeface="Arial" panose="020B0604020202020204" pitchFamily="34" charset="0"/>
                <a:cs typeface="Arial" panose="020B0604020202020204" pitchFamily="34" charset="0"/>
              </a:rPr>
              <a:t>Name</a:t>
            </a:r>
            <a:br>
              <a:rPr lang="en-US"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San Diego Community College District</a:t>
            </a:r>
            <a:br>
              <a:rPr lang="en-US"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Date</a:t>
            </a:r>
          </a:p>
          <a:p>
            <a:pPr algn="l">
              <a:lnSpc>
                <a:spcPct val="100000"/>
              </a:lnSpc>
            </a:pPr>
            <a:endParaRPr lang="en-US" sz="1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3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inuing Educ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11DE4-8BC5-850C-6275-26DFA100DDB5}"/>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5F36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1">
            <a:extLst>
              <a:ext uri="{FF2B5EF4-FFF2-40B4-BE49-F238E27FC236}">
                <a16:creationId xmlns:a16="http://schemas.microsoft.com/office/drawing/2014/main" id="{D56BDA83-398D-C52B-43FB-B9E129839F42}"/>
              </a:ext>
            </a:extLst>
          </p:cNvPr>
          <p:cNvSpPr>
            <a:spLocks noGrp="1"/>
          </p:cNvSpPr>
          <p:nvPr>
            <p:ph type="title" hasCustomPrompt="1"/>
          </p:nvPr>
        </p:nvSpPr>
        <p:spPr>
          <a:xfrm>
            <a:off x="478125" y="686510"/>
            <a:ext cx="2387475" cy="1680285"/>
          </a:xfrm>
        </p:spPr>
        <p:txBody>
          <a:bodyPr/>
          <a:lstStyle/>
          <a:p>
            <a:r>
              <a:rPr lang="en-US"/>
              <a:t>College of</a:t>
            </a:r>
            <a:br>
              <a:rPr lang="en-US"/>
            </a:br>
            <a:r>
              <a:rPr lang="en-US"/>
              <a:t>Continuing</a:t>
            </a:r>
            <a:br>
              <a:rPr lang="en-US"/>
            </a:br>
            <a:r>
              <a:rPr lang="en-US"/>
              <a:t>Education</a:t>
            </a:r>
          </a:p>
        </p:txBody>
      </p:sp>
      <p:pic>
        <p:nvPicPr>
          <p:cNvPr id="4" name="Graphic 3">
            <a:extLst>
              <a:ext uri="{FF2B5EF4-FFF2-40B4-BE49-F238E27FC236}">
                <a16:creationId xmlns:a16="http://schemas.microsoft.com/office/drawing/2014/main" id="{F4CE48A5-52D4-EC77-EBE6-F8504B3B862C}"/>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sp>
        <p:nvSpPr>
          <p:cNvPr id="2" name="Content Placeholder 8">
            <a:extLst>
              <a:ext uri="{FF2B5EF4-FFF2-40B4-BE49-F238E27FC236}">
                <a16:creationId xmlns:a16="http://schemas.microsoft.com/office/drawing/2014/main" id="{4743475B-B2A9-3E95-979F-BCB89114B004}"/>
              </a:ext>
            </a:extLst>
          </p:cNvPr>
          <p:cNvSpPr>
            <a:spLocks noGrp="1"/>
          </p:cNvSpPr>
          <p:nvPr>
            <p:ph idx="1" hasCustomPrompt="1"/>
          </p:nvPr>
        </p:nvSpPr>
        <p:spPr>
          <a:xfrm>
            <a:off x="3572470" y="1458510"/>
            <a:ext cx="5324024" cy="3308562"/>
          </a:xfrm>
          <a:prstGeom prst="rect">
            <a:avLst/>
          </a:prstGeom>
        </p:spPr>
        <p:txBody>
          <a:bodyPr anchor="ctr">
            <a:normAutofit/>
          </a:bodyPr>
          <a:lstStyle/>
          <a:p>
            <a:r>
              <a:rPr lang="en-US">
                <a:effectLst/>
                <a:latin typeface="Arial" panose="020B0604020202020204" pitchFamily="34" charset="0"/>
                <a:cs typeface="Arial" panose="020B0604020202020204" pitchFamily="34" charset="0"/>
              </a:rPr>
              <a:t>Click to add text</a:t>
            </a:r>
          </a:p>
        </p:txBody>
      </p:sp>
      <p:pic>
        <p:nvPicPr>
          <p:cNvPr id="6" name="Picture 5">
            <a:extLst>
              <a:ext uri="{FF2B5EF4-FFF2-40B4-BE49-F238E27FC236}">
                <a16:creationId xmlns:a16="http://schemas.microsoft.com/office/drawing/2014/main" id="{5609680F-D25C-4012-8EAE-DBC52C128251}"/>
              </a:ext>
            </a:extLst>
          </p:cNvPr>
          <p:cNvPicPr>
            <a:picLocks noChangeAspect="1"/>
          </p:cNvPicPr>
          <p:nvPr userDrawn="1"/>
        </p:nvPicPr>
        <p:blipFill>
          <a:blip r:embed="rId3"/>
          <a:stretch>
            <a:fillRect/>
          </a:stretch>
        </p:blipFill>
        <p:spPr>
          <a:xfrm>
            <a:off x="1136349" y="4379496"/>
            <a:ext cx="924005" cy="534540"/>
          </a:xfrm>
          <a:prstGeom prst="rect">
            <a:avLst/>
          </a:prstGeom>
        </p:spPr>
      </p:pic>
    </p:spTree>
    <p:extLst>
      <p:ext uri="{BB962C8B-B14F-4D97-AF65-F5344CB8AC3E}">
        <p14:creationId xmlns:p14="http://schemas.microsoft.com/office/powerpoint/2010/main" val="246928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94BAA-36FD-16FD-EE06-D8CBF26B2DDB}"/>
              </a:ext>
            </a:extLst>
          </p:cNvPr>
          <p:cNvSpPr>
            <a:spLocks noGrp="1"/>
          </p:cNvSpPr>
          <p:nvPr>
            <p:ph type="dt" sz="half" idx="10"/>
          </p:nvPr>
        </p:nvSpPr>
        <p:spPr/>
        <p:txBody>
          <a:bodyPr/>
          <a:lstStyle/>
          <a:p>
            <a:fld id="{05CB5AF2-86C1-DC4D-BCEB-7041823BAF72}" type="datetimeFigureOut">
              <a:rPr lang="en-US" smtClean="0"/>
              <a:t>3/28/26</a:t>
            </a:fld>
            <a:endParaRPr lang="en-US"/>
          </a:p>
        </p:txBody>
      </p:sp>
      <p:sp>
        <p:nvSpPr>
          <p:cNvPr id="3" name="Footer Placeholder 2">
            <a:extLst>
              <a:ext uri="{FF2B5EF4-FFF2-40B4-BE49-F238E27FC236}">
                <a16:creationId xmlns:a16="http://schemas.microsoft.com/office/drawing/2014/main" id="{A2F2DA2F-6CFA-C176-4AD2-F4CC1175D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89399-79F0-8DED-7705-D3AB6DD0A276}"/>
              </a:ext>
            </a:extLst>
          </p:cNvPr>
          <p:cNvSpPr>
            <a:spLocks noGrp="1"/>
          </p:cNvSpPr>
          <p:nvPr>
            <p:ph type="sldNum" sz="quarter" idx="12"/>
          </p:nvPr>
        </p:nvSpPr>
        <p:spPr/>
        <p:txBody>
          <a:bodyPr/>
          <a:lstStyle/>
          <a:p>
            <a:fld id="{3205D76D-5CCF-5049-9DDC-AF16D41EB34E}" type="slidenum">
              <a:rPr lang="en-US" smtClean="0"/>
              <a:t>‹#›</a:t>
            </a:fld>
            <a:endParaRPr lang="en-US"/>
          </a:p>
        </p:txBody>
      </p:sp>
    </p:spTree>
    <p:extLst>
      <p:ext uri="{BB962C8B-B14F-4D97-AF65-F5344CB8AC3E}">
        <p14:creationId xmlns:p14="http://schemas.microsoft.com/office/powerpoint/2010/main" val="18944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A4A178-AA1E-07C7-BB4E-BDAAFFD412BB}"/>
              </a:ext>
            </a:extLst>
          </p:cNvPr>
          <p:cNvSpPr>
            <a:spLocks noGrp="1" noRot="1" noMove="1" noResize="1" noEditPoints="1" noAdjustHandles="1" noChangeArrowheads="1" noChangeShapeType="1"/>
          </p:cNvSpPr>
          <p:nvPr userDrawn="1"/>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Content Placeholder 5">
            <a:extLst>
              <a:ext uri="{FF2B5EF4-FFF2-40B4-BE49-F238E27FC236}">
                <a16:creationId xmlns:a16="http://schemas.microsoft.com/office/drawing/2014/main" id="{C790C27C-FEFD-9720-7CB9-B8CD194EF91F}"/>
              </a:ext>
            </a:extLst>
          </p:cNvPr>
          <p:cNvSpPr>
            <a:spLocks noGrp="1"/>
          </p:cNvSpPr>
          <p:nvPr>
            <p:ph sz="half" idx="1" hasCustomPrompt="1"/>
          </p:nvPr>
        </p:nvSpPr>
        <p:spPr>
          <a:xfrm>
            <a:off x="1804416" y="1545937"/>
            <a:ext cx="6710934" cy="2716464"/>
          </a:xfrm>
          <a:prstGeom prst="rect">
            <a:avLst/>
          </a:prstGeom>
        </p:spPr>
        <p:txBody>
          <a:bodyPr>
            <a:normAutofit lnSpcReduction="10000"/>
          </a:bodyPr>
          <a:lstStyle>
            <a:lvl1pPr marL="342900" indent="-342900">
              <a:buFont typeface="+mj-lt"/>
              <a:buAutoNum type="arabicPeriod"/>
              <a:defRPr/>
            </a:lvl1pPr>
          </a:lstStyle>
          <a:p>
            <a:r>
              <a:rPr lang="en-US" sz="1800">
                <a:effectLst/>
                <a:latin typeface="Arial" panose="020B0604020202020204" pitchFamily="34" charset="0"/>
                <a:cs typeface="Arial" panose="020B0604020202020204" pitchFamily="34" charset="0"/>
              </a:rPr>
              <a:t>Click to add text</a:t>
            </a:r>
          </a:p>
        </p:txBody>
      </p:sp>
      <p:sp>
        <p:nvSpPr>
          <p:cNvPr id="9" name="Title Placeholder 1">
            <a:extLst>
              <a:ext uri="{FF2B5EF4-FFF2-40B4-BE49-F238E27FC236}">
                <a16:creationId xmlns:a16="http://schemas.microsoft.com/office/drawing/2014/main" id="{DA7F150A-0B1D-330A-3A39-BB6B883907F3}"/>
              </a:ext>
            </a:extLst>
          </p:cNvPr>
          <p:cNvSpPr>
            <a:spLocks noGrp="1"/>
          </p:cNvSpPr>
          <p:nvPr>
            <p:ph type="title" hasCustomPrompt="1"/>
          </p:nvPr>
        </p:nvSpPr>
        <p:spPr>
          <a:xfrm>
            <a:off x="1804416" y="274638"/>
            <a:ext cx="6710934" cy="993775"/>
          </a:xfrm>
          <a:prstGeom prst="rect">
            <a:avLst/>
          </a:prstGeom>
        </p:spPr>
        <p:txBody>
          <a:bodyPr vert="horz" lIns="91440" tIns="45720" rIns="91440" bIns="45720" rtlCol="0" anchor="ctr">
            <a:normAutofit/>
          </a:bodyPr>
          <a:lstStyle/>
          <a:p>
            <a:r>
              <a:rPr lang="en-US"/>
              <a:t>Table of Contents</a:t>
            </a:r>
          </a:p>
        </p:txBody>
      </p:sp>
      <p:pic>
        <p:nvPicPr>
          <p:cNvPr id="6" name="Picture 5">
            <a:extLst>
              <a:ext uri="{FF2B5EF4-FFF2-40B4-BE49-F238E27FC236}">
                <a16:creationId xmlns:a16="http://schemas.microsoft.com/office/drawing/2014/main" id="{098FDAE4-797D-8605-DDE3-210B3CA943F5}"/>
              </a:ext>
            </a:extLst>
          </p:cNvPr>
          <p:cNvPicPr>
            <a:picLocks noChangeAspect="1"/>
          </p:cNvPicPr>
          <p:nvPr userDrawn="1"/>
        </p:nvPicPr>
        <p:blipFill>
          <a:blip r:embed="rId2"/>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74595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486B4D-F1D4-19E6-6BE7-22F8948F6B27}"/>
              </a:ext>
            </a:extLst>
          </p:cNvPr>
          <p:cNvSpPr>
            <a:spLocks noGrp="1" noRot="1" noMove="1" noResize="1" noEditPoints="1" noAdjustHandles="1" noChangeArrowheads="1" noChangeShapeType="1"/>
          </p:cNvSpPr>
          <p:nvPr userDrawn="1"/>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Content Placeholder 2">
            <a:extLst>
              <a:ext uri="{FF2B5EF4-FFF2-40B4-BE49-F238E27FC236}">
                <a16:creationId xmlns:a16="http://schemas.microsoft.com/office/drawing/2014/main" id="{5D302F20-8801-1FF8-94CA-228549CC1680}"/>
              </a:ext>
            </a:extLst>
          </p:cNvPr>
          <p:cNvSpPr>
            <a:spLocks noGrp="1"/>
          </p:cNvSpPr>
          <p:nvPr>
            <p:ph idx="1" hasCustomPrompt="1"/>
          </p:nvPr>
        </p:nvSpPr>
        <p:spPr>
          <a:xfrm>
            <a:off x="1804416" y="1456967"/>
            <a:ext cx="6710934" cy="2783112"/>
          </a:xfrm>
          <a:prstGeom prst="rect">
            <a:avLst/>
          </a:prstGeom>
        </p:spPr>
        <p:txBody>
          <a:bodyPr>
            <a:normAutofit/>
          </a:bodyPr>
          <a:lstStyle>
            <a:lvl1pPr marL="0" indent="0">
              <a:buNone/>
              <a:defRPr sz="1800"/>
            </a:lvl1pPr>
          </a:lstStyle>
          <a:p>
            <a:pPr marL="0" indent="0">
              <a:buNone/>
            </a:pPr>
            <a:r>
              <a:rPr lang="en-US">
                <a:effectLst/>
                <a:latin typeface="Arial" panose="020B0604020202020204" pitchFamily="34" charset="0"/>
                <a:cs typeface="Arial" panose="020B0604020202020204" pitchFamily="34" charset="0"/>
              </a:rPr>
              <a:t>The San Diego Community College District uplifts diverse individuals and communities through culturally affirming teaching, learning, and work environments.</a:t>
            </a:r>
          </a:p>
        </p:txBody>
      </p:sp>
      <p:sp>
        <p:nvSpPr>
          <p:cNvPr id="2" name="Title Placeholder 1">
            <a:extLst>
              <a:ext uri="{FF2B5EF4-FFF2-40B4-BE49-F238E27FC236}">
                <a16:creationId xmlns:a16="http://schemas.microsoft.com/office/drawing/2014/main" id="{48769E71-C75F-4387-B464-B8B40A818847}"/>
              </a:ext>
            </a:extLst>
          </p:cNvPr>
          <p:cNvSpPr>
            <a:spLocks noGrp="1"/>
          </p:cNvSpPr>
          <p:nvPr>
            <p:ph type="title" hasCustomPrompt="1"/>
          </p:nvPr>
        </p:nvSpPr>
        <p:spPr>
          <a:xfrm>
            <a:off x="1804416" y="274638"/>
            <a:ext cx="6710934" cy="993775"/>
          </a:xfrm>
          <a:prstGeom prst="rect">
            <a:avLst/>
          </a:prstGeom>
        </p:spPr>
        <p:txBody>
          <a:bodyPr vert="horz" lIns="91440" tIns="45720" rIns="91440" bIns="45720" rtlCol="0" anchor="ctr">
            <a:normAutofit/>
          </a:bodyPr>
          <a:lstStyle/>
          <a:p>
            <a:r>
              <a:rPr lang="en-US"/>
              <a:t>Mission</a:t>
            </a:r>
          </a:p>
        </p:txBody>
      </p:sp>
      <p:pic>
        <p:nvPicPr>
          <p:cNvPr id="5" name="Picture 4">
            <a:extLst>
              <a:ext uri="{FF2B5EF4-FFF2-40B4-BE49-F238E27FC236}">
                <a16:creationId xmlns:a16="http://schemas.microsoft.com/office/drawing/2014/main" id="{36BDB863-85F3-EBDE-B5DB-9FC966D57872}"/>
              </a:ext>
            </a:extLst>
          </p:cNvPr>
          <p:cNvPicPr>
            <a:picLocks noChangeAspect="1"/>
          </p:cNvPicPr>
          <p:nvPr userDrawn="1"/>
        </p:nvPicPr>
        <p:blipFill>
          <a:blip r:embed="rId2"/>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3523883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75C966C-2D7B-0F88-4519-2345C0270208}"/>
              </a:ext>
            </a:extLst>
          </p:cNvPr>
          <p:cNvPicPr/>
          <p:nvPr userDrawn="1"/>
        </p:nvPicPr>
        <p:blipFill>
          <a:blip>
            <a:extLst>
              <a:ext uri="{96DAC541-7B7A-43D3-8B79-37D633B846F1}">
                <asvg:svgBlip xmlns:asvg="http://schemas.microsoft.com/office/drawing/2016/SVG/main" r:embed="rId2"/>
              </a:ext>
            </a:extLst>
          </a:blip>
          <a:stretch>
            <a:fillRect/>
          </a:stretch>
        </p:blipFill>
        <p:spPr>
          <a:xfrm>
            <a:off x="-2470541" y="-2404534"/>
            <a:ext cx="16828285" cy="15990227"/>
          </a:xfrm>
          <a:prstGeom prst="rect">
            <a:avLst/>
          </a:prstGeom>
        </p:spPr>
      </p:pic>
      <p:grpSp>
        <p:nvGrpSpPr>
          <p:cNvPr id="8" name="Group 7">
            <a:extLst>
              <a:ext uri="{FF2B5EF4-FFF2-40B4-BE49-F238E27FC236}">
                <a16:creationId xmlns:a16="http://schemas.microsoft.com/office/drawing/2014/main" id="{FA88E356-CF56-490A-0C4D-0F42B117D883}"/>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6" name="Rectangle 5">
              <a:extLst>
                <a:ext uri="{FF2B5EF4-FFF2-40B4-BE49-F238E27FC236}">
                  <a16:creationId xmlns:a16="http://schemas.microsoft.com/office/drawing/2014/main" id="{6C534630-4C74-2A6B-79BE-CD61F86E744B}"/>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Graphic 6">
              <a:extLst>
                <a:ext uri="{FF2B5EF4-FFF2-40B4-BE49-F238E27FC236}">
                  <a16:creationId xmlns:a16="http://schemas.microsoft.com/office/drawing/2014/main" id="{51123529-6F88-21C9-7DA5-6A492D39945B}"/>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sp>
        <p:nvSpPr>
          <p:cNvPr id="5" name="Content Placeholder 4">
            <a:extLst>
              <a:ext uri="{FF2B5EF4-FFF2-40B4-BE49-F238E27FC236}">
                <a16:creationId xmlns:a16="http://schemas.microsoft.com/office/drawing/2014/main" id="{4F6F1E81-6CD3-797C-C48B-0C0B75BF05EA}"/>
              </a:ext>
            </a:extLst>
          </p:cNvPr>
          <p:cNvSpPr>
            <a:spLocks noGrp="1"/>
          </p:cNvSpPr>
          <p:nvPr>
            <p:ph sz="quarter" idx="10" hasCustomPrompt="1"/>
          </p:nvPr>
        </p:nvSpPr>
        <p:spPr>
          <a:xfrm>
            <a:off x="3937054" y="877579"/>
            <a:ext cx="4443151" cy="3388341"/>
          </a:xfrm>
        </p:spPr>
        <p:txBody>
          <a:bodyPr>
            <a:noAutofit/>
          </a:bodyPr>
          <a:lstStyle>
            <a:lvl1pPr marL="0" indent="0">
              <a:buNone/>
              <a:defRPr sz="8000" b="1"/>
            </a:lvl1pPr>
          </a:lstStyle>
          <a:p>
            <a:pPr lvl="0"/>
            <a:r>
              <a:rPr lang="en-US"/>
              <a:t>Be.</a:t>
            </a:r>
            <a:br>
              <a:rPr lang="en-US"/>
            </a:br>
            <a:r>
              <a:rPr lang="en-US"/>
              <a:t>Belong.</a:t>
            </a:r>
            <a:br>
              <a:rPr lang="en-US"/>
            </a:br>
            <a:r>
              <a:rPr lang="en-US"/>
              <a:t>Become.</a:t>
            </a:r>
          </a:p>
        </p:txBody>
      </p:sp>
    </p:spTree>
    <p:extLst>
      <p:ext uri="{BB962C8B-B14F-4D97-AF65-F5344CB8AC3E}">
        <p14:creationId xmlns:p14="http://schemas.microsoft.com/office/powerpoint/2010/main" val="1966877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419448-DF1A-EB9E-8097-6E1BC36C3222}"/>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3" name="Rectangle 2">
              <a:extLst>
                <a:ext uri="{FF2B5EF4-FFF2-40B4-BE49-F238E27FC236}">
                  <a16:creationId xmlns:a16="http://schemas.microsoft.com/office/drawing/2014/main" id="{A22B817C-002A-99FC-8BF1-D64130AF5BFC}"/>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Graphic 3">
              <a:extLst>
                <a:ext uri="{FF2B5EF4-FFF2-40B4-BE49-F238E27FC236}">
                  <a16:creationId xmlns:a16="http://schemas.microsoft.com/office/drawing/2014/main" id="{3AEDC53A-F914-B266-560F-11D53B4395B6}"/>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pic>
        <p:nvPicPr>
          <p:cNvPr id="6" name="Graphic 5">
            <a:extLst>
              <a:ext uri="{FF2B5EF4-FFF2-40B4-BE49-F238E27FC236}">
                <a16:creationId xmlns:a16="http://schemas.microsoft.com/office/drawing/2014/main" id="{08E3ABB2-DC44-851F-DA84-18F2459B2E4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3580353" y="740569"/>
            <a:ext cx="3625119" cy="813218"/>
          </a:xfrm>
          <a:prstGeom prst="rect">
            <a:avLst/>
          </a:prstGeom>
        </p:spPr>
      </p:pic>
      <p:sp>
        <p:nvSpPr>
          <p:cNvPr id="2" name="Title 1">
            <a:extLst>
              <a:ext uri="{FF2B5EF4-FFF2-40B4-BE49-F238E27FC236}">
                <a16:creationId xmlns:a16="http://schemas.microsoft.com/office/drawing/2014/main" id="{EEB44BBC-5B29-84E1-1A1E-918EA64F3A43}"/>
              </a:ext>
            </a:extLst>
          </p:cNvPr>
          <p:cNvSpPr>
            <a:spLocks noGrp="1"/>
          </p:cNvSpPr>
          <p:nvPr>
            <p:ph type="title" hasCustomPrompt="1"/>
          </p:nvPr>
        </p:nvSpPr>
        <p:spPr>
          <a:xfrm>
            <a:off x="3580353" y="1808589"/>
            <a:ext cx="5191940" cy="993775"/>
          </a:xfrm>
        </p:spPr>
        <p:txBody>
          <a:bodyPr/>
          <a:lstStyle/>
          <a:p>
            <a:r>
              <a:rPr lang="en-US"/>
              <a:t>Thank you!</a:t>
            </a:r>
          </a:p>
        </p:txBody>
      </p:sp>
      <p:sp>
        <p:nvSpPr>
          <p:cNvPr id="7" name="Text Placeholder 2">
            <a:extLst>
              <a:ext uri="{FF2B5EF4-FFF2-40B4-BE49-F238E27FC236}">
                <a16:creationId xmlns:a16="http://schemas.microsoft.com/office/drawing/2014/main" id="{90DEF79E-3ADA-B3AA-A25E-DD8730B3703C}"/>
              </a:ext>
            </a:extLst>
          </p:cNvPr>
          <p:cNvSpPr>
            <a:spLocks noGrp="1"/>
          </p:cNvSpPr>
          <p:nvPr>
            <p:ph idx="1" hasCustomPrompt="1"/>
          </p:nvPr>
        </p:nvSpPr>
        <p:spPr>
          <a:xfrm>
            <a:off x="3580353" y="3046141"/>
            <a:ext cx="5191940" cy="1652749"/>
          </a:xfrm>
          <a:prstGeom prst="rect">
            <a:avLst/>
          </a:prstGeom>
        </p:spPr>
        <p:txBody>
          <a:bodyPr vert="horz" lIns="91440" tIns="45720" rIns="91440" bIns="45720" rtlCol="0">
            <a:normAutofit/>
          </a:bodyPr>
          <a:lstStyle>
            <a:lvl1pPr marL="0" indent="0">
              <a:buNone/>
              <a:defRPr/>
            </a:lvl1pPr>
          </a:lstStyle>
          <a:p>
            <a:r>
              <a:rPr lang="en-US">
                <a:solidFill>
                  <a:schemeClr val="tx1"/>
                </a:solidFill>
                <a:latin typeface="Arial" panose="020B0604020202020204" pitchFamily="34" charset="0"/>
                <a:cs typeface="Arial" panose="020B0604020202020204" pitchFamily="34" charset="0"/>
              </a:rPr>
              <a:t>Gregory Smith, Chancellor</a:t>
            </a:r>
          </a:p>
          <a:p>
            <a:r>
              <a:rPr lang="en-US">
                <a:solidFill>
                  <a:schemeClr val="tx1"/>
                </a:solidFill>
                <a:latin typeface="Arial" panose="020B0604020202020204" pitchFamily="34" charset="0"/>
                <a:cs typeface="Arial" panose="020B0604020202020204" pitchFamily="34" charset="0"/>
              </a:rPr>
              <a:t>(619) 388-6957</a:t>
            </a:r>
          </a:p>
          <a:p>
            <a:r>
              <a:rPr lang="en-US" err="1">
                <a:solidFill>
                  <a:schemeClr val="tx1"/>
                </a:solidFill>
                <a:latin typeface="Arial" panose="020B0604020202020204" pitchFamily="34" charset="0"/>
                <a:cs typeface="Arial" panose="020B0604020202020204" pitchFamily="34" charset="0"/>
              </a:rPr>
              <a:t>gsmith@sdccd.edu</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74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ide 2">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04113E-45F2-76A3-B80A-739FF98F209F}"/>
              </a:ext>
            </a:extLst>
          </p:cNvPr>
          <p:cNvSpPr>
            <a:spLocks noGrp="1"/>
          </p:cNvSpPr>
          <p:nvPr>
            <p:ph idx="1" hasCustomPrompt="1"/>
          </p:nvPr>
        </p:nvSpPr>
        <p:spPr>
          <a:xfrm>
            <a:off x="1804416" y="1456967"/>
            <a:ext cx="6710934" cy="2783112"/>
          </a:xfrm>
          <a:prstGeom prst="rect">
            <a:avLst/>
          </a:prstGeom>
        </p:spPr>
        <p:txBody>
          <a:bodyPr>
            <a:normAutofit/>
          </a:bodyPr>
          <a:lstStyle>
            <a:lvl1pPr marL="0" indent="0">
              <a:buNone/>
              <a:defRPr/>
            </a:lvl1pPr>
          </a:lstStyle>
          <a:p>
            <a:r>
              <a:rPr lang="en-US">
                <a:solidFill>
                  <a:schemeClr val="tx1"/>
                </a:solidFill>
                <a:latin typeface="Arial" panose="020B0604020202020204" pitchFamily="34" charset="0"/>
                <a:cs typeface="Arial" panose="020B0604020202020204" pitchFamily="34" charset="0"/>
              </a:rPr>
              <a:t>Gregory Smith, Chancellor</a:t>
            </a:r>
          </a:p>
          <a:p>
            <a:r>
              <a:rPr lang="en-US">
                <a:solidFill>
                  <a:schemeClr val="tx1"/>
                </a:solidFill>
                <a:latin typeface="Arial" panose="020B0604020202020204" pitchFamily="34" charset="0"/>
                <a:cs typeface="Arial" panose="020B0604020202020204" pitchFamily="34" charset="0"/>
              </a:rPr>
              <a:t>(619) 388-6957</a:t>
            </a:r>
          </a:p>
          <a:p>
            <a:r>
              <a:rPr lang="en-US" err="1">
                <a:solidFill>
                  <a:schemeClr val="tx1"/>
                </a:solidFill>
                <a:latin typeface="Arial" panose="020B0604020202020204" pitchFamily="34" charset="0"/>
                <a:cs typeface="Arial" panose="020B0604020202020204" pitchFamily="34" charset="0"/>
              </a:rPr>
              <a:t>gsmith@sdccd.edu</a:t>
            </a:r>
            <a:endParaRPr lang="en-US">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79DB858-148D-18BA-C9CD-933DA81E0AD1}"/>
              </a:ext>
            </a:extLst>
          </p:cNvPr>
          <p:cNvSpPr>
            <a:spLocks noGrp="1" noRot="1" noMove="1" noResize="1" noEditPoints="1" noAdjustHandles="1" noChangeArrowheads="1" noChangeShapeType="1"/>
          </p:cNvSpPr>
          <p:nvPr userDrawn="1"/>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a:extLst>
              <a:ext uri="{FF2B5EF4-FFF2-40B4-BE49-F238E27FC236}">
                <a16:creationId xmlns:a16="http://schemas.microsoft.com/office/drawing/2014/main" id="{EB909355-DC57-32E1-41A7-CDA3FBA15426}"/>
              </a:ext>
            </a:extLst>
          </p:cNvPr>
          <p:cNvSpPr>
            <a:spLocks noGrp="1"/>
          </p:cNvSpPr>
          <p:nvPr>
            <p:ph type="title" hasCustomPrompt="1"/>
          </p:nvPr>
        </p:nvSpPr>
        <p:spPr>
          <a:xfrm>
            <a:off x="1804416" y="274638"/>
            <a:ext cx="6710934" cy="993775"/>
          </a:xfrm>
          <a:prstGeom prst="rect">
            <a:avLst/>
          </a:prstGeom>
        </p:spPr>
        <p:txBody>
          <a:bodyPr vert="horz" lIns="91440" tIns="45720" rIns="91440" bIns="45720" rtlCol="0" anchor="ctr">
            <a:normAutofit/>
          </a:bodyPr>
          <a:lstStyle/>
          <a:p>
            <a:r>
              <a:rPr lang="en-US"/>
              <a:t>Thank you!</a:t>
            </a:r>
          </a:p>
        </p:txBody>
      </p:sp>
      <p:pic>
        <p:nvPicPr>
          <p:cNvPr id="4" name="Picture 3">
            <a:extLst>
              <a:ext uri="{FF2B5EF4-FFF2-40B4-BE49-F238E27FC236}">
                <a16:creationId xmlns:a16="http://schemas.microsoft.com/office/drawing/2014/main" id="{062E8BCB-2AFC-0661-6744-4D63D7CEE223}"/>
              </a:ext>
            </a:extLst>
          </p:cNvPr>
          <p:cNvPicPr>
            <a:picLocks noChangeAspect="1"/>
          </p:cNvPicPr>
          <p:nvPr userDrawn="1"/>
        </p:nvPicPr>
        <p:blipFill>
          <a:blip r:embed="rId2"/>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1246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3339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882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6740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224EDF-148A-64CE-24B9-F834B45E5595}"/>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48348" y="3699534"/>
            <a:ext cx="3608689" cy="1038024"/>
          </a:xfrm>
          <a:prstGeom prst="rect">
            <a:avLst/>
          </a:prstGeom>
        </p:spPr>
      </p:pic>
      <p:sp>
        <p:nvSpPr>
          <p:cNvPr id="4" name="Rectangle 3">
            <a:extLst>
              <a:ext uri="{FF2B5EF4-FFF2-40B4-BE49-F238E27FC236}">
                <a16:creationId xmlns:a16="http://schemas.microsoft.com/office/drawing/2014/main" id="{1B6A7319-ADC7-38B1-81AB-C0D784DA8D47}"/>
              </a:ext>
            </a:extLst>
          </p:cNvPr>
          <p:cNvSpPr>
            <a:spLocks/>
          </p:cNvSpPr>
          <p:nvPr userDrawn="1"/>
        </p:nvSpPr>
        <p:spPr>
          <a:xfrm>
            <a:off x="0" y="0"/>
            <a:ext cx="9144000" cy="3348318"/>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ext Placeholder 8">
            <a:extLst>
              <a:ext uri="{FF2B5EF4-FFF2-40B4-BE49-F238E27FC236}">
                <a16:creationId xmlns:a16="http://schemas.microsoft.com/office/drawing/2014/main" id="{BF6DB64F-5878-D2DA-5A51-960498F71D1A}"/>
              </a:ext>
            </a:extLst>
          </p:cNvPr>
          <p:cNvSpPr>
            <a:spLocks noGrp="1"/>
          </p:cNvSpPr>
          <p:nvPr>
            <p:ph type="body" idx="10" hasCustomPrompt="1"/>
          </p:nvPr>
        </p:nvSpPr>
        <p:spPr>
          <a:xfrm>
            <a:off x="539066" y="368084"/>
            <a:ext cx="8131598" cy="1196397"/>
          </a:xfrm>
          <a:prstGeom prst="rect">
            <a:avLst/>
          </a:prstGeom>
        </p:spPr>
        <p:txBody>
          <a:bodyPr/>
          <a:lstStyle>
            <a:lvl1pPr marL="0" indent="0">
              <a:buNone/>
              <a:defRPr sz="4400"/>
            </a:lvl1pPr>
          </a:lstStyle>
          <a:p>
            <a:pPr algn="l"/>
            <a:r>
              <a:rPr lang="en-US" sz="4400">
                <a:solidFill>
                  <a:schemeClr val="bg1"/>
                </a:solidFill>
                <a:latin typeface="Arial" panose="020B0604020202020204" pitchFamily="34" charset="0"/>
                <a:cs typeface="Arial" panose="020B0604020202020204" pitchFamily="34" charset="0"/>
              </a:rPr>
              <a:t>Title</a:t>
            </a:r>
            <a:endParaRPr lang="en-US" sz="2400">
              <a:solidFill>
                <a:schemeClr val="bg1"/>
              </a:solidFill>
              <a:latin typeface="Arial" panose="020B0604020202020204" pitchFamily="34" charset="0"/>
              <a:cs typeface="Arial" panose="020B0604020202020204" pitchFamily="34" charset="0"/>
            </a:endParaRPr>
          </a:p>
        </p:txBody>
      </p:sp>
      <p:sp>
        <p:nvSpPr>
          <p:cNvPr id="7" name="Text Placeholder 12">
            <a:extLst>
              <a:ext uri="{FF2B5EF4-FFF2-40B4-BE49-F238E27FC236}">
                <a16:creationId xmlns:a16="http://schemas.microsoft.com/office/drawing/2014/main" id="{EEAA5843-620D-CF22-F6C3-195652206ABE}"/>
              </a:ext>
            </a:extLst>
          </p:cNvPr>
          <p:cNvSpPr>
            <a:spLocks noGrp="1"/>
          </p:cNvSpPr>
          <p:nvPr>
            <p:ph type="body" sz="quarter" idx="11" hasCustomPrompt="1"/>
          </p:nvPr>
        </p:nvSpPr>
        <p:spPr>
          <a:xfrm>
            <a:off x="539066" y="2037340"/>
            <a:ext cx="4534369" cy="1068819"/>
          </a:xfrm>
          <a:prstGeom prst="rect">
            <a:avLst/>
          </a:prstGeom>
        </p:spPr>
        <p:txBody>
          <a:bodyPr/>
          <a:lstStyle>
            <a:lvl1pPr marL="0" indent="0">
              <a:buNone/>
              <a:defRPr sz="1800"/>
            </a:lvl1pPr>
            <a:lvl2pPr>
              <a:defRPr sz="2400"/>
            </a:lvl2pPr>
            <a:lvl3pPr>
              <a:defRPr sz="2400"/>
            </a:lvl3pPr>
            <a:lvl4pPr>
              <a:defRPr sz="2400"/>
            </a:lvl4pPr>
            <a:lvl5pPr>
              <a:defRPr sz="2400"/>
            </a:lvl5pPr>
          </a:lstStyle>
          <a:p>
            <a:pPr algn="l">
              <a:lnSpc>
                <a:spcPct val="100000"/>
              </a:lnSpc>
            </a:pPr>
            <a:r>
              <a:rPr lang="en-US" sz="1800">
                <a:solidFill>
                  <a:schemeClr val="bg1"/>
                </a:solidFill>
                <a:latin typeface="Arial" panose="020B0604020202020204" pitchFamily="34" charset="0"/>
                <a:cs typeface="Arial" panose="020B0604020202020204" pitchFamily="34" charset="0"/>
              </a:rPr>
              <a:t>Name</a:t>
            </a:r>
            <a:br>
              <a:rPr lang="en-US"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San Diego Community College District</a:t>
            </a:r>
            <a:br>
              <a:rPr lang="en-US"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Date</a:t>
            </a:r>
          </a:p>
          <a:p>
            <a:pPr algn="l">
              <a:lnSpc>
                <a:spcPct val="100000"/>
              </a:lnSpc>
            </a:pPr>
            <a:endParaRPr lang="en-US" sz="1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52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66746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7787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2024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0672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73375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3378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8542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44676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rge Tex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75C966C-2D7B-0F88-4519-2345C0270208}"/>
              </a:ext>
            </a:extLst>
          </p:cNvPr>
          <p:cNvPicPr/>
          <p:nvPr userDrawn="1"/>
        </p:nvPicPr>
        <p:blipFill>
          <a:blip>
            <a:extLst>
              <a:ext uri="{96DAC541-7B7A-43D3-8B79-37D633B846F1}">
                <asvg:svgBlip xmlns:asvg="http://schemas.microsoft.com/office/drawing/2016/SVG/main" r:embed="rId2"/>
              </a:ext>
            </a:extLst>
          </a:blip>
          <a:stretch>
            <a:fillRect/>
          </a:stretch>
        </p:blipFill>
        <p:spPr>
          <a:xfrm>
            <a:off x="-2470541" y="-2404534"/>
            <a:ext cx="16828285" cy="15990227"/>
          </a:xfrm>
          <a:prstGeom prst="rect">
            <a:avLst/>
          </a:prstGeom>
        </p:spPr>
      </p:pic>
      <p:grpSp>
        <p:nvGrpSpPr>
          <p:cNvPr id="8" name="Group 7">
            <a:extLst>
              <a:ext uri="{FF2B5EF4-FFF2-40B4-BE49-F238E27FC236}">
                <a16:creationId xmlns:a16="http://schemas.microsoft.com/office/drawing/2014/main" id="{FA88E356-CF56-490A-0C4D-0F42B117D883}"/>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6" name="Rectangle 5">
              <a:extLst>
                <a:ext uri="{FF2B5EF4-FFF2-40B4-BE49-F238E27FC236}">
                  <a16:creationId xmlns:a16="http://schemas.microsoft.com/office/drawing/2014/main" id="{6C534630-4C74-2A6B-79BE-CD61F86E744B}"/>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Graphic 6">
              <a:extLst>
                <a:ext uri="{FF2B5EF4-FFF2-40B4-BE49-F238E27FC236}">
                  <a16:creationId xmlns:a16="http://schemas.microsoft.com/office/drawing/2014/main" id="{51123529-6F88-21C9-7DA5-6A492D39945B}"/>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sp>
        <p:nvSpPr>
          <p:cNvPr id="5" name="Content Placeholder 4">
            <a:extLst>
              <a:ext uri="{FF2B5EF4-FFF2-40B4-BE49-F238E27FC236}">
                <a16:creationId xmlns:a16="http://schemas.microsoft.com/office/drawing/2014/main" id="{4F6F1E81-6CD3-797C-C48B-0C0B75BF05EA}"/>
              </a:ext>
            </a:extLst>
          </p:cNvPr>
          <p:cNvSpPr>
            <a:spLocks noGrp="1"/>
          </p:cNvSpPr>
          <p:nvPr>
            <p:ph sz="quarter" idx="10" hasCustomPrompt="1"/>
          </p:nvPr>
        </p:nvSpPr>
        <p:spPr>
          <a:xfrm>
            <a:off x="3937054" y="877579"/>
            <a:ext cx="4443151" cy="3388341"/>
          </a:xfrm>
        </p:spPr>
        <p:txBody>
          <a:bodyPr>
            <a:noAutofit/>
          </a:bodyPr>
          <a:lstStyle>
            <a:lvl1pPr marL="0" indent="0">
              <a:buNone/>
              <a:defRPr sz="8000" b="1"/>
            </a:lvl1pPr>
          </a:lstStyle>
          <a:p>
            <a:pPr lvl="0"/>
            <a:r>
              <a:rPr lang="en-US"/>
              <a:t>Be.</a:t>
            </a:r>
            <a:br>
              <a:rPr lang="en-US"/>
            </a:br>
            <a:r>
              <a:rPr lang="en-US"/>
              <a:t>Belong.</a:t>
            </a:r>
            <a:br>
              <a:rPr lang="en-US"/>
            </a:br>
            <a:r>
              <a:rPr lang="en-US"/>
              <a:t>Become.</a:t>
            </a:r>
          </a:p>
        </p:txBody>
      </p:sp>
    </p:spTree>
    <p:extLst>
      <p:ext uri="{BB962C8B-B14F-4D97-AF65-F5344CB8AC3E}">
        <p14:creationId xmlns:p14="http://schemas.microsoft.com/office/powerpoint/2010/main" val="210554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 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486B4D-F1D4-19E6-6BE7-22F8948F6B27}"/>
              </a:ext>
            </a:extLst>
          </p:cNvPr>
          <p:cNvSpPr>
            <a:spLocks noGrp="1" noRot="1" noMove="1" noResize="1" noEditPoints="1" noAdjustHandles="1" noChangeArrowheads="1" noChangeShapeType="1"/>
          </p:cNvSpPr>
          <p:nvPr userDrawn="1"/>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Content Placeholder 2">
            <a:extLst>
              <a:ext uri="{FF2B5EF4-FFF2-40B4-BE49-F238E27FC236}">
                <a16:creationId xmlns:a16="http://schemas.microsoft.com/office/drawing/2014/main" id="{5D302F20-8801-1FF8-94CA-228549CC1680}"/>
              </a:ext>
            </a:extLst>
          </p:cNvPr>
          <p:cNvSpPr>
            <a:spLocks noGrp="1"/>
          </p:cNvSpPr>
          <p:nvPr>
            <p:ph idx="1" hasCustomPrompt="1"/>
          </p:nvPr>
        </p:nvSpPr>
        <p:spPr>
          <a:xfrm>
            <a:off x="1804416" y="1456967"/>
            <a:ext cx="6710934" cy="2783112"/>
          </a:xfrm>
          <a:prstGeom prst="rect">
            <a:avLst/>
          </a:prstGeom>
        </p:spPr>
        <p:txBody>
          <a:bodyPr>
            <a:normAutofit/>
          </a:bodyPr>
          <a:lstStyle>
            <a:lvl1pPr marL="0" indent="0">
              <a:buNone/>
              <a:defRPr sz="1800"/>
            </a:lvl1pPr>
          </a:lstStyle>
          <a:p>
            <a:pPr marL="0" indent="0">
              <a:buNone/>
            </a:pPr>
            <a:r>
              <a:rPr lang="en-US">
                <a:effectLst/>
                <a:latin typeface="Arial" panose="020B0604020202020204" pitchFamily="34" charset="0"/>
                <a:cs typeface="Arial" panose="020B0604020202020204" pitchFamily="34" charset="0"/>
              </a:rPr>
              <a:t>The San Diego Community College District uplifts diverse individuals and communities through culturally affirming teaching, learning, and work environments.</a:t>
            </a:r>
          </a:p>
        </p:txBody>
      </p:sp>
      <p:sp>
        <p:nvSpPr>
          <p:cNvPr id="2" name="Title Placeholder 1">
            <a:extLst>
              <a:ext uri="{FF2B5EF4-FFF2-40B4-BE49-F238E27FC236}">
                <a16:creationId xmlns:a16="http://schemas.microsoft.com/office/drawing/2014/main" id="{48769E71-C75F-4387-B464-B8B40A818847}"/>
              </a:ext>
            </a:extLst>
          </p:cNvPr>
          <p:cNvSpPr>
            <a:spLocks noGrp="1"/>
          </p:cNvSpPr>
          <p:nvPr>
            <p:ph type="title" hasCustomPrompt="1"/>
          </p:nvPr>
        </p:nvSpPr>
        <p:spPr>
          <a:xfrm>
            <a:off x="1804416" y="274638"/>
            <a:ext cx="6710934" cy="993775"/>
          </a:xfrm>
          <a:prstGeom prst="rect">
            <a:avLst/>
          </a:prstGeom>
        </p:spPr>
        <p:txBody>
          <a:bodyPr vert="horz" lIns="91440" tIns="45720" rIns="91440" bIns="45720" rtlCol="0" anchor="ctr">
            <a:normAutofit/>
          </a:bodyPr>
          <a:lstStyle/>
          <a:p>
            <a:r>
              <a:rPr lang="en-US"/>
              <a:t>Mission</a:t>
            </a:r>
          </a:p>
        </p:txBody>
      </p:sp>
      <p:pic>
        <p:nvPicPr>
          <p:cNvPr id="5" name="Picture 4">
            <a:extLst>
              <a:ext uri="{FF2B5EF4-FFF2-40B4-BE49-F238E27FC236}">
                <a16:creationId xmlns:a16="http://schemas.microsoft.com/office/drawing/2014/main" id="{DD991CFC-2288-0C18-691A-65C1BEC359E1}"/>
              </a:ext>
            </a:extLst>
          </p:cNvPr>
          <p:cNvPicPr>
            <a:picLocks noChangeAspect="1"/>
          </p:cNvPicPr>
          <p:nvPr userDrawn="1"/>
        </p:nvPicPr>
        <p:blipFill>
          <a:blip r:embed="rId2"/>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4835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2C2191-F48D-ACBC-03DC-AF7ED351E778}"/>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11" name="Rectangle 10">
              <a:extLst>
                <a:ext uri="{FF2B5EF4-FFF2-40B4-BE49-F238E27FC236}">
                  <a16:creationId xmlns:a16="http://schemas.microsoft.com/office/drawing/2014/main" id="{A06B69D6-3AA3-2024-4D01-84BC32D0CF18}"/>
                </a:ext>
              </a:extLst>
            </p:cNvPr>
            <p:cNvSpPr>
              <a:spLocks noGrp="1" noRot="1" noMove="1" noResize="1" noEditPoints="1" noAdjustHandles="1" noChangeArrowheads="1" noChangeShapeType="1"/>
            </p:cNvSpPr>
            <p:nvPr/>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Graphic 11">
              <a:extLst>
                <a:ext uri="{FF2B5EF4-FFF2-40B4-BE49-F238E27FC236}">
                  <a16:creationId xmlns:a16="http://schemas.microsoft.com/office/drawing/2014/main" id="{6B061043-49FB-C1B9-B716-0DF2FD239473}"/>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pic>
        <p:nvPicPr>
          <p:cNvPr id="15" name="Graphic 14">
            <a:extLst>
              <a:ext uri="{FF2B5EF4-FFF2-40B4-BE49-F238E27FC236}">
                <a16:creationId xmlns:a16="http://schemas.microsoft.com/office/drawing/2014/main" id="{C51CEF80-C104-9B2B-C510-F5C5F3C230F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572470" y="376428"/>
            <a:ext cx="2764537" cy="620165"/>
          </a:xfrm>
          <a:prstGeom prst="rect">
            <a:avLst/>
          </a:prstGeom>
        </p:spPr>
      </p:pic>
      <p:sp>
        <p:nvSpPr>
          <p:cNvPr id="2" name="Title 1">
            <a:extLst>
              <a:ext uri="{FF2B5EF4-FFF2-40B4-BE49-F238E27FC236}">
                <a16:creationId xmlns:a16="http://schemas.microsoft.com/office/drawing/2014/main" id="{3AF2984E-075A-87D8-95B2-4242912CF8BA}"/>
              </a:ext>
            </a:extLst>
          </p:cNvPr>
          <p:cNvSpPr>
            <a:spLocks noGrp="1"/>
          </p:cNvSpPr>
          <p:nvPr>
            <p:ph type="title" hasCustomPrompt="1"/>
          </p:nvPr>
        </p:nvSpPr>
        <p:spPr>
          <a:xfrm>
            <a:off x="478125" y="686510"/>
            <a:ext cx="2244150" cy="993775"/>
          </a:xfrm>
        </p:spPr>
        <p:txBody>
          <a:bodyPr/>
          <a:lstStyle/>
          <a:p>
            <a:r>
              <a:rPr lang="en-US"/>
              <a:t>Table of</a:t>
            </a:r>
            <a:br>
              <a:rPr lang="en-US"/>
            </a:br>
            <a:r>
              <a:rPr lang="en-US"/>
              <a:t>Contents</a:t>
            </a:r>
          </a:p>
        </p:txBody>
      </p:sp>
      <p:sp>
        <p:nvSpPr>
          <p:cNvPr id="5" name="Content Placeholder 5">
            <a:extLst>
              <a:ext uri="{FF2B5EF4-FFF2-40B4-BE49-F238E27FC236}">
                <a16:creationId xmlns:a16="http://schemas.microsoft.com/office/drawing/2014/main" id="{FDDF2CD1-5C14-060A-043B-DD1487BE1763}"/>
              </a:ext>
            </a:extLst>
          </p:cNvPr>
          <p:cNvSpPr>
            <a:spLocks noGrp="1"/>
          </p:cNvSpPr>
          <p:nvPr>
            <p:ph sz="half" idx="1" hasCustomPrompt="1"/>
          </p:nvPr>
        </p:nvSpPr>
        <p:spPr>
          <a:xfrm>
            <a:off x="3572470" y="1680285"/>
            <a:ext cx="3674409" cy="3086787"/>
          </a:xfrm>
          <a:prstGeom prst="rect">
            <a:avLst/>
          </a:prstGeom>
        </p:spPr>
        <p:txBody>
          <a:bodyPr>
            <a:normAutofit lnSpcReduction="10000"/>
          </a:bodyPr>
          <a:lstStyle>
            <a:lvl1pPr marL="342900" indent="-342900">
              <a:buFont typeface="+mj-lt"/>
              <a:buAutoNum type="arabicPeriod"/>
              <a:defRPr/>
            </a:lvl1pPr>
          </a:lstStyle>
          <a:p>
            <a:r>
              <a:rPr lang="en-US" sz="1800">
                <a:effectLst/>
                <a:latin typeface="Arial" panose="020B0604020202020204" pitchFamily="34" charset="0"/>
                <a:cs typeface="Arial" panose="020B0604020202020204" pitchFamily="34" charset="0"/>
              </a:rPr>
              <a:t>Click to add text</a:t>
            </a:r>
          </a:p>
        </p:txBody>
      </p:sp>
    </p:spTree>
    <p:extLst>
      <p:ext uri="{BB962C8B-B14F-4D97-AF65-F5344CB8AC3E}">
        <p14:creationId xmlns:p14="http://schemas.microsoft.com/office/powerpoint/2010/main" val="570195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Column (Text+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74835B-FB5B-1F11-B2FB-D745930CCF41}"/>
              </a:ext>
            </a:extLst>
          </p:cNvPr>
          <p:cNvGrpSpPr>
            <a:grpSpLocks noGrp="1" noUngrp="1" noRot="1" noMove="1" noResize="1"/>
          </p:cNvGrpSpPr>
          <p:nvPr userDrawn="1"/>
        </p:nvGrpSpPr>
        <p:grpSpPr>
          <a:xfrm>
            <a:off x="-6459194" y="-2206487"/>
            <a:ext cx="22176688" cy="21072277"/>
            <a:chOff x="-6459194" y="-2206487"/>
            <a:chExt cx="22176688" cy="21072277"/>
          </a:xfrm>
        </p:grpSpPr>
        <p:sp>
          <p:nvSpPr>
            <p:cNvPr id="4" name="Rectangle 3">
              <a:extLst>
                <a:ext uri="{FF2B5EF4-FFF2-40B4-BE49-F238E27FC236}">
                  <a16:creationId xmlns:a16="http://schemas.microsoft.com/office/drawing/2014/main" id="{C34D7790-C70F-31CF-7DFE-D42E6270B6FA}"/>
                </a:ext>
              </a:extLst>
            </p:cNvPr>
            <p:cNvSpPr>
              <a:spLocks noGrp="1" noRot="1" noMove="1" noResize="1" noEditPoints="1" noAdjustHandles="1" noChangeArrowheads="1" noChangeShapeType="1"/>
            </p:cNvSpPr>
            <p:nvPr/>
          </p:nvSpPr>
          <p:spPr>
            <a:xfrm>
              <a:off x="0" y="0"/>
              <a:ext cx="9144000" cy="1268016"/>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7D2D0F12-76AD-953D-2B34-B549489E153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6459194" y="-2206487"/>
              <a:ext cx="22176688" cy="21072277"/>
            </a:xfrm>
            <a:prstGeom prst="rect">
              <a:avLst/>
            </a:prstGeom>
          </p:spPr>
        </p:pic>
      </p:grpSp>
      <p:sp>
        <p:nvSpPr>
          <p:cNvPr id="6" name="Title 4">
            <a:extLst>
              <a:ext uri="{FF2B5EF4-FFF2-40B4-BE49-F238E27FC236}">
                <a16:creationId xmlns:a16="http://schemas.microsoft.com/office/drawing/2014/main" id="{39C65101-5ED6-3574-3FE3-46245B4C1C58}"/>
              </a:ext>
            </a:extLst>
          </p:cNvPr>
          <p:cNvSpPr>
            <a:spLocks noGrp="1"/>
          </p:cNvSpPr>
          <p:nvPr>
            <p:ph type="title" hasCustomPrompt="1"/>
          </p:nvPr>
        </p:nvSpPr>
        <p:spPr>
          <a:xfrm>
            <a:off x="628650" y="273844"/>
            <a:ext cx="7886700" cy="994172"/>
          </a:xfrm>
          <a:prstGeom prst="rect">
            <a:avLst/>
          </a:prstGeom>
        </p:spPr>
        <p:txBody>
          <a:bodyPr>
            <a:normAutofit/>
          </a:bodyPr>
          <a:lstStyle/>
          <a:p>
            <a:r>
              <a:rPr lang="en-US" sz="3600">
                <a:solidFill>
                  <a:schemeClr val="bg1"/>
                </a:solidFill>
                <a:latin typeface="Arial" panose="020B0604020202020204" pitchFamily="34" charset="0"/>
                <a:cs typeface="Arial" panose="020B0604020202020204" pitchFamily="34" charset="0"/>
              </a:rPr>
              <a:t>2-Column (textbox + </a:t>
            </a:r>
            <a:r>
              <a:rPr lang="en-US" sz="3600" err="1">
                <a:solidFill>
                  <a:schemeClr val="bg1"/>
                </a:solidFill>
                <a:latin typeface="Arial" panose="020B0604020202020204" pitchFamily="34" charset="0"/>
                <a:cs typeface="Arial" panose="020B0604020202020204" pitchFamily="34" charset="0"/>
              </a:rPr>
              <a:t>texbox</a:t>
            </a:r>
            <a:r>
              <a:rPr lang="en-US" sz="3600">
                <a:solidFill>
                  <a:schemeClr val="bg1"/>
                </a:solidFill>
                <a:latin typeface="Arial" panose="020B0604020202020204" pitchFamily="34" charset="0"/>
                <a:cs typeface="Arial" panose="020B0604020202020204" pitchFamily="34" charset="0"/>
              </a:rPr>
              <a:t>)</a:t>
            </a:r>
          </a:p>
        </p:txBody>
      </p:sp>
      <p:sp>
        <p:nvSpPr>
          <p:cNvPr id="7" name="Content Placeholder 5">
            <a:extLst>
              <a:ext uri="{FF2B5EF4-FFF2-40B4-BE49-F238E27FC236}">
                <a16:creationId xmlns:a16="http://schemas.microsoft.com/office/drawing/2014/main" id="{A60A322A-D0E3-6558-3E1F-B0655DABCA74}"/>
              </a:ext>
            </a:extLst>
          </p:cNvPr>
          <p:cNvSpPr>
            <a:spLocks noGrp="1"/>
          </p:cNvSpPr>
          <p:nvPr>
            <p:ph sz="half" idx="1" hasCustomPrompt="1"/>
          </p:nvPr>
        </p:nvSpPr>
        <p:spPr>
          <a:xfrm>
            <a:off x="628650" y="1541859"/>
            <a:ext cx="3674409" cy="3294555"/>
          </a:xfrm>
          <a:prstGeom prst="rect">
            <a:avLst/>
          </a:prstGeom>
        </p:spPr>
        <p:txBody>
          <a:bodyPr>
            <a:normAutofit lnSpcReduction="10000"/>
          </a:bodyPr>
          <a:lstStyle/>
          <a:p>
            <a:r>
              <a:rPr lang="en-US" sz="1800">
                <a:effectLst/>
                <a:latin typeface="Arial" panose="020B0604020202020204" pitchFamily="34" charset="0"/>
                <a:cs typeface="Arial" panose="020B0604020202020204" pitchFamily="34" charset="0"/>
              </a:rPr>
              <a:t>Click to add text</a:t>
            </a:r>
          </a:p>
        </p:txBody>
      </p:sp>
      <p:sp>
        <p:nvSpPr>
          <p:cNvPr id="10" name="Content Placeholder 5">
            <a:extLst>
              <a:ext uri="{FF2B5EF4-FFF2-40B4-BE49-F238E27FC236}">
                <a16:creationId xmlns:a16="http://schemas.microsoft.com/office/drawing/2014/main" id="{FAFFF586-08C0-741F-068A-23D7CE9C47D0}"/>
              </a:ext>
            </a:extLst>
          </p:cNvPr>
          <p:cNvSpPr>
            <a:spLocks noGrp="1"/>
          </p:cNvSpPr>
          <p:nvPr>
            <p:ph sz="half" idx="10" hasCustomPrompt="1"/>
          </p:nvPr>
        </p:nvSpPr>
        <p:spPr>
          <a:xfrm>
            <a:off x="4840941" y="1541858"/>
            <a:ext cx="3674409" cy="2736571"/>
          </a:xfrm>
          <a:prstGeom prst="rect">
            <a:avLst/>
          </a:prstGeom>
        </p:spPr>
        <p:txBody>
          <a:bodyPr>
            <a:normAutofit lnSpcReduction="10000"/>
          </a:bodyPr>
          <a:lstStyle/>
          <a:p>
            <a:r>
              <a:rPr lang="en-US" sz="1800">
                <a:effectLst/>
                <a:latin typeface="Arial" panose="020B0604020202020204" pitchFamily="34" charset="0"/>
                <a:cs typeface="Arial" panose="020B0604020202020204" pitchFamily="34" charset="0"/>
              </a:rPr>
              <a:t>Click to add text</a:t>
            </a:r>
          </a:p>
        </p:txBody>
      </p:sp>
      <p:pic>
        <p:nvPicPr>
          <p:cNvPr id="2" name="Picture 1">
            <a:extLst>
              <a:ext uri="{FF2B5EF4-FFF2-40B4-BE49-F238E27FC236}">
                <a16:creationId xmlns:a16="http://schemas.microsoft.com/office/drawing/2014/main" id="{78B6737B-67EB-4FA1-1556-A13FBCB6D2A8}"/>
              </a:ext>
            </a:extLst>
          </p:cNvPr>
          <p:cNvPicPr>
            <a:picLocks noChangeAspect="1"/>
          </p:cNvPicPr>
          <p:nvPr userDrawn="1"/>
        </p:nvPicPr>
        <p:blipFill>
          <a:blip r:embed="rId3"/>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2794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Text+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74835B-FB5B-1F11-B2FB-D745930CCF41}"/>
              </a:ext>
            </a:extLst>
          </p:cNvPr>
          <p:cNvGrpSpPr>
            <a:grpSpLocks noGrp="1" noUngrp="1" noRot="1" noMove="1" noResize="1"/>
          </p:cNvGrpSpPr>
          <p:nvPr userDrawn="1"/>
        </p:nvGrpSpPr>
        <p:grpSpPr>
          <a:xfrm>
            <a:off x="-6459194" y="-2206487"/>
            <a:ext cx="22176688" cy="21072277"/>
            <a:chOff x="-6459194" y="-2206487"/>
            <a:chExt cx="22176688" cy="21072277"/>
          </a:xfrm>
        </p:grpSpPr>
        <p:sp>
          <p:nvSpPr>
            <p:cNvPr id="4" name="Rectangle 3">
              <a:extLst>
                <a:ext uri="{FF2B5EF4-FFF2-40B4-BE49-F238E27FC236}">
                  <a16:creationId xmlns:a16="http://schemas.microsoft.com/office/drawing/2014/main" id="{C34D7790-C70F-31CF-7DFE-D42E6270B6FA}"/>
                </a:ext>
              </a:extLst>
            </p:cNvPr>
            <p:cNvSpPr>
              <a:spLocks noGrp="1" noRot="1" noMove="1" noResize="1" noEditPoints="1" noAdjustHandles="1" noChangeArrowheads="1" noChangeShapeType="1"/>
            </p:cNvSpPr>
            <p:nvPr/>
          </p:nvSpPr>
          <p:spPr>
            <a:xfrm>
              <a:off x="0" y="0"/>
              <a:ext cx="9144000" cy="1268016"/>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7D2D0F12-76AD-953D-2B34-B549489E153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6459194" y="-2206487"/>
              <a:ext cx="22176688" cy="21072277"/>
            </a:xfrm>
            <a:prstGeom prst="rect">
              <a:avLst/>
            </a:prstGeom>
          </p:spPr>
        </p:pic>
      </p:grpSp>
      <p:sp>
        <p:nvSpPr>
          <p:cNvPr id="7" name="Content Placeholder 5">
            <a:extLst>
              <a:ext uri="{FF2B5EF4-FFF2-40B4-BE49-F238E27FC236}">
                <a16:creationId xmlns:a16="http://schemas.microsoft.com/office/drawing/2014/main" id="{A60A322A-D0E3-6558-3E1F-B0655DABCA74}"/>
              </a:ext>
            </a:extLst>
          </p:cNvPr>
          <p:cNvSpPr>
            <a:spLocks noGrp="1"/>
          </p:cNvSpPr>
          <p:nvPr>
            <p:ph sz="half" idx="1" hasCustomPrompt="1"/>
          </p:nvPr>
        </p:nvSpPr>
        <p:spPr>
          <a:xfrm>
            <a:off x="628650" y="1541859"/>
            <a:ext cx="3674409" cy="3294555"/>
          </a:xfrm>
          <a:prstGeom prst="rect">
            <a:avLst/>
          </a:prstGeom>
        </p:spPr>
        <p:txBody>
          <a:bodyPr>
            <a:normAutofit lnSpcReduction="10000"/>
          </a:bodyPr>
          <a:lstStyle/>
          <a:p>
            <a:r>
              <a:rPr lang="en-US" sz="1800">
                <a:effectLst/>
                <a:latin typeface="Arial" panose="020B0604020202020204" pitchFamily="34" charset="0"/>
                <a:cs typeface="Arial" panose="020B0604020202020204" pitchFamily="34" charset="0"/>
              </a:rPr>
              <a:t>Click to add text</a:t>
            </a:r>
          </a:p>
        </p:txBody>
      </p:sp>
      <p:sp>
        <p:nvSpPr>
          <p:cNvPr id="11" name="Picture Placeholder 10">
            <a:extLst>
              <a:ext uri="{FF2B5EF4-FFF2-40B4-BE49-F238E27FC236}">
                <a16:creationId xmlns:a16="http://schemas.microsoft.com/office/drawing/2014/main" id="{9352FCA5-79F2-33B6-1168-022D075592B4}"/>
              </a:ext>
            </a:extLst>
          </p:cNvPr>
          <p:cNvSpPr>
            <a:spLocks noGrp="1"/>
          </p:cNvSpPr>
          <p:nvPr>
            <p:ph type="pic" sz="quarter" idx="10"/>
          </p:nvPr>
        </p:nvSpPr>
        <p:spPr>
          <a:xfrm>
            <a:off x="4572000" y="1541463"/>
            <a:ext cx="3943350" cy="2775468"/>
          </a:xfrm>
        </p:spPr>
        <p:txBody>
          <a:bodyPr/>
          <a:lstStyle/>
          <a:p>
            <a:endParaRPr lang="en-US"/>
          </a:p>
        </p:txBody>
      </p:sp>
      <p:sp>
        <p:nvSpPr>
          <p:cNvPr id="15" name="Title Placeholder 1">
            <a:extLst>
              <a:ext uri="{FF2B5EF4-FFF2-40B4-BE49-F238E27FC236}">
                <a16:creationId xmlns:a16="http://schemas.microsoft.com/office/drawing/2014/main" id="{011DB5BE-C23E-8898-F416-FC64F1D1070F}"/>
              </a:ext>
            </a:extLst>
          </p:cNvPr>
          <p:cNvSpPr>
            <a:spLocks noGrp="1"/>
          </p:cNvSpPr>
          <p:nvPr>
            <p:ph type="title" hasCustomPrompt="1"/>
          </p:nvPr>
        </p:nvSpPr>
        <p:spPr>
          <a:xfrm>
            <a:off x="628650" y="274638"/>
            <a:ext cx="7886700" cy="993775"/>
          </a:xfrm>
          <a:prstGeom prst="rect">
            <a:avLst/>
          </a:prstGeom>
        </p:spPr>
        <p:txBody>
          <a:bodyPr vert="horz" lIns="91440" tIns="45720" rIns="91440" bIns="45720" rtlCol="0" anchor="ctr">
            <a:normAutofit/>
          </a:bodyPr>
          <a:lstStyle/>
          <a:p>
            <a:r>
              <a:rPr lang="en-US"/>
              <a:t>2-Column (textbox &amp; photo)</a:t>
            </a:r>
          </a:p>
        </p:txBody>
      </p:sp>
      <p:pic>
        <p:nvPicPr>
          <p:cNvPr id="10" name="Picture 9">
            <a:extLst>
              <a:ext uri="{FF2B5EF4-FFF2-40B4-BE49-F238E27FC236}">
                <a16:creationId xmlns:a16="http://schemas.microsoft.com/office/drawing/2014/main" id="{6DBACB50-0FC7-A996-18F6-889AA326D848}"/>
              </a:ext>
            </a:extLst>
          </p:cNvPr>
          <p:cNvPicPr>
            <a:picLocks noChangeAspect="1"/>
          </p:cNvPicPr>
          <p:nvPr userDrawn="1"/>
        </p:nvPicPr>
        <p:blipFill>
          <a:blip r:embed="rId3"/>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97323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Text+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74835B-FB5B-1F11-B2FB-D745930CCF41}"/>
              </a:ext>
            </a:extLst>
          </p:cNvPr>
          <p:cNvGrpSpPr>
            <a:grpSpLocks noGrp="1" noUngrp="1" noRot="1" noMove="1" noResize="1"/>
          </p:cNvGrpSpPr>
          <p:nvPr userDrawn="1"/>
        </p:nvGrpSpPr>
        <p:grpSpPr>
          <a:xfrm>
            <a:off x="-6459194" y="-2206487"/>
            <a:ext cx="22176688" cy="21072277"/>
            <a:chOff x="-6459194" y="-2206487"/>
            <a:chExt cx="22176688" cy="21072277"/>
          </a:xfrm>
        </p:grpSpPr>
        <p:sp>
          <p:nvSpPr>
            <p:cNvPr id="4" name="Rectangle 3">
              <a:extLst>
                <a:ext uri="{FF2B5EF4-FFF2-40B4-BE49-F238E27FC236}">
                  <a16:creationId xmlns:a16="http://schemas.microsoft.com/office/drawing/2014/main" id="{C34D7790-C70F-31CF-7DFE-D42E6270B6FA}"/>
                </a:ext>
              </a:extLst>
            </p:cNvPr>
            <p:cNvSpPr>
              <a:spLocks noGrp="1" noRot="1" noMove="1" noResize="1" noEditPoints="1" noAdjustHandles="1" noChangeArrowheads="1" noChangeShapeType="1"/>
            </p:cNvSpPr>
            <p:nvPr/>
          </p:nvSpPr>
          <p:spPr>
            <a:xfrm>
              <a:off x="0" y="0"/>
              <a:ext cx="9144000" cy="1268016"/>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7D2D0F12-76AD-953D-2B34-B549489E1536}"/>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6459194" y="-2206487"/>
              <a:ext cx="22176688" cy="21072277"/>
            </a:xfrm>
            <a:prstGeom prst="rect">
              <a:avLst/>
            </a:prstGeom>
          </p:spPr>
        </p:pic>
      </p:grpSp>
      <p:sp>
        <p:nvSpPr>
          <p:cNvPr id="6" name="Title 4">
            <a:extLst>
              <a:ext uri="{FF2B5EF4-FFF2-40B4-BE49-F238E27FC236}">
                <a16:creationId xmlns:a16="http://schemas.microsoft.com/office/drawing/2014/main" id="{39C65101-5ED6-3574-3FE3-46245B4C1C58}"/>
              </a:ext>
            </a:extLst>
          </p:cNvPr>
          <p:cNvSpPr>
            <a:spLocks noGrp="1"/>
          </p:cNvSpPr>
          <p:nvPr>
            <p:ph type="title" hasCustomPrompt="1"/>
          </p:nvPr>
        </p:nvSpPr>
        <p:spPr>
          <a:xfrm>
            <a:off x="628650" y="273844"/>
            <a:ext cx="7886700" cy="994172"/>
          </a:xfrm>
          <a:prstGeom prst="rect">
            <a:avLst/>
          </a:prstGeom>
        </p:spPr>
        <p:txBody>
          <a:bodyPr>
            <a:normAutofit/>
          </a:bodyPr>
          <a:lstStyle/>
          <a:p>
            <a:r>
              <a:rPr lang="en-US" sz="3600">
                <a:solidFill>
                  <a:schemeClr val="bg1"/>
                </a:solidFill>
                <a:latin typeface="Arial" panose="020B0604020202020204" pitchFamily="34" charset="0"/>
                <a:cs typeface="Arial" panose="020B0604020202020204" pitchFamily="34" charset="0"/>
              </a:rPr>
              <a:t>2-Column (textbox + </a:t>
            </a:r>
            <a:r>
              <a:rPr lang="en-US" sz="3600" err="1">
                <a:solidFill>
                  <a:schemeClr val="bg1"/>
                </a:solidFill>
                <a:latin typeface="Arial" panose="020B0604020202020204" pitchFamily="34" charset="0"/>
                <a:cs typeface="Arial" panose="020B0604020202020204" pitchFamily="34" charset="0"/>
              </a:rPr>
              <a:t>texbox</a:t>
            </a:r>
            <a:r>
              <a:rPr lang="en-US" sz="3600">
                <a:solidFill>
                  <a:schemeClr val="bg1"/>
                </a:solidFill>
                <a:latin typeface="Arial" panose="020B0604020202020204" pitchFamily="34" charset="0"/>
                <a:cs typeface="Arial" panose="020B0604020202020204" pitchFamily="34" charset="0"/>
              </a:rPr>
              <a:t>)</a:t>
            </a:r>
          </a:p>
        </p:txBody>
      </p:sp>
      <p:sp>
        <p:nvSpPr>
          <p:cNvPr id="7" name="Content Placeholder 5">
            <a:extLst>
              <a:ext uri="{FF2B5EF4-FFF2-40B4-BE49-F238E27FC236}">
                <a16:creationId xmlns:a16="http://schemas.microsoft.com/office/drawing/2014/main" id="{A60A322A-D0E3-6558-3E1F-B0655DABCA74}"/>
              </a:ext>
            </a:extLst>
          </p:cNvPr>
          <p:cNvSpPr>
            <a:spLocks noGrp="1"/>
          </p:cNvSpPr>
          <p:nvPr>
            <p:ph sz="half" idx="1" hasCustomPrompt="1"/>
          </p:nvPr>
        </p:nvSpPr>
        <p:spPr>
          <a:xfrm>
            <a:off x="628650" y="1541859"/>
            <a:ext cx="3674409" cy="3294555"/>
          </a:xfrm>
          <a:prstGeom prst="rect">
            <a:avLst/>
          </a:prstGeom>
        </p:spPr>
        <p:txBody>
          <a:bodyPr>
            <a:normAutofit lnSpcReduction="10000"/>
          </a:bodyPr>
          <a:lstStyle/>
          <a:p>
            <a:r>
              <a:rPr lang="en-US" sz="1800">
                <a:effectLst/>
                <a:latin typeface="Arial" panose="020B0604020202020204" pitchFamily="34" charset="0"/>
                <a:cs typeface="Arial" panose="020B0604020202020204" pitchFamily="34" charset="0"/>
              </a:rPr>
              <a:t>Click to add text</a:t>
            </a:r>
          </a:p>
        </p:txBody>
      </p:sp>
      <p:sp>
        <p:nvSpPr>
          <p:cNvPr id="10" name="Content Placeholder 5">
            <a:extLst>
              <a:ext uri="{FF2B5EF4-FFF2-40B4-BE49-F238E27FC236}">
                <a16:creationId xmlns:a16="http://schemas.microsoft.com/office/drawing/2014/main" id="{FAFFF586-08C0-741F-068A-23D7CE9C47D0}"/>
              </a:ext>
            </a:extLst>
          </p:cNvPr>
          <p:cNvSpPr>
            <a:spLocks noGrp="1"/>
          </p:cNvSpPr>
          <p:nvPr>
            <p:ph sz="half" idx="10" hasCustomPrompt="1"/>
          </p:nvPr>
        </p:nvSpPr>
        <p:spPr>
          <a:xfrm>
            <a:off x="4840941" y="1541858"/>
            <a:ext cx="3674409" cy="2736571"/>
          </a:xfrm>
          <a:prstGeom prst="rect">
            <a:avLst/>
          </a:prstGeom>
        </p:spPr>
        <p:txBody>
          <a:bodyPr>
            <a:normAutofit lnSpcReduction="10000"/>
          </a:bodyPr>
          <a:lstStyle/>
          <a:p>
            <a:r>
              <a:rPr lang="en-US" sz="1800">
                <a:effectLst/>
                <a:latin typeface="Arial" panose="020B0604020202020204" pitchFamily="34" charset="0"/>
                <a:cs typeface="Arial" panose="020B0604020202020204" pitchFamily="34" charset="0"/>
              </a:rPr>
              <a:t>Click to add text</a:t>
            </a:r>
          </a:p>
        </p:txBody>
      </p:sp>
      <p:pic>
        <p:nvPicPr>
          <p:cNvPr id="2" name="Picture 1">
            <a:extLst>
              <a:ext uri="{FF2B5EF4-FFF2-40B4-BE49-F238E27FC236}">
                <a16:creationId xmlns:a16="http://schemas.microsoft.com/office/drawing/2014/main" id="{EA5DE745-2EAA-89D7-1384-D3F26DD1C373}"/>
              </a:ext>
            </a:extLst>
          </p:cNvPr>
          <p:cNvPicPr>
            <a:picLocks noChangeAspect="1"/>
          </p:cNvPicPr>
          <p:nvPr userDrawn="1"/>
        </p:nvPicPr>
        <p:blipFill>
          <a:blip r:embed="rId3"/>
          <a:stretch>
            <a:fillRect/>
          </a:stretch>
        </p:blipFill>
        <p:spPr>
          <a:xfrm>
            <a:off x="7662118" y="4316931"/>
            <a:ext cx="853232" cy="826569"/>
          </a:xfrm>
          <a:prstGeom prst="rect">
            <a:avLst/>
          </a:prstGeom>
        </p:spPr>
      </p:pic>
    </p:spTree>
    <p:extLst>
      <p:ext uri="{BB962C8B-B14F-4D97-AF65-F5344CB8AC3E}">
        <p14:creationId xmlns:p14="http://schemas.microsoft.com/office/powerpoint/2010/main" val="458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tric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B54E2C-D0DC-F8E0-7265-F5C7D74E3578}"/>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4" name="Rectangle 3">
              <a:extLst>
                <a:ext uri="{FF2B5EF4-FFF2-40B4-BE49-F238E27FC236}">
                  <a16:creationId xmlns:a16="http://schemas.microsoft.com/office/drawing/2014/main" id="{D9CDD16A-0D32-B90E-FBCF-6E7334FBA2F6}"/>
                </a:ext>
              </a:extLst>
            </p:cNvPr>
            <p:cNvSpPr>
              <a:spLocks noGrp="1" noRot="1" noMove="1" noResize="1" noEditPoints="1" noAdjustHandles="1" noChangeArrowheads="1" noChangeShapeType="1"/>
            </p:cNvSpPr>
            <p:nvPr/>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857471D6-AFD3-DFBB-D99A-7027BF3740F3}"/>
                </a:ext>
              </a:extLst>
            </p:cNvPr>
            <p:cNvPicPr>
              <a:picLocks noGrp="1" noRo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sp>
        <p:nvSpPr>
          <p:cNvPr id="7" name="Content Placeholder 8">
            <a:extLst>
              <a:ext uri="{FF2B5EF4-FFF2-40B4-BE49-F238E27FC236}">
                <a16:creationId xmlns:a16="http://schemas.microsoft.com/office/drawing/2014/main" id="{FB82F315-1523-3CEE-4F58-7D64414EB031}"/>
              </a:ext>
            </a:extLst>
          </p:cNvPr>
          <p:cNvSpPr>
            <a:spLocks noGrp="1"/>
          </p:cNvSpPr>
          <p:nvPr>
            <p:ph idx="1" hasCustomPrompt="1"/>
          </p:nvPr>
        </p:nvSpPr>
        <p:spPr>
          <a:xfrm>
            <a:off x="3572470" y="1917032"/>
            <a:ext cx="5324024" cy="2850040"/>
          </a:xfrm>
          <a:prstGeom prst="rect">
            <a:avLst/>
          </a:prstGeom>
        </p:spPr>
        <p:txBody>
          <a:bodyPr anchor="ctr">
            <a:normAutofit/>
          </a:bodyPr>
          <a:lstStyle/>
          <a:p>
            <a:r>
              <a:rPr lang="en-US">
                <a:effectLst/>
                <a:latin typeface="Arial" panose="020B0604020202020204" pitchFamily="34" charset="0"/>
                <a:cs typeface="Arial" panose="020B0604020202020204" pitchFamily="34" charset="0"/>
              </a:rPr>
              <a:t>Click to add text</a:t>
            </a:r>
          </a:p>
        </p:txBody>
      </p:sp>
      <p:pic>
        <p:nvPicPr>
          <p:cNvPr id="8" name="Graphic 7">
            <a:extLst>
              <a:ext uri="{FF2B5EF4-FFF2-40B4-BE49-F238E27FC236}">
                <a16:creationId xmlns:a16="http://schemas.microsoft.com/office/drawing/2014/main" id="{F7A57868-A4E8-BEAF-6619-3D6847A8E9FB}"/>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3580353" y="740569"/>
            <a:ext cx="3625119" cy="813218"/>
          </a:xfrm>
          <a:prstGeom prst="rect">
            <a:avLst/>
          </a:prstGeom>
        </p:spPr>
      </p:pic>
      <p:sp>
        <p:nvSpPr>
          <p:cNvPr id="2" name="Title 1">
            <a:extLst>
              <a:ext uri="{FF2B5EF4-FFF2-40B4-BE49-F238E27FC236}">
                <a16:creationId xmlns:a16="http://schemas.microsoft.com/office/drawing/2014/main" id="{CBFFE34B-E412-AA7C-CA86-E0D3FE95CBEE}"/>
              </a:ext>
            </a:extLst>
          </p:cNvPr>
          <p:cNvSpPr>
            <a:spLocks noGrp="1"/>
          </p:cNvSpPr>
          <p:nvPr>
            <p:ph type="title" hasCustomPrompt="1"/>
          </p:nvPr>
        </p:nvSpPr>
        <p:spPr>
          <a:xfrm>
            <a:off x="478125" y="686510"/>
            <a:ext cx="2244150" cy="993775"/>
          </a:xfrm>
        </p:spPr>
        <p:txBody>
          <a:bodyPr/>
          <a:lstStyle/>
          <a:p>
            <a:r>
              <a:rPr lang="en-US"/>
              <a:t>District</a:t>
            </a:r>
            <a:br>
              <a:rPr lang="en-US"/>
            </a:br>
            <a:r>
              <a:rPr lang="en-US"/>
              <a:t>Overview</a:t>
            </a:r>
          </a:p>
        </p:txBody>
      </p:sp>
    </p:spTree>
    <p:extLst>
      <p:ext uri="{BB962C8B-B14F-4D97-AF65-F5344CB8AC3E}">
        <p14:creationId xmlns:p14="http://schemas.microsoft.com/office/powerpoint/2010/main" val="255569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0DEF332-C195-FDBB-2DBD-0A5A06310805}"/>
              </a:ext>
            </a:extLst>
          </p:cNvPr>
          <p:cNvGrpSpPr>
            <a:grpSpLocks noGrp="1" noUngrp="1" noRot="1" noMove="1" noResize="1"/>
          </p:cNvGrpSpPr>
          <p:nvPr userDrawn="1"/>
        </p:nvGrpSpPr>
        <p:grpSpPr>
          <a:xfrm>
            <a:off x="-2466092" y="-2404534"/>
            <a:ext cx="16828285" cy="15990227"/>
            <a:chOff x="-2466092" y="-2404534"/>
            <a:chExt cx="16828285" cy="15990227"/>
          </a:xfrm>
        </p:grpSpPr>
        <p:sp>
          <p:nvSpPr>
            <p:cNvPr id="5" name="Rectangle 4">
              <a:extLst>
                <a:ext uri="{FF2B5EF4-FFF2-40B4-BE49-F238E27FC236}">
                  <a16:creationId xmlns:a16="http://schemas.microsoft.com/office/drawing/2014/main" id="{EA8415C6-02B2-FFB1-181F-724C9F9D1A4A}"/>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BF1E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raphic 5">
              <a:extLst>
                <a:ext uri="{FF2B5EF4-FFF2-40B4-BE49-F238E27FC236}">
                  <a16:creationId xmlns:a16="http://schemas.microsoft.com/office/drawing/2014/main" id="{3A71B5BA-3359-38C6-9F98-EBBB810BBB63}"/>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grpSp>
      <p:sp>
        <p:nvSpPr>
          <p:cNvPr id="2" name="Content Placeholder 8">
            <a:extLst>
              <a:ext uri="{FF2B5EF4-FFF2-40B4-BE49-F238E27FC236}">
                <a16:creationId xmlns:a16="http://schemas.microsoft.com/office/drawing/2014/main" id="{F5479D9F-FF9D-D853-C57A-7FFA42C7E0AB}"/>
              </a:ext>
            </a:extLst>
          </p:cNvPr>
          <p:cNvSpPr>
            <a:spLocks noGrp="1"/>
          </p:cNvSpPr>
          <p:nvPr>
            <p:ph idx="1" hasCustomPrompt="1"/>
          </p:nvPr>
        </p:nvSpPr>
        <p:spPr>
          <a:xfrm>
            <a:off x="3572470" y="1458510"/>
            <a:ext cx="5324024" cy="3308562"/>
          </a:xfrm>
          <a:prstGeom prst="rect">
            <a:avLst/>
          </a:prstGeom>
        </p:spPr>
        <p:txBody>
          <a:bodyPr anchor="ctr">
            <a:normAutofit/>
          </a:bodyPr>
          <a:lstStyle/>
          <a:p>
            <a:r>
              <a:rPr lang="en-US">
                <a:effectLst/>
                <a:latin typeface="Arial" panose="020B0604020202020204" pitchFamily="34" charset="0"/>
                <a:cs typeface="Arial" panose="020B0604020202020204" pitchFamily="34" charset="0"/>
              </a:rPr>
              <a:t>Click to add text</a:t>
            </a:r>
          </a:p>
        </p:txBody>
      </p:sp>
      <p:sp>
        <p:nvSpPr>
          <p:cNvPr id="3" name="Title 1">
            <a:extLst>
              <a:ext uri="{FF2B5EF4-FFF2-40B4-BE49-F238E27FC236}">
                <a16:creationId xmlns:a16="http://schemas.microsoft.com/office/drawing/2014/main" id="{1804F767-5146-72BE-7848-6DA1AE65C9FA}"/>
              </a:ext>
            </a:extLst>
          </p:cNvPr>
          <p:cNvSpPr>
            <a:spLocks noGrp="1"/>
          </p:cNvSpPr>
          <p:nvPr>
            <p:ph type="title" hasCustomPrompt="1"/>
          </p:nvPr>
        </p:nvSpPr>
        <p:spPr>
          <a:xfrm>
            <a:off x="478125" y="686510"/>
            <a:ext cx="2244150" cy="993775"/>
          </a:xfrm>
        </p:spPr>
        <p:txBody>
          <a:bodyPr/>
          <a:lstStyle/>
          <a:p>
            <a:r>
              <a:rPr lang="en-US"/>
              <a:t>City College</a:t>
            </a:r>
          </a:p>
        </p:txBody>
      </p:sp>
      <p:pic>
        <p:nvPicPr>
          <p:cNvPr id="9" name="Picture 8">
            <a:extLst>
              <a:ext uri="{FF2B5EF4-FFF2-40B4-BE49-F238E27FC236}">
                <a16:creationId xmlns:a16="http://schemas.microsoft.com/office/drawing/2014/main" id="{4F0FF226-BE0C-4FB2-B639-AAACF1B4217D}"/>
              </a:ext>
            </a:extLst>
          </p:cNvPr>
          <p:cNvPicPr>
            <a:picLocks noChangeAspect="1"/>
          </p:cNvPicPr>
          <p:nvPr userDrawn="1"/>
        </p:nvPicPr>
        <p:blipFill>
          <a:blip r:embed="rId3"/>
          <a:stretch>
            <a:fillRect/>
          </a:stretch>
        </p:blipFill>
        <p:spPr>
          <a:xfrm>
            <a:off x="971402" y="4620109"/>
            <a:ext cx="1257595" cy="293926"/>
          </a:xfrm>
          <a:prstGeom prst="rect">
            <a:avLst/>
          </a:prstGeom>
        </p:spPr>
      </p:pic>
    </p:spTree>
    <p:extLst>
      <p:ext uri="{BB962C8B-B14F-4D97-AF65-F5344CB8AC3E}">
        <p14:creationId xmlns:p14="http://schemas.microsoft.com/office/powerpoint/2010/main" val="14912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s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0D68C-02AD-A35F-6649-2CD087205A10}"/>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005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Graphic 4">
            <a:extLst>
              <a:ext uri="{FF2B5EF4-FFF2-40B4-BE49-F238E27FC236}">
                <a16:creationId xmlns:a16="http://schemas.microsoft.com/office/drawing/2014/main" id="{46F47D78-22DA-23A1-C530-BB12B72492D5}"/>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sp>
        <p:nvSpPr>
          <p:cNvPr id="2" name="Content Placeholder 8">
            <a:extLst>
              <a:ext uri="{FF2B5EF4-FFF2-40B4-BE49-F238E27FC236}">
                <a16:creationId xmlns:a16="http://schemas.microsoft.com/office/drawing/2014/main" id="{5915B4AB-8EA1-0934-B177-3F2C149B30E9}"/>
              </a:ext>
            </a:extLst>
          </p:cNvPr>
          <p:cNvSpPr>
            <a:spLocks noGrp="1"/>
          </p:cNvSpPr>
          <p:nvPr>
            <p:ph idx="10" hasCustomPrompt="1"/>
          </p:nvPr>
        </p:nvSpPr>
        <p:spPr>
          <a:xfrm>
            <a:off x="3572470" y="1458510"/>
            <a:ext cx="5324024" cy="3308562"/>
          </a:xfrm>
          <a:prstGeom prst="rect">
            <a:avLst/>
          </a:prstGeom>
        </p:spPr>
        <p:txBody>
          <a:bodyPr anchor="ctr">
            <a:normAutofit/>
          </a:bodyPr>
          <a:lstStyle/>
          <a:p>
            <a:r>
              <a:rPr lang="en-US">
                <a:effectLst/>
                <a:latin typeface="Arial" panose="020B0604020202020204" pitchFamily="34" charset="0"/>
                <a:cs typeface="Arial" panose="020B0604020202020204" pitchFamily="34" charset="0"/>
              </a:rPr>
              <a:t>Click to add text</a:t>
            </a:r>
          </a:p>
        </p:txBody>
      </p:sp>
      <p:sp>
        <p:nvSpPr>
          <p:cNvPr id="9" name="Title 1">
            <a:extLst>
              <a:ext uri="{FF2B5EF4-FFF2-40B4-BE49-F238E27FC236}">
                <a16:creationId xmlns:a16="http://schemas.microsoft.com/office/drawing/2014/main" id="{AE5B8146-B60D-7331-957D-92065EF0DE8C}"/>
              </a:ext>
            </a:extLst>
          </p:cNvPr>
          <p:cNvSpPr>
            <a:spLocks noGrp="1"/>
          </p:cNvSpPr>
          <p:nvPr>
            <p:ph type="title" hasCustomPrompt="1"/>
          </p:nvPr>
        </p:nvSpPr>
        <p:spPr>
          <a:xfrm>
            <a:off x="478125" y="686510"/>
            <a:ext cx="2244150" cy="993775"/>
          </a:xfrm>
        </p:spPr>
        <p:txBody>
          <a:bodyPr/>
          <a:lstStyle/>
          <a:p>
            <a:r>
              <a:rPr lang="en-US"/>
              <a:t>Mesa College</a:t>
            </a:r>
          </a:p>
        </p:txBody>
      </p:sp>
      <p:pic>
        <p:nvPicPr>
          <p:cNvPr id="6" name="Picture 5">
            <a:extLst>
              <a:ext uri="{FF2B5EF4-FFF2-40B4-BE49-F238E27FC236}">
                <a16:creationId xmlns:a16="http://schemas.microsoft.com/office/drawing/2014/main" id="{C96E93B6-1F77-40FA-BA8C-DA65C324C051}"/>
              </a:ext>
            </a:extLst>
          </p:cNvPr>
          <p:cNvPicPr>
            <a:picLocks noChangeAspect="1"/>
          </p:cNvPicPr>
          <p:nvPr userDrawn="1"/>
        </p:nvPicPr>
        <p:blipFill>
          <a:blip r:embed="rId3"/>
          <a:stretch>
            <a:fillRect/>
          </a:stretch>
        </p:blipFill>
        <p:spPr>
          <a:xfrm>
            <a:off x="971402" y="4630206"/>
            <a:ext cx="1257595" cy="273731"/>
          </a:xfrm>
          <a:prstGeom prst="rect">
            <a:avLst/>
          </a:prstGeom>
        </p:spPr>
      </p:pic>
    </p:spTree>
    <p:extLst>
      <p:ext uri="{BB962C8B-B14F-4D97-AF65-F5344CB8AC3E}">
        <p14:creationId xmlns:p14="http://schemas.microsoft.com/office/powerpoint/2010/main" val="185562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ram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DC159-E198-A29F-CFCA-347455FAAF26}"/>
              </a:ext>
            </a:extLst>
          </p:cNvPr>
          <p:cNvSpPr>
            <a:spLocks noGrp="1" noRot="1" noMove="1" noResize="1" noEditPoints="1" noAdjustHandles="1" noChangeArrowheads="1" noChangeShapeType="1"/>
          </p:cNvSpPr>
          <p:nvPr userDrawn="1"/>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4" name="Graphic 3">
            <a:extLst>
              <a:ext uri="{FF2B5EF4-FFF2-40B4-BE49-F238E27FC236}">
                <a16:creationId xmlns:a16="http://schemas.microsoft.com/office/drawing/2014/main" id="{B4D3BD2C-C540-E110-13FE-677ABCC762E8}"/>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2466092" y="-2404534"/>
            <a:ext cx="16828285" cy="15990227"/>
          </a:xfrm>
          <a:prstGeom prst="rect">
            <a:avLst/>
          </a:prstGeom>
        </p:spPr>
      </p:pic>
      <p:sp>
        <p:nvSpPr>
          <p:cNvPr id="2" name="Content Placeholder 8">
            <a:extLst>
              <a:ext uri="{FF2B5EF4-FFF2-40B4-BE49-F238E27FC236}">
                <a16:creationId xmlns:a16="http://schemas.microsoft.com/office/drawing/2014/main" id="{209036E0-EF48-0870-0A0F-C370C6775836}"/>
              </a:ext>
            </a:extLst>
          </p:cNvPr>
          <p:cNvSpPr>
            <a:spLocks noGrp="1"/>
          </p:cNvSpPr>
          <p:nvPr>
            <p:ph idx="1" hasCustomPrompt="1"/>
          </p:nvPr>
        </p:nvSpPr>
        <p:spPr>
          <a:xfrm>
            <a:off x="3572470" y="1458510"/>
            <a:ext cx="5324024" cy="3308562"/>
          </a:xfrm>
          <a:prstGeom prst="rect">
            <a:avLst/>
          </a:prstGeom>
        </p:spPr>
        <p:txBody>
          <a:bodyPr anchor="ctr">
            <a:normAutofit/>
          </a:bodyPr>
          <a:lstStyle/>
          <a:p>
            <a:r>
              <a:rPr lang="en-US">
                <a:effectLst/>
                <a:latin typeface="Arial" panose="020B0604020202020204" pitchFamily="34" charset="0"/>
                <a:cs typeface="Arial" panose="020B0604020202020204" pitchFamily="34" charset="0"/>
              </a:rPr>
              <a:t>Click to add text</a:t>
            </a:r>
          </a:p>
        </p:txBody>
      </p:sp>
      <p:sp>
        <p:nvSpPr>
          <p:cNvPr id="7" name="Title 1">
            <a:extLst>
              <a:ext uri="{FF2B5EF4-FFF2-40B4-BE49-F238E27FC236}">
                <a16:creationId xmlns:a16="http://schemas.microsoft.com/office/drawing/2014/main" id="{A1F055B7-9CF7-12C8-3385-AC952C5CCF43}"/>
              </a:ext>
            </a:extLst>
          </p:cNvPr>
          <p:cNvSpPr>
            <a:spLocks noGrp="1"/>
          </p:cNvSpPr>
          <p:nvPr>
            <p:ph type="title" hasCustomPrompt="1"/>
          </p:nvPr>
        </p:nvSpPr>
        <p:spPr>
          <a:xfrm>
            <a:off x="478125" y="686510"/>
            <a:ext cx="2244150" cy="993775"/>
          </a:xfrm>
        </p:spPr>
        <p:txBody>
          <a:bodyPr/>
          <a:lstStyle/>
          <a:p>
            <a:r>
              <a:rPr lang="en-US"/>
              <a:t>Miramar College</a:t>
            </a:r>
          </a:p>
        </p:txBody>
      </p:sp>
      <p:pic>
        <p:nvPicPr>
          <p:cNvPr id="6" name="Picture 5">
            <a:extLst>
              <a:ext uri="{FF2B5EF4-FFF2-40B4-BE49-F238E27FC236}">
                <a16:creationId xmlns:a16="http://schemas.microsoft.com/office/drawing/2014/main" id="{6320E75A-437C-4D0B-A915-9BC6A86C19DF}"/>
              </a:ext>
            </a:extLst>
          </p:cNvPr>
          <p:cNvPicPr>
            <a:picLocks noChangeAspect="1"/>
          </p:cNvPicPr>
          <p:nvPr userDrawn="1"/>
        </p:nvPicPr>
        <p:blipFill>
          <a:blip r:embed="rId3"/>
          <a:stretch>
            <a:fillRect/>
          </a:stretch>
        </p:blipFill>
        <p:spPr>
          <a:xfrm>
            <a:off x="1173644" y="4456990"/>
            <a:ext cx="848621" cy="457045"/>
          </a:xfrm>
          <a:prstGeom prst="rect">
            <a:avLst/>
          </a:prstGeom>
        </p:spPr>
      </p:pic>
    </p:spTree>
    <p:extLst>
      <p:ext uri="{BB962C8B-B14F-4D97-AF65-F5344CB8AC3E}">
        <p14:creationId xmlns:p14="http://schemas.microsoft.com/office/powerpoint/2010/main" val="1479253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E444B-5816-A0EF-58D5-9949E2475FD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F5680368-DD64-6EA7-8F58-99AD2BF0187B}"/>
              </a:ext>
            </a:extLst>
          </p:cNvPr>
          <p:cNvSpPr>
            <a:spLocks noGrp="1"/>
          </p:cNvSpPr>
          <p:nvPr>
            <p:ph type="body" idx="1"/>
          </p:nvPr>
        </p:nvSpPr>
        <p:spPr>
          <a:xfrm>
            <a:off x="628650" y="1370013"/>
            <a:ext cx="7886700" cy="16626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6858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B6375-FB89-8279-EF1C-75E79E0D088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3B473B-2077-0F7E-305C-7D3D723689FB}"/>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F26F8-3315-86D5-9F37-30D57EC6C1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05CB5AF2-86C1-DC4D-BCEB-7041823BAF72}" type="datetimeFigureOut">
              <a:rPr lang="en-US" smtClean="0"/>
              <a:t>3/28/26</a:t>
            </a:fld>
            <a:endParaRPr lang="en-US"/>
          </a:p>
        </p:txBody>
      </p:sp>
      <p:sp>
        <p:nvSpPr>
          <p:cNvPr id="5" name="Footer Placeholder 4">
            <a:extLst>
              <a:ext uri="{FF2B5EF4-FFF2-40B4-BE49-F238E27FC236}">
                <a16:creationId xmlns:a16="http://schemas.microsoft.com/office/drawing/2014/main" id="{BD5BB806-251C-3B3D-5F75-F7DE04D842C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B903CD-E3D9-23C7-256D-B5AB6B9309A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205D76D-5CCF-5049-9DDC-AF16D41EB34E}" type="slidenum">
              <a:rPr lang="en-US" smtClean="0"/>
              <a:t>‹#›</a:t>
            </a:fld>
            <a:endParaRPr lang="en-US"/>
          </a:p>
        </p:txBody>
      </p:sp>
    </p:spTree>
    <p:extLst>
      <p:ext uri="{BB962C8B-B14F-4D97-AF65-F5344CB8AC3E}">
        <p14:creationId xmlns:p14="http://schemas.microsoft.com/office/powerpoint/2010/main" val="1147414820"/>
      </p:ext>
    </p:extLst>
  </p:cSld>
  <p:clrMap bg1="lt1" tx1="dk1" bg2="lt2" tx2="dk2" accent1="accent1" accent2="accent2" accent3="accent3" accent4="accent4" accent5="accent5" accent6="accent6" hlink="hlink" folHlink="folHlink"/>
  <p:sldLayoutIdLst>
    <p:sldLayoutId id="2147483668" r:id="rId1"/>
    <p:sldLayoutId id="2147483656" r:id="rId2"/>
    <p:sldLayoutId id="2147483667" r:id="rId3"/>
    <p:sldLayoutId id="2147483655" r:id="rId4"/>
    <p:sldLayoutId id="2147483657" r:id="rId5"/>
    <p:sldLayoutId id="2147483658" r:id="rId6"/>
    <p:sldLayoutId id="2147483659" r:id="rId7"/>
    <p:sldLayoutId id="2147483661" r:id="rId8"/>
    <p:sldLayoutId id="2147483702" r:id="rId9"/>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562BBF-23A2-D8B9-795E-83A9C06560D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FCAD52-2D69-D639-7A5E-F6D58FF5B25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556727"/>
      </p:ext>
    </p:extLst>
  </p:cSld>
  <p:clrMap bg1="lt1" tx1="dk1" bg2="lt2" tx2="dk2" accent1="accent1" accent2="accent2" accent3="accent3" accent4="accent4" accent5="accent5" accent6="accent6" hlink="hlink" folHlink="folHlink"/>
  <p:sldLayoutIdLst>
    <p:sldLayoutId id="2147483665" r:id="rId1"/>
    <p:sldLayoutId id="2147483653" r:id="rId2"/>
    <p:sldLayoutId id="2147483654" r:id="rId3"/>
    <p:sldLayoutId id="2147483662" r:id="rId4"/>
    <p:sldLayoutId id="2147483663" r:id="rId5"/>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3/28/26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941456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png"/><Relationship Id="rId1" Type="http://schemas.openxmlformats.org/officeDocument/2006/relationships/slideLayout" Target="../slideLayouts/slideLayout28.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leginfo.legislature.ca.gov/faces/codesTOCSelected.xhtml?tocCode=EDC&amp;tocTitle=+Education+Code+-+EDC" TargetMode="External"/><Relationship Id="rId2" Type="http://schemas.openxmlformats.org/officeDocument/2006/relationships/hyperlink" Target="https://legiscan.com/CA/legislation" TargetMode="External"/><Relationship Id="rId1" Type="http://schemas.openxmlformats.org/officeDocument/2006/relationships/slideLayout" Target="../slideLayouts/slideLayout30.xml"/><Relationship Id="rId4" Type="http://schemas.openxmlformats.org/officeDocument/2006/relationships/hyperlink" Target="https://govt.westlaw.com/calregs/Browse/Home/California/CaliforniaCodeofRegulations?guid=I5EDC84B04C6911EC93A8000D3A7C4BC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CF8D3-B903-631D-5B0C-D02AEDBC2663}"/>
              </a:ext>
            </a:extLst>
          </p:cNvPr>
          <p:cNvSpPr>
            <a:spLocks noGrp="1"/>
          </p:cNvSpPr>
          <p:nvPr>
            <p:ph type="body" idx="10"/>
          </p:nvPr>
        </p:nvSpPr>
        <p:spPr>
          <a:xfrm>
            <a:off x="3781424" y="2022661"/>
            <a:ext cx="4743382" cy="1640955"/>
          </a:xfrm>
        </p:spPr>
        <p:txBody>
          <a:bodyPr vert="horz" lIns="91440" tIns="45720" rIns="91440" bIns="45720" rtlCol="0" anchor="t">
            <a:normAutofit/>
          </a:bodyPr>
          <a:lstStyle/>
          <a:p>
            <a:pPr>
              <a:spcBef>
                <a:spcPts val="600"/>
              </a:spcBef>
              <a:spcAft>
                <a:spcPts val="600"/>
              </a:spcAft>
            </a:pPr>
            <a:r>
              <a:rPr lang="en-US" sz="3600" b="1" dirty="0">
                <a:latin typeface="Arial"/>
                <a:cs typeface="Arial"/>
              </a:rPr>
              <a:t>Board Policies, Procedures and You</a:t>
            </a:r>
            <a:endParaRPr lang="en-US" sz="3600" b="1" dirty="0"/>
          </a:p>
        </p:txBody>
      </p:sp>
      <p:sp>
        <p:nvSpPr>
          <p:cNvPr id="3" name="Text Placeholder 2">
            <a:extLst>
              <a:ext uri="{FF2B5EF4-FFF2-40B4-BE49-F238E27FC236}">
                <a16:creationId xmlns:a16="http://schemas.microsoft.com/office/drawing/2014/main" id="{E98D630A-1EE8-0785-F2B3-8A715C9B2FCF}"/>
              </a:ext>
            </a:extLst>
          </p:cNvPr>
          <p:cNvSpPr>
            <a:spLocks noGrp="1"/>
          </p:cNvSpPr>
          <p:nvPr>
            <p:ph type="body" sz="quarter" idx="11"/>
          </p:nvPr>
        </p:nvSpPr>
        <p:spPr>
          <a:xfrm>
            <a:off x="3781424" y="4215008"/>
            <a:ext cx="4534369" cy="809430"/>
          </a:xfrm>
        </p:spPr>
        <p:txBody>
          <a:bodyPr/>
          <a:lstStyle/>
          <a:p>
            <a:r>
              <a:rPr lang="en-US" dirty="0"/>
              <a:t>A Guide for Admissions and Records Professionals</a:t>
            </a:r>
          </a:p>
        </p:txBody>
      </p:sp>
      <p:pic>
        <p:nvPicPr>
          <p:cNvPr id="5" name="Picture 4">
            <a:extLst>
              <a:ext uri="{FF2B5EF4-FFF2-40B4-BE49-F238E27FC236}">
                <a16:creationId xmlns:a16="http://schemas.microsoft.com/office/drawing/2014/main" id="{52F340A5-FD54-3B4D-0319-40627CD8CC40}"/>
              </a:ext>
            </a:extLst>
          </p:cNvPr>
          <p:cNvPicPr>
            <a:picLocks noChangeAspect="1"/>
          </p:cNvPicPr>
          <p:nvPr/>
        </p:nvPicPr>
        <p:blipFill>
          <a:blip r:embed="rId2"/>
          <a:stretch>
            <a:fillRect/>
          </a:stretch>
        </p:blipFill>
        <p:spPr>
          <a:xfrm>
            <a:off x="254899" y="1266530"/>
            <a:ext cx="2694647" cy="2610440"/>
          </a:xfrm>
          <a:prstGeom prst="rect">
            <a:avLst/>
          </a:prstGeom>
        </p:spPr>
      </p:pic>
    </p:spTree>
    <p:extLst>
      <p:ext uri="{BB962C8B-B14F-4D97-AF65-F5344CB8AC3E}">
        <p14:creationId xmlns:p14="http://schemas.microsoft.com/office/powerpoint/2010/main" val="6988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Key Education Code</a:t>
            </a:r>
          </a:p>
        </p:txBody>
      </p:sp>
      <p:sp>
        <p:nvSpPr>
          <p:cNvPr id="5" name="Content Placeholder 2"/>
          <p:cNvSpPr>
            <a:spLocks noGrp="1"/>
          </p:cNvSpPr>
          <p:nvPr>
            <p:ph sz="half" idx="1"/>
          </p:nvPr>
        </p:nvSpPr>
        <p:spPr>
          <a:xfrm>
            <a:off x="628650" y="1369219"/>
            <a:ext cx="8322101" cy="3263504"/>
          </a:xfrm>
        </p:spPr>
        <p:txBody>
          <a:bodyPr>
            <a:normAutofit lnSpcReduction="10000"/>
          </a:bodyPr>
          <a:lstStyle/>
          <a:p>
            <a:r>
              <a:rPr lang="en-US" sz="1600" dirty="0"/>
              <a:t>Admissions Requirements and Regulations 76000</a:t>
            </a:r>
          </a:p>
          <a:p>
            <a:r>
              <a:rPr lang="en-US" sz="1600" dirty="0"/>
              <a:t>Fees 76300-76395 - Enrollment Fees &amp; Waivers 76300</a:t>
            </a:r>
          </a:p>
          <a:p>
            <a:r>
              <a:rPr lang="en-US" sz="1600" dirty="0"/>
              <a:t>Nonresident Fees, Waivers, &amp; Calculations 76140-76143</a:t>
            </a:r>
          </a:p>
          <a:p>
            <a:r>
              <a:rPr lang="en-US" sz="1600" dirty="0"/>
              <a:t>Other Permissible Fees (Health, Parking, Transportation, Materials, Audits, etc.) 76350-76395</a:t>
            </a:r>
          </a:p>
          <a:p>
            <a:r>
              <a:rPr lang="en-US" sz="1600" dirty="0"/>
              <a:t>Noncredit Courses 76380</a:t>
            </a:r>
          </a:p>
          <a:p>
            <a:r>
              <a:rPr lang="en-US" sz="1600" dirty="0"/>
              <a:t>Concurrent and Dual Enrollment 76001-76004 &amp; 48800-48802</a:t>
            </a:r>
          </a:p>
          <a:p>
            <a:r>
              <a:rPr lang="en-US" sz="1600" dirty="0"/>
              <a:t>Residency 68000-68001</a:t>
            </a:r>
          </a:p>
          <a:p>
            <a:r>
              <a:rPr lang="en-US" sz="1600" dirty="0"/>
              <a:t>Removal, Suspension, or Expulsion 76030-76037</a:t>
            </a:r>
          </a:p>
          <a:p>
            <a:r>
              <a:rPr lang="en-US" sz="1600" dirty="0"/>
              <a:t>Records, Privacy, and Student Access 76200-76246</a:t>
            </a:r>
          </a:p>
          <a:p>
            <a:r>
              <a:rPr lang="en-US" sz="1600" dirty="0"/>
              <a:t>Flexible Calendar 84890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538F-D649-19BF-E19C-5B5192092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7D3BB-F65E-EB0B-F372-9AAA84E1D420}"/>
              </a:ext>
            </a:extLst>
          </p:cNvPr>
          <p:cNvSpPr>
            <a:spLocks noGrp="1"/>
          </p:cNvSpPr>
          <p:nvPr>
            <p:ph type="title"/>
          </p:nvPr>
        </p:nvSpPr>
        <p:spPr/>
        <p:txBody>
          <a:bodyPr/>
          <a:lstStyle/>
          <a:p>
            <a:r>
              <a:rPr lang="en-US" b="1" dirty="0">
                <a:solidFill>
                  <a:schemeClr val="bg1"/>
                </a:solidFill>
              </a:rPr>
              <a:t>Key Title 5 Provisions</a:t>
            </a:r>
          </a:p>
        </p:txBody>
      </p:sp>
      <p:sp>
        <p:nvSpPr>
          <p:cNvPr id="5" name="Content Placeholder 2">
            <a:extLst>
              <a:ext uri="{FF2B5EF4-FFF2-40B4-BE49-F238E27FC236}">
                <a16:creationId xmlns:a16="http://schemas.microsoft.com/office/drawing/2014/main" id="{C2207827-2EC1-EDAC-3800-F2BBE93719D9}"/>
              </a:ext>
            </a:extLst>
          </p:cNvPr>
          <p:cNvSpPr>
            <a:spLocks noGrp="1"/>
          </p:cNvSpPr>
          <p:nvPr>
            <p:ph sz="half" idx="1"/>
          </p:nvPr>
        </p:nvSpPr>
        <p:spPr>
          <a:xfrm>
            <a:off x="628650" y="1369219"/>
            <a:ext cx="8322101" cy="3263504"/>
          </a:xfrm>
        </p:spPr>
        <p:txBody>
          <a:bodyPr>
            <a:normAutofit/>
          </a:bodyPr>
          <a:lstStyle/>
          <a:p>
            <a:r>
              <a:rPr lang="en-US" sz="1800" dirty="0"/>
              <a:t>Open Courses – Chapter 2, Subchapter 1 §51006</a:t>
            </a:r>
          </a:p>
          <a:p>
            <a:r>
              <a:rPr lang="en-US" sz="1800" dirty="0"/>
              <a:t>Residency (including requirements, exemptions, and waivers) - Chapter 5, Subchapter 1 §54000-54072</a:t>
            </a:r>
          </a:p>
          <a:p>
            <a:r>
              <a:rPr lang="en-US" sz="1800" dirty="0"/>
              <a:t>Electronic Signatures by Students - Chapter 5, Subchapter 4.5 §54300</a:t>
            </a:r>
          </a:p>
          <a:p>
            <a:r>
              <a:rPr lang="en-US" sz="1800" dirty="0"/>
              <a:t>Student Records - Chapter 5, Subchapter 6 §54600-54662</a:t>
            </a:r>
          </a:p>
          <a:p>
            <a:r>
              <a:rPr lang="en-US" sz="1800" dirty="0"/>
              <a:t>Definition of a Credit Hour - Chapter 6, Subchapter 1, Article 1 §55002.5</a:t>
            </a:r>
          </a:p>
          <a:p>
            <a:r>
              <a:rPr lang="en-US" sz="1800" dirty="0"/>
              <a:t>Prerequisites, Co-requisites, and Recommended Preparation - Chapter 6, Subchapter 1, Article §55003</a:t>
            </a:r>
          </a:p>
          <a:p>
            <a:r>
              <a:rPr lang="en-US" sz="1800" dirty="0"/>
              <a:t>Multiple and Overlapping Enrollments (aka Enrolling in Courses With Time Conflicts) – Chapter 6, Subchapter 1, Article 1 §55007</a:t>
            </a:r>
          </a:p>
        </p:txBody>
      </p:sp>
    </p:spTree>
    <p:extLst>
      <p:ext uri="{BB962C8B-B14F-4D97-AF65-F5344CB8AC3E}">
        <p14:creationId xmlns:p14="http://schemas.microsoft.com/office/powerpoint/2010/main" val="328359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105F-B3EF-2120-B97D-A5B1D3CE0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DA246-A3FD-F3ED-E1FE-367B3B2C33B8}"/>
              </a:ext>
            </a:extLst>
          </p:cNvPr>
          <p:cNvSpPr>
            <a:spLocks noGrp="1"/>
          </p:cNvSpPr>
          <p:nvPr>
            <p:ph type="title"/>
          </p:nvPr>
        </p:nvSpPr>
        <p:spPr/>
        <p:txBody>
          <a:bodyPr/>
          <a:lstStyle/>
          <a:p>
            <a:r>
              <a:rPr lang="en-US" b="1" dirty="0">
                <a:solidFill>
                  <a:schemeClr val="bg1"/>
                </a:solidFill>
              </a:rPr>
              <a:t>Key Title 5 Provisions</a:t>
            </a:r>
          </a:p>
        </p:txBody>
      </p:sp>
      <p:sp>
        <p:nvSpPr>
          <p:cNvPr id="5" name="Content Placeholder 2">
            <a:extLst>
              <a:ext uri="{FF2B5EF4-FFF2-40B4-BE49-F238E27FC236}">
                <a16:creationId xmlns:a16="http://schemas.microsoft.com/office/drawing/2014/main" id="{3B605677-5536-A8B7-0B1F-49A7D541B25A}"/>
              </a:ext>
            </a:extLst>
          </p:cNvPr>
          <p:cNvSpPr>
            <a:spLocks noGrp="1"/>
          </p:cNvSpPr>
          <p:nvPr>
            <p:ph sz="half" idx="1"/>
          </p:nvPr>
        </p:nvSpPr>
        <p:spPr>
          <a:xfrm>
            <a:off x="628650" y="1369219"/>
            <a:ext cx="8322101" cy="3263504"/>
          </a:xfrm>
        </p:spPr>
        <p:txBody>
          <a:bodyPr>
            <a:normAutofit/>
          </a:bodyPr>
          <a:lstStyle/>
          <a:p>
            <a:r>
              <a:rPr lang="en-US" sz="2000" dirty="0"/>
              <a:t>Grades - Chapter 6, Subchapter 1, Article 2 §55021 &amp; 55023</a:t>
            </a:r>
          </a:p>
          <a:p>
            <a:r>
              <a:rPr lang="en-US" sz="2000" dirty="0"/>
              <a:t>Pass/No-Pass Options - Chapter 6, Subchapter 1, Article 2 §55022</a:t>
            </a:r>
          </a:p>
          <a:p>
            <a:r>
              <a:rPr lang="en-US" sz="2000" dirty="0"/>
              <a:t>Withdrawal - Chapter 6, Subchapter 1, Article 2 §55024</a:t>
            </a:r>
          </a:p>
          <a:p>
            <a:r>
              <a:rPr lang="en-US" sz="2000" dirty="0"/>
              <a:t>Grade Changes - Chapter 6, Subchapter 1, Article 2 §55025</a:t>
            </a:r>
          </a:p>
          <a:p>
            <a:r>
              <a:rPr lang="en-US" sz="2000" dirty="0"/>
              <a:t>Probation and Dismissal - Chapter 6, Subchapter 1, Article 3 §55031-55034</a:t>
            </a:r>
          </a:p>
          <a:p>
            <a:r>
              <a:rPr lang="en-US" sz="2000" dirty="0"/>
              <a:t>Course Repetition and Academic Renewal - Chapter 6, Subchapter 1, Article 4 §55040-55046</a:t>
            </a:r>
          </a:p>
          <a:p>
            <a:r>
              <a:rPr lang="en-US" sz="2000" dirty="0"/>
              <a:t>Credit for Prior Learning - Chapter 6, Subchapter 1, Article 5 §55050</a:t>
            </a:r>
          </a:p>
        </p:txBody>
      </p:sp>
    </p:spTree>
    <p:extLst>
      <p:ext uri="{BB962C8B-B14F-4D97-AF65-F5344CB8AC3E}">
        <p14:creationId xmlns:p14="http://schemas.microsoft.com/office/powerpoint/2010/main" val="399122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B9EF-B590-2AD0-4C1F-A73864398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A0317-9C36-7070-839D-BCA8FAFB93A2}"/>
              </a:ext>
            </a:extLst>
          </p:cNvPr>
          <p:cNvSpPr>
            <a:spLocks noGrp="1"/>
          </p:cNvSpPr>
          <p:nvPr>
            <p:ph type="title"/>
          </p:nvPr>
        </p:nvSpPr>
        <p:spPr/>
        <p:txBody>
          <a:bodyPr/>
          <a:lstStyle/>
          <a:p>
            <a:r>
              <a:rPr lang="en-US" b="1" dirty="0">
                <a:solidFill>
                  <a:schemeClr val="bg1"/>
                </a:solidFill>
              </a:rPr>
              <a:t>Key Title 5 Provisions</a:t>
            </a:r>
          </a:p>
        </p:txBody>
      </p:sp>
      <p:sp>
        <p:nvSpPr>
          <p:cNvPr id="5" name="Content Placeholder 2">
            <a:extLst>
              <a:ext uri="{FF2B5EF4-FFF2-40B4-BE49-F238E27FC236}">
                <a16:creationId xmlns:a16="http://schemas.microsoft.com/office/drawing/2014/main" id="{9F97A9CC-27EF-DEA8-3C2E-6BC49A04AB67}"/>
              </a:ext>
            </a:extLst>
          </p:cNvPr>
          <p:cNvSpPr>
            <a:spLocks noGrp="1"/>
          </p:cNvSpPr>
          <p:nvPr>
            <p:ph sz="half" idx="1"/>
          </p:nvPr>
        </p:nvSpPr>
        <p:spPr>
          <a:xfrm>
            <a:off x="628650" y="1369219"/>
            <a:ext cx="8322101" cy="3263504"/>
          </a:xfrm>
        </p:spPr>
        <p:txBody>
          <a:bodyPr>
            <a:normAutofit fontScale="85000" lnSpcReduction="10000"/>
          </a:bodyPr>
          <a:lstStyle/>
          <a:p>
            <a:r>
              <a:rPr lang="en-US" dirty="0"/>
              <a:t>Articulation of High School Courses - Chapter 6, Subchapter 1, Article 5 §55051</a:t>
            </a:r>
          </a:p>
          <a:p>
            <a:r>
              <a:rPr lang="en-US" dirty="0"/>
              <a:t>Advance Placement Examinations - Chapter 6, Subchapter 1, Article 5 §55052</a:t>
            </a:r>
          </a:p>
          <a:p>
            <a:r>
              <a:rPr lang="en-US" dirty="0"/>
              <a:t>Minimum Requirements for the Associate Degree - Chapter 6, Subchapter 1, Article 6 §55063</a:t>
            </a:r>
          </a:p>
          <a:p>
            <a:r>
              <a:rPr lang="en-US" dirty="0"/>
              <a:t>Academic Calendar and Flex Calendar - Chapter 6, Subchapter 8 §55700-55765</a:t>
            </a:r>
          </a:p>
          <a:p>
            <a:r>
              <a:rPr lang="en-US" dirty="0"/>
              <a:t>Attendance Reporting Procedures (FTES) - Chapter 9, Subchapter 1, Article 2 §58003-58012</a:t>
            </a:r>
          </a:p>
          <a:p>
            <a:r>
              <a:rPr lang="en-US" dirty="0"/>
              <a:t>Attendance Reporting Documentation - Chapter 9, Subchapter 1, Article 4 §58030</a:t>
            </a:r>
          </a:p>
          <a:p>
            <a:r>
              <a:rPr lang="en-US" dirty="0"/>
              <a:t>Limitation on Enrollment for apportionment – Chapter 9, Subchapter 1, Article 1 §58106</a:t>
            </a:r>
          </a:p>
        </p:txBody>
      </p:sp>
    </p:spTree>
    <p:extLst>
      <p:ext uri="{BB962C8B-B14F-4D97-AF65-F5344CB8AC3E}">
        <p14:creationId xmlns:p14="http://schemas.microsoft.com/office/powerpoint/2010/main" val="117517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D446-9940-7BB5-0141-ACA7B7CBF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EE928-51FC-45DA-E325-6DFF3D0BFB63}"/>
              </a:ext>
            </a:extLst>
          </p:cNvPr>
          <p:cNvSpPr>
            <a:spLocks noGrp="1"/>
          </p:cNvSpPr>
          <p:nvPr>
            <p:ph type="title"/>
          </p:nvPr>
        </p:nvSpPr>
        <p:spPr/>
        <p:txBody>
          <a:bodyPr/>
          <a:lstStyle/>
          <a:p>
            <a:r>
              <a:rPr lang="en-US" b="1" dirty="0">
                <a:solidFill>
                  <a:schemeClr val="bg1"/>
                </a:solidFill>
              </a:rPr>
              <a:t>Key Title 5 Provisions</a:t>
            </a:r>
          </a:p>
        </p:txBody>
      </p:sp>
      <p:sp>
        <p:nvSpPr>
          <p:cNvPr id="5" name="Content Placeholder 2">
            <a:extLst>
              <a:ext uri="{FF2B5EF4-FFF2-40B4-BE49-F238E27FC236}">
                <a16:creationId xmlns:a16="http://schemas.microsoft.com/office/drawing/2014/main" id="{B4E3D2C1-9A54-B5BE-62AE-C84D5AC9363B}"/>
              </a:ext>
            </a:extLst>
          </p:cNvPr>
          <p:cNvSpPr>
            <a:spLocks noGrp="1"/>
          </p:cNvSpPr>
          <p:nvPr>
            <p:ph sz="half" idx="1"/>
          </p:nvPr>
        </p:nvSpPr>
        <p:spPr>
          <a:xfrm>
            <a:off x="628650" y="1369219"/>
            <a:ext cx="8322101" cy="3263504"/>
          </a:xfrm>
        </p:spPr>
        <p:txBody>
          <a:bodyPr>
            <a:normAutofit fontScale="92500" lnSpcReduction="10000"/>
          </a:bodyPr>
          <a:lstStyle/>
          <a:p>
            <a:r>
              <a:rPr lang="en-US" dirty="0"/>
              <a:t>Limitations on Apportionment – Chapter 9, Subchapter 2 §51802 - 58108</a:t>
            </a:r>
          </a:p>
          <a:p>
            <a:r>
              <a:rPr lang="en-US" dirty="0"/>
              <a:t>Course Repetition Chapter 9, Subchapter 2, Article 5 §58161</a:t>
            </a:r>
          </a:p>
          <a:p>
            <a:r>
              <a:rPr lang="en-US" dirty="0"/>
              <a:t>Registration and Enrollment Priorities – Chapter 9, Subchapter 2, Article 4 §51808</a:t>
            </a:r>
          </a:p>
          <a:p>
            <a:r>
              <a:rPr lang="en-US" dirty="0"/>
              <a:t>Loss of CCPG – Chapter 9, Subchapter 7 §58621</a:t>
            </a:r>
          </a:p>
          <a:p>
            <a:r>
              <a:rPr lang="en-US" dirty="0"/>
              <a:t>Retention and Destruction of Records – Chapter 10, Subchapter 2 §59020-59029</a:t>
            </a:r>
          </a:p>
          <a:p>
            <a:r>
              <a:rPr lang="en-US" dirty="0"/>
              <a:t>Instructional Materials – Chapter 10, Subchapter 7 §59400-59408</a:t>
            </a:r>
          </a:p>
          <a:p>
            <a:r>
              <a:rPr lang="en-US" dirty="0"/>
              <a:t>Student Financial Obligations (Outstanding Fees) – Chapter 10, Subchapter 7.5 §59410</a:t>
            </a:r>
          </a:p>
        </p:txBody>
      </p:sp>
    </p:spTree>
    <p:extLst>
      <p:ext uri="{BB962C8B-B14F-4D97-AF65-F5344CB8AC3E}">
        <p14:creationId xmlns:p14="http://schemas.microsoft.com/office/powerpoint/2010/main" val="342901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DE6FA-4848-8E8F-9A27-B93B84CEEF0D}"/>
              </a:ext>
            </a:extLst>
          </p:cNvPr>
          <p:cNvSpPr>
            <a:spLocks noGrp="1"/>
          </p:cNvSpPr>
          <p:nvPr>
            <p:ph sz="quarter" idx="10"/>
          </p:nvPr>
        </p:nvSpPr>
        <p:spPr>
          <a:xfrm>
            <a:off x="3701144" y="935195"/>
            <a:ext cx="4972594" cy="1153069"/>
          </a:xfrm>
        </p:spPr>
        <p:txBody>
          <a:bodyPr/>
          <a:lstStyle/>
          <a:p>
            <a:r>
              <a:rPr lang="en-US" sz="4000" dirty="0"/>
              <a:t>BP/AP Development Process</a:t>
            </a:r>
          </a:p>
        </p:txBody>
      </p:sp>
      <p:sp>
        <p:nvSpPr>
          <p:cNvPr id="3" name="TextBox 2">
            <a:extLst>
              <a:ext uri="{FF2B5EF4-FFF2-40B4-BE49-F238E27FC236}">
                <a16:creationId xmlns:a16="http://schemas.microsoft.com/office/drawing/2014/main" id="{9BED59AA-B4F5-9063-4F4A-D0C3CEBDE011}"/>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29AB938B-619A-8FC6-D533-37A8EAEDEACB}"/>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3074" name="Picture 2" descr="Participatory Governance: Better Cities, Better Livability">
            <a:extLst>
              <a:ext uri="{FF2B5EF4-FFF2-40B4-BE49-F238E27FC236}">
                <a16:creationId xmlns:a16="http://schemas.microsoft.com/office/drawing/2014/main" id="{AFDF7803-489B-B8DD-B79A-D0B51CA36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2571750"/>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9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Understanding Participatory Governance</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1600" dirty="0"/>
              <a:t>Education Code §70902(b)(7) requires boards to ensure faculty, staff, and students the opportunity to participate effectively in governance</a:t>
            </a:r>
          </a:p>
          <a:p>
            <a:r>
              <a:rPr lang="en-US" sz="1600" dirty="0"/>
              <a:t>All constituent groups have a right to have their voices heard and given fair consideration before a board acts</a:t>
            </a:r>
          </a:p>
          <a:p>
            <a:r>
              <a:rPr lang="en-US" sz="1600" b="1" dirty="0"/>
              <a:t>Key constituencies: </a:t>
            </a:r>
            <a:r>
              <a:rPr lang="en-US" sz="1600" dirty="0"/>
              <a:t>Academic Senate, Classified Senate, Student Government, Bargaining Units</a:t>
            </a:r>
          </a:p>
          <a:p>
            <a:r>
              <a:rPr lang="en-US" sz="1600" b="1" dirty="0"/>
              <a:t>BP/AP 2510 – Participation in Local Decision-Making: </a:t>
            </a:r>
            <a:r>
              <a:rPr lang="en-US" sz="1600" dirty="0"/>
              <a:t>The foundational policy defining how a district implements participatory governance</a:t>
            </a:r>
          </a:p>
          <a:p>
            <a:r>
              <a:rPr lang="en-US" sz="1600" dirty="0"/>
              <a:t>Defines which 10+1 matters use “rely primarily” vs. “mutual agreement”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10+1 Academic &amp; Professional Matters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1600" dirty="0"/>
              <a:t>Title 5 §53200 establishes 11 areas where the board must consult collegially with the academic senate</a:t>
            </a:r>
          </a:p>
          <a:p>
            <a:r>
              <a:rPr lang="en-US" sz="1600" b="1" dirty="0"/>
              <a:t>Key areas impacting A&amp;R:</a:t>
            </a:r>
          </a:p>
          <a:p>
            <a:r>
              <a:rPr lang="en-US" sz="1600" dirty="0"/>
              <a:t>  Degree and certificate requirements (graduation evaluations, transcript notations)</a:t>
            </a:r>
          </a:p>
          <a:p>
            <a:r>
              <a:rPr lang="en-US" sz="1600" dirty="0"/>
              <a:t>  Grading policies (grade symbols, academic standing, grade changes)</a:t>
            </a:r>
          </a:p>
          <a:p>
            <a:r>
              <a:rPr lang="en-US" sz="1600" dirty="0"/>
              <a:t>  Standards regarding student preparation and success (matriculation, enrollment priorities)</a:t>
            </a:r>
          </a:p>
          <a:p>
            <a:r>
              <a:rPr lang="en-US" sz="1600" dirty="0"/>
              <a:t>  Processes for program review and institutional planning</a:t>
            </a:r>
          </a:p>
          <a:p>
            <a:r>
              <a:rPr lang="en-US" sz="1600" b="1" dirty="0"/>
              <a:t>Two consultation models: </a:t>
            </a:r>
            <a:r>
              <a:rPr lang="en-US" sz="1600" dirty="0"/>
              <a:t>“Rely Primarily” — board normally accepts senate recommendations; “Mutual Agreement” — both parties must agree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B88D4-30B1-B264-E3C9-D879DB409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BA5C4-67A8-3093-D48A-FF578111CB53}"/>
              </a:ext>
            </a:extLst>
          </p:cNvPr>
          <p:cNvSpPr>
            <a:spLocks noGrp="1"/>
          </p:cNvSpPr>
          <p:nvPr>
            <p:ph type="title"/>
          </p:nvPr>
        </p:nvSpPr>
        <p:spPr/>
        <p:txBody>
          <a:bodyPr/>
          <a:lstStyle/>
          <a:p>
            <a:r>
              <a:rPr lang="en-US" b="1" dirty="0">
                <a:solidFill>
                  <a:schemeClr val="bg1"/>
                </a:solidFill>
              </a:rPr>
              <a:t>What Are Board Policies?</a:t>
            </a:r>
          </a:p>
        </p:txBody>
      </p:sp>
      <p:sp>
        <p:nvSpPr>
          <p:cNvPr id="5" name="Content Placeholder 2">
            <a:extLst>
              <a:ext uri="{FF2B5EF4-FFF2-40B4-BE49-F238E27FC236}">
                <a16:creationId xmlns:a16="http://schemas.microsoft.com/office/drawing/2014/main" id="{2988E3B2-EDD5-2BD1-ACD9-920233F4066F}"/>
              </a:ext>
            </a:extLst>
          </p:cNvPr>
          <p:cNvSpPr>
            <a:spLocks noGrp="1"/>
          </p:cNvSpPr>
          <p:nvPr>
            <p:ph sz="half" idx="1"/>
          </p:nvPr>
        </p:nvSpPr>
        <p:spPr>
          <a:xfrm>
            <a:off x="628650" y="1369219"/>
            <a:ext cx="8322101" cy="3263504"/>
          </a:xfrm>
        </p:spPr>
        <p:txBody>
          <a:bodyPr>
            <a:normAutofit/>
          </a:bodyPr>
          <a:lstStyle/>
          <a:p>
            <a:r>
              <a:rPr lang="en-US" sz="2400" dirty="0"/>
              <a:t>Board Policies (BP) are the voice for your Governing Board/Board of Trustees and define the goals and acceptable practices for the operation of the district.</a:t>
            </a:r>
          </a:p>
          <a:p>
            <a:r>
              <a:rPr lang="en-US" sz="2400" dirty="0"/>
              <a:t>Policies implement federal and state laws and regulations.</a:t>
            </a:r>
          </a:p>
          <a:p>
            <a:r>
              <a:rPr lang="en-US" sz="2400" dirty="0"/>
              <a:t>Governing Board, through policy, delegates authority to the President/Chancellor</a:t>
            </a:r>
          </a:p>
          <a:p>
            <a:pPr marL="0" indent="0">
              <a:buNone/>
            </a:pPr>
            <a:endParaRPr lang="en-US" sz="2400" dirty="0"/>
          </a:p>
        </p:txBody>
      </p:sp>
    </p:spTree>
    <p:extLst>
      <p:ext uri="{BB962C8B-B14F-4D97-AF65-F5344CB8AC3E}">
        <p14:creationId xmlns:p14="http://schemas.microsoft.com/office/powerpoint/2010/main" val="292560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7977-1453-77DC-6C22-B2FB0BF51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EE5DD-AEDB-17B2-6BBE-4D4641B24913}"/>
              </a:ext>
            </a:extLst>
          </p:cNvPr>
          <p:cNvSpPr>
            <a:spLocks noGrp="1"/>
          </p:cNvSpPr>
          <p:nvPr>
            <p:ph type="title"/>
          </p:nvPr>
        </p:nvSpPr>
        <p:spPr/>
        <p:txBody>
          <a:bodyPr/>
          <a:lstStyle/>
          <a:p>
            <a:r>
              <a:rPr lang="en-US" b="1" dirty="0">
                <a:solidFill>
                  <a:schemeClr val="bg1"/>
                </a:solidFill>
              </a:rPr>
              <a:t>What Are Administrative Procedures?</a:t>
            </a:r>
          </a:p>
        </p:txBody>
      </p:sp>
      <p:sp>
        <p:nvSpPr>
          <p:cNvPr id="5" name="Content Placeholder 2">
            <a:extLst>
              <a:ext uri="{FF2B5EF4-FFF2-40B4-BE49-F238E27FC236}">
                <a16:creationId xmlns:a16="http://schemas.microsoft.com/office/drawing/2014/main" id="{57C7B50B-25F9-348B-AA77-614DA2A08127}"/>
              </a:ext>
            </a:extLst>
          </p:cNvPr>
          <p:cNvSpPr>
            <a:spLocks noGrp="1"/>
          </p:cNvSpPr>
          <p:nvPr>
            <p:ph sz="half" idx="1"/>
          </p:nvPr>
        </p:nvSpPr>
        <p:spPr>
          <a:xfrm>
            <a:off x="628650" y="1369219"/>
            <a:ext cx="8322101" cy="3263504"/>
          </a:xfrm>
        </p:spPr>
        <p:txBody>
          <a:bodyPr>
            <a:normAutofit/>
          </a:bodyPr>
          <a:lstStyle/>
          <a:p>
            <a:r>
              <a:rPr lang="en-US" sz="2000" dirty="0"/>
              <a:t>Administrative Procedures implement Board policies, laws, and regulations, and address how the goals of the District are achieved and define operations of the District. </a:t>
            </a:r>
          </a:p>
          <a:p>
            <a:r>
              <a:rPr lang="en-US" sz="2000" dirty="0"/>
              <a:t>They include details of policy implementation, responsibility, accountability, and standards of practice. </a:t>
            </a:r>
          </a:p>
          <a:p>
            <a:r>
              <a:rPr lang="en-US" sz="2000" dirty="0"/>
              <a:t>Although Procedures may be developed by the Chancellor, managers, faculty members, staff members, and students, it is the Chancellor who is held responsible for upholding the specific information delineated in the Administrative Procedures. </a:t>
            </a:r>
          </a:p>
          <a:p>
            <a:r>
              <a:rPr lang="en-US" sz="2000" dirty="0"/>
              <a:t>Procedures do not require Governing Board action. </a:t>
            </a:r>
          </a:p>
        </p:txBody>
      </p:sp>
    </p:spTree>
    <p:extLst>
      <p:ext uri="{BB962C8B-B14F-4D97-AF65-F5344CB8AC3E}">
        <p14:creationId xmlns:p14="http://schemas.microsoft.com/office/powerpoint/2010/main" val="8018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DE6FA-4848-8E8F-9A27-B93B84CEEF0D}"/>
              </a:ext>
            </a:extLst>
          </p:cNvPr>
          <p:cNvSpPr>
            <a:spLocks noGrp="1"/>
          </p:cNvSpPr>
          <p:nvPr>
            <p:ph sz="quarter" idx="10"/>
          </p:nvPr>
        </p:nvSpPr>
        <p:spPr>
          <a:xfrm>
            <a:off x="3771032" y="3612264"/>
            <a:ext cx="4443151" cy="1153069"/>
          </a:xfrm>
        </p:spPr>
        <p:txBody>
          <a:bodyPr/>
          <a:lstStyle/>
          <a:p>
            <a:r>
              <a:rPr lang="en-US" sz="1800" dirty="0"/>
              <a:t>Victor DeVore, Dean, Student Services</a:t>
            </a:r>
            <a:br>
              <a:rPr lang="en-US" sz="1800" dirty="0"/>
            </a:br>
            <a:r>
              <a:rPr lang="en-US" sz="1800" dirty="0"/>
              <a:t>San Diego Community College District</a:t>
            </a:r>
          </a:p>
        </p:txBody>
      </p:sp>
      <p:sp>
        <p:nvSpPr>
          <p:cNvPr id="3" name="TextBox 2">
            <a:extLst>
              <a:ext uri="{FF2B5EF4-FFF2-40B4-BE49-F238E27FC236}">
                <a16:creationId xmlns:a16="http://schemas.microsoft.com/office/drawing/2014/main" id="{9BED59AA-B4F5-9063-4F4A-D0C3CEBDE011}"/>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29AB938B-619A-8FC6-D533-37A8EAEDEACB}"/>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2056" name="Picture 8" descr="Federally-Compliant Policy &amp; Procedure Program - Community College League  of California">
            <a:extLst>
              <a:ext uri="{FF2B5EF4-FFF2-40B4-BE49-F238E27FC236}">
                <a16:creationId xmlns:a16="http://schemas.microsoft.com/office/drawing/2014/main" id="{EF14827D-3C18-8617-354A-8A5FE0D3C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32" y="378167"/>
            <a:ext cx="3694530" cy="298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9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Policy Development Workflow</a:t>
            </a:r>
          </a:p>
        </p:txBody>
      </p:sp>
      <p:sp>
        <p:nvSpPr>
          <p:cNvPr id="5" name="Content Placeholder 2"/>
          <p:cNvSpPr>
            <a:spLocks noGrp="1"/>
          </p:cNvSpPr>
          <p:nvPr>
            <p:ph sz="half" idx="1"/>
          </p:nvPr>
        </p:nvSpPr>
        <p:spPr>
          <a:xfrm>
            <a:off x="628650" y="1369219"/>
            <a:ext cx="8322101" cy="3263504"/>
          </a:xfrm>
        </p:spPr>
        <p:txBody>
          <a:bodyPr>
            <a:normAutofit lnSpcReduction="10000"/>
          </a:bodyPr>
          <a:lstStyle/>
          <a:p>
            <a:pPr marL="0" indent="0">
              <a:buNone/>
            </a:pPr>
            <a:r>
              <a:rPr lang="en-US" sz="1600" b="1" dirty="0"/>
              <a:t>1. Identify Need: </a:t>
            </a:r>
            <a:r>
              <a:rPr lang="en-US" sz="1600" dirty="0"/>
              <a:t>CCLC update, law change, accreditation finding, or operational need</a:t>
            </a:r>
          </a:p>
          <a:p>
            <a:pPr marL="0" indent="0">
              <a:buNone/>
            </a:pPr>
            <a:r>
              <a:rPr lang="en-US" sz="1600" b="1" dirty="0"/>
              <a:t>2. Draft: </a:t>
            </a:r>
            <a:r>
              <a:rPr lang="en-US" sz="1600" dirty="0"/>
              <a:t>Responsible administrator drafts using CCLC template, adapts to local context</a:t>
            </a:r>
          </a:p>
          <a:p>
            <a:pPr marL="0" indent="0">
              <a:buNone/>
            </a:pPr>
            <a:r>
              <a:rPr lang="en-US" sz="1600" b="1" dirty="0"/>
              <a:t>3. Constituent Review: </a:t>
            </a:r>
            <a:r>
              <a:rPr lang="en-US" sz="1600" dirty="0"/>
              <a:t>Route through governance — academic senate for 10+1, classified staff, students</a:t>
            </a:r>
          </a:p>
          <a:p>
            <a:pPr marL="0" indent="0">
              <a:buNone/>
            </a:pPr>
            <a:r>
              <a:rPr lang="en-US" sz="1600" b="1" dirty="0"/>
              <a:t>4. Governance Committee: </a:t>
            </a:r>
            <a:r>
              <a:rPr lang="en-US" sz="1600" dirty="0"/>
              <a:t>College Council or District Governance Council reviews and recommends (Most Admissions and Records BP/AP should route through your Student Services Council)</a:t>
            </a:r>
          </a:p>
          <a:p>
            <a:pPr marL="0" indent="0">
              <a:buNone/>
            </a:pPr>
            <a:r>
              <a:rPr lang="en-US" sz="1600" b="1" dirty="0"/>
              <a:t>5. Chancellor Approval (APs): </a:t>
            </a:r>
            <a:r>
              <a:rPr lang="en-US" sz="1600" dirty="0"/>
              <a:t>APs completing governance review are signed by Chancellor/President</a:t>
            </a:r>
          </a:p>
          <a:p>
            <a:pPr marL="0" indent="0">
              <a:buNone/>
            </a:pPr>
            <a:r>
              <a:rPr lang="en-US" sz="1600" b="1" dirty="0"/>
              <a:t>6. Board Action (BPs): </a:t>
            </a:r>
            <a:r>
              <a:rPr lang="en-US" sz="1600" dirty="0"/>
              <a:t>First reading → second reading at Board of Trustees meeting</a:t>
            </a:r>
          </a:p>
          <a:p>
            <a:pPr marL="0" indent="0">
              <a:buNone/>
            </a:pPr>
            <a:r>
              <a:rPr lang="en-US" sz="1600" b="1" dirty="0"/>
              <a:t>7. Publication: </a:t>
            </a:r>
            <a:r>
              <a:rPr lang="en-US" sz="1600" dirty="0"/>
              <a:t>Post to district website, update BoardDocs, communicate to affected staff/students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8D94-C9E4-4448-F4A6-7F31AEEA7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695EB-BCA6-BD30-694D-53A5FBA0293B}"/>
              </a:ext>
            </a:extLst>
          </p:cNvPr>
          <p:cNvSpPr>
            <a:spLocks noGrp="1"/>
          </p:cNvSpPr>
          <p:nvPr>
            <p:ph type="title"/>
          </p:nvPr>
        </p:nvSpPr>
        <p:spPr/>
        <p:txBody>
          <a:bodyPr/>
          <a:lstStyle/>
          <a:p>
            <a:r>
              <a:rPr lang="en-US" b="1" dirty="0">
                <a:solidFill>
                  <a:schemeClr val="bg1"/>
                </a:solidFill>
              </a:rPr>
              <a:t>Tips for A&amp;R in the Governance Process</a:t>
            </a:r>
          </a:p>
        </p:txBody>
      </p:sp>
      <p:sp>
        <p:nvSpPr>
          <p:cNvPr id="5" name="Content Placeholder 2">
            <a:extLst>
              <a:ext uri="{FF2B5EF4-FFF2-40B4-BE49-F238E27FC236}">
                <a16:creationId xmlns:a16="http://schemas.microsoft.com/office/drawing/2014/main" id="{F929231F-46B5-1567-F8BD-DBD201E522B8}"/>
              </a:ext>
            </a:extLst>
          </p:cNvPr>
          <p:cNvSpPr>
            <a:spLocks noGrp="1"/>
          </p:cNvSpPr>
          <p:nvPr>
            <p:ph sz="half" idx="1"/>
          </p:nvPr>
        </p:nvSpPr>
        <p:spPr>
          <a:xfrm>
            <a:off x="628650" y="1369219"/>
            <a:ext cx="8322101" cy="3263504"/>
          </a:xfrm>
        </p:spPr>
        <p:txBody>
          <a:bodyPr>
            <a:normAutofit/>
          </a:bodyPr>
          <a:lstStyle/>
          <a:p>
            <a:r>
              <a:rPr lang="en-US" sz="2400" b="1" dirty="0"/>
              <a:t>Be proactive: </a:t>
            </a:r>
            <a:r>
              <a:rPr lang="en-US" sz="2400" dirty="0"/>
              <a:t>Review each CCLC biannual update yourself, don’t wait for it to reach you through the pipeline.</a:t>
            </a:r>
          </a:p>
          <a:p>
            <a:r>
              <a:rPr lang="en-US" sz="2400" b="1" dirty="0"/>
              <a:t>Build relationships: </a:t>
            </a:r>
            <a:r>
              <a:rPr lang="en-US" sz="2400" dirty="0"/>
              <a:t>Establish working relationships with your policy coordinator, academic senate leadership, and governance chair</a:t>
            </a:r>
          </a:p>
          <a:p>
            <a:r>
              <a:rPr lang="en-US" sz="2400" b="1" dirty="0"/>
              <a:t>Provide subject matter expertise: </a:t>
            </a:r>
            <a:r>
              <a:rPr lang="en-US" sz="2400" dirty="0"/>
              <a:t>You are the expert on enrollment, residency, FERPA, and student records, your input is essential</a:t>
            </a:r>
          </a:p>
        </p:txBody>
      </p:sp>
    </p:spTree>
    <p:extLst>
      <p:ext uri="{BB962C8B-B14F-4D97-AF65-F5344CB8AC3E}">
        <p14:creationId xmlns:p14="http://schemas.microsoft.com/office/powerpoint/2010/main" val="149224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Tips for A&amp;R in the Governance Process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400" b="1" dirty="0"/>
              <a:t>Document everything: </a:t>
            </a:r>
            <a:r>
              <a:rPr lang="en-US" sz="2400" dirty="0"/>
              <a:t>Maintain a log of policy reviews, proposed changes, and governance actions,  invaluable for accreditation</a:t>
            </a:r>
          </a:p>
          <a:p>
            <a:r>
              <a:rPr lang="en-US" sz="2400" b="1" dirty="0"/>
              <a:t>Track the review cycle: </a:t>
            </a:r>
            <a:r>
              <a:rPr lang="en-US" sz="2400" dirty="0"/>
              <a:t>Know which BPs/APs in your area are due for review and when the next CCLC update arrives</a:t>
            </a:r>
          </a:p>
          <a:p>
            <a:r>
              <a:rPr lang="en-US" sz="2400" b="1" dirty="0"/>
              <a:t>Know your templates: </a:t>
            </a:r>
            <a:r>
              <a:rPr lang="en-US" sz="2400" dirty="0"/>
              <a:t>Check with your Board Coordinator (this is the person that helps organize board meeting agendas, etc.) on the proper format, template, fonts,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DE6FA-4848-8E8F-9A27-B93B84CEEF0D}"/>
              </a:ext>
            </a:extLst>
          </p:cNvPr>
          <p:cNvSpPr>
            <a:spLocks noGrp="1"/>
          </p:cNvSpPr>
          <p:nvPr>
            <p:ph sz="quarter" idx="10"/>
          </p:nvPr>
        </p:nvSpPr>
        <p:spPr>
          <a:xfrm>
            <a:off x="3452157" y="1624358"/>
            <a:ext cx="4443151" cy="1153069"/>
          </a:xfrm>
        </p:spPr>
        <p:txBody>
          <a:bodyPr/>
          <a:lstStyle/>
          <a:p>
            <a:r>
              <a:rPr lang="en-US" sz="4400" dirty="0"/>
              <a:t>A&amp;R Board Policies</a:t>
            </a:r>
          </a:p>
        </p:txBody>
      </p:sp>
      <p:sp>
        <p:nvSpPr>
          <p:cNvPr id="3" name="TextBox 2">
            <a:extLst>
              <a:ext uri="{FF2B5EF4-FFF2-40B4-BE49-F238E27FC236}">
                <a16:creationId xmlns:a16="http://schemas.microsoft.com/office/drawing/2014/main" id="{9BED59AA-B4F5-9063-4F4A-D0C3CEBDE011}"/>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29AB938B-619A-8FC6-D533-37A8EAEDEACB}"/>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4098" name="Picture 2" descr="Meet Our Board of Trustees | Sierra College">
            <a:extLst>
              <a:ext uri="{FF2B5EF4-FFF2-40B4-BE49-F238E27FC236}">
                <a16:creationId xmlns:a16="http://schemas.microsoft.com/office/drawing/2014/main" id="{6B00EC59-1927-ED9E-156A-CE2F633F4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488" y="0"/>
            <a:ext cx="4700820" cy="13886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EAKING: No longer acting, Smith moves into chancellor role for SDCCD –  City Times">
            <a:extLst>
              <a:ext uri="{FF2B5EF4-FFF2-40B4-BE49-F238E27FC236}">
                <a16:creationId xmlns:a16="http://schemas.microsoft.com/office/drawing/2014/main" id="{B312D4CB-312D-B8A3-A5BF-2C2B46B4C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98" y="3013166"/>
            <a:ext cx="2968002" cy="213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0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Chapter 5: A&amp;R Core Policies (Part 1)</a:t>
            </a:r>
          </a:p>
        </p:txBody>
      </p:sp>
      <p:sp>
        <p:nvSpPr>
          <p:cNvPr id="5" name="Content Placeholder 2"/>
          <p:cNvSpPr>
            <a:spLocks noGrp="1"/>
          </p:cNvSpPr>
          <p:nvPr>
            <p:ph sz="half" idx="1"/>
          </p:nvPr>
        </p:nvSpPr>
        <p:spPr>
          <a:xfrm>
            <a:off x="628650" y="1369219"/>
            <a:ext cx="8322101" cy="3263504"/>
          </a:xfrm>
        </p:spPr>
        <p:txBody>
          <a:bodyPr>
            <a:normAutofit fontScale="92500"/>
          </a:bodyPr>
          <a:lstStyle/>
          <a:p>
            <a:r>
              <a:rPr lang="en-US" sz="1600" b="1" dirty="0"/>
              <a:t>BP/AP 5010 – Admissions and Concurrent Enrollment: </a:t>
            </a:r>
            <a:r>
              <a:rPr lang="en-US" sz="1600" dirty="0"/>
              <a:t>Eligibility, application process, open admission</a:t>
            </a:r>
          </a:p>
          <a:p>
            <a:r>
              <a:rPr lang="en-US" sz="1600" b="1" dirty="0"/>
              <a:t>BP/AP 5011 – HS and Young Students: </a:t>
            </a:r>
            <a:r>
              <a:rPr lang="en-US" sz="1600" dirty="0"/>
              <a:t>K–12 concurrent enrollment, CCAP agreements</a:t>
            </a:r>
          </a:p>
          <a:p>
            <a:r>
              <a:rPr lang="en-US" sz="1600" b="1" dirty="0"/>
              <a:t>BP/AP 5012 – International Students: </a:t>
            </a:r>
            <a:r>
              <a:rPr lang="en-US" sz="1600" dirty="0"/>
              <a:t>F-1 visa requirements, English proficiency, health insurance</a:t>
            </a:r>
          </a:p>
          <a:p>
            <a:r>
              <a:rPr lang="en-US" sz="1600" b="1" dirty="0"/>
              <a:t>BP/AP 5013 – Students in the Military: </a:t>
            </a:r>
            <a:r>
              <a:rPr lang="en-US" sz="1600" dirty="0"/>
              <a:t>Priority registration, residency, credit for military service</a:t>
            </a:r>
          </a:p>
          <a:p>
            <a:r>
              <a:rPr lang="en-US" sz="1600" b="1" dirty="0"/>
              <a:t>BP/AP 5015 – Residence Determination: </a:t>
            </a:r>
            <a:r>
              <a:rPr lang="en-US" sz="1600" dirty="0"/>
              <a:t>CA residency criteria, reclassification, AB 540, appeals</a:t>
            </a:r>
          </a:p>
          <a:p>
            <a:r>
              <a:rPr lang="en-US" sz="1600" b="1" dirty="0"/>
              <a:t>BP/AP 5017 – Immigration Status Inquiries: </a:t>
            </a:r>
            <a:r>
              <a:rPr lang="en-US" sz="1600" dirty="0"/>
              <a:t>Limitations on collecting/disclosing status; CA Values Act</a:t>
            </a:r>
          </a:p>
          <a:p>
            <a:r>
              <a:rPr lang="en-US" sz="1600" b="1" dirty="0"/>
              <a:t>BP/AP 5020 – Nonresident Tuition: </a:t>
            </a:r>
            <a:r>
              <a:rPr lang="en-US" sz="1600" dirty="0"/>
              <a:t>Annual calculation, exemptions</a:t>
            </a:r>
          </a:p>
          <a:p>
            <a:r>
              <a:rPr lang="en-US" sz="1600" b="1" dirty="0"/>
              <a:t>BP/AP 5030 – Fees: </a:t>
            </a:r>
            <a:r>
              <a:rPr lang="en-US" sz="1600" dirty="0"/>
              <a:t>Enrollment fees, health fees, parking, student representation fees</a:t>
            </a:r>
          </a:p>
        </p:txBody>
      </p:sp>
    </p:spTree>
    <p:extLst>
      <p:ext uri="{BB962C8B-B14F-4D97-AF65-F5344CB8AC3E}">
        <p14:creationId xmlns:p14="http://schemas.microsoft.com/office/powerpoint/2010/main" val="308214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Chapter 5: A&amp;R Core Policies (Part 2)</a:t>
            </a:r>
          </a:p>
        </p:txBody>
      </p:sp>
      <p:sp>
        <p:nvSpPr>
          <p:cNvPr id="5" name="Content Placeholder 2"/>
          <p:cNvSpPr>
            <a:spLocks noGrp="1"/>
          </p:cNvSpPr>
          <p:nvPr>
            <p:ph sz="half" idx="1"/>
          </p:nvPr>
        </p:nvSpPr>
        <p:spPr>
          <a:xfrm>
            <a:off x="628650" y="1369219"/>
            <a:ext cx="8322101" cy="3263504"/>
          </a:xfrm>
        </p:spPr>
        <p:txBody>
          <a:bodyPr>
            <a:normAutofit fontScale="92500" lnSpcReduction="20000"/>
          </a:bodyPr>
          <a:lstStyle/>
          <a:p>
            <a:r>
              <a:rPr lang="en-US" sz="1800" b="1" dirty="0"/>
              <a:t>BP/AP 5035 – Withholding of Student Records: </a:t>
            </a:r>
            <a:r>
              <a:rPr lang="en-US" sz="1800" dirty="0"/>
              <a:t>Authority to withhold for unpaid obligations</a:t>
            </a:r>
          </a:p>
          <a:p>
            <a:r>
              <a:rPr lang="en-US" sz="1800" b="1" dirty="0"/>
              <a:t>BP/AP 5040 – Student Records &amp; Privacy: </a:t>
            </a:r>
            <a:r>
              <a:rPr lang="en-US" sz="1800" dirty="0"/>
              <a:t>FERPA compliance, directory info, consent, retention</a:t>
            </a:r>
          </a:p>
          <a:p>
            <a:r>
              <a:rPr lang="en-US" sz="1800" b="1" dirty="0"/>
              <a:t>BP/AP 5045 – Challenging Records &amp; Access Log: </a:t>
            </a:r>
            <a:r>
              <a:rPr lang="en-US" sz="1800" dirty="0"/>
              <a:t>Student challenges, access log requirements</a:t>
            </a:r>
          </a:p>
          <a:p>
            <a:r>
              <a:rPr lang="en-US" sz="1800" b="1" dirty="0"/>
              <a:t>BP/AP 5050 – Student Success and Support: </a:t>
            </a:r>
            <a:r>
              <a:rPr lang="en-US" sz="1800" dirty="0"/>
              <a:t>Orientation, placement, counseling, ed plans</a:t>
            </a:r>
          </a:p>
          <a:p>
            <a:r>
              <a:rPr lang="en-US" sz="1800" b="1" dirty="0"/>
              <a:t>BP/AP 5052 – Open Enrollment: </a:t>
            </a:r>
            <a:r>
              <a:rPr lang="en-US" sz="1800" dirty="0"/>
              <a:t>Open access requirements per Title 5</a:t>
            </a:r>
          </a:p>
          <a:p>
            <a:r>
              <a:rPr lang="en-US" sz="1800" b="1" dirty="0"/>
              <a:t>BP/AP 5055 – Enrollment Priorities: </a:t>
            </a:r>
            <a:r>
              <a:rPr lang="en-US" sz="1800" dirty="0"/>
              <a:t>Priority groups, loss of priority, veterans</a:t>
            </a:r>
          </a:p>
          <a:p>
            <a:r>
              <a:rPr lang="en-US" sz="1800" b="1" dirty="0"/>
              <a:t>AP 5070 – Attendance: </a:t>
            </a:r>
            <a:r>
              <a:rPr lang="en-US" sz="1800" dirty="0"/>
              <a:t>Attendance accounting, census procedures</a:t>
            </a:r>
          </a:p>
          <a:p>
            <a:r>
              <a:rPr lang="en-US" sz="1800" b="1" dirty="0"/>
              <a:t>BP/AP 5075 – Course Adds and Drops: </a:t>
            </a:r>
            <a:r>
              <a:rPr lang="en-US" sz="1800" dirty="0"/>
              <a:t>Deadlines, withdrawal policies, “W” notation</a:t>
            </a:r>
          </a:p>
        </p:txBody>
      </p:sp>
    </p:spTree>
    <p:extLst>
      <p:ext uri="{BB962C8B-B14F-4D97-AF65-F5344CB8AC3E}">
        <p14:creationId xmlns:p14="http://schemas.microsoft.com/office/powerpoint/2010/main" val="22681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Related Policies in Other Chapters</a:t>
            </a:r>
          </a:p>
        </p:txBody>
      </p:sp>
      <p:sp>
        <p:nvSpPr>
          <p:cNvPr id="5" name="Content Placeholder 2"/>
          <p:cNvSpPr>
            <a:spLocks noGrp="1"/>
          </p:cNvSpPr>
          <p:nvPr>
            <p:ph sz="half" idx="1"/>
          </p:nvPr>
        </p:nvSpPr>
        <p:spPr>
          <a:xfrm>
            <a:off x="628650" y="1369219"/>
            <a:ext cx="8322101" cy="3263504"/>
          </a:xfrm>
        </p:spPr>
        <p:txBody>
          <a:bodyPr>
            <a:normAutofit fontScale="92500" lnSpcReduction="10000"/>
          </a:bodyPr>
          <a:lstStyle/>
          <a:p>
            <a:r>
              <a:rPr lang="en-US" sz="1800" b="1" dirty="0"/>
              <a:t>BP/AP 3310 – Records Retention: </a:t>
            </a:r>
            <a:r>
              <a:rPr lang="en-US" sz="1800" dirty="0"/>
              <a:t>How long student records must be retained; secure destruction</a:t>
            </a:r>
          </a:p>
          <a:p>
            <a:r>
              <a:rPr lang="en-US" sz="1800" b="1" dirty="0"/>
              <a:t>BP/AP 3410 – Nondiscrimination: </a:t>
            </a:r>
            <a:r>
              <a:rPr lang="en-US" sz="1800" dirty="0"/>
              <a:t>Nondiscrimination in all programs including admissions</a:t>
            </a:r>
          </a:p>
          <a:p>
            <a:r>
              <a:rPr lang="en-US" sz="1800" b="1" dirty="0"/>
              <a:t>BP/AP 4100 – Graduation Requirements: </a:t>
            </a:r>
            <a:r>
              <a:rPr lang="en-US" sz="1800" dirty="0"/>
              <a:t>Drives transcript evaluation and degree audit</a:t>
            </a:r>
          </a:p>
          <a:p>
            <a:r>
              <a:rPr lang="en-US" sz="1800" b="1" dirty="0"/>
              <a:t>BP/AP 4220 – Standards of Scholarship: </a:t>
            </a:r>
            <a:r>
              <a:rPr lang="en-US" sz="1800" dirty="0"/>
              <a:t>Academic standing, probation, dismissal</a:t>
            </a:r>
          </a:p>
          <a:p>
            <a:r>
              <a:rPr lang="en-US" sz="1800" b="1" dirty="0"/>
              <a:t>BP/AP 4225 – Course Repetition: </a:t>
            </a:r>
            <a:r>
              <a:rPr lang="en-US" sz="1800" dirty="0"/>
              <a:t>Substandard grade alleviation, repetition limits</a:t>
            </a:r>
          </a:p>
          <a:p>
            <a:r>
              <a:rPr lang="en-US" sz="1800" b="1" dirty="0"/>
              <a:t>BP/AP 4230 – Grading and Academic Record Symbols: </a:t>
            </a:r>
            <a:r>
              <a:rPr lang="en-US" sz="1800" dirty="0"/>
              <a:t>Grade symbols, incompletes, grade changes</a:t>
            </a:r>
          </a:p>
          <a:p>
            <a:r>
              <a:rPr lang="en-US" sz="1800" b="1" dirty="0"/>
              <a:t>BP/AP 4250 – Probation, Dismissal, Readmission: </a:t>
            </a:r>
            <a:r>
              <a:rPr lang="en-US" sz="1800" dirty="0"/>
              <a:t>Academic/progress probation and readmission</a:t>
            </a:r>
          </a:p>
        </p:txBody>
      </p:sp>
    </p:spTree>
    <p:extLst>
      <p:ext uri="{BB962C8B-B14F-4D97-AF65-F5344CB8AC3E}">
        <p14:creationId xmlns:p14="http://schemas.microsoft.com/office/powerpoint/2010/main" val="462691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DE6FA-4848-8E8F-9A27-B93B84CEEF0D}"/>
              </a:ext>
            </a:extLst>
          </p:cNvPr>
          <p:cNvSpPr>
            <a:spLocks noGrp="1"/>
          </p:cNvSpPr>
          <p:nvPr>
            <p:ph sz="quarter" idx="10"/>
          </p:nvPr>
        </p:nvSpPr>
        <p:spPr>
          <a:xfrm>
            <a:off x="3937054" y="3112851"/>
            <a:ext cx="4443151" cy="1153069"/>
          </a:xfrm>
        </p:spPr>
        <p:txBody>
          <a:bodyPr/>
          <a:lstStyle/>
          <a:p>
            <a:r>
              <a:rPr lang="en-US" sz="4000" dirty="0"/>
              <a:t>CCLC Templates</a:t>
            </a:r>
            <a:endParaRPr lang="en-US" sz="2400" dirty="0"/>
          </a:p>
        </p:txBody>
      </p:sp>
      <p:sp>
        <p:nvSpPr>
          <p:cNvPr id="3" name="TextBox 2">
            <a:extLst>
              <a:ext uri="{FF2B5EF4-FFF2-40B4-BE49-F238E27FC236}">
                <a16:creationId xmlns:a16="http://schemas.microsoft.com/office/drawing/2014/main" id="{9BED59AA-B4F5-9063-4F4A-D0C3CEBDE011}"/>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29AB938B-619A-8FC6-D533-37A8EAEDEACB}"/>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5124" name="Picture 4" descr="Welcome - Community College League of California BoardDocs® Pro">
            <a:extLst>
              <a:ext uri="{FF2B5EF4-FFF2-40B4-BE49-F238E27FC236}">
                <a16:creationId xmlns:a16="http://schemas.microsoft.com/office/drawing/2014/main" id="{2014AE91-EB3C-EDB8-BC94-247A88A3F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188" y="820501"/>
            <a:ext cx="2246062" cy="17512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elcome - Community College League of California BoardDocs® Pro">
            <a:extLst>
              <a:ext uri="{FF2B5EF4-FFF2-40B4-BE49-F238E27FC236}">
                <a16:creationId xmlns:a16="http://schemas.microsoft.com/office/drawing/2014/main" id="{FDFDD478-DCB4-D20A-A73F-63E62EDC0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937" y="1009672"/>
            <a:ext cx="2811212" cy="137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3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What Is the CCLC BP/AP Service?</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dirty="0"/>
              <a:t>CCLC provides a subscription-based Board Policy and Administrative Procedure Service in partnership with the law firm Liebert Cassidy Whitmore</a:t>
            </a:r>
          </a:p>
          <a:p>
            <a:r>
              <a:rPr lang="en-US" sz="2000" dirty="0"/>
              <a:t>Over 400 legally vetted BP and AP templates available to subscribing districts</a:t>
            </a:r>
          </a:p>
          <a:p>
            <a:r>
              <a:rPr lang="en-US" sz="2000" dirty="0"/>
              <a:t>67 of 73 California community college districts subscribe</a:t>
            </a:r>
          </a:p>
          <a:p>
            <a:r>
              <a:rPr lang="en-US" sz="2000" dirty="0"/>
              <a:t>Biannual legal updates (Fall and Spring) reflecting changes to federal/state statutes and regulations</a:t>
            </a:r>
          </a:p>
          <a:p>
            <a:r>
              <a:rPr lang="en-US" sz="2000" dirty="0"/>
              <a:t>Includes implementation handbook, subscriber website, and active listserv</a:t>
            </a:r>
          </a:p>
        </p:txBody>
      </p:sp>
    </p:spTree>
    <p:extLst>
      <p:ext uri="{BB962C8B-B14F-4D97-AF65-F5344CB8AC3E}">
        <p14:creationId xmlns:p14="http://schemas.microsoft.com/office/powerpoint/2010/main" val="254717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CCLC Template Language Categories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400" b="1" dirty="0"/>
              <a:t>Legally Required: </a:t>
            </a:r>
            <a:r>
              <a:rPr lang="en-US" sz="2400" dirty="0"/>
              <a:t>Language that must be included to comply with federal law, state statute, or Title 5 regulations</a:t>
            </a:r>
          </a:p>
          <a:p>
            <a:r>
              <a:rPr lang="en-US" sz="2400" b="1" dirty="0"/>
              <a:t>Legally Advised: </a:t>
            </a:r>
            <a:r>
              <a:rPr lang="en-US" sz="2400" dirty="0"/>
              <a:t>Strongly recommended based on legal best practices, even if not explicitly mandated</a:t>
            </a:r>
          </a:p>
          <a:p>
            <a:r>
              <a:rPr lang="en-US" sz="2400" b="1" dirty="0"/>
              <a:t>Suggested as Good Practice: </a:t>
            </a:r>
            <a:r>
              <a:rPr lang="en-US" sz="2400" dirty="0"/>
              <a:t>Reflects sound institutional practices recommended by CCLC and its legal counsel</a:t>
            </a:r>
          </a:p>
          <a:p>
            <a:r>
              <a:rPr lang="en-US" sz="2400" dirty="0"/>
              <a:t>Templates reflect the minimum that is legally required or advised, districts adapt language to local conditions</a:t>
            </a:r>
          </a:p>
        </p:txBody>
      </p:sp>
    </p:spTree>
    <p:extLst>
      <p:ext uri="{BB962C8B-B14F-4D97-AF65-F5344CB8AC3E}">
        <p14:creationId xmlns:p14="http://schemas.microsoft.com/office/powerpoint/2010/main" val="335508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Session Objectives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dirty="0"/>
              <a:t>Examine how board policies interact with federal law, California Education Code, and Title 5</a:t>
            </a:r>
          </a:p>
          <a:p>
            <a:r>
              <a:rPr lang="en-US" sz="2000" dirty="0"/>
              <a:t>Identify BPs and APs that fall within the purview of Admissions and Records</a:t>
            </a:r>
          </a:p>
          <a:p>
            <a:r>
              <a:rPr lang="en-US" sz="2000" dirty="0"/>
              <a:t>Navigate the participatory governance process for policy approval</a:t>
            </a:r>
          </a:p>
          <a:p>
            <a:r>
              <a:rPr lang="en-US" sz="2000" dirty="0"/>
              <a:t>Understand the CCLC Board Policy and Administrative Procedure Service and how to use CCLC templates effectively</a:t>
            </a:r>
          </a:p>
          <a:p>
            <a:r>
              <a:rPr lang="en-US" sz="2000" dirty="0"/>
              <a:t>Determine when content belongs in board policy versus the college catalog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1B8FC-97E6-403A-478E-AD9DEF777DE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2608906-3E85-7A3A-D951-079C73BE464E}"/>
              </a:ext>
            </a:extLst>
          </p:cNvPr>
          <p:cNvPicPr>
            <a:picLocks noChangeAspect="1"/>
          </p:cNvPicPr>
          <p:nvPr/>
        </p:nvPicPr>
        <p:blipFill>
          <a:blip r:embed="rId2"/>
          <a:stretch>
            <a:fillRect/>
          </a:stretch>
        </p:blipFill>
        <p:spPr>
          <a:xfrm>
            <a:off x="1849021" y="1189336"/>
            <a:ext cx="4602531" cy="3566961"/>
          </a:xfrm>
          <a:prstGeom prst="rect">
            <a:avLst/>
          </a:prstGeom>
          <a:noFill/>
        </p:spPr>
      </p:pic>
      <p:sp>
        <p:nvSpPr>
          <p:cNvPr id="2" name="Title 1">
            <a:extLst>
              <a:ext uri="{FF2B5EF4-FFF2-40B4-BE49-F238E27FC236}">
                <a16:creationId xmlns:a16="http://schemas.microsoft.com/office/drawing/2014/main" id="{5E0BD3A0-6EEF-CE4F-C8DD-50675E4AFA51}"/>
              </a:ext>
            </a:extLst>
          </p:cNvPr>
          <p:cNvSpPr>
            <a:spLocks noGrp="1"/>
          </p:cNvSpPr>
          <p:nvPr>
            <p:ph type="title"/>
          </p:nvPr>
        </p:nvSpPr>
        <p:spPr>
          <a:xfrm>
            <a:off x="1804416" y="274638"/>
            <a:ext cx="6710934" cy="993775"/>
          </a:xfrm>
        </p:spPr>
        <p:txBody>
          <a:bodyPr anchor="ctr">
            <a:normAutofit/>
          </a:bodyPr>
          <a:lstStyle/>
          <a:p>
            <a:r>
              <a:rPr lang="en-US" sz="3100" b="1" dirty="0"/>
              <a:t>CCLC Template</a:t>
            </a:r>
          </a:p>
        </p:txBody>
      </p:sp>
    </p:spTree>
    <p:extLst>
      <p:ext uri="{BB962C8B-B14F-4D97-AF65-F5344CB8AC3E}">
        <p14:creationId xmlns:p14="http://schemas.microsoft.com/office/powerpoint/2010/main" val="2671038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CCLC Seven-Chapter Structure</a:t>
            </a:r>
          </a:p>
        </p:txBody>
      </p:sp>
      <p:sp>
        <p:nvSpPr>
          <p:cNvPr id="5" name="Content Placeholder 2"/>
          <p:cNvSpPr>
            <a:spLocks noGrp="1"/>
          </p:cNvSpPr>
          <p:nvPr>
            <p:ph sz="half" idx="1"/>
          </p:nvPr>
        </p:nvSpPr>
        <p:spPr>
          <a:xfrm>
            <a:off x="628650" y="1369219"/>
            <a:ext cx="8322101" cy="3263504"/>
          </a:xfrm>
        </p:spPr>
        <p:txBody>
          <a:bodyPr>
            <a:normAutofit fontScale="92500" lnSpcReduction="10000"/>
          </a:bodyPr>
          <a:lstStyle/>
          <a:p>
            <a:r>
              <a:rPr lang="en-US" sz="1800" b="1" dirty="0"/>
              <a:t>Chapter 1 – The District: </a:t>
            </a:r>
            <a:r>
              <a:rPr lang="en-US" sz="1800" dirty="0"/>
              <a:t>Mission, organizational structure (Chancellor/Superintendent-President)</a:t>
            </a:r>
          </a:p>
          <a:p>
            <a:r>
              <a:rPr lang="en-US" sz="1800" b="1" dirty="0"/>
              <a:t>Chapter 2 – Board of Trustees: </a:t>
            </a:r>
            <a:r>
              <a:rPr lang="en-US" sz="1800" dirty="0"/>
              <a:t>Meetings, delegation of authority, BP/AP 2510 Participation in Decision-Making</a:t>
            </a:r>
          </a:p>
          <a:p>
            <a:r>
              <a:rPr lang="en-US" sz="1800" b="1" dirty="0"/>
              <a:t>Chapter 3 – General Institution: </a:t>
            </a:r>
            <a:r>
              <a:rPr lang="en-US" sz="1800" dirty="0"/>
              <a:t>Accreditation, planning, safety, nondiscrimination</a:t>
            </a:r>
          </a:p>
          <a:p>
            <a:r>
              <a:rPr lang="en-US" sz="1800" b="1" dirty="0"/>
              <a:t>Chapter 4 – Academic Affairs: </a:t>
            </a:r>
            <a:r>
              <a:rPr lang="en-US" sz="1800" dirty="0"/>
              <a:t>Curriculum, grading, academic freedom, graduation requirements</a:t>
            </a:r>
          </a:p>
          <a:p>
            <a:r>
              <a:rPr lang="en-US" sz="1800" b="1" dirty="0"/>
              <a:t>Chapter 5 – Student Services: </a:t>
            </a:r>
            <a:r>
              <a:rPr lang="en-US" sz="1800" dirty="0"/>
              <a:t>Admissions, enrollment, records, fees, matriculation (A&amp;R focus)</a:t>
            </a:r>
          </a:p>
          <a:p>
            <a:r>
              <a:rPr lang="en-US" sz="1800" b="1" dirty="0"/>
              <a:t>Chapter 6 – Business and Fiscal Affairs: </a:t>
            </a:r>
            <a:r>
              <a:rPr lang="en-US" sz="1800" dirty="0"/>
              <a:t>Budget, accounting, auxiliary services</a:t>
            </a:r>
          </a:p>
          <a:p>
            <a:r>
              <a:rPr lang="en-US" sz="1800" b="1" dirty="0"/>
              <a:t>Chapter 7 – Human Resources: </a:t>
            </a:r>
            <a:r>
              <a:rPr lang="en-US" sz="1800" dirty="0"/>
              <a:t>Employment, salary, benefits, evaluations</a:t>
            </a:r>
          </a:p>
        </p:txBody>
      </p:sp>
    </p:spTree>
    <p:extLst>
      <p:ext uri="{BB962C8B-B14F-4D97-AF65-F5344CB8AC3E}">
        <p14:creationId xmlns:p14="http://schemas.microsoft.com/office/powerpoint/2010/main" val="359033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Best Practices for CCLC Templates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b="1" dirty="0"/>
              <a:t>Start with the template: </a:t>
            </a:r>
            <a:r>
              <a:rPr lang="en-US" sz="2000" dirty="0"/>
              <a:t>CCLC templates represent legally reviewed baseline language — don’t reinvent the wheel</a:t>
            </a:r>
          </a:p>
          <a:p>
            <a:r>
              <a:rPr lang="en-US" sz="2000" b="1" dirty="0"/>
              <a:t>Adapt to local context: </a:t>
            </a:r>
            <a:r>
              <a:rPr lang="en-US" sz="2000" dirty="0"/>
              <a:t>Districts have flexibility to adapt template language to reflect local conditions and culture</a:t>
            </a:r>
          </a:p>
          <a:p>
            <a:r>
              <a:rPr lang="en-US" sz="2000" b="1" dirty="0"/>
              <a:t>Adopt the CCLC numbering system: </a:t>
            </a:r>
            <a:r>
              <a:rPr lang="en-US" sz="2000" dirty="0"/>
              <a:t>Standardized numbering makes cross-referencing, accreditation, and updates easier</a:t>
            </a:r>
          </a:p>
          <a:p>
            <a:r>
              <a:rPr lang="en-US" sz="2000" b="1" dirty="0"/>
              <a:t>Stay current with updates: </a:t>
            </a:r>
            <a:r>
              <a:rPr lang="en-US" sz="2000" dirty="0"/>
              <a:t>Assign a responsible party to review each biannual update and route through governance promptly</a:t>
            </a:r>
          </a:p>
          <a:p>
            <a:r>
              <a:rPr lang="en-US" sz="2000" b="1" dirty="0"/>
              <a:t>Use BoardDocs or comparable system: </a:t>
            </a:r>
            <a:r>
              <a:rPr lang="en-US" sz="2000" dirty="0"/>
              <a:t>Track revisions, manage the policy manual, and provide public access</a:t>
            </a:r>
          </a:p>
        </p:txBody>
      </p:sp>
    </p:spTree>
    <p:extLst>
      <p:ext uri="{BB962C8B-B14F-4D97-AF65-F5344CB8AC3E}">
        <p14:creationId xmlns:p14="http://schemas.microsoft.com/office/powerpoint/2010/main" val="4267859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ADE6FA-4848-8E8F-9A27-B93B84CEEF0D}"/>
              </a:ext>
            </a:extLst>
          </p:cNvPr>
          <p:cNvSpPr>
            <a:spLocks noGrp="1"/>
          </p:cNvSpPr>
          <p:nvPr>
            <p:ph sz="quarter" idx="10"/>
          </p:nvPr>
        </p:nvSpPr>
        <p:spPr>
          <a:xfrm>
            <a:off x="3903600" y="3291484"/>
            <a:ext cx="4443151" cy="1153069"/>
          </a:xfrm>
        </p:spPr>
        <p:txBody>
          <a:bodyPr/>
          <a:lstStyle/>
          <a:p>
            <a:pPr algn="ctr"/>
            <a:r>
              <a:rPr lang="en-US" sz="4000" dirty="0"/>
              <a:t>BP/APs and Your Catalog</a:t>
            </a:r>
            <a:endParaRPr lang="en-US" sz="2400" dirty="0"/>
          </a:p>
        </p:txBody>
      </p:sp>
      <p:sp>
        <p:nvSpPr>
          <p:cNvPr id="3" name="TextBox 2">
            <a:extLst>
              <a:ext uri="{FF2B5EF4-FFF2-40B4-BE49-F238E27FC236}">
                <a16:creationId xmlns:a16="http://schemas.microsoft.com/office/drawing/2014/main" id="{9BED59AA-B4F5-9063-4F4A-D0C3CEBDE011}"/>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29AB938B-619A-8FC6-D533-37A8EAEDEACB}"/>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6146" name="Picture 2" descr="College Catalog &amp; Schedule | San Diego Community College District">
            <a:extLst>
              <a:ext uri="{FF2B5EF4-FFF2-40B4-BE49-F238E27FC236}">
                <a16:creationId xmlns:a16="http://schemas.microsoft.com/office/drawing/2014/main" id="{07C979C0-2F08-A444-D638-1C807C8A8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463" y="738908"/>
            <a:ext cx="3423424" cy="222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94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The College Catalog</a:t>
            </a:r>
          </a:p>
        </p:txBody>
      </p:sp>
      <p:sp>
        <p:nvSpPr>
          <p:cNvPr id="5" name="Content Placeholder 2"/>
          <p:cNvSpPr>
            <a:spLocks noGrp="1"/>
          </p:cNvSpPr>
          <p:nvPr>
            <p:ph sz="half" idx="1"/>
          </p:nvPr>
        </p:nvSpPr>
        <p:spPr>
          <a:xfrm>
            <a:off x="628650" y="1369219"/>
            <a:ext cx="8322101" cy="3263504"/>
          </a:xfrm>
        </p:spPr>
        <p:txBody>
          <a:bodyPr>
            <a:normAutofit fontScale="92500"/>
          </a:bodyPr>
          <a:lstStyle/>
          <a:p>
            <a:pPr marL="0" indent="0">
              <a:buNone/>
            </a:pPr>
            <a:r>
              <a:rPr lang="en-US" sz="2400" dirty="0"/>
              <a:t>Student-facing policy summaries in </a:t>
            </a:r>
            <a:r>
              <a:rPr lang="en-US" sz="2400" i="1" u="sng" dirty="0"/>
              <a:t>plain language</a:t>
            </a:r>
            <a:r>
              <a:rPr lang="en-US" sz="2400" dirty="0"/>
              <a:t>, degree/certificate requirements, academic calendar, fee schedules, student rights and responsibilities</a:t>
            </a:r>
          </a:p>
          <a:p>
            <a:pPr marL="0" indent="0">
              <a:buNone/>
            </a:pPr>
            <a:endParaRPr lang="en-US" sz="2400" dirty="0"/>
          </a:p>
          <a:p>
            <a:pPr marL="0" indent="0">
              <a:buNone/>
            </a:pPr>
            <a:r>
              <a:rPr lang="en-US" sz="2400" dirty="0"/>
              <a:t>The catalog is your “contract” with the student for that academic year.</a:t>
            </a:r>
          </a:p>
          <a:p>
            <a:pPr marL="0" indent="0">
              <a:buNone/>
            </a:pPr>
            <a:endParaRPr lang="en-US" sz="2400" b="1" dirty="0"/>
          </a:p>
          <a:p>
            <a:pPr marL="0" indent="0">
              <a:buNone/>
            </a:pPr>
            <a:r>
              <a:rPr lang="en-US" sz="2400" b="1" dirty="0"/>
              <a:t>The Cardinal Rule: </a:t>
            </a:r>
            <a:r>
              <a:rPr lang="en-US" sz="2400" dirty="0"/>
              <a:t>The catalog must be consistent with adopted BPs and Aps: the catalog communicates policy, it does not create 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Common Pitfalls to Avoid</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b="1" dirty="0"/>
              <a:t>Operational details in Board Policy: </a:t>
            </a:r>
            <a:r>
              <a:rPr lang="en-US" sz="2000" dirty="0"/>
              <a:t>Makes policy inflexible and requires Board action for routine updates — put details in the AP instead</a:t>
            </a:r>
          </a:p>
          <a:p>
            <a:r>
              <a:rPr lang="en-US" sz="2000" b="1" dirty="0"/>
              <a:t>Unadopted policy in the catalog: </a:t>
            </a:r>
            <a:r>
              <a:rPr lang="en-US" sz="2000" dirty="0"/>
              <a:t>The catalog should reflect adopted policy, not create it, always adopt formally first</a:t>
            </a:r>
          </a:p>
          <a:p>
            <a:r>
              <a:rPr lang="en-US" sz="2000" b="1" dirty="0"/>
              <a:t>Failing to update the catalog: </a:t>
            </a:r>
            <a:r>
              <a:rPr lang="en-US" sz="2000" dirty="0"/>
              <a:t>After a BP revision, reconcile catalog language during each catalog cycle</a:t>
            </a:r>
          </a:p>
          <a:p>
            <a:r>
              <a:rPr lang="en-US" sz="2000" b="1" dirty="0"/>
              <a:t>Legalistic catalog language: </a:t>
            </a:r>
            <a:r>
              <a:rPr lang="en-US" sz="2000" dirty="0"/>
              <a:t>The catalog is a student communication tool, use plain language, save the legal references for the BP/AP (Use AI!)</a:t>
            </a:r>
          </a:p>
          <a:p>
            <a:r>
              <a:rPr lang="en-US" sz="2000" b="1" dirty="0"/>
              <a:t>Inconsistency between documents: </a:t>
            </a:r>
            <a:r>
              <a:rPr lang="en-US" sz="2000" dirty="0"/>
              <a:t>Mismatches create compliance risks, accreditation findings, and confusion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Key Takeaways</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b="1" dirty="0"/>
              <a:t>Use CCLC templates as your foundation: </a:t>
            </a:r>
            <a:r>
              <a:rPr lang="en-US" sz="2000" dirty="0"/>
              <a:t>Legally vetted, regularly updated, used by most CA districts</a:t>
            </a:r>
          </a:p>
          <a:p>
            <a:r>
              <a:rPr lang="en-US" sz="2000" b="1" dirty="0"/>
              <a:t>Know the legal hierarchy: </a:t>
            </a:r>
            <a:r>
              <a:rPr lang="en-US" sz="2000" dirty="0"/>
              <a:t>Federal law → Ed Code → Title 5 → Board Policy → Admin Procedure</a:t>
            </a:r>
          </a:p>
          <a:p>
            <a:r>
              <a:rPr lang="en-US" sz="2000" b="1" dirty="0"/>
              <a:t>Own your chapter: </a:t>
            </a:r>
            <a:r>
              <a:rPr lang="en-US" sz="2000" dirty="0"/>
              <a:t>Chapter 5 is A&amp;R’s chapter; be proactive in reviews and updates</a:t>
            </a:r>
          </a:p>
          <a:p>
            <a:r>
              <a:rPr lang="en-US" sz="2000" b="1" dirty="0"/>
              <a:t>Understand the governance process: </a:t>
            </a:r>
            <a:r>
              <a:rPr lang="en-US" sz="2000" dirty="0"/>
              <a:t>BPs go to the Board; APs are approved by the Chancellor/President</a:t>
            </a:r>
          </a:p>
          <a:p>
            <a:r>
              <a:rPr lang="en-US" sz="2000" b="1" dirty="0"/>
              <a:t>Keep policy and catalog in sync: </a:t>
            </a:r>
            <a:r>
              <a:rPr lang="en-US" sz="2000" dirty="0"/>
              <a:t>Policy sets the rules; catalog communicates them; AP details implementation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D682-61E4-0C7F-181A-7AC9313BFB9B}"/>
              </a:ext>
            </a:extLst>
          </p:cNvPr>
          <p:cNvSpPr>
            <a:spLocks noGrp="1"/>
          </p:cNvSpPr>
          <p:nvPr>
            <p:ph type="title"/>
          </p:nvPr>
        </p:nvSpPr>
        <p:spPr/>
        <p:txBody>
          <a:bodyPr/>
          <a:lstStyle/>
          <a:p>
            <a:r>
              <a:rPr lang="en-US" b="1" dirty="0">
                <a:solidFill>
                  <a:schemeClr val="bg1"/>
                </a:solidFill>
              </a:rPr>
              <a:t>Resources</a:t>
            </a:r>
          </a:p>
        </p:txBody>
      </p:sp>
      <p:sp>
        <p:nvSpPr>
          <p:cNvPr id="3" name="Content Placeholder 2">
            <a:extLst>
              <a:ext uri="{FF2B5EF4-FFF2-40B4-BE49-F238E27FC236}">
                <a16:creationId xmlns:a16="http://schemas.microsoft.com/office/drawing/2014/main" id="{5D04114C-2A64-092E-055E-A9FE73945C89}"/>
              </a:ext>
            </a:extLst>
          </p:cNvPr>
          <p:cNvSpPr>
            <a:spLocks noGrp="1"/>
          </p:cNvSpPr>
          <p:nvPr>
            <p:ph sz="half" idx="1"/>
          </p:nvPr>
        </p:nvSpPr>
        <p:spPr>
          <a:xfrm>
            <a:off x="628650" y="1541859"/>
            <a:ext cx="5264150" cy="3294555"/>
          </a:xfrm>
        </p:spPr>
        <p:txBody>
          <a:bodyPr>
            <a:normAutofit/>
          </a:bodyPr>
          <a:lstStyle/>
          <a:p>
            <a:r>
              <a:rPr lang="en-US" dirty="0"/>
              <a:t>Bills: </a:t>
            </a:r>
            <a:r>
              <a:rPr lang="en-US" dirty="0">
                <a:hlinkClick r:id="rId2"/>
              </a:rPr>
              <a:t>https://legiscan.com/CA/legislation</a:t>
            </a:r>
            <a:endParaRPr lang="en-US" dirty="0"/>
          </a:p>
          <a:p>
            <a:r>
              <a:rPr lang="en-US" dirty="0"/>
              <a:t>CA Education Code: </a:t>
            </a:r>
            <a:r>
              <a:rPr lang="en-US" dirty="0">
                <a:hlinkClick r:id="rId3"/>
              </a:rPr>
              <a:t>https://leginfo.legislature.ca.gov/faces/codesTOCSelected.xhtml?tocCode=EDC&amp;tocTitle=+Education+Code+-+EDC</a:t>
            </a:r>
            <a:r>
              <a:rPr lang="en-US" dirty="0"/>
              <a:t> </a:t>
            </a:r>
          </a:p>
          <a:p>
            <a:r>
              <a:rPr lang="en-US" dirty="0"/>
              <a:t>Title 5: </a:t>
            </a:r>
            <a:r>
              <a:rPr lang="en-US" dirty="0">
                <a:hlinkClick r:id="rId4"/>
              </a:rPr>
              <a:t>https://govt.westlaw.com/calregs/Browse/Home/California/CaliforniaCodeofRegulations?guid=I5EDC84B04C6911EC93A8000D3A7C4BC3</a:t>
            </a:r>
            <a:r>
              <a:rPr lang="en-US" dirty="0"/>
              <a:t> </a:t>
            </a:r>
          </a:p>
        </p:txBody>
      </p:sp>
    </p:spTree>
    <p:extLst>
      <p:ext uri="{BB962C8B-B14F-4D97-AF65-F5344CB8AC3E}">
        <p14:creationId xmlns:p14="http://schemas.microsoft.com/office/powerpoint/2010/main" val="410380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AE45-8D5C-C785-CEF9-A0ACBFE857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D135-DBF5-74E7-D560-0EC8BEED3FF6}"/>
              </a:ext>
            </a:extLst>
          </p:cNvPr>
          <p:cNvSpPr>
            <a:spLocks noGrp="1"/>
          </p:cNvSpPr>
          <p:nvPr>
            <p:ph sz="quarter" idx="10"/>
          </p:nvPr>
        </p:nvSpPr>
        <p:spPr>
          <a:xfrm>
            <a:off x="3671539" y="1071758"/>
            <a:ext cx="4443151" cy="1416249"/>
          </a:xfrm>
        </p:spPr>
        <p:txBody>
          <a:bodyPr/>
          <a:lstStyle/>
          <a:p>
            <a:r>
              <a:rPr lang="en-US" sz="4000" dirty="0"/>
              <a:t>Questions?</a:t>
            </a:r>
          </a:p>
        </p:txBody>
      </p:sp>
      <p:pic>
        <p:nvPicPr>
          <p:cNvPr id="3" name="Picture 2" descr="A black background with a black square  Description automatically generated with medium confidence">
            <a:extLst>
              <a:ext uri="{FF2B5EF4-FFF2-40B4-BE49-F238E27FC236}">
                <a16:creationId xmlns:a16="http://schemas.microsoft.com/office/drawing/2014/main" id="{3932B10E-93A2-E9FC-1622-6A60B45ED7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8008" y="3584849"/>
            <a:ext cx="2257188" cy="806779"/>
          </a:xfrm>
          <a:prstGeom prst="rect">
            <a:avLst/>
          </a:prstGeom>
          <a:noFill/>
          <a:ln>
            <a:noFill/>
          </a:ln>
        </p:spPr>
      </p:pic>
      <p:sp>
        <p:nvSpPr>
          <p:cNvPr id="4" name="TextBox 3">
            <a:extLst>
              <a:ext uri="{FF2B5EF4-FFF2-40B4-BE49-F238E27FC236}">
                <a16:creationId xmlns:a16="http://schemas.microsoft.com/office/drawing/2014/main" id="{C1738A39-4B40-3DD1-375E-BF4CDE811A92}"/>
              </a:ext>
            </a:extLst>
          </p:cNvPr>
          <p:cNvSpPr txBox="1"/>
          <p:nvPr/>
        </p:nvSpPr>
        <p:spPr>
          <a:xfrm>
            <a:off x="3671539" y="2250699"/>
            <a:ext cx="4966570" cy="923330"/>
          </a:xfrm>
          <a:prstGeom prst="rect">
            <a:avLst/>
          </a:prstGeom>
          <a:noFill/>
        </p:spPr>
        <p:txBody>
          <a:bodyPr wrap="square" lIns="91440" tIns="45720" rIns="91440" bIns="45720" rtlCol="0" anchor="t">
            <a:spAutoFit/>
          </a:bodyPr>
          <a:lstStyle/>
          <a:p>
            <a:r>
              <a:rPr lang="en-US" dirty="0"/>
              <a:t>Victor DeVore</a:t>
            </a:r>
          </a:p>
          <a:p>
            <a:r>
              <a:rPr lang="en-US" dirty="0"/>
              <a:t>Dean of Student Services, SDCCD</a:t>
            </a:r>
          </a:p>
          <a:p>
            <a:endParaRPr lang="en-US" dirty="0"/>
          </a:p>
        </p:txBody>
      </p:sp>
      <p:sp>
        <p:nvSpPr>
          <p:cNvPr id="6" name="TextBox 5">
            <a:extLst>
              <a:ext uri="{FF2B5EF4-FFF2-40B4-BE49-F238E27FC236}">
                <a16:creationId xmlns:a16="http://schemas.microsoft.com/office/drawing/2014/main" id="{D1D6DAEB-6DE0-6813-8F8D-8A660F1525FD}"/>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9" name="Picture 8">
            <a:extLst>
              <a:ext uri="{FF2B5EF4-FFF2-40B4-BE49-F238E27FC236}">
                <a16:creationId xmlns:a16="http://schemas.microsoft.com/office/drawing/2014/main" id="{CFDFD713-6513-4010-FB65-4B7D538D1835}"/>
              </a:ext>
            </a:extLst>
          </p:cNvPr>
          <p:cNvPicPr>
            <a:picLocks noChangeAspect="1"/>
          </p:cNvPicPr>
          <p:nvPr/>
        </p:nvPicPr>
        <p:blipFill>
          <a:blip r:embed="rId3"/>
          <a:stretch>
            <a:fillRect/>
          </a:stretch>
        </p:blipFill>
        <p:spPr>
          <a:xfrm>
            <a:off x="797737" y="1388620"/>
            <a:ext cx="1444427" cy="1399289"/>
          </a:xfrm>
          <a:prstGeom prst="rect">
            <a:avLst/>
          </a:prstGeom>
        </p:spPr>
      </p:pic>
    </p:spTree>
    <p:extLst>
      <p:ext uri="{BB962C8B-B14F-4D97-AF65-F5344CB8AC3E}">
        <p14:creationId xmlns:p14="http://schemas.microsoft.com/office/powerpoint/2010/main" val="332541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E6262-8C05-0B9C-0DCE-8580A6FCB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3ECDE-BE4B-D7F8-5854-CBA191715D86}"/>
              </a:ext>
            </a:extLst>
          </p:cNvPr>
          <p:cNvSpPr>
            <a:spLocks noGrp="1"/>
          </p:cNvSpPr>
          <p:nvPr>
            <p:ph type="title"/>
          </p:nvPr>
        </p:nvSpPr>
        <p:spPr/>
        <p:txBody>
          <a:bodyPr/>
          <a:lstStyle/>
          <a:p>
            <a:r>
              <a:rPr lang="en-US" b="1" dirty="0">
                <a:solidFill>
                  <a:schemeClr val="bg1"/>
                </a:solidFill>
              </a:rPr>
              <a:t>Taking a Pulse</a:t>
            </a:r>
          </a:p>
        </p:txBody>
      </p:sp>
      <p:pic>
        <p:nvPicPr>
          <p:cNvPr id="10244" name="Picture 4" descr="The Room Has a Pulse — Learn to Read ...">
            <a:extLst>
              <a:ext uri="{FF2B5EF4-FFF2-40B4-BE49-F238E27FC236}">
                <a16:creationId xmlns:a16="http://schemas.microsoft.com/office/drawing/2014/main" id="{244DFCB5-03C5-23DF-38CC-2AD807B9A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016"/>
            <a:ext cx="6888480" cy="38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5691-1D0E-7A15-0D30-88783021777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46F409-6BE9-7DBE-5C7A-F1AC2A445D58}"/>
              </a:ext>
            </a:extLst>
          </p:cNvPr>
          <p:cNvSpPr>
            <a:spLocks noGrp="1"/>
          </p:cNvSpPr>
          <p:nvPr>
            <p:ph sz="quarter" idx="10"/>
          </p:nvPr>
        </p:nvSpPr>
        <p:spPr>
          <a:xfrm>
            <a:off x="3903112" y="3411703"/>
            <a:ext cx="4443151" cy="1153069"/>
          </a:xfrm>
        </p:spPr>
        <p:txBody>
          <a:bodyPr/>
          <a:lstStyle/>
          <a:p>
            <a:pPr algn="ctr"/>
            <a:r>
              <a:rPr lang="en-US" sz="3200" dirty="0"/>
              <a:t>The Regulatory Framework</a:t>
            </a:r>
          </a:p>
        </p:txBody>
      </p:sp>
      <p:sp>
        <p:nvSpPr>
          <p:cNvPr id="3" name="TextBox 2">
            <a:extLst>
              <a:ext uri="{FF2B5EF4-FFF2-40B4-BE49-F238E27FC236}">
                <a16:creationId xmlns:a16="http://schemas.microsoft.com/office/drawing/2014/main" id="{56A58869-7838-4105-2111-5F39B41E6103}"/>
              </a:ext>
            </a:extLst>
          </p:cNvPr>
          <p:cNvSpPr txBox="1"/>
          <p:nvPr/>
        </p:nvSpPr>
        <p:spPr>
          <a:xfrm>
            <a:off x="464885" y="2787909"/>
            <a:ext cx="2110132" cy="1200329"/>
          </a:xfrm>
          <a:prstGeom prst="rect">
            <a:avLst/>
          </a:prstGeom>
          <a:noFill/>
        </p:spPr>
        <p:txBody>
          <a:bodyPr wrap="square" rtlCol="0">
            <a:spAutoFit/>
          </a:bodyPr>
          <a:lstStyle/>
          <a:p>
            <a:pPr algn="ctr"/>
            <a:r>
              <a:rPr lang="en-US" sz="2400" b="1" dirty="0">
                <a:solidFill>
                  <a:schemeClr val="bg1"/>
                </a:solidFill>
              </a:rPr>
              <a:t>CACCRAO Annual Conference</a:t>
            </a:r>
          </a:p>
        </p:txBody>
      </p:sp>
      <p:pic>
        <p:nvPicPr>
          <p:cNvPr id="4" name="Picture 3">
            <a:extLst>
              <a:ext uri="{FF2B5EF4-FFF2-40B4-BE49-F238E27FC236}">
                <a16:creationId xmlns:a16="http://schemas.microsoft.com/office/drawing/2014/main" id="{CEF40C61-5111-EFE1-56D1-8CB88B4F7037}"/>
              </a:ext>
            </a:extLst>
          </p:cNvPr>
          <p:cNvPicPr>
            <a:picLocks noChangeAspect="1"/>
          </p:cNvPicPr>
          <p:nvPr/>
        </p:nvPicPr>
        <p:blipFill>
          <a:blip r:embed="rId2"/>
          <a:stretch>
            <a:fillRect/>
          </a:stretch>
        </p:blipFill>
        <p:spPr>
          <a:xfrm>
            <a:off x="797737" y="1388620"/>
            <a:ext cx="1444427" cy="1399289"/>
          </a:xfrm>
          <a:prstGeom prst="rect">
            <a:avLst/>
          </a:prstGeom>
        </p:spPr>
      </p:pic>
      <p:pic>
        <p:nvPicPr>
          <p:cNvPr id="2054" name="Picture 6" descr="19 Compliance Humour ideas to save today | compliance, work humor, humor  and more">
            <a:extLst>
              <a:ext uri="{FF2B5EF4-FFF2-40B4-BE49-F238E27FC236}">
                <a16:creationId xmlns:a16="http://schemas.microsoft.com/office/drawing/2014/main" id="{E7751FD0-B794-6A72-505E-C44AAD6F1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803" y="141608"/>
            <a:ext cx="3451767" cy="327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8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nchor="ctr">
            <a:normAutofit/>
          </a:bodyPr>
          <a:lstStyle/>
          <a:p>
            <a:r>
              <a:rPr lang="en-US" sz="3600" b="1">
                <a:solidFill>
                  <a:schemeClr val="bg1"/>
                </a:solidFill>
              </a:rPr>
              <a:t>The Regulatory Hierarchy</a:t>
            </a:r>
          </a:p>
        </p:txBody>
      </p:sp>
      <p:sp>
        <p:nvSpPr>
          <p:cNvPr id="5" name="Content Placeholder 2"/>
          <p:cNvSpPr>
            <a:spLocks noGrp="1"/>
          </p:cNvSpPr>
          <p:nvPr>
            <p:ph sz="half" idx="1"/>
          </p:nvPr>
        </p:nvSpPr>
        <p:spPr>
          <a:xfrm>
            <a:off x="628650" y="1541859"/>
            <a:ext cx="3674409" cy="3294555"/>
          </a:xfrm>
        </p:spPr>
        <p:txBody>
          <a:bodyPr>
            <a:normAutofit/>
          </a:bodyPr>
          <a:lstStyle/>
          <a:p>
            <a:r>
              <a:rPr lang="en-US" sz="1400" b="1" dirty="0"/>
              <a:t>Federal Law (Top Tier): </a:t>
            </a:r>
            <a:r>
              <a:rPr lang="en-US" sz="1400" dirty="0"/>
              <a:t>FERPA, Title IV (HEA), Title IX, ADA, Veterans’ Benefits</a:t>
            </a:r>
          </a:p>
          <a:p>
            <a:r>
              <a:rPr lang="en-US" sz="1400" b="1" dirty="0"/>
              <a:t>California Education Code (Second Tier): </a:t>
            </a:r>
            <a:r>
              <a:rPr lang="en-US" sz="1400" dirty="0"/>
              <a:t>Ed Code §76000 (admissions), §68000 (residency), §76200 (records)</a:t>
            </a:r>
          </a:p>
          <a:p>
            <a:r>
              <a:rPr lang="en-US" sz="1400" b="1" dirty="0"/>
              <a:t>Title 5, CA Code of Regulations (Third Tier): </a:t>
            </a:r>
            <a:r>
              <a:rPr lang="en-US" sz="1400" dirty="0"/>
              <a:t>Regulations by Board of Governors with force of law</a:t>
            </a:r>
          </a:p>
          <a:p>
            <a:r>
              <a:rPr lang="en-US" sz="1400" b="1" dirty="0"/>
              <a:t>Board Policies (Fourth Tier): </a:t>
            </a:r>
            <a:r>
              <a:rPr lang="en-US" sz="1400" dirty="0"/>
              <a:t>Adopted by local governing board — broad direction and expectations</a:t>
            </a:r>
          </a:p>
          <a:p>
            <a:r>
              <a:rPr lang="en-US" sz="1400" b="1" dirty="0"/>
              <a:t>Administrative Procedures (Fifth Tier): </a:t>
            </a:r>
            <a:r>
              <a:rPr lang="en-US" sz="1400" dirty="0"/>
              <a:t>Implement board policies with operational detail</a:t>
            </a:r>
          </a:p>
        </p:txBody>
      </p:sp>
      <p:pic>
        <p:nvPicPr>
          <p:cNvPr id="1026" name="Picture 2" descr="Data integration and the data hierarchy of needs | Blog | Fivetran">
            <a:extLst>
              <a:ext uri="{FF2B5EF4-FFF2-40B4-BE49-F238E27FC236}">
                <a16:creationId xmlns:a16="http://schemas.microsoft.com/office/drawing/2014/main" id="{0A77CA7A-4499-9A5B-BAC5-281CFB478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70" r="16404" b="14"/>
          <a:stretch>
            <a:fillRect/>
          </a:stretch>
        </p:blipFill>
        <p:spPr bwMode="auto">
          <a:xfrm>
            <a:off x="4840941" y="1541858"/>
            <a:ext cx="3674409" cy="273657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6D14F-08D9-EC2C-FAFC-4FA27F027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6BEA5-142B-2844-CFDE-46C28A5CDB73}"/>
              </a:ext>
            </a:extLst>
          </p:cNvPr>
          <p:cNvSpPr>
            <a:spLocks noGrp="1"/>
          </p:cNvSpPr>
          <p:nvPr>
            <p:ph type="title"/>
          </p:nvPr>
        </p:nvSpPr>
        <p:spPr>
          <a:xfrm>
            <a:off x="628650" y="273844"/>
            <a:ext cx="7886700" cy="994172"/>
          </a:xfrm>
        </p:spPr>
        <p:txBody>
          <a:bodyPr anchor="ctr">
            <a:normAutofit/>
          </a:bodyPr>
          <a:lstStyle/>
          <a:p>
            <a:r>
              <a:rPr lang="en-US" sz="3600" b="1" dirty="0">
                <a:solidFill>
                  <a:schemeClr val="bg1"/>
                </a:solidFill>
              </a:rPr>
              <a:t>When Do Regulations Take Effect?</a:t>
            </a:r>
          </a:p>
        </p:txBody>
      </p:sp>
      <p:sp>
        <p:nvSpPr>
          <p:cNvPr id="5" name="Content Placeholder 2">
            <a:extLst>
              <a:ext uri="{FF2B5EF4-FFF2-40B4-BE49-F238E27FC236}">
                <a16:creationId xmlns:a16="http://schemas.microsoft.com/office/drawing/2014/main" id="{8841B1DC-C86F-1346-B89B-1DF935799FFC}"/>
              </a:ext>
            </a:extLst>
          </p:cNvPr>
          <p:cNvSpPr>
            <a:spLocks noGrp="1"/>
          </p:cNvSpPr>
          <p:nvPr>
            <p:ph sz="half" idx="1"/>
          </p:nvPr>
        </p:nvSpPr>
        <p:spPr>
          <a:xfrm>
            <a:off x="628650" y="1541859"/>
            <a:ext cx="6775760" cy="3294555"/>
          </a:xfrm>
        </p:spPr>
        <p:txBody>
          <a:bodyPr>
            <a:normAutofit lnSpcReduction="10000"/>
          </a:bodyPr>
          <a:lstStyle/>
          <a:p>
            <a:r>
              <a:rPr lang="en-US" sz="2400" dirty="0"/>
              <a:t>Federal and State Regulations (e.g. Education Code) take effect once the bill is signed into law by the Governor, unless stated specifically in the legislation:</a:t>
            </a:r>
            <a:br>
              <a:rPr lang="en-US" sz="2400" dirty="0"/>
            </a:br>
            <a:br>
              <a:rPr lang="en-US" sz="2400" dirty="0"/>
            </a:br>
            <a:r>
              <a:rPr lang="en-US" sz="2400" dirty="0"/>
              <a:t>	</a:t>
            </a:r>
            <a:r>
              <a:rPr lang="en-US" sz="2400" i="1" dirty="0"/>
              <a:t>This bill, commencing July 1, 2026, would 	require the above referenced schools and 	institutions </a:t>
            </a:r>
          </a:p>
          <a:p>
            <a:r>
              <a:rPr lang="en-US" sz="2400" dirty="0"/>
              <a:t>Title 5 regulations take effect 180 days after filed with the Secretary of State.</a:t>
            </a:r>
          </a:p>
        </p:txBody>
      </p:sp>
    </p:spTree>
    <p:extLst>
      <p:ext uri="{BB962C8B-B14F-4D97-AF65-F5344CB8AC3E}">
        <p14:creationId xmlns:p14="http://schemas.microsoft.com/office/powerpoint/2010/main" val="49589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7041-43AA-E6B0-F2BE-CDBB3E312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1DBA3-8BE7-86D0-E6CB-80BBD2584380}"/>
              </a:ext>
            </a:extLst>
          </p:cNvPr>
          <p:cNvSpPr>
            <a:spLocks noGrp="1"/>
          </p:cNvSpPr>
          <p:nvPr>
            <p:ph type="title"/>
          </p:nvPr>
        </p:nvSpPr>
        <p:spPr>
          <a:xfrm>
            <a:off x="628650" y="273844"/>
            <a:ext cx="7886700" cy="994172"/>
          </a:xfrm>
        </p:spPr>
        <p:txBody>
          <a:bodyPr anchor="ctr">
            <a:normAutofit/>
          </a:bodyPr>
          <a:lstStyle/>
          <a:p>
            <a:r>
              <a:rPr lang="en-US" sz="3600" b="1" dirty="0">
                <a:solidFill>
                  <a:schemeClr val="bg1"/>
                </a:solidFill>
              </a:rPr>
              <a:t>Education Code vs. Title 5</a:t>
            </a:r>
          </a:p>
        </p:txBody>
      </p:sp>
      <p:sp>
        <p:nvSpPr>
          <p:cNvPr id="5" name="Content Placeholder 2">
            <a:extLst>
              <a:ext uri="{FF2B5EF4-FFF2-40B4-BE49-F238E27FC236}">
                <a16:creationId xmlns:a16="http://schemas.microsoft.com/office/drawing/2014/main" id="{23D0685B-83EE-04C5-B16A-85559FE3C605}"/>
              </a:ext>
            </a:extLst>
          </p:cNvPr>
          <p:cNvSpPr>
            <a:spLocks noGrp="1"/>
          </p:cNvSpPr>
          <p:nvPr>
            <p:ph sz="half" idx="1"/>
          </p:nvPr>
        </p:nvSpPr>
        <p:spPr>
          <a:xfrm>
            <a:off x="628650" y="1541859"/>
            <a:ext cx="6775760" cy="3294555"/>
          </a:xfrm>
        </p:spPr>
        <p:txBody>
          <a:bodyPr>
            <a:normAutofit/>
          </a:bodyPr>
          <a:lstStyle/>
          <a:p>
            <a:r>
              <a:rPr lang="en-US" sz="2400" dirty="0"/>
              <a:t>Education Code is restrictive, defines what districts must do.</a:t>
            </a:r>
          </a:p>
          <a:p>
            <a:pPr lvl="1"/>
            <a:r>
              <a:rPr lang="en-US" sz="2100" dirty="0"/>
              <a:t>Created/modified through the legislative process.</a:t>
            </a:r>
          </a:p>
          <a:p>
            <a:r>
              <a:rPr lang="en-US" sz="2400" dirty="0"/>
              <a:t>Title 5 is permissive, letting colleges know what the minimum requirements are to be in compliant with regulations.</a:t>
            </a:r>
          </a:p>
          <a:p>
            <a:pPr lvl="1"/>
            <a:r>
              <a:rPr lang="en-US" sz="2100" dirty="0"/>
              <a:t>Created/modified through the CCCCO</a:t>
            </a:r>
          </a:p>
          <a:p>
            <a:endParaRPr lang="en-US" sz="2400" dirty="0"/>
          </a:p>
        </p:txBody>
      </p:sp>
    </p:spTree>
    <p:extLst>
      <p:ext uri="{BB962C8B-B14F-4D97-AF65-F5344CB8AC3E}">
        <p14:creationId xmlns:p14="http://schemas.microsoft.com/office/powerpoint/2010/main" val="373989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Key Federal Laws Impacting A&amp;R</a:t>
            </a:r>
          </a:p>
        </p:txBody>
      </p:sp>
      <p:sp>
        <p:nvSpPr>
          <p:cNvPr id="5" name="Content Placeholder 2"/>
          <p:cNvSpPr>
            <a:spLocks noGrp="1"/>
          </p:cNvSpPr>
          <p:nvPr>
            <p:ph sz="half" idx="1"/>
          </p:nvPr>
        </p:nvSpPr>
        <p:spPr>
          <a:xfrm>
            <a:off x="628650" y="1369219"/>
            <a:ext cx="8322101" cy="3263504"/>
          </a:xfrm>
        </p:spPr>
        <p:txBody>
          <a:bodyPr>
            <a:normAutofit/>
          </a:bodyPr>
          <a:lstStyle/>
          <a:p>
            <a:r>
              <a:rPr lang="en-US" sz="2000" b="1" dirty="0"/>
              <a:t>FERPA (20 U.S.C. §1232g): </a:t>
            </a:r>
            <a:r>
              <a:rPr lang="en-US" sz="2000" dirty="0"/>
              <a:t>Student records privacy, directory information, release of records → BP/AP 5040, 5045</a:t>
            </a:r>
          </a:p>
          <a:p>
            <a:r>
              <a:rPr lang="en-US" sz="2000" b="1" dirty="0"/>
              <a:t>Title IV (Higher Education Act): </a:t>
            </a:r>
            <a:r>
              <a:rPr lang="en-US" sz="2000" dirty="0"/>
              <a:t>Financial aid eligibility, enrollment verification, SAP → BP/AP 5010, 5030, 5055</a:t>
            </a:r>
          </a:p>
          <a:p>
            <a:r>
              <a:rPr lang="en-US" sz="2000" b="1" dirty="0"/>
              <a:t>Title IX: </a:t>
            </a:r>
            <a:r>
              <a:rPr lang="en-US" sz="2000" dirty="0"/>
              <a:t>Nondiscrimination in admissions and enrollment → BP/AP 5010, BP 3410</a:t>
            </a:r>
          </a:p>
          <a:p>
            <a:r>
              <a:rPr lang="en-US" sz="2000" b="1" dirty="0"/>
              <a:t>Title II / ADA / Section 504: </a:t>
            </a:r>
            <a:r>
              <a:rPr lang="en-US" sz="2000" dirty="0"/>
              <a:t>Accessible admissions processes, accommodations → BP/AP 5140</a:t>
            </a:r>
          </a:p>
          <a:p>
            <a:r>
              <a:rPr lang="en-US" sz="2000" b="1" dirty="0"/>
              <a:t>Veterans’ Benefits (38 U.S.C.): </a:t>
            </a:r>
            <a:r>
              <a:rPr lang="en-US" sz="2000" dirty="0"/>
              <a:t>Enrollment certification, residency for veterans → BP/AP 5015, AP 5013</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EVENT_SECTION_UUID" val="b33383ab-b6a5-49a2-b1df-bd3fe41328ca"/>
  <p:tag name="SLIDO_EVENT_UUID" val="5f09c532-61d0-420d-ab9a-ee304d9532c4"/>
  <p:tag name="SLIDO_PRESENTATION_ID" val="b6dcd03e-166f-4365-95bb-8143e054d0ef"/>
</p:tagLst>
</file>

<file path=ppt/theme/theme1.xml><?xml version="1.0" encoding="utf-8"?>
<a:theme xmlns:a="http://schemas.openxmlformats.org/drawingml/2006/main" name="Covers (White Text)">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White+Black Tex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Black Tex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2862</TotalTime>
  <Words>2721</Words>
  <Application>Microsoft Macintosh PowerPoint</Application>
  <PresentationFormat>On-screen Show (16:9)</PresentationFormat>
  <Paragraphs>201</Paragraphs>
  <Slides>38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38</vt:i4>
      </vt:variant>
    </vt:vector>
  </HeadingPairs>
  <TitlesOfParts>
    <vt:vector size="45" baseType="lpstr">
      <vt:lpstr>Aptos</vt:lpstr>
      <vt:lpstr>Aptos Display</vt:lpstr>
      <vt:lpstr>Arial</vt:lpstr>
      <vt:lpstr>Covers (White Text)</vt:lpstr>
      <vt:lpstr>Content (White+Black Text)</vt:lpstr>
      <vt:lpstr>Content (Black Text)</vt:lpstr>
      <vt:lpstr>Office Theme</vt:lpstr>
      <vt:lpstr>PowerPoint Presentation</vt:lpstr>
      <vt:lpstr>PowerPoint Presentation</vt:lpstr>
      <vt:lpstr>Session Objectives</vt:lpstr>
      <vt:lpstr>Taking a Pulse</vt:lpstr>
      <vt:lpstr>PowerPoint Presentation</vt:lpstr>
      <vt:lpstr>The Regulatory Hierarchy</vt:lpstr>
      <vt:lpstr>When Do Regulations Take Effect?</vt:lpstr>
      <vt:lpstr>Education Code vs. Title 5</vt:lpstr>
      <vt:lpstr>Key Federal Laws Impacting A&amp;R</vt:lpstr>
      <vt:lpstr>Key Education Code</vt:lpstr>
      <vt:lpstr>Key Title 5 Provisions</vt:lpstr>
      <vt:lpstr>Key Title 5 Provisions</vt:lpstr>
      <vt:lpstr>Key Title 5 Provisions</vt:lpstr>
      <vt:lpstr>Key Title 5 Provisions</vt:lpstr>
      <vt:lpstr>PowerPoint Presentation</vt:lpstr>
      <vt:lpstr>Understanding Participatory Governance</vt:lpstr>
      <vt:lpstr>The 10+1 Academic &amp; Professional Matters</vt:lpstr>
      <vt:lpstr>What Are Board Policies?</vt:lpstr>
      <vt:lpstr>What Are Administrative Procedures?</vt:lpstr>
      <vt:lpstr>Policy Development Workflow</vt:lpstr>
      <vt:lpstr>Tips for A&amp;R in the Governance Process</vt:lpstr>
      <vt:lpstr>Tips for A&amp;R in the Governance Process</vt:lpstr>
      <vt:lpstr>PowerPoint Presentation</vt:lpstr>
      <vt:lpstr>Chapter 5: A&amp;R Core Policies (Part 1)</vt:lpstr>
      <vt:lpstr>Chapter 5: A&amp;R Core Policies (Part 2)</vt:lpstr>
      <vt:lpstr>Related Policies in Other Chapters</vt:lpstr>
      <vt:lpstr>PowerPoint Presentation</vt:lpstr>
      <vt:lpstr>What Is the CCLC BP/AP Service?</vt:lpstr>
      <vt:lpstr>CCLC Template Language Categories</vt:lpstr>
      <vt:lpstr>CCLC Template</vt:lpstr>
      <vt:lpstr>The CCLC Seven-Chapter Structure</vt:lpstr>
      <vt:lpstr>Best Practices for CCLC Templates</vt:lpstr>
      <vt:lpstr>PowerPoint Presentation</vt:lpstr>
      <vt:lpstr>The College Catalog</vt:lpstr>
      <vt:lpstr>Common Pitfalls to Avoid</vt:lpstr>
      <vt:lpstr>Key Takeaways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Victor DeVore</cp:lastModifiedBy>
  <cp:revision>2</cp:revision>
  <dcterms:created xsi:type="dcterms:W3CDTF">2024-08-27T14:16:21Z</dcterms:created>
  <dcterms:modified xsi:type="dcterms:W3CDTF">2026-03-30T22:26:11Z</dcterms:modified>
</cp:coreProperties>
</file>