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0" r:id="rId3"/>
    <p:sldMasterId id="214748365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Lst>
  <p:sldSz cy="5143500" cx="9144000"/>
  <p:notesSz cx="51435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 name="Shape 13"/>
        <p:cNvGrpSpPr/>
        <p:nvPr/>
      </p:nvGrpSpPr>
      <p:grpSpPr>
        <a:xfrm>
          <a:off x="0" y="0"/>
          <a:ext cx="0" cy="0"/>
          <a:chOff x="0" y="0"/>
          <a:chExt cx="0" cy="0"/>
        </a:xfrm>
      </p:grpSpPr>
      <p:sp>
        <p:nvSpPr>
          <p:cNvPr id="14" name="Google Shape;1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 name="Google Shape;1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 name="Google Shape;16;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3d15b486d5a_1_60: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08" name="Google Shape;208;g3d15b486d5a_1_60: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209" name="Google Shape;209;g3d15b486d5a_1_60: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7" name="Google Shape;227;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8" name="Google Shape;228;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g3dcc6d9ee09_0_5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0" name="Google Shape;260;g3dcc6d9ee09_0_5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1" name="Google Shape;261;g3dcc6d9ee09_0_5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g3dcc6d9ee09_0_44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7" name="Google Shape;277;g3dcc6d9ee09_0_44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8" name="Google Shape;278;g3dcc6d9ee09_0_447: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g3dcc6d9ee09_0_6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7" name="Google Shape;287;g3dcc6d9ee09_0_6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8" name="Google Shape;288;g3dcc6d9ee09_0_69: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g3dcc6d9ee09_0_45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2" name="Google Shape;302;g3dcc6d9ee09_0_45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3" name="Google Shape;303;g3dcc6d9ee09_0_455: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g3dcc6d9ee09_0_47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9" name="Google Shape;319;g3dcc6d9ee09_0_47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0" name="Google Shape;320;g3dcc6d9ee09_0_471: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0" name="Shape 360"/>
        <p:cNvGrpSpPr/>
        <p:nvPr/>
      </p:nvGrpSpPr>
      <p:grpSpPr>
        <a:xfrm>
          <a:off x="0" y="0"/>
          <a:ext cx="0" cy="0"/>
          <a:chOff x="0" y="0"/>
          <a:chExt cx="0" cy="0"/>
        </a:xfrm>
      </p:grpSpPr>
      <p:sp>
        <p:nvSpPr>
          <p:cNvPr id="361" name="Google Shape;361;g3dccaffadfa_4_118: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62" name="Google Shape;362;g3dccaffadfa_4_118: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363" name="Google Shape;363;g3dccaffadfa_4_118: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3" name="Shape 393"/>
        <p:cNvGrpSpPr/>
        <p:nvPr/>
      </p:nvGrpSpPr>
      <p:grpSpPr>
        <a:xfrm>
          <a:off x="0" y="0"/>
          <a:ext cx="0" cy="0"/>
          <a:chOff x="0" y="0"/>
          <a:chExt cx="0" cy="0"/>
        </a:xfrm>
      </p:grpSpPr>
      <p:sp>
        <p:nvSpPr>
          <p:cNvPr id="394" name="Google Shape;394;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5" name="Google Shape;395;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6" name="Google Shape;396;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3" name="Shape 403"/>
        <p:cNvGrpSpPr/>
        <p:nvPr/>
      </p:nvGrpSpPr>
      <p:grpSpPr>
        <a:xfrm>
          <a:off x="0" y="0"/>
          <a:ext cx="0" cy="0"/>
          <a:chOff x="0" y="0"/>
          <a:chExt cx="0" cy="0"/>
        </a:xfrm>
      </p:grpSpPr>
      <p:sp>
        <p:nvSpPr>
          <p:cNvPr id="404" name="Google Shape;404;g3d15b486d5a_1_193: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05" name="Google Shape;405;g3d15b486d5a_1_193: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406" name="Google Shape;406;g3d15b486d5a_1_193: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 name="Shape 31"/>
        <p:cNvGrpSpPr/>
        <p:nvPr/>
      </p:nvGrpSpPr>
      <p:grpSpPr>
        <a:xfrm>
          <a:off x="0" y="0"/>
          <a:ext cx="0" cy="0"/>
          <a:chOff x="0" y="0"/>
          <a:chExt cx="0" cy="0"/>
        </a:xfrm>
      </p:grpSpPr>
      <p:sp>
        <p:nvSpPr>
          <p:cNvPr id="32" name="Google Shape;3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 name="Google Shape;33;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 name="Google Shape;34;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3" name="Shape 443"/>
        <p:cNvGrpSpPr/>
        <p:nvPr/>
      </p:nvGrpSpPr>
      <p:grpSpPr>
        <a:xfrm>
          <a:off x="0" y="0"/>
          <a:ext cx="0" cy="0"/>
          <a:chOff x="0" y="0"/>
          <a:chExt cx="0" cy="0"/>
        </a:xfrm>
      </p:grpSpPr>
      <p:sp>
        <p:nvSpPr>
          <p:cNvPr id="444" name="Google Shape;444;g3dcc6d9ee09_0_70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5" name="Google Shape;445;g3dcc6d9ee09_0_70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6" name="Google Shape;446;g3dcc6d9ee09_0_70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5" name="Shape 475"/>
        <p:cNvGrpSpPr/>
        <p:nvPr/>
      </p:nvGrpSpPr>
      <p:grpSpPr>
        <a:xfrm>
          <a:off x="0" y="0"/>
          <a:ext cx="0" cy="0"/>
          <a:chOff x="0" y="0"/>
          <a:chExt cx="0" cy="0"/>
        </a:xfrm>
      </p:grpSpPr>
      <p:sp>
        <p:nvSpPr>
          <p:cNvPr id="476" name="Google Shape;476;g3dcc6d9ee09_0_73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77" name="Google Shape;477;g3dcc6d9ee09_0_73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8" name="Google Shape;478;g3dcc6d9ee09_0_734: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6" name="Shape 506"/>
        <p:cNvGrpSpPr/>
        <p:nvPr/>
      </p:nvGrpSpPr>
      <p:grpSpPr>
        <a:xfrm>
          <a:off x="0" y="0"/>
          <a:ext cx="0" cy="0"/>
          <a:chOff x="0" y="0"/>
          <a:chExt cx="0" cy="0"/>
        </a:xfrm>
      </p:grpSpPr>
      <p:sp>
        <p:nvSpPr>
          <p:cNvPr id="507" name="Google Shape;507;g3dcc6d9ee09_0_76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08" name="Google Shape;508;g3dcc6d9ee09_0_76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9" name="Google Shape;509;g3dcc6d9ee09_0_764: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7" name="Shape 547"/>
        <p:cNvGrpSpPr/>
        <p:nvPr/>
      </p:nvGrpSpPr>
      <p:grpSpPr>
        <a:xfrm>
          <a:off x="0" y="0"/>
          <a:ext cx="0" cy="0"/>
          <a:chOff x="0" y="0"/>
          <a:chExt cx="0" cy="0"/>
        </a:xfrm>
      </p:grpSpPr>
      <p:sp>
        <p:nvSpPr>
          <p:cNvPr id="548" name="Google Shape;548;g3dcc6d9ee09_0_80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49" name="Google Shape;549;g3dcc6d9ee09_0_80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50" name="Google Shape;550;g3dcc6d9ee09_0_804: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2" name="Shape 612"/>
        <p:cNvGrpSpPr/>
        <p:nvPr/>
      </p:nvGrpSpPr>
      <p:grpSpPr>
        <a:xfrm>
          <a:off x="0" y="0"/>
          <a:ext cx="0" cy="0"/>
          <a:chOff x="0" y="0"/>
          <a:chExt cx="0" cy="0"/>
        </a:xfrm>
      </p:grpSpPr>
      <p:sp>
        <p:nvSpPr>
          <p:cNvPr id="613" name="Google Shape;613;g3dcc6d9ee09_0_1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14" name="Google Shape;614;g3dcc6d9ee09_0_12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5" name="Google Shape;615;g3dcc6d9ee09_0_128: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3" name="Shape 633"/>
        <p:cNvGrpSpPr/>
        <p:nvPr/>
      </p:nvGrpSpPr>
      <p:grpSpPr>
        <a:xfrm>
          <a:off x="0" y="0"/>
          <a:ext cx="0" cy="0"/>
          <a:chOff x="0" y="0"/>
          <a:chExt cx="0" cy="0"/>
        </a:xfrm>
      </p:grpSpPr>
      <p:sp>
        <p:nvSpPr>
          <p:cNvPr id="634" name="Google Shape;634;g3dcc6d9ee09_0_14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35" name="Google Shape;635;g3dcc6d9ee09_0_14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36" name="Google Shape;636;g3dcc6d9ee09_0_148: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3" name="Shape 653"/>
        <p:cNvGrpSpPr/>
        <p:nvPr/>
      </p:nvGrpSpPr>
      <p:grpSpPr>
        <a:xfrm>
          <a:off x="0" y="0"/>
          <a:ext cx="0" cy="0"/>
          <a:chOff x="0" y="0"/>
          <a:chExt cx="0" cy="0"/>
        </a:xfrm>
      </p:grpSpPr>
      <p:sp>
        <p:nvSpPr>
          <p:cNvPr id="654" name="Google Shape;654;g3dcc6d9ee09_0_16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55" name="Google Shape;655;g3dcc6d9ee09_0_16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56" name="Google Shape;656;g3dcc6d9ee09_0_167: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0" name="Shape 670"/>
        <p:cNvGrpSpPr/>
        <p:nvPr/>
      </p:nvGrpSpPr>
      <p:grpSpPr>
        <a:xfrm>
          <a:off x="0" y="0"/>
          <a:ext cx="0" cy="0"/>
          <a:chOff x="0" y="0"/>
          <a:chExt cx="0" cy="0"/>
        </a:xfrm>
      </p:grpSpPr>
      <p:sp>
        <p:nvSpPr>
          <p:cNvPr id="671" name="Google Shape;671;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72" name="Google Shape;672;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73" name="Google Shape;673;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0" name="Shape 680"/>
        <p:cNvGrpSpPr/>
        <p:nvPr/>
      </p:nvGrpSpPr>
      <p:grpSpPr>
        <a:xfrm>
          <a:off x="0" y="0"/>
          <a:ext cx="0" cy="0"/>
          <a:chOff x="0" y="0"/>
          <a:chExt cx="0" cy="0"/>
        </a:xfrm>
      </p:grpSpPr>
      <p:sp>
        <p:nvSpPr>
          <p:cNvPr id="681" name="Google Shape;681;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2" name="Google Shape;682;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3" name="Google Shape;683;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5" name="Shape 705"/>
        <p:cNvGrpSpPr/>
        <p:nvPr/>
      </p:nvGrpSpPr>
      <p:grpSpPr>
        <a:xfrm>
          <a:off x="0" y="0"/>
          <a:ext cx="0" cy="0"/>
          <a:chOff x="0" y="0"/>
          <a:chExt cx="0" cy="0"/>
        </a:xfrm>
      </p:grpSpPr>
      <p:sp>
        <p:nvSpPr>
          <p:cNvPr id="706" name="Google Shape;706;g3dcc6d9ee09_0_4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07" name="Google Shape;707;g3dcc6d9ee09_0_41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8" name="Google Shape;708;g3dcc6d9ee09_0_418: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 name="Google Shape;44;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 name="Google Shape;45;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3" name="Shape 733"/>
        <p:cNvGrpSpPr/>
        <p:nvPr/>
      </p:nvGrpSpPr>
      <p:grpSpPr>
        <a:xfrm>
          <a:off x="0" y="0"/>
          <a:ext cx="0" cy="0"/>
          <a:chOff x="0" y="0"/>
          <a:chExt cx="0" cy="0"/>
        </a:xfrm>
      </p:grpSpPr>
      <p:sp>
        <p:nvSpPr>
          <p:cNvPr id="734" name="Google Shape;734;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35" name="Google Shape;735;p2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36" name="Google Shape;736;p2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9" name="Shape 759"/>
        <p:cNvGrpSpPr/>
        <p:nvPr/>
      </p:nvGrpSpPr>
      <p:grpSpPr>
        <a:xfrm>
          <a:off x="0" y="0"/>
          <a:ext cx="0" cy="0"/>
          <a:chOff x="0" y="0"/>
          <a:chExt cx="0" cy="0"/>
        </a:xfrm>
      </p:grpSpPr>
      <p:sp>
        <p:nvSpPr>
          <p:cNvPr id="760" name="Google Shape;760;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61" name="Google Shape;761;p2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62" name="Google Shape;762;p24: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5" name="Shape 785"/>
        <p:cNvGrpSpPr/>
        <p:nvPr/>
      </p:nvGrpSpPr>
      <p:grpSpPr>
        <a:xfrm>
          <a:off x="0" y="0"/>
          <a:ext cx="0" cy="0"/>
          <a:chOff x="0" y="0"/>
          <a:chExt cx="0" cy="0"/>
        </a:xfrm>
      </p:grpSpPr>
      <p:sp>
        <p:nvSpPr>
          <p:cNvPr id="786" name="Google Shape;786;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87" name="Google Shape;787;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88" name="Google Shape;788;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9" name="Shape 799"/>
        <p:cNvGrpSpPr/>
        <p:nvPr/>
      </p:nvGrpSpPr>
      <p:grpSpPr>
        <a:xfrm>
          <a:off x="0" y="0"/>
          <a:ext cx="0" cy="0"/>
          <a:chOff x="0" y="0"/>
          <a:chExt cx="0" cy="0"/>
        </a:xfrm>
      </p:grpSpPr>
      <p:sp>
        <p:nvSpPr>
          <p:cNvPr id="800" name="Google Shape;800;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01" name="Google Shape;801;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02" name="Google Shape;802;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0" name="Shape 810"/>
        <p:cNvGrpSpPr/>
        <p:nvPr/>
      </p:nvGrpSpPr>
      <p:grpSpPr>
        <a:xfrm>
          <a:off x="0" y="0"/>
          <a:ext cx="0" cy="0"/>
          <a:chOff x="0" y="0"/>
          <a:chExt cx="0" cy="0"/>
        </a:xfrm>
      </p:grpSpPr>
      <p:sp>
        <p:nvSpPr>
          <p:cNvPr id="811" name="Google Shape;811;g3d15b486d5a_1_112: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12" name="Google Shape;812;g3d15b486d5a_1_112: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813" name="Google Shape;813;g3d15b486d5a_1_112: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0" name="Shape 890"/>
        <p:cNvGrpSpPr/>
        <p:nvPr/>
      </p:nvGrpSpPr>
      <p:grpSpPr>
        <a:xfrm>
          <a:off x="0" y="0"/>
          <a:ext cx="0" cy="0"/>
          <a:chOff x="0" y="0"/>
          <a:chExt cx="0" cy="0"/>
        </a:xfrm>
      </p:grpSpPr>
      <p:sp>
        <p:nvSpPr>
          <p:cNvPr id="891" name="Google Shape;891;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92" name="Google Shape;892;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93" name="Google Shape;893;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3dcc6d9ee09_0_3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7" name="Google Shape;77;g3dcc6d9ee09_0_3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8" name="Google Shape;78;g3dcc6d9ee09_0_38: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7" name="Google Shape;87;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8" name="Google Shape;88;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dccaffadfa_4_44: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6" name="Google Shape;126;g3dccaffadfa_4_44: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127" name="Google Shape;127;g3dccaffadfa_4_44: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3dcc6d9ee09_0_0:notes"/>
          <p:cNvSpPr/>
          <p:nvPr>
            <p:ph idx="2" type="sldImg"/>
          </p:nvPr>
        </p:nvSpPr>
        <p:spPr>
          <a:xfrm>
            <a:off x="514350" y="857250"/>
            <a:ext cx="4114800" cy="23145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5" name="Google Shape;165;g3dcc6d9ee09_0_0:notes"/>
          <p:cNvSpPr txBox="1"/>
          <p:nvPr>
            <p:ph idx="1" type="body"/>
          </p:nvPr>
        </p:nvSpPr>
        <p:spPr>
          <a:xfrm>
            <a:off x="514350" y="3300413"/>
            <a:ext cx="4114800" cy="2700600"/>
          </a:xfrm>
          <a:prstGeom prst="rect">
            <a:avLst/>
          </a:prstGeom>
          <a:noFill/>
          <a:ln>
            <a:noFill/>
          </a:ln>
        </p:spPr>
        <p:txBody>
          <a:bodyPr anchorCtr="0" anchor="t" bIns="34275" lIns="68575" spcFirstLastPara="1" rIns="68575" wrap="square" tIns="34275">
            <a:noAutofit/>
          </a:bodyPr>
          <a:lstStyle/>
          <a:p>
            <a:pPr indent="0" lvl="0" marL="0" rtl="0" algn="l">
              <a:spcBef>
                <a:spcPts val="0"/>
              </a:spcBef>
              <a:spcAft>
                <a:spcPts val="0"/>
              </a:spcAft>
              <a:buNone/>
            </a:pPr>
            <a:r>
              <a:t/>
            </a:r>
            <a:endParaRPr/>
          </a:p>
        </p:txBody>
      </p:sp>
      <p:sp>
        <p:nvSpPr>
          <p:cNvPr id="166" name="Google Shape;166;g3dcc6d9ee09_0_0:notes"/>
          <p:cNvSpPr txBox="1"/>
          <p:nvPr>
            <p:ph idx="12" type="sldNum"/>
          </p:nvPr>
        </p:nvSpPr>
        <p:spPr>
          <a:xfrm>
            <a:off x="2913460" y="6513910"/>
            <a:ext cx="2229000" cy="344100"/>
          </a:xfrm>
          <a:prstGeom prst="rect">
            <a:avLst/>
          </a:prstGeom>
          <a:noFill/>
          <a:ln>
            <a:noFill/>
          </a:ln>
        </p:spPr>
        <p:txBody>
          <a:bodyPr anchorCtr="0" anchor="b" bIns="34275" lIns="68575" spcFirstLastPara="1" rIns="68575" wrap="square" tIns="342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7" name="Google Shape;197;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8" name="Google Shape;198;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0" name="Shape 10"/>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2" name="Shape 12"/>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1" name="Shape 11"/>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1.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1.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1.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hyperlink" Target="http://playlab-education.github.io"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1.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 Id="rId3" Type="http://schemas.openxmlformats.org/officeDocument/2006/relationships/hyperlink" Target="http://freeway.com"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2F6D"/>
        </a:solidFill>
      </p:bgPr>
    </p:bg>
    <p:spTree>
      <p:nvGrpSpPr>
        <p:cNvPr id="17" name="Shape 17"/>
        <p:cNvGrpSpPr/>
        <p:nvPr/>
      </p:nvGrpSpPr>
      <p:grpSpPr>
        <a:xfrm>
          <a:off x="0" y="0"/>
          <a:ext cx="0" cy="0"/>
          <a:chOff x="0" y="0"/>
          <a:chExt cx="0" cy="0"/>
        </a:xfrm>
      </p:grpSpPr>
      <p:sp>
        <p:nvSpPr>
          <p:cNvPr id="18" name="Google Shape;18;p5"/>
          <p:cNvSpPr/>
          <p:nvPr/>
        </p:nvSpPr>
        <p:spPr>
          <a:xfrm>
            <a:off x="0" y="0"/>
            <a:ext cx="164592" cy="5143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 name="Google Shape;19;p5"/>
          <p:cNvSpPr/>
          <p:nvPr/>
        </p:nvSpPr>
        <p:spPr>
          <a:xfrm>
            <a:off x="0" y="4846320"/>
            <a:ext cx="9144000" cy="297180"/>
          </a:xfrm>
          <a:prstGeom prst="rect">
            <a:avLst/>
          </a:prstGeom>
          <a:solidFill>
            <a:srgbClr val="88CCFF"/>
          </a:solidFill>
          <a:ln cap="flat" cmpd="sng" w="12700">
            <a:solidFill>
              <a:srgbClr val="C0392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5"/>
          <p:cNvSpPr/>
          <p:nvPr/>
        </p:nvSpPr>
        <p:spPr>
          <a:xfrm>
            <a:off x="6217920" y="-1371600"/>
            <a:ext cx="4572000" cy="4572000"/>
          </a:xfrm>
          <a:prstGeom prst="ellipse">
            <a:avLst/>
          </a:prstGeom>
          <a:solidFill>
            <a:srgbClr val="FFB600">
              <a:alpha val="9019"/>
            </a:srgbClr>
          </a:solidFill>
          <a:ln cap="flat" cmpd="sng" w="12700">
            <a:solidFill>
              <a:srgbClr val="FFB600">
                <a:alpha val="9019"/>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5"/>
          <p:cNvSpPr/>
          <p:nvPr/>
        </p:nvSpPr>
        <p:spPr>
          <a:xfrm>
            <a:off x="411480" y="292608"/>
            <a:ext cx="5029200" cy="310896"/>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5"/>
          <p:cNvSpPr/>
          <p:nvPr/>
        </p:nvSpPr>
        <p:spPr>
          <a:xfrm>
            <a:off x="411480" y="292608"/>
            <a:ext cx="5029200" cy="310896"/>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2F6D"/>
              </a:buClr>
              <a:buSzPts val="1000"/>
              <a:buFont typeface="Courier New"/>
              <a:buNone/>
            </a:pPr>
            <a:r>
              <a:rPr b="1" i="0" lang="en-US" sz="1000" u="none" cap="none" strike="noStrike">
                <a:solidFill>
                  <a:srgbClr val="002F6D"/>
                </a:solidFill>
                <a:latin typeface="Courier New"/>
                <a:ea typeface="Courier New"/>
                <a:cs typeface="Courier New"/>
                <a:sym typeface="Courier New"/>
              </a:rPr>
              <a:t>CALIFORNIA COMMUNITY COLLEGES  ·  CHANCELLOR’S OFFICE</a:t>
            </a:r>
            <a:endParaRPr b="0" i="0" sz="1000" u="none" cap="none" strike="noStrike">
              <a:solidFill>
                <a:schemeClr val="dk1"/>
              </a:solidFill>
              <a:latin typeface="Calibri"/>
              <a:ea typeface="Calibri"/>
              <a:cs typeface="Calibri"/>
              <a:sym typeface="Calibri"/>
            </a:endParaRPr>
          </a:p>
        </p:txBody>
      </p:sp>
      <p:sp>
        <p:nvSpPr>
          <p:cNvPr id="23" name="Google Shape;23;p5"/>
          <p:cNvSpPr/>
          <p:nvPr/>
        </p:nvSpPr>
        <p:spPr>
          <a:xfrm>
            <a:off x="411480" y="804672"/>
            <a:ext cx="8229600" cy="9144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6800"/>
              <a:buFont typeface="Georgia"/>
              <a:buNone/>
            </a:pPr>
            <a:r>
              <a:rPr b="1" i="0" lang="en-US" sz="6800" u="none" cap="none" strike="noStrike">
                <a:solidFill>
                  <a:srgbClr val="FFFFFF"/>
                </a:solidFill>
                <a:latin typeface="Georgia"/>
                <a:ea typeface="Georgia"/>
                <a:cs typeface="Georgia"/>
                <a:sym typeface="Georgia"/>
              </a:rPr>
              <a:t>Curiosity</a:t>
            </a:r>
            <a:endParaRPr b="0" i="0" sz="6800" u="none" cap="none" strike="noStrike">
              <a:solidFill>
                <a:schemeClr val="dk1"/>
              </a:solidFill>
              <a:latin typeface="Calibri"/>
              <a:ea typeface="Calibri"/>
              <a:cs typeface="Calibri"/>
              <a:sym typeface="Calibri"/>
            </a:endParaRPr>
          </a:p>
        </p:txBody>
      </p:sp>
      <p:sp>
        <p:nvSpPr>
          <p:cNvPr id="24" name="Google Shape;24;p5"/>
          <p:cNvSpPr/>
          <p:nvPr/>
        </p:nvSpPr>
        <p:spPr>
          <a:xfrm>
            <a:off x="411480" y="1682496"/>
            <a:ext cx="8229600" cy="9144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C47"/>
              </a:buClr>
              <a:buSzPts val="6800"/>
              <a:buFont typeface="Georgia"/>
              <a:buNone/>
            </a:pPr>
            <a:r>
              <a:rPr b="0" i="1" lang="en-US" sz="6800" u="none" cap="none" strike="noStrike">
                <a:solidFill>
                  <a:srgbClr val="FFCC47"/>
                </a:solidFill>
                <a:latin typeface="Georgia"/>
                <a:ea typeface="Georgia"/>
                <a:cs typeface="Georgia"/>
                <a:sym typeface="Georgia"/>
              </a:rPr>
              <a:t>in Action</a:t>
            </a:r>
            <a:endParaRPr b="0" i="0" sz="6800" u="none" cap="none" strike="noStrike">
              <a:solidFill>
                <a:schemeClr val="dk1"/>
              </a:solidFill>
              <a:latin typeface="Calibri"/>
              <a:ea typeface="Calibri"/>
              <a:cs typeface="Calibri"/>
              <a:sym typeface="Calibri"/>
            </a:endParaRPr>
          </a:p>
        </p:txBody>
      </p:sp>
      <p:sp>
        <p:nvSpPr>
          <p:cNvPr id="25" name="Google Shape;25;p5"/>
          <p:cNvSpPr/>
          <p:nvPr/>
        </p:nvSpPr>
        <p:spPr>
          <a:xfrm>
            <a:off x="411480" y="2724912"/>
            <a:ext cx="6858000"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ABBCC"/>
              </a:buClr>
              <a:buSzPts val="1600"/>
              <a:buFont typeface="Calibri"/>
              <a:buNone/>
            </a:pPr>
            <a:r>
              <a:rPr b="0" i="1" lang="en-US" sz="1600" u="none" cap="none" strike="noStrike">
                <a:solidFill>
                  <a:srgbClr val="AABBCC"/>
                </a:solidFill>
                <a:latin typeface="Calibri"/>
                <a:ea typeface="Calibri"/>
                <a:cs typeface="Calibri"/>
                <a:sym typeface="Calibri"/>
              </a:rPr>
              <a:t>Exploring AI with purpose, skepticism, and shared imagination</a:t>
            </a:r>
            <a:endParaRPr b="0" i="0" sz="1600" u="none" cap="none" strike="noStrike">
              <a:solidFill>
                <a:schemeClr val="dk1"/>
              </a:solidFill>
              <a:latin typeface="Calibri"/>
              <a:ea typeface="Calibri"/>
              <a:cs typeface="Calibri"/>
              <a:sym typeface="Calibri"/>
            </a:endParaRPr>
          </a:p>
        </p:txBody>
      </p:sp>
      <p:sp>
        <p:nvSpPr>
          <p:cNvPr id="26" name="Google Shape;26;p5"/>
          <p:cNvSpPr/>
          <p:nvPr/>
        </p:nvSpPr>
        <p:spPr>
          <a:xfrm>
            <a:off x="411480" y="3273552"/>
            <a:ext cx="5943600" cy="36576"/>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5"/>
          <p:cNvSpPr/>
          <p:nvPr/>
        </p:nvSpPr>
        <p:spPr>
          <a:xfrm>
            <a:off x="411480" y="3438144"/>
            <a:ext cx="8229600" cy="2743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300"/>
              <a:buFont typeface="Calibri"/>
              <a:buNone/>
            </a:pPr>
            <a:r>
              <a:rPr b="1" lang="en-US" sz="1300">
                <a:solidFill>
                  <a:srgbClr val="FFFFFF"/>
                </a:solidFill>
                <a:latin typeface="Calibri"/>
                <a:ea typeface="Calibri"/>
                <a:cs typeface="Calibri"/>
                <a:sym typeface="Calibri"/>
              </a:rPr>
              <a:t>Don Daves-Rougeaux</a:t>
            </a:r>
            <a:r>
              <a:rPr b="0" i="0" lang="en-US" sz="1300" u="none" cap="none" strike="noStrike">
                <a:solidFill>
                  <a:srgbClr val="8899AA"/>
                </a:solidFill>
                <a:latin typeface="Calibri"/>
                <a:ea typeface="Calibri"/>
                <a:cs typeface="Calibri"/>
                <a:sym typeface="Calibri"/>
              </a:rPr>
              <a:t>  ·  Senior Advisor, Workforce Development, Strategic Partnerships &amp; Generative AI</a:t>
            </a:r>
            <a:endParaRPr b="0" i="0" sz="1300" u="none" cap="none" strike="noStrike">
              <a:solidFill>
                <a:schemeClr val="dk1"/>
              </a:solidFill>
              <a:latin typeface="Calibri"/>
              <a:ea typeface="Calibri"/>
              <a:cs typeface="Calibri"/>
              <a:sym typeface="Calibri"/>
            </a:endParaRPr>
          </a:p>
        </p:txBody>
      </p:sp>
      <p:sp>
        <p:nvSpPr>
          <p:cNvPr id="28" name="Google Shape;28;p5"/>
          <p:cNvSpPr/>
          <p:nvPr/>
        </p:nvSpPr>
        <p:spPr>
          <a:xfrm>
            <a:off x="411480" y="3730752"/>
            <a:ext cx="8229600" cy="2560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667788"/>
              </a:buClr>
              <a:buSzPts val="1200"/>
              <a:buFont typeface="Calibri"/>
              <a:buNone/>
            </a:pPr>
            <a:r>
              <a:rPr b="1" i="0" lang="en-US" sz="1200" u="none" cap="none" strike="noStrike">
                <a:solidFill>
                  <a:srgbClr val="88CCFF"/>
                </a:solidFill>
                <a:latin typeface="Calibri"/>
                <a:ea typeface="Calibri"/>
                <a:cs typeface="Calibri"/>
                <a:sym typeface="Calibri"/>
              </a:rPr>
              <a:t>California Community Colleges Chancellor’s Office</a:t>
            </a:r>
            <a:endParaRPr b="1" i="0" sz="1200" u="none" cap="none" strike="noStrike">
              <a:solidFill>
                <a:srgbClr val="88CCFF"/>
              </a:solidFill>
              <a:latin typeface="Calibri"/>
              <a:ea typeface="Calibri"/>
              <a:cs typeface="Calibri"/>
              <a:sym typeface="Calibri"/>
            </a:endParaRPr>
          </a:p>
        </p:txBody>
      </p:sp>
      <p:sp>
        <p:nvSpPr>
          <p:cNvPr id="29" name="Google Shape;29;p5"/>
          <p:cNvSpPr/>
          <p:nvPr/>
        </p:nvSpPr>
        <p:spPr>
          <a:xfrm>
            <a:off x="7406640" y="4881067"/>
            <a:ext cx="1554480" cy="201168"/>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B600"/>
              </a:buClr>
              <a:buSzPts val="900"/>
              <a:buFont typeface="Courier New"/>
              <a:buNone/>
            </a:pPr>
            <a:r>
              <a:rPr b="0" i="0" lang="en-US" sz="900" u="none" cap="none" strike="noStrike">
                <a:solidFill>
                  <a:srgbClr val="1155CC"/>
                </a:solidFill>
                <a:latin typeface="Courier New"/>
                <a:ea typeface="Courier New"/>
                <a:cs typeface="Courier New"/>
                <a:sym typeface="Courier New"/>
              </a:rPr>
              <a:t>1 / </a:t>
            </a:r>
            <a:r>
              <a:rPr lang="en-US" sz="900">
                <a:solidFill>
                  <a:srgbClr val="1155CC"/>
                </a:solidFill>
                <a:latin typeface="Courier New"/>
                <a:ea typeface="Courier New"/>
                <a:cs typeface="Courier New"/>
                <a:sym typeface="Courier New"/>
              </a:rPr>
              <a:t>35</a:t>
            </a:r>
            <a:endParaRPr b="0" i="0" sz="900" u="none" cap="none" strike="noStrike">
              <a:solidFill>
                <a:srgbClr val="1155CC"/>
              </a:solidFill>
              <a:latin typeface="Calibri"/>
              <a:ea typeface="Calibri"/>
              <a:cs typeface="Calibri"/>
              <a:sym typeface="Calibri"/>
            </a:endParaRPr>
          </a:p>
        </p:txBody>
      </p:sp>
      <p:pic>
        <p:nvPicPr>
          <p:cNvPr id="30" name="Google Shape;30;p5"/>
          <p:cNvPicPr preferRelativeResize="0"/>
          <p:nvPr/>
        </p:nvPicPr>
        <p:blipFill rotWithShape="1">
          <a:blip r:embed="rId3">
            <a:alphaModFix/>
          </a:blip>
          <a:srcRect b="0" l="0" r="0" t="0"/>
          <a:stretch/>
        </p:blipFill>
        <p:spPr>
          <a:xfrm>
            <a:off x="7563375" y="91399"/>
            <a:ext cx="1554473" cy="56236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2F6D"/>
        </a:solidFill>
      </p:bgPr>
    </p:bg>
    <p:spTree>
      <p:nvGrpSpPr>
        <p:cNvPr id="210" name="Shape 210"/>
        <p:cNvGrpSpPr/>
        <p:nvPr/>
      </p:nvGrpSpPr>
      <p:grpSpPr>
        <a:xfrm>
          <a:off x="0" y="0"/>
          <a:ext cx="0" cy="0"/>
          <a:chOff x="0" y="0"/>
          <a:chExt cx="0" cy="0"/>
        </a:xfrm>
      </p:grpSpPr>
      <p:sp>
        <p:nvSpPr>
          <p:cNvPr id="211" name="Google Shape;211;p14"/>
          <p:cNvSpPr/>
          <p:nvPr/>
        </p:nvSpPr>
        <p:spPr>
          <a:xfrm>
            <a:off x="0" y="0"/>
            <a:ext cx="9144000" cy="63900"/>
          </a:xfrm>
          <a:prstGeom prst="rect">
            <a:avLst/>
          </a:prstGeom>
          <a:solidFill>
            <a:srgbClr val="FFB6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2" name="Google Shape;212;p14"/>
          <p:cNvSpPr/>
          <p:nvPr/>
        </p:nvSpPr>
        <p:spPr>
          <a:xfrm>
            <a:off x="384048" y="493776"/>
            <a:ext cx="8321100" cy="1024200"/>
          </a:xfrm>
          <a:prstGeom prst="rect">
            <a:avLst/>
          </a:prstGeom>
          <a:noFill/>
          <a:ln>
            <a:noFill/>
          </a:ln>
        </p:spPr>
        <p:txBody>
          <a:bodyPr anchorCtr="0" anchor="ctr" bIns="0" lIns="0" spcFirstLastPara="1" rIns="0" wrap="square" tIns="0">
            <a:noAutofit/>
          </a:bodyPr>
          <a:lstStyle/>
          <a:p>
            <a:pPr indent="0" lvl="0" marL="0" marR="0" rtl="0" algn="l">
              <a:lnSpc>
                <a:spcPct val="110000"/>
              </a:lnSpc>
              <a:spcBef>
                <a:spcPts val="0"/>
              </a:spcBef>
              <a:spcAft>
                <a:spcPts val="0"/>
              </a:spcAft>
              <a:buClr>
                <a:srgbClr val="FFFFFF"/>
              </a:buClr>
              <a:buSzPts val="3000"/>
              <a:buFont typeface="Calibri"/>
              <a:buNone/>
            </a:pPr>
            <a:r>
              <a:rPr b="1" lang="en-US" sz="3000">
                <a:solidFill>
                  <a:srgbClr val="FFFFFF"/>
                </a:solidFill>
                <a:latin typeface="Calibri"/>
                <a:ea typeface="Calibri"/>
                <a:cs typeface="Calibri"/>
                <a:sym typeface="Calibri"/>
              </a:rPr>
              <a:t>Who Gets Left Behind</a:t>
            </a:r>
            <a:endParaRPr sz="3000">
              <a:solidFill>
                <a:schemeClr val="dk1"/>
              </a:solidFill>
              <a:latin typeface="Calibri"/>
              <a:ea typeface="Calibri"/>
              <a:cs typeface="Calibri"/>
              <a:sym typeface="Calibri"/>
            </a:endParaRPr>
          </a:p>
          <a:p>
            <a:pPr indent="0" lvl="0" marL="0" marR="0" rtl="0" algn="l">
              <a:lnSpc>
                <a:spcPct val="110000"/>
              </a:lnSpc>
              <a:spcBef>
                <a:spcPts val="0"/>
              </a:spcBef>
              <a:spcAft>
                <a:spcPts val="0"/>
              </a:spcAft>
              <a:buClr>
                <a:srgbClr val="FFFFFF"/>
              </a:buClr>
              <a:buSzPts val="3000"/>
              <a:buFont typeface="Calibri"/>
              <a:buNone/>
            </a:pPr>
            <a:r>
              <a:rPr b="1" lang="en-US" sz="3000">
                <a:solidFill>
                  <a:srgbClr val="FFFFFF"/>
                </a:solidFill>
                <a:latin typeface="Calibri"/>
                <a:ea typeface="Calibri"/>
                <a:cs typeface="Calibri"/>
                <a:sym typeface="Calibri"/>
              </a:rPr>
              <a:t>When AI Goes Systemwide?</a:t>
            </a:r>
            <a:endParaRPr sz="3000">
              <a:solidFill>
                <a:schemeClr val="dk1"/>
              </a:solidFill>
              <a:latin typeface="Calibri"/>
              <a:ea typeface="Calibri"/>
              <a:cs typeface="Calibri"/>
              <a:sym typeface="Calibri"/>
            </a:endParaRPr>
          </a:p>
        </p:txBody>
      </p:sp>
      <p:sp>
        <p:nvSpPr>
          <p:cNvPr id="213" name="Google Shape;213;p14"/>
          <p:cNvSpPr/>
          <p:nvPr/>
        </p:nvSpPr>
        <p:spPr>
          <a:xfrm>
            <a:off x="384048" y="1737360"/>
            <a:ext cx="8376000" cy="1417200"/>
          </a:xfrm>
          <a:prstGeom prst="rect">
            <a:avLst/>
          </a:prstGeom>
          <a:solidFill>
            <a:srgbClr val="002F6D"/>
          </a:solidFill>
          <a:ln>
            <a:noFill/>
          </a:ln>
          <a:effectLst>
            <a:outerShdw blurRad="101600" rotWithShape="0" algn="bl" dir="8100000" dist="25400">
              <a:srgbClr val="000000">
                <a:alpha val="1020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4" name="Google Shape;214;p14"/>
          <p:cNvSpPr/>
          <p:nvPr/>
        </p:nvSpPr>
        <p:spPr>
          <a:xfrm>
            <a:off x="384048" y="1655064"/>
            <a:ext cx="63900" cy="1417200"/>
          </a:xfrm>
          <a:prstGeom prst="rect">
            <a:avLst/>
          </a:prstGeom>
          <a:solidFill>
            <a:srgbClr val="FFB6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5" name="Google Shape;215;p14"/>
          <p:cNvSpPr/>
          <p:nvPr/>
        </p:nvSpPr>
        <p:spPr>
          <a:xfrm>
            <a:off x="530352" y="1737360"/>
            <a:ext cx="8174700" cy="1204200"/>
          </a:xfrm>
          <a:prstGeom prst="rect">
            <a:avLst/>
          </a:prstGeom>
          <a:noFill/>
          <a:ln>
            <a:noFill/>
          </a:ln>
        </p:spPr>
        <p:txBody>
          <a:bodyPr anchorCtr="0" anchor="ctr" bIns="0" lIns="0" spcFirstLastPara="1" rIns="0" wrap="square" tIns="0">
            <a:noAutofit/>
          </a:bodyPr>
          <a:lstStyle/>
          <a:p>
            <a:pPr indent="0" lvl="0" marL="0" marR="0" rtl="0" algn="l">
              <a:lnSpc>
                <a:spcPct val="140000"/>
              </a:lnSpc>
              <a:spcBef>
                <a:spcPts val="0"/>
              </a:spcBef>
              <a:spcAft>
                <a:spcPts val="0"/>
              </a:spcAft>
              <a:buClr>
                <a:srgbClr val="FFFFFF"/>
              </a:buClr>
              <a:buSzPts val="1400"/>
              <a:buFont typeface="Calibri"/>
              <a:buNone/>
            </a:pPr>
            <a:r>
              <a:rPr i="1" lang="en-US" sz="1400">
                <a:solidFill>
                  <a:srgbClr val="FFFFFF"/>
                </a:solidFill>
                <a:latin typeface="Calibri"/>
                <a:ea typeface="Calibri"/>
                <a:cs typeface="Calibri"/>
                <a:sym typeface="Calibri"/>
              </a:rPr>
              <a:t>“New Directions for Community Colleges (2026) found t</a:t>
            </a:r>
            <a:r>
              <a:rPr i="1" lang="en-US">
                <a:solidFill>
                  <a:srgbClr val="FFFFFF"/>
                </a:solidFill>
                <a:latin typeface="Calibri"/>
                <a:ea typeface="Calibri"/>
                <a:cs typeface="Calibri"/>
                <a:sym typeface="Calibri"/>
              </a:rPr>
              <a:t>hat</a:t>
            </a:r>
            <a:r>
              <a:rPr i="1" lang="en-US" sz="1400">
                <a:solidFill>
                  <a:srgbClr val="FFFFFF"/>
                </a:solidFill>
                <a:latin typeface="Calibri"/>
                <a:ea typeface="Calibri"/>
                <a:cs typeface="Calibri"/>
                <a:sym typeface="Calibri"/>
              </a:rPr>
              <a:t> the AI-driven digital divide is multifaceted — encompassing not just device access, but AI skills access and equitable outcomes in the design, adoption, and application of AI. </a:t>
            </a:r>
            <a:r>
              <a:rPr i="1" lang="en-US">
                <a:solidFill>
                  <a:srgbClr val="00FFFF"/>
                </a:solidFill>
                <a:latin typeface="Calibri"/>
                <a:ea typeface="Calibri"/>
                <a:cs typeface="Calibri"/>
                <a:sym typeface="Calibri"/>
              </a:rPr>
              <a:t>AND </a:t>
            </a:r>
            <a:r>
              <a:rPr i="1" lang="en-US">
                <a:solidFill>
                  <a:srgbClr val="FFFFFF"/>
                </a:solidFill>
                <a:latin typeface="Calibri"/>
                <a:ea typeface="Calibri"/>
                <a:cs typeface="Calibri"/>
                <a:sym typeface="Calibri"/>
              </a:rPr>
              <a:t>- that </a:t>
            </a:r>
            <a:r>
              <a:rPr b="1" i="1" lang="en-US">
                <a:solidFill>
                  <a:schemeClr val="accent4"/>
                </a:solidFill>
                <a:latin typeface="Calibri"/>
                <a:ea typeface="Calibri"/>
                <a:cs typeface="Calibri"/>
                <a:sym typeface="Calibri"/>
              </a:rPr>
              <a:t>c</a:t>
            </a:r>
            <a:r>
              <a:rPr b="1" i="1" lang="en-US" sz="1400">
                <a:solidFill>
                  <a:schemeClr val="accent4"/>
                </a:solidFill>
                <a:latin typeface="Calibri"/>
                <a:ea typeface="Calibri"/>
                <a:cs typeface="Calibri"/>
                <a:sym typeface="Calibri"/>
              </a:rPr>
              <a:t>ommunity colleges are simultaneously the most exposed to this risk and the most essential institutions for closing it.”</a:t>
            </a:r>
            <a:endParaRPr b="1" sz="1400">
              <a:solidFill>
                <a:schemeClr val="accent4"/>
              </a:solidFill>
              <a:latin typeface="Calibri"/>
              <a:ea typeface="Calibri"/>
              <a:cs typeface="Calibri"/>
              <a:sym typeface="Calibri"/>
            </a:endParaRPr>
          </a:p>
          <a:p>
            <a:pPr indent="0" lvl="0" marL="0" marR="0" rtl="0" algn="l">
              <a:lnSpc>
                <a:spcPct val="140000"/>
              </a:lnSpc>
              <a:spcBef>
                <a:spcPts val="1200"/>
              </a:spcBef>
              <a:spcAft>
                <a:spcPts val="0"/>
              </a:spcAft>
              <a:buClr>
                <a:srgbClr val="FFFFFF"/>
              </a:buClr>
              <a:buSzPts val="1400"/>
              <a:buFont typeface="Calibri"/>
              <a:buNone/>
            </a:pPr>
            <a:r>
              <a:rPr i="1" lang="en-US" sz="1400">
                <a:solidFill>
                  <a:srgbClr val="FFFFFF"/>
                </a:solidFill>
                <a:latin typeface="Calibri"/>
                <a:ea typeface="Calibri"/>
                <a:cs typeface="Calibri"/>
                <a:sym typeface="Calibri"/>
              </a:rPr>
              <a:t>Who at your college is most exposed? What are you doing about it?</a:t>
            </a:r>
            <a:endParaRPr sz="1400">
              <a:solidFill>
                <a:schemeClr val="dk1"/>
              </a:solidFill>
              <a:latin typeface="Calibri"/>
              <a:ea typeface="Calibri"/>
              <a:cs typeface="Calibri"/>
              <a:sym typeface="Calibri"/>
            </a:endParaRPr>
          </a:p>
        </p:txBody>
      </p:sp>
      <p:sp>
        <p:nvSpPr>
          <p:cNvPr id="216" name="Google Shape;216;p14"/>
          <p:cNvSpPr/>
          <p:nvPr/>
        </p:nvSpPr>
        <p:spPr>
          <a:xfrm>
            <a:off x="384048" y="3291840"/>
            <a:ext cx="2743200" cy="1572900"/>
          </a:xfrm>
          <a:prstGeom prst="rect">
            <a:avLst/>
          </a:prstGeom>
          <a:solidFill>
            <a:srgbClr val="001F4D"/>
          </a:solidFill>
          <a:ln cap="flat" cmpd="sng" w="12700">
            <a:solidFill>
              <a:srgbClr val="0066B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7" name="Google Shape;217;p14"/>
          <p:cNvSpPr/>
          <p:nvPr/>
        </p:nvSpPr>
        <p:spPr>
          <a:xfrm>
            <a:off x="512064" y="3346704"/>
            <a:ext cx="2487300" cy="109740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D0E4F5"/>
              </a:buClr>
              <a:buSzPts val="1000"/>
              <a:buFont typeface="Calibri"/>
              <a:buNone/>
            </a:pPr>
            <a:r>
              <a:rPr lang="en-US" sz="1100">
                <a:solidFill>
                  <a:srgbClr val="D0E4F5"/>
                </a:solidFill>
                <a:latin typeface="Calibri"/>
                <a:ea typeface="Calibri"/>
                <a:cs typeface="Calibri"/>
                <a:sym typeface="Calibri"/>
              </a:rPr>
              <a:t>First-gen and minority students report higher perceived benefit from AI tools — but lower ability to transfer those skills to new contexts. Why might that gap exist?</a:t>
            </a:r>
            <a:endParaRPr sz="1100">
              <a:solidFill>
                <a:schemeClr val="dk1"/>
              </a:solidFill>
              <a:latin typeface="Calibri"/>
              <a:ea typeface="Calibri"/>
              <a:cs typeface="Calibri"/>
              <a:sym typeface="Calibri"/>
            </a:endParaRPr>
          </a:p>
        </p:txBody>
      </p:sp>
      <p:sp>
        <p:nvSpPr>
          <p:cNvPr id="218" name="Google Shape;218;p14"/>
          <p:cNvSpPr/>
          <p:nvPr/>
        </p:nvSpPr>
        <p:spPr>
          <a:xfrm>
            <a:off x="512064" y="4480560"/>
            <a:ext cx="24873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B600"/>
              </a:buClr>
              <a:buSzPts val="850"/>
              <a:buFont typeface="Calibri"/>
              <a:buNone/>
            </a:pPr>
            <a:r>
              <a:rPr i="1" lang="en-US" sz="850">
                <a:solidFill>
                  <a:srgbClr val="FFB600"/>
                </a:solidFill>
                <a:latin typeface="Calibri"/>
                <a:ea typeface="Calibri"/>
                <a:cs typeface="Calibri"/>
                <a:sym typeface="Calibri"/>
              </a:rPr>
              <a:t>MDPI, 2025</a:t>
            </a:r>
            <a:endParaRPr sz="850">
              <a:solidFill>
                <a:schemeClr val="dk1"/>
              </a:solidFill>
              <a:latin typeface="Calibri"/>
              <a:ea typeface="Calibri"/>
              <a:cs typeface="Calibri"/>
              <a:sym typeface="Calibri"/>
            </a:endParaRPr>
          </a:p>
        </p:txBody>
      </p:sp>
      <p:sp>
        <p:nvSpPr>
          <p:cNvPr id="219" name="Google Shape;219;p14"/>
          <p:cNvSpPr/>
          <p:nvPr/>
        </p:nvSpPr>
        <p:spPr>
          <a:xfrm>
            <a:off x="3291840" y="3291840"/>
            <a:ext cx="2743200" cy="1572900"/>
          </a:xfrm>
          <a:prstGeom prst="rect">
            <a:avLst/>
          </a:prstGeom>
          <a:solidFill>
            <a:srgbClr val="001F4D"/>
          </a:solidFill>
          <a:ln cap="flat" cmpd="sng" w="12700">
            <a:solidFill>
              <a:srgbClr val="0066B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0" name="Google Shape;220;p14"/>
          <p:cNvSpPr/>
          <p:nvPr/>
        </p:nvSpPr>
        <p:spPr>
          <a:xfrm>
            <a:off x="3419856" y="3346704"/>
            <a:ext cx="2487300" cy="109740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D0E4F5"/>
              </a:buClr>
              <a:buSzPts val="1000"/>
              <a:buFont typeface="Calibri"/>
              <a:buNone/>
            </a:pPr>
            <a:r>
              <a:rPr lang="en-US" sz="1100">
                <a:solidFill>
                  <a:srgbClr val="D0E4F5"/>
                </a:solidFill>
                <a:latin typeface="Calibri"/>
                <a:ea typeface="Calibri"/>
                <a:cs typeface="Calibri"/>
                <a:sym typeface="Calibri"/>
              </a:rPr>
              <a:t>83% of institutions report concern about widening the digital divide as an AI risk — yet most staff lack AI training at scale. What do we do with that contradiction?</a:t>
            </a:r>
            <a:endParaRPr sz="1100">
              <a:solidFill>
                <a:schemeClr val="dk1"/>
              </a:solidFill>
              <a:latin typeface="Calibri"/>
              <a:ea typeface="Calibri"/>
              <a:cs typeface="Calibri"/>
              <a:sym typeface="Calibri"/>
            </a:endParaRPr>
          </a:p>
        </p:txBody>
      </p:sp>
      <p:sp>
        <p:nvSpPr>
          <p:cNvPr id="221" name="Google Shape;221;p14"/>
          <p:cNvSpPr/>
          <p:nvPr/>
        </p:nvSpPr>
        <p:spPr>
          <a:xfrm>
            <a:off x="3419856" y="4480560"/>
            <a:ext cx="24873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B600"/>
              </a:buClr>
              <a:buSzPts val="850"/>
              <a:buFont typeface="Calibri"/>
              <a:buNone/>
            </a:pPr>
            <a:r>
              <a:rPr i="1" lang="en-US" sz="850">
                <a:solidFill>
                  <a:srgbClr val="FFB600"/>
                </a:solidFill>
                <a:latin typeface="Calibri"/>
                <a:ea typeface="Calibri"/>
                <a:cs typeface="Calibri"/>
                <a:sym typeface="Calibri"/>
              </a:rPr>
              <a:t>Educause AI Landscape Study, 2025</a:t>
            </a:r>
            <a:endParaRPr sz="850">
              <a:solidFill>
                <a:schemeClr val="dk1"/>
              </a:solidFill>
              <a:latin typeface="Calibri"/>
              <a:ea typeface="Calibri"/>
              <a:cs typeface="Calibri"/>
              <a:sym typeface="Calibri"/>
            </a:endParaRPr>
          </a:p>
        </p:txBody>
      </p:sp>
      <p:sp>
        <p:nvSpPr>
          <p:cNvPr id="222" name="Google Shape;222;p14"/>
          <p:cNvSpPr/>
          <p:nvPr/>
        </p:nvSpPr>
        <p:spPr>
          <a:xfrm>
            <a:off x="6199632" y="3291840"/>
            <a:ext cx="2743200" cy="1572900"/>
          </a:xfrm>
          <a:prstGeom prst="rect">
            <a:avLst/>
          </a:prstGeom>
          <a:solidFill>
            <a:srgbClr val="001F4D"/>
          </a:solidFill>
          <a:ln cap="flat" cmpd="sng" w="12700">
            <a:solidFill>
              <a:srgbClr val="0066B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3" name="Google Shape;223;p14"/>
          <p:cNvSpPr/>
          <p:nvPr/>
        </p:nvSpPr>
        <p:spPr>
          <a:xfrm>
            <a:off x="6327648" y="3346704"/>
            <a:ext cx="2487300" cy="109740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D0E4F5"/>
              </a:buClr>
              <a:buSzPts val="1000"/>
              <a:buFont typeface="Calibri"/>
              <a:buNone/>
            </a:pPr>
            <a:r>
              <a:rPr lang="en-US" sz="1100">
                <a:solidFill>
                  <a:srgbClr val="D0E4F5"/>
                </a:solidFill>
                <a:latin typeface="Calibri"/>
                <a:ea typeface="Calibri"/>
                <a:cs typeface="Calibri"/>
                <a:sym typeface="Calibri"/>
              </a:rPr>
              <a:t>The CCC-Google partnership gives all 2.2M students FERPA-compliant access to enterprise AI. Does access to tools equal equity in AI? What else is required?</a:t>
            </a:r>
            <a:endParaRPr sz="1100">
              <a:solidFill>
                <a:schemeClr val="dk1"/>
              </a:solidFill>
              <a:latin typeface="Calibri"/>
              <a:ea typeface="Calibri"/>
              <a:cs typeface="Calibri"/>
              <a:sym typeface="Calibri"/>
            </a:endParaRPr>
          </a:p>
        </p:txBody>
      </p:sp>
      <p:sp>
        <p:nvSpPr>
          <p:cNvPr id="224" name="Google Shape;224;p14"/>
          <p:cNvSpPr/>
          <p:nvPr/>
        </p:nvSpPr>
        <p:spPr>
          <a:xfrm>
            <a:off x="6327648" y="4480560"/>
            <a:ext cx="24873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B600"/>
              </a:buClr>
              <a:buSzPts val="850"/>
              <a:buFont typeface="Calibri"/>
              <a:buNone/>
            </a:pPr>
            <a:r>
              <a:rPr i="1" lang="en-US" sz="850">
                <a:solidFill>
                  <a:srgbClr val="FFB600"/>
                </a:solidFill>
                <a:latin typeface="Calibri"/>
                <a:ea typeface="Calibri"/>
                <a:cs typeface="Calibri"/>
                <a:sym typeface="Calibri"/>
              </a:rPr>
              <a:t>CCC-Google Partnership, 2025</a:t>
            </a:r>
            <a:endParaRPr sz="850">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5F5"/>
        </a:solidFill>
      </p:bgPr>
    </p:bg>
    <p:spTree>
      <p:nvGrpSpPr>
        <p:cNvPr id="229" name="Shape 229"/>
        <p:cNvGrpSpPr/>
        <p:nvPr/>
      </p:nvGrpSpPr>
      <p:grpSpPr>
        <a:xfrm>
          <a:off x="0" y="0"/>
          <a:ext cx="0" cy="0"/>
          <a:chOff x="0" y="0"/>
          <a:chExt cx="0" cy="0"/>
        </a:xfrm>
      </p:grpSpPr>
      <p:sp>
        <p:nvSpPr>
          <p:cNvPr id="230" name="Google Shape;230;p15"/>
          <p:cNvSpPr/>
          <p:nvPr/>
        </p:nvSpPr>
        <p:spPr>
          <a:xfrm>
            <a:off x="0" y="0"/>
            <a:ext cx="9144000" cy="73152"/>
          </a:xfrm>
          <a:prstGeom prst="rect">
            <a:avLst/>
          </a:prstGeom>
          <a:solidFill>
            <a:srgbClr val="C0392B"/>
          </a:solidFill>
          <a:ln cap="flat" cmpd="sng" w="12700">
            <a:solidFill>
              <a:srgbClr val="C0392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 name="Google Shape;231;p15"/>
          <p:cNvSpPr/>
          <p:nvPr/>
        </p:nvSpPr>
        <p:spPr>
          <a:xfrm>
            <a:off x="457200" y="457200"/>
            <a:ext cx="8229600"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F6D"/>
              </a:buClr>
              <a:buSzPts val="2800"/>
              <a:buFont typeface="Georgia"/>
              <a:buNone/>
            </a:pPr>
            <a:r>
              <a:rPr b="1" i="0" lang="en-US" sz="2800" u="none" cap="none" strike="noStrike">
                <a:solidFill>
                  <a:srgbClr val="002F6D"/>
                </a:solidFill>
                <a:latin typeface="Georgia"/>
                <a:ea typeface="Georgia"/>
                <a:cs typeface="Georgia"/>
                <a:sym typeface="Georgia"/>
              </a:rPr>
              <a:t>AI is not a tool.</a:t>
            </a:r>
            <a:endParaRPr b="0" i="0" sz="2800" u="none" cap="none" strike="noStrike">
              <a:solidFill>
                <a:schemeClr val="dk1"/>
              </a:solidFill>
              <a:latin typeface="Calibri"/>
              <a:ea typeface="Calibri"/>
              <a:cs typeface="Calibri"/>
              <a:sym typeface="Calibri"/>
            </a:endParaRPr>
          </a:p>
        </p:txBody>
      </p:sp>
      <p:sp>
        <p:nvSpPr>
          <p:cNvPr id="232" name="Google Shape;232;p15"/>
          <p:cNvSpPr/>
          <p:nvPr/>
        </p:nvSpPr>
        <p:spPr>
          <a:xfrm>
            <a:off x="457200" y="1024128"/>
            <a:ext cx="3977640" cy="3749040"/>
          </a:xfrm>
          <a:prstGeom prst="rect">
            <a:avLst/>
          </a:prstGeom>
          <a:solidFill>
            <a:srgbClr val="002F6D"/>
          </a:solidFill>
          <a:ln cap="flat" cmpd="sng" w="12700">
            <a:solidFill>
              <a:srgbClr val="002F6D"/>
            </a:solidFill>
            <a:prstDash val="solid"/>
            <a:round/>
            <a:headEnd len="sm" w="sm" type="none"/>
            <a:tailEnd len="sm" w="sm" type="none"/>
          </a:ln>
          <a:effectLst>
            <a:outerShdw blurRad="101600" rotWithShape="0" algn="bl" dir="8100000" dist="38100">
              <a:srgbClr val="000000">
                <a:alpha val="14117"/>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15"/>
          <p:cNvSpPr/>
          <p:nvPr/>
        </p:nvSpPr>
        <p:spPr>
          <a:xfrm>
            <a:off x="457200" y="1024128"/>
            <a:ext cx="3977640" cy="109728"/>
          </a:xfrm>
          <a:prstGeom prst="rect">
            <a:avLst/>
          </a:prstGeom>
          <a:solidFill>
            <a:srgbClr val="C0392B"/>
          </a:solidFill>
          <a:ln cap="flat" cmpd="sng" w="12700">
            <a:solidFill>
              <a:srgbClr val="C0392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15"/>
          <p:cNvSpPr/>
          <p:nvPr/>
        </p:nvSpPr>
        <p:spPr>
          <a:xfrm>
            <a:off x="594360" y="1207008"/>
            <a:ext cx="3703320" cy="74980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8899AA"/>
              </a:buClr>
              <a:buSzPts val="1300"/>
              <a:buFont typeface="Calibri"/>
              <a:buNone/>
            </a:pPr>
            <a:r>
              <a:rPr b="0" i="1" lang="en-US" sz="1300" u="none" cap="none" strike="noStrike">
                <a:solidFill>
                  <a:srgbClr val="8899AA"/>
                </a:solidFill>
                <a:latin typeface="Calibri"/>
                <a:ea typeface="Calibri"/>
                <a:cs typeface="Calibri"/>
                <a:sym typeface="Calibri"/>
              </a:rPr>
              <a:t>A hammer is a tool.</a:t>
            </a:r>
            <a:endParaRPr b="0" i="0" sz="13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8899AA"/>
              </a:buClr>
              <a:buSzPts val="1300"/>
              <a:buFont typeface="Calibri"/>
              <a:buNone/>
            </a:pPr>
            <a:r>
              <a:rPr b="0" i="1" lang="en-US" sz="1300" u="none" cap="none" strike="noStrike">
                <a:solidFill>
                  <a:srgbClr val="8899AA"/>
                </a:solidFill>
                <a:latin typeface="Calibri"/>
                <a:ea typeface="Calibri"/>
                <a:cs typeface="Calibri"/>
                <a:sym typeface="Calibri"/>
              </a:rPr>
              <a:t>A spreadsheet is a tool.</a:t>
            </a:r>
            <a:endParaRPr b="0" i="0" sz="13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8899AA"/>
              </a:buClr>
              <a:buSzPts val="1300"/>
              <a:buFont typeface="Calibri"/>
              <a:buNone/>
            </a:pPr>
            <a:r>
              <a:rPr b="0" i="1" lang="en-US" sz="1300" u="none" cap="none" strike="noStrike">
                <a:solidFill>
                  <a:srgbClr val="8899AA"/>
                </a:solidFill>
                <a:latin typeface="Calibri"/>
                <a:ea typeface="Calibri"/>
                <a:cs typeface="Calibri"/>
                <a:sym typeface="Calibri"/>
              </a:rPr>
              <a:t>A projector is a tool.</a:t>
            </a:r>
            <a:endParaRPr b="0" i="0" sz="1300" u="none" cap="none" strike="noStrike">
              <a:solidFill>
                <a:schemeClr val="dk1"/>
              </a:solidFill>
              <a:latin typeface="Calibri"/>
              <a:ea typeface="Calibri"/>
              <a:cs typeface="Calibri"/>
              <a:sym typeface="Calibri"/>
            </a:endParaRPr>
          </a:p>
        </p:txBody>
      </p:sp>
      <p:sp>
        <p:nvSpPr>
          <p:cNvPr id="235" name="Google Shape;235;p15"/>
          <p:cNvSpPr/>
          <p:nvPr/>
        </p:nvSpPr>
        <p:spPr>
          <a:xfrm>
            <a:off x="594360" y="2029968"/>
            <a:ext cx="3200400" cy="36576"/>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15"/>
          <p:cNvSpPr/>
          <p:nvPr/>
        </p:nvSpPr>
        <p:spPr>
          <a:xfrm>
            <a:off x="594360" y="2148840"/>
            <a:ext cx="3703320"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2200"/>
              <a:buFont typeface="Georgia"/>
              <a:buNone/>
            </a:pPr>
            <a:r>
              <a:rPr b="1" i="0" lang="en-US" sz="2200" u="none" cap="none" strike="noStrike">
                <a:solidFill>
                  <a:srgbClr val="FFFFFF"/>
                </a:solidFill>
                <a:latin typeface="Georgia"/>
                <a:ea typeface="Georgia"/>
                <a:cs typeface="Georgia"/>
                <a:sym typeface="Georgia"/>
              </a:rPr>
              <a:t>AI is a condition —</a:t>
            </a:r>
            <a:endParaRPr b="0" i="0" sz="2200" u="none" cap="none" strike="noStrike">
              <a:solidFill>
                <a:schemeClr val="dk1"/>
              </a:solidFill>
              <a:latin typeface="Calibri"/>
              <a:ea typeface="Calibri"/>
              <a:cs typeface="Calibri"/>
              <a:sym typeface="Calibri"/>
            </a:endParaRPr>
          </a:p>
        </p:txBody>
      </p:sp>
      <p:sp>
        <p:nvSpPr>
          <p:cNvPr id="237" name="Google Shape;237;p15"/>
          <p:cNvSpPr/>
          <p:nvPr/>
        </p:nvSpPr>
        <p:spPr>
          <a:xfrm>
            <a:off x="594360" y="2633472"/>
            <a:ext cx="3703320" cy="713232"/>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C47"/>
              </a:buClr>
              <a:buSzPts val="1600"/>
              <a:buFont typeface="Georgia"/>
              <a:buNone/>
            </a:pPr>
            <a:r>
              <a:rPr b="0" i="1" lang="en-US" sz="1600" u="none" cap="none" strike="noStrike">
                <a:solidFill>
                  <a:srgbClr val="FFCC47"/>
                </a:solidFill>
                <a:latin typeface="Georgia"/>
                <a:ea typeface="Georgia"/>
                <a:cs typeface="Georgia"/>
                <a:sym typeface="Georgia"/>
              </a:rPr>
              <a:t>a new epistemic environment in which </a:t>
            </a:r>
            <a:r>
              <a:rPr i="1" lang="en-US" sz="1600">
                <a:solidFill>
                  <a:srgbClr val="FFCC47"/>
                </a:solidFill>
                <a:latin typeface="Georgia"/>
                <a:ea typeface="Georgia"/>
                <a:cs typeface="Georgia"/>
                <a:sym typeface="Georgia"/>
              </a:rPr>
              <a:t>our</a:t>
            </a:r>
            <a:r>
              <a:rPr b="0" i="1" lang="en-US" sz="1600" u="none" cap="none" strike="noStrike">
                <a:solidFill>
                  <a:srgbClr val="FFCC47"/>
                </a:solidFill>
                <a:latin typeface="Georgia"/>
                <a:ea typeface="Georgia"/>
                <a:cs typeface="Georgia"/>
                <a:sym typeface="Georgia"/>
              </a:rPr>
              <a:t> students are already living.</a:t>
            </a:r>
            <a:endParaRPr b="0" i="0" sz="1600" u="none" cap="none" strike="noStrike">
              <a:solidFill>
                <a:schemeClr val="dk1"/>
              </a:solidFill>
              <a:latin typeface="Calibri"/>
              <a:ea typeface="Calibri"/>
              <a:cs typeface="Calibri"/>
              <a:sym typeface="Calibri"/>
            </a:endParaRPr>
          </a:p>
        </p:txBody>
      </p:sp>
      <p:sp>
        <p:nvSpPr>
          <p:cNvPr id="238" name="Google Shape;238;p15"/>
          <p:cNvSpPr/>
          <p:nvPr/>
        </p:nvSpPr>
        <p:spPr>
          <a:xfrm>
            <a:off x="594360" y="3429000"/>
            <a:ext cx="3703320" cy="6858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ABBCC"/>
              </a:buClr>
              <a:buSzPts val="1200"/>
              <a:buFont typeface="Calibri"/>
              <a:buNone/>
            </a:pPr>
            <a:r>
              <a:rPr b="0" i="0" lang="en-US" sz="1200" u="none" cap="none" strike="noStrike">
                <a:solidFill>
                  <a:srgbClr val="AABBCC"/>
                </a:solidFill>
                <a:latin typeface="Calibri"/>
                <a:ea typeface="Calibri"/>
                <a:cs typeface="Calibri"/>
                <a:sym typeface="Calibri"/>
              </a:rPr>
              <a:t>We don’t get to choose whether that reality exists.</a:t>
            </a:r>
            <a:endParaRPr b="0" i="0" sz="12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AABBCC"/>
              </a:buClr>
              <a:buSzPts val="1200"/>
              <a:buFont typeface="Calibri"/>
              <a:buNone/>
            </a:pPr>
            <a:r>
              <a:rPr b="0" i="0" lang="en-US" sz="1200" u="none" cap="none" strike="noStrike">
                <a:solidFill>
                  <a:srgbClr val="AABBCC"/>
                </a:solidFill>
                <a:latin typeface="Calibri"/>
                <a:ea typeface="Calibri"/>
                <a:cs typeface="Calibri"/>
                <a:sym typeface="Calibri"/>
              </a:rPr>
              <a:t>We only get to choose what role we play inside it.</a:t>
            </a:r>
            <a:endParaRPr b="0" i="0" sz="1200" u="none" cap="none" strike="noStrike">
              <a:solidFill>
                <a:schemeClr val="dk1"/>
              </a:solidFill>
              <a:latin typeface="Calibri"/>
              <a:ea typeface="Calibri"/>
              <a:cs typeface="Calibri"/>
              <a:sym typeface="Calibri"/>
            </a:endParaRPr>
          </a:p>
        </p:txBody>
      </p:sp>
      <p:sp>
        <p:nvSpPr>
          <p:cNvPr id="239" name="Google Shape;239;p15"/>
          <p:cNvSpPr/>
          <p:nvPr/>
        </p:nvSpPr>
        <p:spPr>
          <a:xfrm>
            <a:off x="4681728" y="1024128"/>
            <a:ext cx="4114800"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F6D"/>
              </a:buClr>
              <a:buSzPts val="1400"/>
              <a:buFont typeface="Georgia"/>
              <a:buNone/>
            </a:pPr>
            <a:r>
              <a:rPr b="1" i="0" lang="en-US" sz="1400" u="none" cap="none" strike="noStrike">
                <a:solidFill>
                  <a:srgbClr val="002F6D"/>
                </a:solidFill>
                <a:latin typeface="Georgia"/>
                <a:ea typeface="Georgia"/>
                <a:cs typeface="Georgia"/>
                <a:sym typeface="Georgia"/>
              </a:rPr>
              <a:t>What students are actually doing:</a:t>
            </a:r>
            <a:endParaRPr b="0" i="0" sz="1400" u="none" cap="none" strike="noStrike">
              <a:solidFill>
                <a:schemeClr val="dk1"/>
              </a:solidFill>
              <a:latin typeface="Calibri"/>
              <a:ea typeface="Calibri"/>
              <a:cs typeface="Calibri"/>
              <a:sym typeface="Calibri"/>
            </a:endParaRPr>
          </a:p>
        </p:txBody>
      </p:sp>
      <p:sp>
        <p:nvSpPr>
          <p:cNvPr id="240" name="Google Shape;240;p15"/>
          <p:cNvSpPr/>
          <p:nvPr/>
        </p:nvSpPr>
        <p:spPr>
          <a:xfrm>
            <a:off x="4681728" y="1417320"/>
            <a:ext cx="4114800" cy="566928"/>
          </a:xfrm>
          <a:prstGeom prst="rect">
            <a:avLst/>
          </a:prstGeom>
          <a:solidFill>
            <a:srgbClr val="FFFFFF"/>
          </a:solidFill>
          <a:ln cap="flat" cmpd="sng" w="12700">
            <a:solidFill>
              <a:srgbClr val="E2E2E2"/>
            </a:solidFill>
            <a:prstDash val="solid"/>
            <a:round/>
            <a:headEnd len="sm" w="sm" type="none"/>
            <a:tailEnd len="sm" w="sm" type="none"/>
          </a:ln>
          <a:effectLst>
            <a:outerShdw blurRad="50800" rotWithShape="0" algn="bl" dir="8100000" dist="254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15"/>
          <p:cNvSpPr/>
          <p:nvPr/>
        </p:nvSpPr>
        <p:spPr>
          <a:xfrm>
            <a:off x="4681728" y="1417320"/>
            <a:ext cx="73152" cy="566928"/>
          </a:xfrm>
          <a:prstGeom prst="rect">
            <a:avLst/>
          </a:prstGeom>
          <a:solidFill>
            <a:srgbClr val="C0392B"/>
          </a:solidFill>
          <a:ln cap="flat" cmpd="sng" w="12700">
            <a:solidFill>
              <a:srgbClr val="C0392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5"/>
          <p:cNvSpPr/>
          <p:nvPr/>
        </p:nvSpPr>
        <p:spPr>
          <a:xfrm>
            <a:off x="4828032" y="1417320"/>
            <a:ext cx="3822192" cy="56692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A1A2E"/>
              </a:buClr>
              <a:buSzPts val="1200"/>
              <a:buFont typeface="Calibri"/>
              <a:buNone/>
            </a:pPr>
            <a:r>
              <a:rPr b="0" i="0" lang="en-US" sz="1200" u="none" cap="none" strike="noStrike">
                <a:solidFill>
                  <a:srgbClr val="1A1A2E"/>
                </a:solidFill>
                <a:latin typeface="Calibri"/>
                <a:ea typeface="Calibri"/>
                <a:cs typeface="Calibri"/>
                <a:sym typeface="Calibri"/>
              </a:rPr>
              <a:t>Thought partner at 2am</a:t>
            </a:r>
            <a:endParaRPr b="0" i="0" sz="1200" u="none" cap="none" strike="noStrike">
              <a:solidFill>
                <a:schemeClr val="dk1"/>
              </a:solidFill>
              <a:latin typeface="Calibri"/>
              <a:ea typeface="Calibri"/>
              <a:cs typeface="Calibri"/>
              <a:sym typeface="Calibri"/>
            </a:endParaRPr>
          </a:p>
        </p:txBody>
      </p:sp>
      <p:sp>
        <p:nvSpPr>
          <p:cNvPr id="243" name="Google Shape;243;p15"/>
          <p:cNvSpPr/>
          <p:nvPr/>
        </p:nvSpPr>
        <p:spPr>
          <a:xfrm>
            <a:off x="4681728" y="2075688"/>
            <a:ext cx="4114800" cy="566928"/>
          </a:xfrm>
          <a:prstGeom prst="rect">
            <a:avLst/>
          </a:prstGeom>
          <a:solidFill>
            <a:srgbClr val="FFFFFF"/>
          </a:solidFill>
          <a:ln cap="flat" cmpd="sng" w="12700">
            <a:solidFill>
              <a:srgbClr val="E2E2E2"/>
            </a:solidFill>
            <a:prstDash val="solid"/>
            <a:round/>
            <a:headEnd len="sm" w="sm" type="none"/>
            <a:tailEnd len="sm" w="sm" type="none"/>
          </a:ln>
          <a:effectLst>
            <a:outerShdw blurRad="50800" rotWithShape="0" algn="bl" dir="8100000" dist="254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15"/>
          <p:cNvSpPr/>
          <p:nvPr/>
        </p:nvSpPr>
        <p:spPr>
          <a:xfrm>
            <a:off x="4681728" y="2075688"/>
            <a:ext cx="73152" cy="566928"/>
          </a:xfrm>
          <a:prstGeom prst="rect">
            <a:avLst/>
          </a:prstGeom>
          <a:solidFill>
            <a:srgbClr val="C0392B"/>
          </a:solidFill>
          <a:ln cap="flat" cmpd="sng" w="12700">
            <a:solidFill>
              <a:srgbClr val="C0392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15"/>
          <p:cNvSpPr/>
          <p:nvPr/>
        </p:nvSpPr>
        <p:spPr>
          <a:xfrm>
            <a:off x="4828032" y="2075688"/>
            <a:ext cx="3822192" cy="56692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A1A2E"/>
              </a:buClr>
              <a:buSzPts val="1200"/>
              <a:buFont typeface="Calibri"/>
              <a:buNone/>
            </a:pPr>
            <a:r>
              <a:rPr b="0" i="0" lang="en-US" sz="1200" u="none" cap="none" strike="noStrike">
                <a:solidFill>
                  <a:srgbClr val="1A1A2E"/>
                </a:solidFill>
                <a:latin typeface="Calibri"/>
                <a:ea typeface="Calibri"/>
                <a:cs typeface="Calibri"/>
                <a:sym typeface="Calibri"/>
              </a:rPr>
              <a:t>Writing tutor without an appointment</a:t>
            </a:r>
            <a:endParaRPr b="0" i="0" sz="1200" u="none" cap="none" strike="noStrike">
              <a:solidFill>
                <a:schemeClr val="dk1"/>
              </a:solidFill>
              <a:latin typeface="Calibri"/>
              <a:ea typeface="Calibri"/>
              <a:cs typeface="Calibri"/>
              <a:sym typeface="Calibri"/>
            </a:endParaRPr>
          </a:p>
        </p:txBody>
      </p:sp>
      <p:sp>
        <p:nvSpPr>
          <p:cNvPr id="246" name="Google Shape;246;p15"/>
          <p:cNvSpPr/>
          <p:nvPr/>
        </p:nvSpPr>
        <p:spPr>
          <a:xfrm>
            <a:off x="4681728" y="2734056"/>
            <a:ext cx="4114800" cy="566928"/>
          </a:xfrm>
          <a:prstGeom prst="rect">
            <a:avLst/>
          </a:prstGeom>
          <a:solidFill>
            <a:srgbClr val="FFFFFF"/>
          </a:solidFill>
          <a:ln cap="flat" cmpd="sng" w="12700">
            <a:solidFill>
              <a:srgbClr val="E2E2E2"/>
            </a:solidFill>
            <a:prstDash val="solid"/>
            <a:round/>
            <a:headEnd len="sm" w="sm" type="none"/>
            <a:tailEnd len="sm" w="sm" type="none"/>
          </a:ln>
          <a:effectLst>
            <a:outerShdw blurRad="50800" rotWithShape="0" algn="bl" dir="8100000" dist="254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15"/>
          <p:cNvSpPr/>
          <p:nvPr/>
        </p:nvSpPr>
        <p:spPr>
          <a:xfrm>
            <a:off x="4681728" y="2734056"/>
            <a:ext cx="73152" cy="566928"/>
          </a:xfrm>
          <a:prstGeom prst="rect">
            <a:avLst/>
          </a:prstGeom>
          <a:solidFill>
            <a:srgbClr val="C0392B"/>
          </a:solidFill>
          <a:ln cap="flat" cmpd="sng" w="12700">
            <a:solidFill>
              <a:srgbClr val="C0392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15"/>
          <p:cNvSpPr/>
          <p:nvPr/>
        </p:nvSpPr>
        <p:spPr>
          <a:xfrm>
            <a:off x="4828032" y="2734056"/>
            <a:ext cx="3822192" cy="56692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A1A2E"/>
              </a:buClr>
              <a:buSzPts val="1200"/>
              <a:buFont typeface="Calibri"/>
              <a:buNone/>
            </a:pPr>
            <a:r>
              <a:rPr b="0" i="0" lang="en-US" sz="1200" u="none" cap="none" strike="noStrike">
                <a:solidFill>
                  <a:srgbClr val="1A1A2E"/>
                </a:solidFill>
                <a:latin typeface="Calibri"/>
                <a:ea typeface="Calibri"/>
                <a:cs typeface="Calibri"/>
                <a:sym typeface="Calibri"/>
              </a:rPr>
              <a:t>Code debugger &amp; study buddy</a:t>
            </a:r>
            <a:endParaRPr b="0" i="0" sz="1200" u="none" cap="none" strike="noStrike">
              <a:solidFill>
                <a:schemeClr val="dk1"/>
              </a:solidFill>
              <a:latin typeface="Calibri"/>
              <a:ea typeface="Calibri"/>
              <a:cs typeface="Calibri"/>
              <a:sym typeface="Calibri"/>
            </a:endParaRPr>
          </a:p>
        </p:txBody>
      </p:sp>
      <p:sp>
        <p:nvSpPr>
          <p:cNvPr id="249" name="Google Shape;249;p15"/>
          <p:cNvSpPr/>
          <p:nvPr/>
        </p:nvSpPr>
        <p:spPr>
          <a:xfrm>
            <a:off x="4681728" y="3392424"/>
            <a:ext cx="4114800" cy="566928"/>
          </a:xfrm>
          <a:prstGeom prst="rect">
            <a:avLst/>
          </a:prstGeom>
          <a:solidFill>
            <a:srgbClr val="FFFFFF"/>
          </a:solidFill>
          <a:ln cap="flat" cmpd="sng" w="12700">
            <a:solidFill>
              <a:srgbClr val="E2E2E2"/>
            </a:solidFill>
            <a:prstDash val="solid"/>
            <a:round/>
            <a:headEnd len="sm" w="sm" type="none"/>
            <a:tailEnd len="sm" w="sm" type="none"/>
          </a:ln>
          <a:effectLst>
            <a:outerShdw blurRad="50800" rotWithShape="0" algn="bl" dir="8100000" dist="254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15"/>
          <p:cNvSpPr/>
          <p:nvPr/>
        </p:nvSpPr>
        <p:spPr>
          <a:xfrm>
            <a:off x="4681728" y="3392424"/>
            <a:ext cx="73152" cy="566928"/>
          </a:xfrm>
          <a:prstGeom prst="rect">
            <a:avLst/>
          </a:prstGeom>
          <a:solidFill>
            <a:srgbClr val="C0392B"/>
          </a:solidFill>
          <a:ln cap="flat" cmpd="sng" w="12700">
            <a:solidFill>
              <a:srgbClr val="C0392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15"/>
          <p:cNvSpPr/>
          <p:nvPr/>
        </p:nvSpPr>
        <p:spPr>
          <a:xfrm>
            <a:off x="4828032" y="3392424"/>
            <a:ext cx="3822192" cy="56692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A1A2E"/>
              </a:buClr>
              <a:buSzPts val="1200"/>
              <a:buFont typeface="Calibri"/>
              <a:buNone/>
            </a:pPr>
            <a:r>
              <a:rPr b="0" i="0" lang="en-US" sz="1200" u="none" cap="none" strike="noStrike">
                <a:solidFill>
                  <a:srgbClr val="1A1A2E"/>
                </a:solidFill>
                <a:latin typeface="Calibri"/>
                <a:ea typeface="Calibri"/>
                <a:cs typeface="Calibri"/>
                <a:sym typeface="Calibri"/>
              </a:rPr>
              <a:t>First draft of things hard to say</a:t>
            </a:r>
            <a:endParaRPr b="0" i="0" sz="1200" u="none" cap="none" strike="noStrike">
              <a:solidFill>
                <a:schemeClr val="dk1"/>
              </a:solidFill>
              <a:latin typeface="Calibri"/>
              <a:ea typeface="Calibri"/>
              <a:cs typeface="Calibri"/>
              <a:sym typeface="Calibri"/>
            </a:endParaRPr>
          </a:p>
        </p:txBody>
      </p:sp>
      <p:sp>
        <p:nvSpPr>
          <p:cNvPr id="252" name="Google Shape;252;p15"/>
          <p:cNvSpPr/>
          <p:nvPr/>
        </p:nvSpPr>
        <p:spPr>
          <a:xfrm>
            <a:off x="4681728" y="4050792"/>
            <a:ext cx="4114800" cy="566928"/>
          </a:xfrm>
          <a:prstGeom prst="rect">
            <a:avLst/>
          </a:prstGeom>
          <a:solidFill>
            <a:srgbClr val="FFFFFF"/>
          </a:solidFill>
          <a:ln cap="flat" cmpd="sng" w="12700">
            <a:solidFill>
              <a:srgbClr val="E2E2E2"/>
            </a:solidFill>
            <a:prstDash val="solid"/>
            <a:round/>
            <a:headEnd len="sm" w="sm" type="none"/>
            <a:tailEnd len="sm" w="sm" type="none"/>
          </a:ln>
          <a:effectLst>
            <a:outerShdw blurRad="50800" rotWithShape="0" algn="bl" dir="8100000" dist="25400">
              <a:srgbClr val="000000">
                <a:alpha val="7843"/>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15"/>
          <p:cNvSpPr/>
          <p:nvPr/>
        </p:nvSpPr>
        <p:spPr>
          <a:xfrm>
            <a:off x="4681728" y="4050792"/>
            <a:ext cx="73152" cy="566928"/>
          </a:xfrm>
          <a:prstGeom prst="rect">
            <a:avLst/>
          </a:prstGeom>
          <a:solidFill>
            <a:srgbClr val="C0392B"/>
          </a:solidFill>
          <a:ln cap="flat" cmpd="sng" w="12700">
            <a:solidFill>
              <a:srgbClr val="C0392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15"/>
          <p:cNvSpPr/>
          <p:nvPr/>
        </p:nvSpPr>
        <p:spPr>
          <a:xfrm>
            <a:off x="4828032" y="4050792"/>
            <a:ext cx="3822192" cy="56692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A1A2E"/>
              </a:buClr>
              <a:buSzPts val="1200"/>
              <a:buFont typeface="Calibri"/>
              <a:buNone/>
            </a:pPr>
            <a:r>
              <a:rPr b="0" i="0" lang="en-US" sz="1200" u="none" cap="none" strike="noStrike">
                <a:solidFill>
                  <a:srgbClr val="1A1A2E"/>
                </a:solidFill>
                <a:latin typeface="Calibri"/>
                <a:ea typeface="Calibri"/>
                <a:cs typeface="Calibri"/>
                <a:sym typeface="Calibri"/>
              </a:rPr>
              <a:t>Most responsive learning relationship</a:t>
            </a:r>
            <a:endParaRPr b="0" i="0" sz="12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1A1A2E"/>
              </a:buClr>
              <a:buSzPts val="1200"/>
              <a:buFont typeface="Calibri"/>
              <a:buNone/>
            </a:pPr>
            <a:r>
              <a:rPr b="0" i="0" lang="en-US" sz="1200" u="none" cap="none" strike="noStrike">
                <a:solidFill>
                  <a:srgbClr val="1A1A2E"/>
                </a:solidFill>
                <a:latin typeface="Calibri"/>
                <a:ea typeface="Calibri"/>
                <a:cs typeface="Calibri"/>
                <a:sym typeface="Calibri"/>
              </a:rPr>
              <a:t>some students have ever had</a:t>
            </a:r>
            <a:endParaRPr b="0" i="0" sz="1200" u="none" cap="none" strike="noStrike">
              <a:solidFill>
                <a:schemeClr val="dk1"/>
              </a:solidFill>
              <a:latin typeface="Calibri"/>
              <a:ea typeface="Calibri"/>
              <a:cs typeface="Calibri"/>
              <a:sym typeface="Calibri"/>
            </a:endParaRPr>
          </a:p>
        </p:txBody>
      </p:sp>
      <p:sp>
        <p:nvSpPr>
          <p:cNvPr id="255" name="Google Shape;255;p15"/>
          <p:cNvSpPr/>
          <p:nvPr/>
        </p:nvSpPr>
        <p:spPr>
          <a:xfrm>
            <a:off x="0" y="4869180"/>
            <a:ext cx="9144000" cy="274320"/>
          </a:xfrm>
          <a:prstGeom prst="rect">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15"/>
          <p:cNvSpPr/>
          <p:nvPr/>
        </p:nvSpPr>
        <p:spPr>
          <a:xfrm>
            <a:off x="0" y="4869180"/>
            <a:ext cx="411480" cy="27432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15"/>
          <p:cNvSpPr/>
          <p:nvPr/>
        </p:nvSpPr>
        <p:spPr>
          <a:xfrm>
            <a:off x="7406640" y="4881067"/>
            <a:ext cx="1554480" cy="201168"/>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B600"/>
              </a:buClr>
              <a:buSzPts val="900"/>
              <a:buFont typeface="Courier New"/>
              <a:buNone/>
            </a:pPr>
            <a:r>
              <a:rPr lang="en-US" sz="900">
                <a:solidFill>
                  <a:srgbClr val="FFB600"/>
                </a:solidFill>
                <a:latin typeface="Courier New"/>
                <a:ea typeface="Courier New"/>
                <a:cs typeface="Courier New"/>
                <a:sym typeface="Courier New"/>
              </a:rPr>
              <a:t>11</a:t>
            </a:r>
            <a:r>
              <a:rPr b="0" i="0" lang="en-US" sz="900" u="none" cap="none" strike="noStrike">
                <a:solidFill>
                  <a:srgbClr val="FFB600"/>
                </a:solidFill>
                <a:latin typeface="Courier New"/>
                <a:ea typeface="Courier New"/>
                <a:cs typeface="Courier New"/>
                <a:sym typeface="Courier New"/>
              </a:rPr>
              <a:t> / </a:t>
            </a:r>
            <a:r>
              <a:rPr lang="en-US" sz="900">
                <a:solidFill>
                  <a:srgbClr val="FFB600"/>
                </a:solidFill>
                <a:latin typeface="Courier New"/>
                <a:ea typeface="Courier New"/>
                <a:cs typeface="Courier New"/>
                <a:sym typeface="Courier New"/>
              </a:rPr>
              <a:t>35</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F6F9"/>
        </a:solidFill>
      </p:bgPr>
    </p:bg>
    <p:spTree>
      <p:nvGrpSpPr>
        <p:cNvPr id="262" name="Shape 262"/>
        <p:cNvGrpSpPr/>
        <p:nvPr/>
      </p:nvGrpSpPr>
      <p:grpSpPr>
        <a:xfrm>
          <a:off x="0" y="0"/>
          <a:ext cx="0" cy="0"/>
          <a:chOff x="0" y="0"/>
          <a:chExt cx="0" cy="0"/>
        </a:xfrm>
      </p:grpSpPr>
      <p:sp>
        <p:nvSpPr>
          <p:cNvPr id="263" name="Google Shape;263;p16"/>
          <p:cNvSpPr/>
          <p:nvPr/>
        </p:nvSpPr>
        <p:spPr>
          <a:xfrm>
            <a:off x="0" y="0"/>
            <a:ext cx="201300" cy="5143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16"/>
          <p:cNvSpPr/>
          <p:nvPr/>
        </p:nvSpPr>
        <p:spPr>
          <a:xfrm>
            <a:off x="411480" y="594360"/>
            <a:ext cx="8229600" cy="594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3000"/>
              <a:buFont typeface="Calibri"/>
              <a:buNone/>
            </a:pPr>
            <a:r>
              <a:rPr b="1" i="0" lang="en-US" sz="3000" u="none" cap="none" strike="noStrike">
                <a:solidFill>
                  <a:srgbClr val="002F6D"/>
                </a:solidFill>
                <a:latin typeface="Calibri"/>
                <a:ea typeface="Calibri"/>
                <a:cs typeface="Calibri"/>
                <a:sym typeface="Calibri"/>
              </a:rPr>
              <a:t>What AI Actually Is</a:t>
            </a:r>
            <a:endParaRPr b="0" i="0" sz="3000" u="none" cap="none" strike="noStrike">
              <a:solidFill>
                <a:schemeClr val="dk1"/>
              </a:solidFill>
              <a:latin typeface="Calibri"/>
              <a:ea typeface="Calibri"/>
              <a:cs typeface="Calibri"/>
              <a:sym typeface="Calibri"/>
            </a:endParaRPr>
          </a:p>
        </p:txBody>
      </p:sp>
      <p:sp>
        <p:nvSpPr>
          <p:cNvPr id="265" name="Google Shape;265;p16"/>
          <p:cNvSpPr/>
          <p:nvPr/>
        </p:nvSpPr>
        <p:spPr>
          <a:xfrm>
            <a:off x="411480" y="1371600"/>
            <a:ext cx="4023300" cy="3291900"/>
          </a:xfrm>
          <a:prstGeom prst="rect">
            <a:avLst/>
          </a:prstGeom>
          <a:solidFill>
            <a:srgbClr val="002F6D"/>
          </a:solidFill>
          <a:ln cap="flat" cmpd="sng" w="12700">
            <a:solidFill>
              <a:srgbClr val="002F6D"/>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16"/>
          <p:cNvSpPr/>
          <p:nvPr/>
        </p:nvSpPr>
        <p:spPr>
          <a:xfrm>
            <a:off x="502920" y="1508760"/>
            <a:ext cx="3840600" cy="411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B600"/>
              </a:buClr>
              <a:buSzPts val="1200"/>
              <a:buFont typeface="Calibri"/>
              <a:buNone/>
            </a:pPr>
            <a:r>
              <a:rPr b="1" i="0" lang="en-US" sz="1200" u="none" cap="none" strike="noStrike">
                <a:solidFill>
                  <a:srgbClr val="FFB600"/>
                </a:solidFill>
                <a:latin typeface="Calibri"/>
                <a:ea typeface="Calibri"/>
                <a:cs typeface="Calibri"/>
                <a:sym typeface="Calibri"/>
              </a:rPr>
              <a:t>Plain Language Definition</a:t>
            </a:r>
            <a:endParaRPr b="0" i="0" sz="1200" u="none" cap="none" strike="noStrike">
              <a:solidFill>
                <a:schemeClr val="dk1"/>
              </a:solidFill>
              <a:latin typeface="Calibri"/>
              <a:ea typeface="Calibri"/>
              <a:cs typeface="Calibri"/>
              <a:sym typeface="Calibri"/>
            </a:endParaRPr>
          </a:p>
        </p:txBody>
      </p:sp>
      <p:sp>
        <p:nvSpPr>
          <p:cNvPr id="267" name="Google Shape;267;p16"/>
          <p:cNvSpPr/>
          <p:nvPr/>
        </p:nvSpPr>
        <p:spPr>
          <a:xfrm>
            <a:off x="502920" y="2011680"/>
            <a:ext cx="3749100" cy="2377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500"/>
              <a:buFont typeface="Calibri"/>
              <a:buNone/>
            </a:pPr>
            <a:r>
              <a:rPr b="0" i="0" lang="en-US" sz="1500" u="none" cap="none" strike="noStrike">
                <a:solidFill>
                  <a:srgbClr val="FFFFFF"/>
                </a:solidFill>
                <a:latin typeface="Calibri"/>
                <a:ea typeface="Calibri"/>
                <a:cs typeface="Calibri"/>
                <a:sym typeface="Calibri"/>
              </a:rPr>
              <a:t>AI is pattern recognition + prediction.</a:t>
            </a:r>
            <a:endParaRPr b="0" i="0" sz="15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500"/>
              <a:buFont typeface="Calibri"/>
              <a:buNone/>
            </a:pPr>
            <a:r>
              <a:t/>
            </a:r>
            <a:endParaRPr b="0" i="0" sz="15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FFFFFF"/>
              </a:buClr>
              <a:buSzPts val="1500"/>
              <a:buFont typeface="Calibri"/>
              <a:buNone/>
            </a:pPr>
            <a:r>
              <a:rPr b="0" i="0" lang="en-US" sz="1500" u="none" cap="none" strike="noStrike">
                <a:solidFill>
                  <a:srgbClr val="FFFFFF"/>
                </a:solidFill>
                <a:latin typeface="Calibri"/>
                <a:ea typeface="Calibri"/>
                <a:cs typeface="Calibri"/>
                <a:sym typeface="Calibri"/>
              </a:rPr>
              <a:t>Not intelligence. Not magic.</a:t>
            </a:r>
            <a:endParaRPr b="0" i="0" sz="15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500"/>
              <a:buFont typeface="Calibri"/>
              <a:buNone/>
            </a:pPr>
            <a:r>
              <a:t/>
            </a:r>
            <a:endParaRPr b="0" i="0" sz="15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FFFFFF"/>
              </a:buClr>
              <a:buSzPts val="1500"/>
              <a:buFont typeface="Calibri"/>
              <a:buNone/>
            </a:pPr>
            <a:r>
              <a:rPr b="0" i="0" lang="en-US" sz="1500" u="none" cap="none" strike="noStrike">
                <a:solidFill>
                  <a:srgbClr val="FFFFFF"/>
                </a:solidFill>
                <a:latin typeface="Calibri"/>
                <a:ea typeface="Calibri"/>
                <a:cs typeface="Calibri"/>
                <a:sym typeface="Calibri"/>
              </a:rPr>
              <a:t>Autocomplete on a massive scale — trained on enormous amounts of human text.</a:t>
            </a:r>
            <a:endParaRPr b="0" i="0" sz="1500" u="none" cap="none" strike="noStrike">
              <a:solidFill>
                <a:schemeClr val="dk1"/>
              </a:solidFill>
              <a:latin typeface="Calibri"/>
              <a:ea typeface="Calibri"/>
              <a:cs typeface="Calibri"/>
              <a:sym typeface="Calibri"/>
            </a:endParaRPr>
          </a:p>
        </p:txBody>
      </p:sp>
      <p:sp>
        <p:nvSpPr>
          <p:cNvPr id="268" name="Google Shape;268;p16"/>
          <p:cNvSpPr/>
          <p:nvPr/>
        </p:nvSpPr>
        <p:spPr>
          <a:xfrm>
            <a:off x="4663440" y="1371600"/>
            <a:ext cx="4023300" cy="3291900"/>
          </a:xfrm>
          <a:prstGeom prst="rect">
            <a:avLst/>
          </a:prstGeom>
          <a:solidFill>
            <a:srgbClr val="FFFFFF"/>
          </a:solidFill>
          <a:ln cap="flat" cmpd="sng" w="12700">
            <a:solidFill>
              <a:srgbClr val="DDDDDD"/>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 name="Google Shape;269;p16"/>
          <p:cNvSpPr/>
          <p:nvPr/>
        </p:nvSpPr>
        <p:spPr>
          <a:xfrm>
            <a:off x="4663440" y="1371600"/>
            <a:ext cx="4023300" cy="411600"/>
          </a:xfrm>
          <a:prstGeom prst="rect">
            <a:avLst/>
          </a:prstGeom>
          <a:solidFill>
            <a:srgbClr val="C0392B"/>
          </a:solidFill>
          <a:ln cap="flat" cmpd="sng" w="12700">
            <a:solidFill>
              <a:srgbClr val="C0392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 name="Google Shape;270;p16"/>
          <p:cNvSpPr/>
          <p:nvPr/>
        </p:nvSpPr>
        <p:spPr>
          <a:xfrm>
            <a:off x="4754880" y="1389888"/>
            <a:ext cx="3840600" cy="3657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What AI CANNOT Do.</a:t>
            </a:r>
            <a:r>
              <a:rPr b="1" lang="en-US" sz="1200">
                <a:solidFill>
                  <a:srgbClr val="FFFFFF"/>
                </a:solidFill>
                <a:latin typeface="Calibri"/>
                <a:ea typeface="Calibri"/>
                <a:cs typeface="Calibri"/>
                <a:sym typeface="Calibri"/>
              </a:rPr>
              <a:t>…Yet</a:t>
            </a:r>
            <a:endParaRPr b="0" i="0" sz="1200" u="none" cap="none" strike="noStrike">
              <a:solidFill>
                <a:schemeClr val="dk1"/>
              </a:solidFill>
              <a:latin typeface="Calibri"/>
              <a:ea typeface="Calibri"/>
              <a:cs typeface="Calibri"/>
              <a:sym typeface="Calibri"/>
            </a:endParaRPr>
          </a:p>
        </p:txBody>
      </p:sp>
      <p:sp>
        <p:nvSpPr>
          <p:cNvPr id="271" name="Google Shape;271;p16"/>
          <p:cNvSpPr/>
          <p:nvPr/>
        </p:nvSpPr>
        <p:spPr>
          <a:xfrm>
            <a:off x="4754880" y="1920240"/>
            <a:ext cx="3840600" cy="5670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0392B"/>
              </a:buClr>
              <a:buSzPts val="1300"/>
              <a:buFont typeface="Calibri"/>
              <a:buNone/>
            </a:pPr>
            <a:r>
              <a:rPr b="1" i="0" lang="en-US" sz="1300" u="none" cap="none" strike="noStrike">
                <a:solidFill>
                  <a:srgbClr val="C0392B"/>
                </a:solidFill>
                <a:latin typeface="Calibri"/>
                <a:ea typeface="Calibri"/>
                <a:cs typeface="Calibri"/>
                <a:sym typeface="Calibri"/>
              </a:rPr>
              <a:t>× </a:t>
            </a:r>
            <a:r>
              <a:rPr b="0" i="0" lang="en-US" sz="1300" u="none" cap="none" strike="noStrike">
                <a:solidFill>
                  <a:srgbClr val="555759"/>
                </a:solidFill>
                <a:latin typeface="Calibri"/>
                <a:ea typeface="Calibri"/>
                <a:cs typeface="Calibri"/>
                <a:sym typeface="Calibri"/>
              </a:rPr>
              <a:t>Access your SIS (Banner, PeopleSoft) in real time</a:t>
            </a:r>
            <a:endParaRPr b="0" i="0" sz="1300" u="none" cap="none" strike="noStrike">
              <a:solidFill>
                <a:schemeClr val="dk1"/>
              </a:solidFill>
              <a:latin typeface="Calibri"/>
              <a:ea typeface="Calibri"/>
              <a:cs typeface="Calibri"/>
              <a:sym typeface="Calibri"/>
            </a:endParaRPr>
          </a:p>
        </p:txBody>
      </p:sp>
      <p:sp>
        <p:nvSpPr>
          <p:cNvPr id="272" name="Google Shape;272;p16"/>
          <p:cNvSpPr/>
          <p:nvPr/>
        </p:nvSpPr>
        <p:spPr>
          <a:xfrm>
            <a:off x="4754880" y="2578608"/>
            <a:ext cx="3840600" cy="5670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0392B"/>
              </a:buClr>
              <a:buSzPts val="1300"/>
              <a:buFont typeface="Calibri"/>
              <a:buNone/>
            </a:pPr>
            <a:r>
              <a:rPr b="1" i="0" lang="en-US" sz="1300" u="none" cap="none" strike="noStrike">
                <a:solidFill>
                  <a:srgbClr val="C0392B"/>
                </a:solidFill>
                <a:latin typeface="Calibri"/>
                <a:ea typeface="Calibri"/>
                <a:cs typeface="Calibri"/>
                <a:sym typeface="Calibri"/>
              </a:rPr>
              <a:t>× </a:t>
            </a:r>
            <a:r>
              <a:rPr b="0" i="0" lang="en-US" sz="1300" u="none" cap="none" strike="noStrike">
                <a:solidFill>
                  <a:srgbClr val="555759"/>
                </a:solidFill>
                <a:latin typeface="Calibri"/>
                <a:ea typeface="Calibri"/>
                <a:cs typeface="Calibri"/>
                <a:sym typeface="Calibri"/>
              </a:rPr>
              <a:t>Know your institutional policies — unless you provide them</a:t>
            </a:r>
            <a:endParaRPr b="0" i="0" sz="1300" u="none" cap="none" strike="noStrike">
              <a:solidFill>
                <a:schemeClr val="dk1"/>
              </a:solidFill>
              <a:latin typeface="Calibri"/>
              <a:ea typeface="Calibri"/>
              <a:cs typeface="Calibri"/>
              <a:sym typeface="Calibri"/>
            </a:endParaRPr>
          </a:p>
        </p:txBody>
      </p:sp>
      <p:sp>
        <p:nvSpPr>
          <p:cNvPr id="273" name="Google Shape;273;p16"/>
          <p:cNvSpPr/>
          <p:nvPr/>
        </p:nvSpPr>
        <p:spPr>
          <a:xfrm>
            <a:off x="4754880" y="3236976"/>
            <a:ext cx="3840600" cy="5670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0392B"/>
              </a:buClr>
              <a:buSzPts val="1300"/>
              <a:buFont typeface="Calibri"/>
              <a:buNone/>
            </a:pPr>
            <a:r>
              <a:rPr b="1" i="0" lang="en-US" sz="1300" u="none" cap="none" strike="noStrike">
                <a:solidFill>
                  <a:srgbClr val="C0392B"/>
                </a:solidFill>
                <a:latin typeface="Calibri"/>
                <a:ea typeface="Calibri"/>
                <a:cs typeface="Calibri"/>
                <a:sym typeface="Calibri"/>
              </a:rPr>
              <a:t>× </a:t>
            </a:r>
            <a:r>
              <a:rPr b="0" i="0" lang="en-US" sz="1300" u="none" cap="none" strike="noStrike">
                <a:solidFill>
                  <a:srgbClr val="555759"/>
                </a:solidFill>
                <a:latin typeface="Calibri"/>
                <a:ea typeface="Calibri"/>
                <a:cs typeface="Calibri"/>
                <a:sym typeface="Calibri"/>
              </a:rPr>
              <a:t>Make legally defensible decisions</a:t>
            </a:r>
            <a:endParaRPr b="0" i="0" sz="1300" u="none" cap="none" strike="noStrike">
              <a:solidFill>
                <a:schemeClr val="dk1"/>
              </a:solidFill>
              <a:latin typeface="Calibri"/>
              <a:ea typeface="Calibri"/>
              <a:cs typeface="Calibri"/>
              <a:sym typeface="Calibri"/>
            </a:endParaRPr>
          </a:p>
        </p:txBody>
      </p:sp>
      <p:sp>
        <p:nvSpPr>
          <p:cNvPr id="274" name="Google Shape;274;p16"/>
          <p:cNvSpPr/>
          <p:nvPr/>
        </p:nvSpPr>
        <p:spPr>
          <a:xfrm>
            <a:off x="4754880" y="3895344"/>
            <a:ext cx="3840600" cy="5670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0392B"/>
              </a:buClr>
              <a:buSzPts val="1300"/>
              <a:buFont typeface="Calibri"/>
              <a:buNone/>
            </a:pPr>
            <a:r>
              <a:rPr b="1" i="0" lang="en-US" sz="1300" u="none" cap="none" strike="noStrike">
                <a:solidFill>
                  <a:srgbClr val="C0392B"/>
                </a:solidFill>
                <a:latin typeface="Calibri"/>
                <a:ea typeface="Calibri"/>
                <a:cs typeface="Calibri"/>
                <a:sym typeface="Calibri"/>
              </a:rPr>
              <a:t>× </a:t>
            </a:r>
            <a:r>
              <a:rPr b="0" i="0" lang="en-US" sz="1300" u="none" cap="none" strike="noStrike">
                <a:solidFill>
                  <a:srgbClr val="555759"/>
                </a:solidFill>
                <a:latin typeface="Calibri"/>
                <a:ea typeface="Calibri"/>
                <a:cs typeface="Calibri"/>
                <a:sym typeface="Calibri"/>
              </a:rPr>
              <a:t>Verify facts — it predicts plausible answers, not accurate ones</a:t>
            </a:r>
            <a:endParaRPr b="0" i="0" sz="130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2F6D"/>
        </a:solidFill>
      </p:bgPr>
    </p:bg>
    <p:spTree>
      <p:nvGrpSpPr>
        <p:cNvPr id="279" name="Shape 279"/>
        <p:cNvGrpSpPr/>
        <p:nvPr/>
      </p:nvGrpSpPr>
      <p:grpSpPr>
        <a:xfrm>
          <a:off x="0" y="0"/>
          <a:ext cx="0" cy="0"/>
          <a:chOff x="0" y="0"/>
          <a:chExt cx="0" cy="0"/>
        </a:xfrm>
      </p:grpSpPr>
      <p:sp>
        <p:nvSpPr>
          <p:cNvPr id="280" name="Google Shape;280;p17"/>
          <p:cNvSpPr/>
          <p:nvPr/>
        </p:nvSpPr>
        <p:spPr>
          <a:xfrm>
            <a:off x="0" y="0"/>
            <a:ext cx="228600" cy="5143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 name="Google Shape;281;p17"/>
          <p:cNvSpPr/>
          <p:nvPr/>
        </p:nvSpPr>
        <p:spPr>
          <a:xfrm>
            <a:off x="457200" y="2111125"/>
            <a:ext cx="8229600" cy="16458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4000"/>
              <a:buFont typeface="Calibri"/>
              <a:buNone/>
            </a:pPr>
            <a:r>
              <a:rPr b="1" i="0" lang="en-US" sz="4000" u="none" cap="none" strike="noStrike">
                <a:solidFill>
                  <a:srgbClr val="FFFFFF"/>
                </a:solidFill>
                <a:latin typeface="Calibri"/>
                <a:ea typeface="Calibri"/>
                <a:cs typeface="Calibri"/>
                <a:sym typeface="Calibri"/>
              </a:rPr>
              <a:t>Guardrails, Equity</a:t>
            </a:r>
            <a:endParaRPr b="0" i="0" sz="40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FFFFFF"/>
              </a:buClr>
              <a:buSzPts val="4000"/>
              <a:buFont typeface="Calibri"/>
              <a:buNone/>
            </a:pPr>
            <a:r>
              <a:rPr b="1" i="0" lang="en-US" sz="4000" u="none" cap="none" strike="noStrike">
                <a:solidFill>
                  <a:srgbClr val="FFFFFF"/>
                </a:solidFill>
                <a:latin typeface="Calibri"/>
                <a:ea typeface="Calibri"/>
                <a:cs typeface="Calibri"/>
                <a:sym typeface="Calibri"/>
              </a:rPr>
              <a:t>&amp; Real Concerns</a:t>
            </a:r>
            <a:endParaRPr b="0" i="0" sz="4000" u="none" cap="none" strike="noStrike">
              <a:solidFill>
                <a:schemeClr val="dk1"/>
              </a:solidFill>
              <a:latin typeface="Calibri"/>
              <a:ea typeface="Calibri"/>
              <a:cs typeface="Calibri"/>
              <a:sym typeface="Calibri"/>
            </a:endParaRPr>
          </a:p>
        </p:txBody>
      </p:sp>
      <p:sp>
        <p:nvSpPr>
          <p:cNvPr id="282" name="Google Shape;282;p17"/>
          <p:cNvSpPr/>
          <p:nvPr/>
        </p:nvSpPr>
        <p:spPr>
          <a:xfrm>
            <a:off x="536030" y="734642"/>
            <a:ext cx="1645800" cy="10059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392B"/>
              </a:buClr>
              <a:buSzPts val="8000"/>
              <a:buFont typeface="Georgia"/>
              <a:buNone/>
            </a:pPr>
            <a:r>
              <a:rPr b="1" i="1" lang="en-US" sz="8000" u="none" cap="none" strike="noStrike">
                <a:solidFill>
                  <a:schemeClr val="accent4"/>
                </a:solidFill>
                <a:latin typeface="Georgia"/>
                <a:ea typeface="Georgia"/>
                <a:cs typeface="Georgia"/>
                <a:sym typeface="Georgia"/>
              </a:rPr>
              <a:t>II</a:t>
            </a:r>
            <a:r>
              <a:rPr b="1" i="1" lang="en-US" sz="8000">
                <a:solidFill>
                  <a:schemeClr val="accent4"/>
                </a:solidFill>
                <a:latin typeface="Georgia"/>
                <a:ea typeface="Georgia"/>
                <a:cs typeface="Georgia"/>
                <a:sym typeface="Georgia"/>
              </a:rPr>
              <a:t>I</a:t>
            </a:r>
            <a:endParaRPr b="0" i="0" sz="8000" u="none" cap="none" strike="noStrike">
              <a:solidFill>
                <a:schemeClr val="accent4"/>
              </a:solidFill>
              <a:latin typeface="Calibri"/>
              <a:ea typeface="Calibri"/>
              <a:cs typeface="Calibri"/>
              <a:sym typeface="Calibri"/>
            </a:endParaRPr>
          </a:p>
        </p:txBody>
      </p:sp>
      <p:sp>
        <p:nvSpPr>
          <p:cNvPr id="283" name="Google Shape;283;p17"/>
          <p:cNvSpPr/>
          <p:nvPr/>
        </p:nvSpPr>
        <p:spPr>
          <a:xfrm>
            <a:off x="0" y="2111135"/>
            <a:ext cx="9144000" cy="54900"/>
          </a:xfrm>
          <a:prstGeom prst="rect">
            <a:avLst/>
          </a:prstGeom>
          <a:solidFill>
            <a:srgbClr val="0066BA"/>
          </a:solidFill>
          <a:ln cap="flat" cmpd="sng" w="12700">
            <a:solidFill>
              <a:srgbClr val="0066B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84" name="Google Shape;284;p17"/>
          <p:cNvPicPr preferRelativeResize="0"/>
          <p:nvPr/>
        </p:nvPicPr>
        <p:blipFill rotWithShape="1">
          <a:blip r:embed="rId3">
            <a:alphaModFix/>
          </a:blip>
          <a:srcRect b="0" l="0" r="0" t="0"/>
          <a:stretch/>
        </p:blipFill>
        <p:spPr>
          <a:xfrm>
            <a:off x="7902675" y="4646225"/>
            <a:ext cx="1170626" cy="423501"/>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8E6"/>
        </a:solidFill>
      </p:bgPr>
    </p:bg>
    <p:spTree>
      <p:nvGrpSpPr>
        <p:cNvPr id="289" name="Shape 289"/>
        <p:cNvGrpSpPr/>
        <p:nvPr/>
      </p:nvGrpSpPr>
      <p:grpSpPr>
        <a:xfrm>
          <a:off x="0" y="0"/>
          <a:ext cx="0" cy="0"/>
          <a:chOff x="0" y="0"/>
          <a:chExt cx="0" cy="0"/>
        </a:xfrm>
      </p:grpSpPr>
      <p:sp>
        <p:nvSpPr>
          <p:cNvPr id="290" name="Google Shape;290;p18"/>
          <p:cNvSpPr/>
          <p:nvPr/>
        </p:nvSpPr>
        <p:spPr>
          <a:xfrm>
            <a:off x="0" y="0"/>
            <a:ext cx="201300" cy="5143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18"/>
          <p:cNvSpPr/>
          <p:nvPr/>
        </p:nvSpPr>
        <p:spPr>
          <a:xfrm>
            <a:off x="411480" y="182880"/>
            <a:ext cx="8229600" cy="320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100"/>
              <a:buFont typeface="Calibri"/>
              <a:buNone/>
            </a:pPr>
            <a:r>
              <a:rPr b="1" i="0" lang="en-US" sz="1100" u="none" cap="none" strike="noStrike">
                <a:solidFill>
                  <a:schemeClr val="dk1"/>
                </a:solidFill>
                <a:latin typeface="Calibri"/>
                <a:ea typeface="Calibri"/>
                <a:cs typeface="Calibri"/>
                <a:sym typeface="Calibri"/>
              </a:rPr>
              <a:t>The Critical Caveat</a:t>
            </a:r>
            <a:endParaRPr b="1" i="0" sz="1100" u="none" cap="none" strike="noStrike">
              <a:solidFill>
                <a:schemeClr val="dk1"/>
              </a:solidFill>
              <a:latin typeface="Calibri"/>
              <a:ea typeface="Calibri"/>
              <a:cs typeface="Calibri"/>
              <a:sym typeface="Calibri"/>
            </a:endParaRPr>
          </a:p>
        </p:txBody>
      </p:sp>
      <p:sp>
        <p:nvSpPr>
          <p:cNvPr id="292" name="Google Shape;292;p18"/>
          <p:cNvSpPr/>
          <p:nvPr/>
        </p:nvSpPr>
        <p:spPr>
          <a:xfrm>
            <a:off x="411480" y="640080"/>
            <a:ext cx="8229600" cy="1234500"/>
          </a:xfrm>
          <a:prstGeom prst="rect">
            <a:avLst/>
          </a:prstGeom>
          <a:solidFill>
            <a:srgbClr val="FDECEA"/>
          </a:solidFill>
          <a:ln cap="flat" cmpd="sng" w="12700">
            <a:solidFill>
              <a:srgbClr val="C0392B"/>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 name="Google Shape;293;p18"/>
          <p:cNvSpPr/>
          <p:nvPr/>
        </p:nvSpPr>
        <p:spPr>
          <a:xfrm>
            <a:off x="548640" y="713232"/>
            <a:ext cx="79554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0392B"/>
              </a:buClr>
              <a:buSzPts val="2000"/>
              <a:buFont typeface="Calibri"/>
              <a:buNone/>
            </a:pPr>
            <a:r>
              <a:rPr b="1" i="0" lang="en-US" sz="2000" u="none" cap="none" strike="noStrike">
                <a:solidFill>
                  <a:srgbClr val="C0392B"/>
                </a:solidFill>
                <a:latin typeface="Calibri"/>
                <a:ea typeface="Calibri"/>
                <a:cs typeface="Calibri"/>
                <a:sym typeface="Calibri"/>
              </a:rPr>
              <a:t>⚠  The Hallucination Problem</a:t>
            </a:r>
            <a:endParaRPr b="0" i="0" sz="2000" u="none" cap="none" strike="noStrike">
              <a:solidFill>
                <a:schemeClr val="dk1"/>
              </a:solidFill>
              <a:latin typeface="Calibri"/>
              <a:ea typeface="Calibri"/>
              <a:cs typeface="Calibri"/>
              <a:sym typeface="Calibri"/>
            </a:endParaRPr>
          </a:p>
        </p:txBody>
      </p:sp>
      <p:sp>
        <p:nvSpPr>
          <p:cNvPr id="294" name="Google Shape;294;p18"/>
          <p:cNvSpPr/>
          <p:nvPr/>
        </p:nvSpPr>
        <p:spPr>
          <a:xfrm>
            <a:off x="548640" y="1188720"/>
            <a:ext cx="7955400" cy="5028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500"/>
              <a:buFont typeface="Calibri"/>
              <a:buNone/>
            </a:pPr>
            <a:r>
              <a:rPr b="0" i="0" lang="en-US" sz="1500" u="none" cap="none" strike="noStrike">
                <a:solidFill>
                  <a:srgbClr val="555759"/>
                </a:solidFill>
                <a:latin typeface="Calibri"/>
                <a:ea typeface="Calibri"/>
                <a:cs typeface="Calibri"/>
                <a:sym typeface="Calibri"/>
              </a:rPr>
              <a:t>AI confidently says wrong things. It doesn't know what it doesn't know.</a:t>
            </a:r>
            <a:endParaRPr b="0" i="0" sz="1500" u="none" cap="none" strike="noStrike">
              <a:solidFill>
                <a:schemeClr val="dk1"/>
              </a:solidFill>
              <a:latin typeface="Calibri"/>
              <a:ea typeface="Calibri"/>
              <a:cs typeface="Calibri"/>
              <a:sym typeface="Calibri"/>
            </a:endParaRPr>
          </a:p>
        </p:txBody>
      </p:sp>
      <p:sp>
        <p:nvSpPr>
          <p:cNvPr id="295" name="Google Shape;295;p18"/>
          <p:cNvSpPr/>
          <p:nvPr/>
        </p:nvSpPr>
        <p:spPr>
          <a:xfrm>
            <a:off x="411480" y="2148840"/>
            <a:ext cx="8229600" cy="594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2F6D"/>
              </a:buClr>
              <a:buSzPts val="2800"/>
              <a:buFont typeface="Calibri"/>
              <a:buNone/>
            </a:pPr>
            <a:r>
              <a:rPr b="1" i="0" lang="en-US" sz="2800" u="none" cap="none" strike="noStrike">
                <a:solidFill>
                  <a:srgbClr val="002F6D"/>
                </a:solidFill>
                <a:latin typeface="Calibri"/>
                <a:ea typeface="Calibri"/>
                <a:cs typeface="Calibri"/>
                <a:sym typeface="Calibri"/>
              </a:rPr>
              <a:t>Your expertise is the quality control layer.</a:t>
            </a:r>
            <a:endParaRPr b="0" i="0" sz="2800" u="none" cap="none" strike="noStrike">
              <a:solidFill>
                <a:schemeClr val="dk1"/>
              </a:solidFill>
              <a:latin typeface="Calibri"/>
              <a:ea typeface="Calibri"/>
              <a:cs typeface="Calibri"/>
              <a:sym typeface="Calibri"/>
            </a:endParaRPr>
          </a:p>
        </p:txBody>
      </p:sp>
      <p:sp>
        <p:nvSpPr>
          <p:cNvPr id="296" name="Google Shape;296;p18"/>
          <p:cNvSpPr/>
          <p:nvPr/>
        </p:nvSpPr>
        <p:spPr>
          <a:xfrm>
            <a:off x="1097280" y="2926080"/>
            <a:ext cx="6949500" cy="1554600"/>
          </a:xfrm>
          <a:prstGeom prst="rect">
            <a:avLst/>
          </a:prstGeom>
          <a:solidFill>
            <a:srgbClr val="FFFFFF"/>
          </a:solidFill>
          <a:ln cap="flat" cmpd="sng" w="12700">
            <a:solidFill>
              <a:srgbClr val="0066BA"/>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18"/>
          <p:cNvSpPr/>
          <p:nvPr/>
        </p:nvSpPr>
        <p:spPr>
          <a:xfrm>
            <a:off x="1188720" y="3063240"/>
            <a:ext cx="6766500" cy="457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66BA"/>
              </a:buClr>
              <a:buSzPts val="1800"/>
              <a:buFont typeface="Calibri"/>
              <a:buNone/>
            </a:pPr>
            <a:r>
              <a:rPr b="1" i="0" lang="en-US" sz="1800" u="none" cap="none" strike="noStrike">
                <a:solidFill>
                  <a:srgbClr val="0066BA"/>
                </a:solidFill>
                <a:latin typeface="Calibri"/>
                <a:ea typeface="Calibri"/>
                <a:cs typeface="Calibri"/>
                <a:sym typeface="Calibri"/>
              </a:rPr>
              <a:t>That doesn't go away — it becomes MORE important.</a:t>
            </a:r>
            <a:endParaRPr b="0" i="0" sz="1800" u="none" cap="none" strike="noStrike">
              <a:solidFill>
                <a:schemeClr val="dk1"/>
              </a:solidFill>
              <a:latin typeface="Calibri"/>
              <a:ea typeface="Calibri"/>
              <a:cs typeface="Calibri"/>
              <a:sym typeface="Calibri"/>
            </a:endParaRPr>
          </a:p>
        </p:txBody>
      </p:sp>
      <p:sp>
        <p:nvSpPr>
          <p:cNvPr id="298" name="Google Shape;298;p18"/>
          <p:cNvSpPr/>
          <p:nvPr/>
        </p:nvSpPr>
        <p:spPr>
          <a:xfrm>
            <a:off x="1188720" y="3566160"/>
            <a:ext cx="6766500" cy="685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555759"/>
              </a:buClr>
              <a:buSzPts val="1500"/>
              <a:buFont typeface="Calibri"/>
              <a:buNone/>
            </a:pPr>
            <a:r>
              <a:rPr b="0" i="1" lang="en-US" sz="1500" u="none" cap="none" strike="noStrike">
                <a:solidFill>
                  <a:srgbClr val="555759"/>
                </a:solidFill>
                <a:latin typeface="Calibri"/>
                <a:ea typeface="Calibri"/>
                <a:cs typeface="Calibri"/>
                <a:sym typeface="Calibri"/>
              </a:rPr>
              <a:t>AI does the drafting. You set the direction and make every final call.</a:t>
            </a:r>
            <a:endParaRPr b="0" i="0" sz="1500" u="none" cap="none" strike="noStrike">
              <a:solidFill>
                <a:schemeClr val="dk1"/>
              </a:solidFill>
              <a:latin typeface="Calibri"/>
              <a:ea typeface="Calibri"/>
              <a:cs typeface="Calibri"/>
              <a:sym typeface="Calibri"/>
            </a:endParaRPr>
          </a:p>
        </p:txBody>
      </p:sp>
      <p:pic>
        <p:nvPicPr>
          <p:cNvPr id="299" name="Google Shape;299;p18"/>
          <p:cNvPicPr preferRelativeResize="0"/>
          <p:nvPr/>
        </p:nvPicPr>
        <p:blipFill rotWithShape="1">
          <a:blip r:embed="rId3">
            <a:alphaModFix/>
          </a:blip>
          <a:srcRect b="0" l="0" r="0" t="0"/>
          <a:stretch/>
        </p:blipFill>
        <p:spPr>
          <a:xfrm>
            <a:off x="7902675" y="4646225"/>
            <a:ext cx="1170626" cy="423501"/>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8E6"/>
        </a:solidFill>
      </p:bgPr>
    </p:bg>
    <p:spTree>
      <p:nvGrpSpPr>
        <p:cNvPr id="304" name="Shape 304"/>
        <p:cNvGrpSpPr/>
        <p:nvPr/>
      </p:nvGrpSpPr>
      <p:grpSpPr>
        <a:xfrm>
          <a:off x="0" y="0"/>
          <a:ext cx="0" cy="0"/>
          <a:chOff x="0" y="0"/>
          <a:chExt cx="0" cy="0"/>
        </a:xfrm>
      </p:grpSpPr>
      <p:sp>
        <p:nvSpPr>
          <p:cNvPr id="305" name="Google Shape;305;p19"/>
          <p:cNvSpPr/>
          <p:nvPr/>
        </p:nvSpPr>
        <p:spPr>
          <a:xfrm>
            <a:off x="0" y="0"/>
            <a:ext cx="9144000" cy="1143000"/>
          </a:xfrm>
          <a:prstGeom prst="rect">
            <a:avLst/>
          </a:prstGeom>
          <a:solidFill>
            <a:srgbClr val="C0392B"/>
          </a:solidFill>
          <a:ln cap="flat" cmpd="sng" w="12700">
            <a:solidFill>
              <a:srgbClr val="C0392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19"/>
          <p:cNvSpPr/>
          <p:nvPr/>
        </p:nvSpPr>
        <p:spPr>
          <a:xfrm>
            <a:off x="365760" y="256032"/>
            <a:ext cx="8229600" cy="640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800"/>
              <a:buFont typeface="Calibri"/>
              <a:buNone/>
            </a:pPr>
            <a:r>
              <a:rPr b="1" i="0" lang="en-US" sz="2800" u="none" cap="none" strike="noStrike">
                <a:solidFill>
                  <a:srgbClr val="FFFFFF"/>
                </a:solidFill>
                <a:latin typeface="Calibri"/>
                <a:ea typeface="Calibri"/>
                <a:cs typeface="Calibri"/>
                <a:sym typeface="Calibri"/>
              </a:rPr>
              <a:t>⚠  FERPA Is Non-Negotiable</a:t>
            </a:r>
            <a:endParaRPr b="0" i="0" sz="2800" u="none" cap="none" strike="noStrike">
              <a:solidFill>
                <a:schemeClr val="dk1"/>
              </a:solidFill>
              <a:latin typeface="Calibri"/>
              <a:ea typeface="Calibri"/>
              <a:cs typeface="Calibri"/>
              <a:sym typeface="Calibri"/>
            </a:endParaRPr>
          </a:p>
        </p:txBody>
      </p:sp>
      <p:sp>
        <p:nvSpPr>
          <p:cNvPr id="307" name="Google Shape;307;p19"/>
          <p:cNvSpPr/>
          <p:nvPr/>
        </p:nvSpPr>
        <p:spPr>
          <a:xfrm>
            <a:off x="457200" y="1417320"/>
            <a:ext cx="8229600" cy="640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2F6D"/>
              </a:buClr>
              <a:buSzPts val="2200"/>
              <a:buFont typeface="Calibri"/>
              <a:buNone/>
            </a:pPr>
            <a:r>
              <a:rPr b="1" i="0" lang="en-US" sz="2200" u="none" cap="none" strike="noStrike">
                <a:solidFill>
                  <a:srgbClr val="002F6D"/>
                </a:solidFill>
                <a:latin typeface="Calibri"/>
                <a:ea typeface="Calibri"/>
                <a:cs typeface="Calibri"/>
                <a:sym typeface="Calibri"/>
              </a:rPr>
              <a:t>Never paste student names, IDs, or identifying information into a public AI tool.</a:t>
            </a:r>
            <a:endParaRPr b="0" i="0" sz="2200" u="none" cap="none" strike="noStrike">
              <a:solidFill>
                <a:schemeClr val="dk1"/>
              </a:solidFill>
              <a:latin typeface="Calibri"/>
              <a:ea typeface="Calibri"/>
              <a:cs typeface="Calibri"/>
              <a:sym typeface="Calibri"/>
            </a:endParaRPr>
          </a:p>
        </p:txBody>
      </p:sp>
      <p:sp>
        <p:nvSpPr>
          <p:cNvPr id="308" name="Google Shape;308;p19"/>
          <p:cNvSpPr/>
          <p:nvPr/>
        </p:nvSpPr>
        <p:spPr>
          <a:xfrm>
            <a:off x="457200" y="2286000"/>
            <a:ext cx="3840600" cy="54900"/>
          </a:xfrm>
          <a:prstGeom prst="rect">
            <a:avLst/>
          </a:prstGeom>
          <a:solidFill>
            <a:srgbClr val="C0392B"/>
          </a:solidFill>
          <a:ln cap="flat" cmpd="sng" w="12700">
            <a:solidFill>
              <a:srgbClr val="C0392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 name="Google Shape;309;p19"/>
          <p:cNvSpPr/>
          <p:nvPr/>
        </p:nvSpPr>
        <p:spPr>
          <a:xfrm>
            <a:off x="4846320" y="2286000"/>
            <a:ext cx="3840600" cy="54900"/>
          </a:xfrm>
          <a:prstGeom prst="rect">
            <a:avLst/>
          </a:prstGeom>
          <a:solidFill>
            <a:srgbClr val="C0392B"/>
          </a:solidFill>
          <a:ln cap="flat" cmpd="sng" w="12700">
            <a:solidFill>
              <a:srgbClr val="C0392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p19"/>
          <p:cNvSpPr/>
          <p:nvPr/>
        </p:nvSpPr>
        <p:spPr>
          <a:xfrm>
            <a:off x="457200" y="2468880"/>
            <a:ext cx="8229600" cy="8229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0392B"/>
              </a:buClr>
              <a:buSzPts val="2000"/>
              <a:buFont typeface="Calibri"/>
              <a:buNone/>
            </a:pPr>
            <a:r>
              <a:rPr b="1" i="1" lang="en-US" sz="2000" u="none" cap="none" strike="noStrike">
                <a:solidFill>
                  <a:srgbClr val="C0392B"/>
                </a:solidFill>
                <a:latin typeface="Calibri"/>
                <a:ea typeface="Calibri"/>
                <a:cs typeface="Calibri"/>
                <a:sym typeface="Calibri"/>
              </a:rPr>
              <a:t>Say this once.</a:t>
            </a:r>
            <a:endParaRPr b="0" i="0" sz="20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C0392B"/>
              </a:buClr>
              <a:buSzPts val="2000"/>
              <a:buFont typeface="Calibri"/>
              <a:buNone/>
            </a:pPr>
            <a:r>
              <a:rPr b="1" i="1" lang="en-US" sz="2000" u="none" cap="none" strike="noStrike">
                <a:solidFill>
                  <a:srgbClr val="C0392B"/>
                </a:solidFill>
                <a:latin typeface="Calibri"/>
                <a:ea typeface="Calibri"/>
                <a:cs typeface="Calibri"/>
                <a:sym typeface="Calibri"/>
              </a:rPr>
              <a:t>Then say it again.</a:t>
            </a:r>
            <a:endParaRPr b="0" i="0" sz="2000" u="none" cap="none" strike="noStrike">
              <a:solidFill>
                <a:schemeClr val="dk1"/>
              </a:solidFill>
              <a:latin typeface="Calibri"/>
              <a:ea typeface="Calibri"/>
              <a:cs typeface="Calibri"/>
              <a:sym typeface="Calibri"/>
            </a:endParaRPr>
          </a:p>
        </p:txBody>
      </p:sp>
      <p:sp>
        <p:nvSpPr>
          <p:cNvPr id="311" name="Google Shape;311;p19"/>
          <p:cNvSpPr/>
          <p:nvPr/>
        </p:nvSpPr>
        <p:spPr>
          <a:xfrm>
            <a:off x="457200" y="3474720"/>
            <a:ext cx="8229600" cy="411600"/>
          </a:xfrm>
          <a:prstGeom prst="rect">
            <a:avLst/>
          </a:prstGeom>
          <a:solidFill>
            <a:srgbClr val="FFFFFF"/>
          </a:solidFill>
          <a:ln cap="flat" cmpd="sng" w="12700">
            <a:solidFill>
              <a:srgbClr val="DDDDD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 name="Google Shape;312;p19"/>
          <p:cNvSpPr/>
          <p:nvPr/>
        </p:nvSpPr>
        <p:spPr>
          <a:xfrm>
            <a:off x="594360" y="3511296"/>
            <a:ext cx="7955400" cy="338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300"/>
              <a:buFont typeface="Calibri"/>
              <a:buNone/>
            </a:pPr>
            <a:r>
              <a:rPr b="1" i="0" lang="en-US" sz="1300" u="none" cap="none" strike="noStrike">
                <a:solidFill>
                  <a:srgbClr val="002F6D"/>
                </a:solidFill>
                <a:latin typeface="Calibri"/>
                <a:ea typeface="Calibri"/>
                <a:cs typeface="Calibri"/>
                <a:sym typeface="Calibri"/>
              </a:rPr>
              <a:t>→  </a:t>
            </a:r>
            <a:r>
              <a:rPr b="0" i="0" lang="en-US" sz="1300" u="none" cap="none" strike="noStrike">
                <a:solidFill>
                  <a:srgbClr val="555759"/>
                </a:solidFill>
                <a:latin typeface="Calibri"/>
                <a:ea typeface="Calibri"/>
                <a:cs typeface="Calibri"/>
                <a:sym typeface="Calibri"/>
              </a:rPr>
              <a:t>Use AI tools approved by your institution for student-facing work</a:t>
            </a:r>
            <a:endParaRPr b="0" i="0" sz="1300" u="none" cap="none" strike="noStrike">
              <a:solidFill>
                <a:schemeClr val="dk1"/>
              </a:solidFill>
              <a:latin typeface="Calibri"/>
              <a:ea typeface="Calibri"/>
              <a:cs typeface="Calibri"/>
              <a:sym typeface="Calibri"/>
            </a:endParaRPr>
          </a:p>
        </p:txBody>
      </p:sp>
      <p:sp>
        <p:nvSpPr>
          <p:cNvPr id="313" name="Google Shape;313;p19"/>
          <p:cNvSpPr/>
          <p:nvPr/>
        </p:nvSpPr>
        <p:spPr>
          <a:xfrm>
            <a:off x="457200" y="3977640"/>
            <a:ext cx="8229600" cy="411600"/>
          </a:xfrm>
          <a:prstGeom prst="rect">
            <a:avLst/>
          </a:prstGeom>
          <a:solidFill>
            <a:srgbClr val="FFFFFF"/>
          </a:solidFill>
          <a:ln cap="flat" cmpd="sng" w="12700">
            <a:solidFill>
              <a:srgbClr val="DDDDD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 name="Google Shape;314;p19"/>
          <p:cNvSpPr/>
          <p:nvPr/>
        </p:nvSpPr>
        <p:spPr>
          <a:xfrm>
            <a:off x="594360" y="4014216"/>
            <a:ext cx="7955400" cy="338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300"/>
              <a:buFont typeface="Calibri"/>
              <a:buNone/>
            </a:pPr>
            <a:r>
              <a:rPr b="1" i="0" lang="en-US" sz="1300" u="none" cap="none" strike="noStrike">
                <a:solidFill>
                  <a:srgbClr val="002F6D"/>
                </a:solidFill>
                <a:latin typeface="Calibri"/>
                <a:ea typeface="Calibri"/>
                <a:cs typeface="Calibri"/>
                <a:sym typeface="Calibri"/>
              </a:rPr>
              <a:t>→  </a:t>
            </a:r>
            <a:r>
              <a:rPr b="0" i="0" lang="en-US" sz="1300" u="none" cap="none" strike="noStrike">
                <a:solidFill>
                  <a:srgbClr val="555759"/>
                </a:solidFill>
                <a:latin typeface="Calibri"/>
                <a:ea typeface="Calibri"/>
                <a:cs typeface="Calibri"/>
                <a:sym typeface="Calibri"/>
              </a:rPr>
              <a:t>Anonymize or depersonalize any text before entering it into AI</a:t>
            </a:r>
            <a:endParaRPr b="0" i="0" sz="1300" u="none" cap="none" strike="noStrike">
              <a:solidFill>
                <a:schemeClr val="dk1"/>
              </a:solidFill>
              <a:latin typeface="Calibri"/>
              <a:ea typeface="Calibri"/>
              <a:cs typeface="Calibri"/>
              <a:sym typeface="Calibri"/>
            </a:endParaRPr>
          </a:p>
        </p:txBody>
      </p:sp>
      <p:sp>
        <p:nvSpPr>
          <p:cNvPr id="315" name="Google Shape;315;p19"/>
          <p:cNvSpPr/>
          <p:nvPr/>
        </p:nvSpPr>
        <p:spPr>
          <a:xfrm>
            <a:off x="457200" y="4480560"/>
            <a:ext cx="8229600" cy="411600"/>
          </a:xfrm>
          <a:prstGeom prst="rect">
            <a:avLst/>
          </a:prstGeom>
          <a:solidFill>
            <a:srgbClr val="FFFFFF"/>
          </a:solidFill>
          <a:ln cap="flat" cmpd="sng" w="12700">
            <a:solidFill>
              <a:srgbClr val="DDDDD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 name="Google Shape;316;p19"/>
          <p:cNvSpPr/>
          <p:nvPr/>
        </p:nvSpPr>
        <p:spPr>
          <a:xfrm>
            <a:off x="594360" y="4517136"/>
            <a:ext cx="7955400" cy="338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300"/>
              <a:buFont typeface="Calibri"/>
              <a:buNone/>
            </a:pPr>
            <a:r>
              <a:rPr b="1" i="0" lang="en-US" sz="1300" u="none" cap="none" strike="noStrike">
                <a:solidFill>
                  <a:srgbClr val="002F6D"/>
                </a:solidFill>
                <a:latin typeface="Calibri"/>
                <a:ea typeface="Calibri"/>
                <a:cs typeface="Calibri"/>
                <a:sym typeface="Calibri"/>
              </a:rPr>
              <a:t>→  </a:t>
            </a:r>
            <a:r>
              <a:rPr b="0" i="0" lang="en-US" sz="1300" u="none" cap="none" strike="noStrike">
                <a:solidFill>
                  <a:srgbClr val="555759"/>
                </a:solidFill>
                <a:latin typeface="Calibri"/>
                <a:ea typeface="Calibri"/>
                <a:cs typeface="Calibri"/>
                <a:sym typeface="Calibri"/>
              </a:rPr>
              <a:t>Check your college's AI use policy — many are being updated right now</a:t>
            </a:r>
            <a:endParaRPr b="0" i="0" sz="1300" u="none" cap="none" strike="noStrike">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F6F9"/>
        </a:solidFill>
      </p:bgPr>
    </p:bg>
    <p:spTree>
      <p:nvGrpSpPr>
        <p:cNvPr id="321" name="Shape 321"/>
        <p:cNvGrpSpPr/>
        <p:nvPr/>
      </p:nvGrpSpPr>
      <p:grpSpPr>
        <a:xfrm>
          <a:off x="0" y="0"/>
          <a:ext cx="0" cy="0"/>
          <a:chOff x="0" y="0"/>
          <a:chExt cx="0" cy="0"/>
        </a:xfrm>
      </p:grpSpPr>
      <p:sp>
        <p:nvSpPr>
          <p:cNvPr id="322" name="Google Shape;322;p20"/>
          <p:cNvSpPr/>
          <p:nvPr/>
        </p:nvSpPr>
        <p:spPr>
          <a:xfrm>
            <a:off x="0" y="0"/>
            <a:ext cx="201300" cy="5143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 name="Google Shape;323;p20"/>
          <p:cNvSpPr/>
          <p:nvPr/>
        </p:nvSpPr>
        <p:spPr>
          <a:xfrm>
            <a:off x="411480" y="594360"/>
            <a:ext cx="8229600" cy="594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3000"/>
              <a:buFont typeface="Calibri"/>
              <a:buNone/>
            </a:pPr>
            <a:r>
              <a:rPr b="1" i="0" lang="en-US" sz="3000" u="none" cap="none" strike="noStrike">
                <a:solidFill>
                  <a:srgbClr val="002F6D"/>
                </a:solidFill>
                <a:latin typeface="Calibri"/>
                <a:ea typeface="Calibri"/>
                <a:cs typeface="Calibri"/>
                <a:sym typeface="Calibri"/>
              </a:rPr>
              <a:t>The Opportunity Map</a:t>
            </a:r>
            <a:endParaRPr b="0" i="0" sz="3000" u="none" cap="none" strike="noStrike">
              <a:solidFill>
                <a:schemeClr val="dk1"/>
              </a:solidFill>
              <a:latin typeface="Calibri"/>
              <a:ea typeface="Calibri"/>
              <a:cs typeface="Calibri"/>
              <a:sym typeface="Calibri"/>
            </a:endParaRPr>
          </a:p>
        </p:txBody>
      </p:sp>
      <p:sp>
        <p:nvSpPr>
          <p:cNvPr id="324" name="Google Shape;324;p20"/>
          <p:cNvSpPr/>
          <p:nvPr/>
        </p:nvSpPr>
        <p:spPr>
          <a:xfrm>
            <a:off x="365755" y="1403608"/>
            <a:ext cx="2651700" cy="3291900"/>
          </a:xfrm>
          <a:prstGeom prst="rect">
            <a:avLst/>
          </a:prstGeom>
          <a:solidFill>
            <a:srgbClr val="E8F4E8"/>
          </a:solidFill>
          <a:ln cap="flat" cmpd="sng" w="12700">
            <a:solidFill>
              <a:srgbClr val="2D7D2D"/>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20"/>
          <p:cNvSpPr/>
          <p:nvPr/>
        </p:nvSpPr>
        <p:spPr>
          <a:xfrm>
            <a:off x="365875" y="1417325"/>
            <a:ext cx="2651700" cy="502800"/>
          </a:xfrm>
          <a:prstGeom prst="rect">
            <a:avLst/>
          </a:prstGeom>
          <a:solidFill>
            <a:srgbClr val="2D7D2D"/>
          </a:solidFill>
          <a:ln cap="flat" cmpd="sng" w="12700">
            <a:solidFill>
              <a:srgbClr val="2D7D2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 name="Google Shape;326;p20"/>
          <p:cNvSpPr/>
          <p:nvPr/>
        </p:nvSpPr>
        <p:spPr>
          <a:xfrm>
            <a:off x="365750" y="1483600"/>
            <a:ext cx="2582400" cy="4116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100"/>
              <a:buFont typeface="Calibri"/>
              <a:buNone/>
            </a:pPr>
            <a:r>
              <a:rPr b="1" i="0" lang="en-US" sz="1100" u="none" cap="none" strike="noStrike">
                <a:solidFill>
                  <a:srgbClr val="FFFFFF"/>
                </a:solidFill>
                <a:latin typeface="Calibri"/>
                <a:ea typeface="Calibri"/>
                <a:cs typeface="Calibri"/>
                <a:sym typeface="Calibri"/>
              </a:rPr>
              <a:t>TIER 1</a:t>
            </a:r>
            <a:endParaRPr b="0" i="0" sz="1100" u="none" cap="none" strike="noStrike">
              <a:solidFill>
                <a:schemeClr val="dk1"/>
              </a:solidFill>
              <a:latin typeface="Calibri"/>
              <a:ea typeface="Calibri"/>
              <a:cs typeface="Calibri"/>
              <a:sym typeface="Calibri"/>
            </a:endParaRPr>
          </a:p>
        </p:txBody>
      </p:sp>
      <p:sp>
        <p:nvSpPr>
          <p:cNvPr id="327" name="Google Shape;327;p20"/>
          <p:cNvSpPr/>
          <p:nvPr/>
        </p:nvSpPr>
        <p:spPr>
          <a:xfrm>
            <a:off x="365755" y="1961418"/>
            <a:ext cx="2651700" cy="502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2D7D2D"/>
              </a:buClr>
              <a:buSzPts val="1400"/>
              <a:buFont typeface="Calibri"/>
              <a:buNone/>
            </a:pPr>
            <a:r>
              <a:rPr b="1" i="0" lang="en-US" sz="1400" u="none" cap="none" strike="noStrike">
                <a:solidFill>
                  <a:srgbClr val="2D7D2D"/>
                </a:solidFill>
                <a:latin typeface="Calibri"/>
                <a:ea typeface="Calibri"/>
                <a:cs typeface="Calibri"/>
                <a:sym typeface="Calibri"/>
              </a:rPr>
              <a:t>Low-Risk, Right Now</a:t>
            </a:r>
            <a:endParaRPr b="0" i="0" sz="1400" u="none" cap="none" strike="noStrike">
              <a:solidFill>
                <a:schemeClr val="dk1"/>
              </a:solidFill>
              <a:latin typeface="Calibri"/>
              <a:ea typeface="Calibri"/>
              <a:cs typeface="Calibri"/>
              <a:sym typeface="Calibri"/>
            </a:endParaRPr>
          </a:p>
        </p:txBody>
      </p:sp>
      <p:sp>
        <p:nvSpPr>
          <p:cNvPr id="328" name="Google Shape;328;p20"/>
          <p:cNvSpPr/>
          <p:nvPr/>
        </p:nvSpPr>
        <p:spPr>
          <a:xfrm>
            <a:off x="3291840" y="1417320"/>
            <a:ext cx="2651700" cy="3291900"/>
          </a:xfrm>
          <a:prstGeom prst="rect">
            <a:avLst/>
          </a:prstGeom>
          <a:solidFill>
            <a:srgbClr val="E8F0FB"/>
          </a:solidFill>
          <a:ln cap="flat" cmpd="sng" w="12700">
            <a:solidFill>
              <a:srgbClr val="0066BA"/>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 name="Google Shape;329;p20"/>
          <p:cNvSpPr/>
          <p:nvPr/>
        </p:nvSpPr>
        <p:spPr>
          <a:xfrm>
            <a:off x="3291840" y="1417320"/>
            <a:ext cx="2651700" cy="502800"/>
          </a:xfrm>
          <a:prstGeom prst="rect">
            <a:avLst/>
          </a:prstGeom>
          <a:solidFill>
            <a:srgbClr val="0066BA"/>
          </a:solidFill>
          <a:ln cap="flat" cmpd="sng" w="12700">
            <a:solidFill>
              <a:srgbClr val="0066B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 name="Google Shape;330;p20"/>
          <p:cNvSpPr/>
          <p:nvPr/>
        </p:nvSpPr>
        <p:spPr>
          <a:xfrm>
            <a:off x="3291840" y="1463040"/>
            <a:ext cx="2651700" cy="4116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100"/>
              <a:buFont typeface="Calibri"/>
              <a:buNone/>
            </a:pPr>
            <a:r>
              <a:rPr b="1" i="0" lang="en-US" sz="1100" u="none" cap="none" strike="noStrike">
                <a:solidFill>
                  <a:srgbClr val="FFFFFF"/>
                </a:solidFill>
                <a:latin typeface="Calibri"/>
                <a:ea typeface="Calibri"/>
                <a:cs typeface="Calibri"/>
                <a:sym typeface="Calibri"/>
              </a:rPr>
              <a:t>TIER 2</a:t>
            </a:r>
            <a:endParaRPr b="0" i="0" sz="1100" u="none" cap="none" strike="noStrike">
              <a:solidFill>
                <a:schemeClr val="dk1"/>
              </a:solidFill>
              <a:latin typeface="Calibri"/>
              <a:ea typeface="Calibri"/>
              <a:cs typeface="Calibri"/>
              <a:sym typeface="Calibri"/>
            </a:endParaRPr>
          </a:p>
        </p:txBody>
      </p:sp>
      <p:sp>
        <p:nvSpPr>
          <p:cNvPr id="331" name="Google Shape;331;p20"/>
          <p:cNvSpPr/>
          <p:nvPr/>
        </p:nvSpPr>
        <p:spPr>
          <a:xfrm>
            <a:off x="3291840" y="2011680"/>
            <a:ext cx="2651700" cy="502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66BA"/>
              </a:buClr>
              <a:buSzPts val="1400"/>
              <a:buFont typeface="Calibri"/>
              <a:buNone/>
            </a:pPr>
            <a:r>
              <a:rPr b="1" i="0" lang="en-US" sz="1400" u="none" cap="none" strike="noStrike">
                <a:solidFill>
                  <a:srgbClr val="0066BA"/>
                </a:solidFill>
                <a:latin typeface="Calibri"/>
                <a:ea typeface="Calibri"/>
                <a:cs typeface="Calibri"/>
                <a:sym typeface="Calibri"/>
              </a:rPr>
              <a:t>Near-Term with Guardrails</a:t>
            </a:r>
            <a:endParaRPr b="0" i="0" sz="1400" u="none" cap="none" strike="noStrike">
              <a:solidFill>
                <a:schemeClr val="dk1"/>
              </a:solidFill>
              <a:latin typeface="Calibri"/>
              <a:ea typeface="Calibri"/>
              <a:cs typeface="Calibri"/>
              <a:sym typeface="Calibri"/>
            </a:endParaRPr>
          </a:p>
        </p:txBody>
      </p:sp>
      <p:sp>
        <p:nvSpPr>
          <p:cNvPr id="332" name="Google Shape;332;p20"/>
          <p:cNvSpPr/>
          <p:nvPr/>
        </p:nvSpPr>
        <p:spPr>
          <a:xfrm>
            <a:off x="6172200" y="1417320"/>
            <a:ext cx="2651700" cy="3291900"/>
          </a:xfrm>
          <a:prstGeom prst="rect">
            <a:avLst/>
          </a:prstGeom>
          <a:solidFill>
            <a:srgbClr val="F2F2F2"/>
          </a:solidFill>
          <a:ln cap="flat" cmpd="sng" w="12700">
            <a:solidFill>
              <a:srgbClr val="555759"/>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 name="Google Shape;333;p20"/>
          <p:cNvSpPr/>
          <p:nvPr/>
        </p:nvSpPr>
        <p:spPr>
          <a:xfrm>
            <a:off x="6172200" y="1417320"/>
            <a:ext cx="2651700" cy="502800"/>
          </a:xfrm>
          <a:prstGeom prst="rect">
            <a:avLst/>
          </a:prstGeom>
          <a:solidFill>
            <a:srgbClr val="555759"/>
          </a:solidFill>
          <a:ln cap="flat" cmpd="sng" w="12700">
            <a:solidFill>
              <a:srgbClr val="5557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 name="Google Shape;334;p20"/>
          <p:cNvSpPr/>
          <p:nvPr/>
        </p:nvSpPr>
        <p:spPr>
          <a:xfrm>
            <a:off x="6172200" y="1463040"/>
            <a:ext cx="2651700" cy="4116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100"/>
              <a:buFont typeface="Calibri"/>
              <a:buNone/>
            </a:pPr>
            <a:r>
              <a:rPr b="1" i="0" lang="en-US" sz="1100" u="none" cap="none" strike="noStrike">
                <a:solidFill>
                  <a:srgbClr val="FFFFFF"/>
                </a:solidFill>
                <a:latin typeface="Calibri"/>
                <a:ea typeface="Calibri"/>
                <a:cs typeface="Calibri"/>
                <a:sym typeface="Calibri"/>
              </a:rPr>
              <a:t>TIER 3</a:t>
            </a:r>
            <a:endParaRPr b="0" i="0" sz="1100" u="none" cap="none" strike="noStrike">
              <a:solidFill>
                <a:schemeClr val="dk1"/>
              </a:solidFill>
              <a:latin typeface="Calibri"/>
              <a:ea typeface="Calibri"/>
              <a:cs typeface="Calibri"/>
              <a:sym typeface="Calibri"/>
            </a:endParaRPr>
          </a:p>
        </p:txBody>
      </p:sp>
      <p:sp>
        <p:nvSpPr>
          <p:cNvPr id="335" name="Google Shape;335;p20"/>
          <p:cNvSpPr/>
          <p:nvPr/>
        </p:nvSpPr>
        <p:spPr>
          <a:xfrm>
            <a:off x="6172200" y="2011680"/>
            <a:ext cx="2651700" cy="502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555759"/>
              </a:buClr>
              <a:buSzPts val="1400"/>
              <a:buFont typeface="Calibri"/>
              <a:buNone/>
            </a:pPr>
            <a:r>
              <a:rPr b="1" i="0" lang="en-US" sz="1400" u="none" cap="none" strike="noStrike">
                <a:solidFill>
                  <a:srgbClr val="555759"/>
                </a:solidFill>
                <a:latin typeface="Calibri"/>
                <a:ea typeface="Calibri"/>
                <a:cs typeface="Calibri"/>
                <a:sym typeface="Calibri"/>
              </a:rPr>
              <a:t>Watch This Space</a:t>
            </a:r>
            <a:endParaRPr b="0" i="0" sz="1400" u="none" cap="none" strike="noStrike">
              <a:solidFill>
                <a:schemeClr val="dk1"/>
              </a:solidFill>
              <a:latin typeface="Calibri"/>
              <a:ea typeface="Calibri"/>
              <a:cs typeface="Calibri"/>
              <a:sym typeface="Calibri"/>
            </a:endParaRPr>
          </a:p>
        </p:txBody>
      </p:sp>
      <p:sp>
        <p:nvSpPr>
          <p:cNvPr id="336" name="Google Shape;336;p20"/>
          <p:cNvSpPr/>
          <p:nvPr/>
        </p:nvSpPr>
        <p:spPr>
          <a:xfrm>
            <a:off x="705238" y="2505488"/>
            <a:ext cx="2219700" cy="347400"/>
          </a:xfrm>
          <a:prstGeom prst="rect">
            <a:avLst/>
          </a:prstGeom>
          <a:noFill/>
          <a:ln>
            <a:noFill/>
          </a:ln>
        </p:spPr>
        <p:txBody>
          <a:bodyPr anchorCtr="0" anchor="ctr" bIns="50800" lIns="50800" spcFirstLastPara="1" rIns="50800" wrap="square" tIns="5080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Draft student-facing communications</a:t>
            </a:r>
            <a:endParaRPr b="0" i="0" sz="1100" u="none" cap="none" strike="noStrike">
              <a:solidFill>
                <a:schemeClr val="dk1"/>
              </a:solidFill>
              <a:latin typeface="Calibri"/>
              <a:ea typeface="Calibri"/>
              <a:cs typeface="Calibri"/>
              <a:sym typeface="Calibri"/>
            </a:endParaRPr>
          </a:p>
        </p:txBody>
      </p:sp>
      <p:sp>
        <p:nvSpPr>
          <p:cNvPr id="337" name="Google Shape;337;p20"/>
          <p:cNvSpPr/>
          <p:nvPr/>
        </p:nvSpPr>
        <p:spPr>
          <a:xfrm>
            <a:off x="502920" y="2633472"/>
            <a:ext cx="91500" cy="91500"/>
          </a:xfrm>
          <a:prstGeom prst="rect">
            <a:avLst/>
          </a:prstGeom>
          <a:solidFill>
            <a:srgbClr val="2D7D2D"/>
          </a:solidFill>
          <a:ln cap="flat" cmpd="sng" w="12700">
            <a:solidFill>
              <a:srgbClr val="2D7D2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 name="Google Shape;338;p20"/>
          <p:cNvSpPr/>
          <p:nvPr/>
        </p:nvSpPr>
        <p:spPr>
          <a:xfrm>
            <a:off x="705250" y="2875825"/>
            <a:ext cx="2344200" cy="347400"/>
          </a:xfrm>
          <a:prstGeom prst="rect">
            <a:avLst/>
          </a:prstGeom>
          <a:noFill/>
          <a:ln>
            <a:noFill/>
          </a:ln>
        </p:spPr>
        <p:txBody>
          <a:bodyPr anchorCtr="0" anchor="ctr" bIns="50800" lIns="50800" spcFirstLastPara="1" rIns="50800" wrap="square" tIns="5080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Rewrite dense policy language</a:t>
            </a:r>
            <a:endParaRPr b="0" i="0" sz="1100" u="none" cap="none" strike="noStrike">
              <a:solidFill>
                <a:schemeClr val="dk1"/>
              </a:solidFill>
              <a:latin typeface="Calibri"/>
              <a:ea typeface="Calibri"/>
              <a:cs typeface="Calibri"/>
              <a:sym typeface="Calibri"/>
            </a:endParaRPr>
          </a:p>
        </p:txBody>
      </p:sp>
      <p:sp>
        <p:nvSpPr>
          <p:cNvPr id="339" name="Google Shape;339;p20"/>
          <p:cNvSpPr/>
          <p:nvPr/>
        </p:nvSpPr>
        <p:spPr>
          <a:xfrm>
            <a:off x="502920" y="3017520"/>
            <a:ext cx="91500" cy="91500"/>
          </a:xfrm>
          <a:prstGeom prst="rect">
            <a:avLst/>
          </a:prstGeom>
          <a:solidFill>
            <a:srgbClr val="2D7D2D"/>
          </a:solidFill>
          <a:ln cap="flat" cmpd="sng" w="12700">
            <a:solidFill>
              <a:srgbClr val="2D7D2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0" name="Google Shape;340;p20"/>
          <p:cNvSpPr/>
          <p:nvPr/>
        </p:nvSpPr>
        <p:spPr>
          <a:xfrm>
            <a:off x="708608" y="3246149"/>
            <a:ext cx="2469000" cy="347400"/>
          </a:xfrm>
          <a:prstGeom prst="rect">
            <a:avLst/>
          </a:prstGeom>
          <a:noFill/>
          <a:ln>
            <a:noFill/>
          </a:ln>
        </p:spPr>
        <p:txBody>
          <a:bodyPr anchorCtr="0" anchor="ctr" bIns="50800" lIns="50800" spcFirstLastPara="1" rIns="50800" wrap="square" tIns="5080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Build FAQ drafts</a:t>
            </a:r>
            <a:endParaRPr b="0" i="0" sz="1100" u="none" cap="none" strike="noStrike">
              <a:solidFill>
                <a:schemeClr val="dk1"/>
              </a:solidFill>
              <a:latin typeface="Calibri"/>
              <a:ea typeface="Calibri"/>
              <a:cs typeface="Calibri"/>
              <a:sym typeface="Calibri"/>
            </a:endParaRPr>
          </a:p>
        </p:txBody>
      </p:sp>
      <p:sp>
        <p:nvSpPr>
          <p:cNvPr id="341" name="Google Shape;341;p20"/>
          <p:cNvSpPr/>
          <p:nvPr/>
        </p:nvSpPr>
        <p:spPr>
          <a:xfrm>
            <a:off x="502920" y="3401568"/>
            <a:ext cx="91500" cy="91500"/>
          </a:xfrm>
          <a:prstGeom prst="rect">
            <a:avLst/>
          </a:prstGeom>
          <a:solidFill>
            <a:srgbClr val="2D7D2D"/>
          </a:solidFill>
          <a:ln cap="flat" cmpd="sng" w="12700">
            <a:solidFill>
              <a:srgbClr val="2D7D2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20"/>
          <p:cNvSpPr/>
          <p:nvPr/>
        </p:nvSpPr>
        <p:spPr>
          <a:xfrm>
            <a:off x="708600" y="3616475"/>
            <a:ext cx="2413800" cy="347400"/>
          </a:xfrm>
          <a:prstGeom prst="rect">
            <a:avLst/>
          </a:prstGeom>
          <a:noFill/>
          <a:ln>
            <a:noFill/>
          </a:ln>
        </p:spPr>
        <p:txBody>
          <a:bodyPr anchorCtr="0" anchor="ctr" bIns="50800" lIns="50800" spcFirstLastPara="1" rIns="50800" wrap="square" tIns="5080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Improve web form instructions</a:t>
            </a:r>
            <a:endParaRPr b="0" i="0" sz="1100" u="none" cap="none" strike="noStrike">
              <a:solidFill>
                <a:schemeClr val="dk1"/>
              </a:solidFill>
              <a:latin typeface="Calibri"/>
              <a:ea typeface="Calibri"/>
              <a:cs typeface="Calibri"/>
              <a:sym typeface="Calibri"/>
            </a:endParaRPr>
          </a:p>
        </p:txBody>
      </p:sp>
      <p:sp>
        <p:nvSpPr>
          <p:cNvPr id="343" name="Google Shape;343;p20"/>
          <p:cNvSpPr/>
          <p:nvPr/>
        </p:nvSpPr>
        <p:spPr>
          <a:xfrm>
            <a:off x="502920" y="3785616"/>
            <a:ext cx="91500" cy="91500"/>
          </a:xfrm>
          <a:prstGeom prst="rect">
            <a:avLst/>
          </a:prstGeom>
          <a:solidFill>
            <a:srgbClr val="2D7D2D"/>
          </a:solidFill>
          <a:ln cap="flat" cmpd="sng" w="12700">
            <a:solidFill>
              <a:srgbClr val="2D7D2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 name="Google Shape;344;p20"/>
          <p:cNvSpPr/>
          <p:nvPr/>
        </p:nvSpPr>
        <p:spPr>
          <a:xfrm>
            <a:off x="681838" y="4041688"/>
            <a:ext cx="2266500" cy="347400"/>
          </a:xfrm>
          <a:prstGeom prst="rect">
            <a:avLst/>
          </a:prstGeom>
          <a:noFill/>
          <a:ln>
            <a:noFill/>
          </a:ln>
        </p:spPr>
        <p:txBody>
          <a:bodyPr anchorCtr="0" anchor="ctr" bIns="50800" lIns="50800" spcFirstLastPara="1" rIns="50800" wrap="square" tIns="5080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Translate for multilingual students</a:t>
            </a:r>
            <a:endParaRPr b="0" i="0" sz="1100" u="none" cap="none" strike="noStrike">
              <a:solidFill>
                <a:schemeClr val="dk1"/>
              </a:solidFill>
              <a:latin typeface="Calibri"/>
              <a:ea typeface="Calibri"/>
              <a:cs typeface="Calibri"/>
              <a:sym typeface="Calibri"/>
            </a:endParaRPr>
          </a:p>
        </p:txBody>
      </p:sp>
      <p:sp>
        <p:nvSpPr>
          <p:cNvPr id="345" name="Google Shape;345;p20"/>
          <p:cNvSpPr/>
          <p:nvPr/>
        </p:nvSpPr>
        <p:spPr>
          <a:xfrm>
            <a:off x="502920" y="4169664"/>
            <a:ext cx="91500" cy="91500"/>
          </a:xfrm>
          <a:prstGeom prst="rect">
            <a:avLst/>
          </a:prstGeom>
          <a:solidFill>
            <a:srgbClr val="2D7D2D"/>
          </a:solidFill>
          <a:ln cap="flat" cmpd="sng" w="12700">
            <a:solidFill>
              <a:srgbClr val="2D7D2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6" name="Google Shape;346;p20"/>
          <p:cNvSpPr/>
          <p:nvPr/>
        </p:nvSpPr>
        <p:spPr>
          <a:xfrm>
            <a:off x="3631375" y="2473400"/>
            <a:ext cx="2266500" cy="411600"/>
          </a:xfrm>
          <a:prstGeom prst="rect">
            <a:avLst/>
          </a:prstGeom>
          <a:noFill/>
          <a:ln>
            <a:noFill/>
          </a:ln>
        </p:spPr>
        <p:txBody>
          <a:bodyPr anchorCtr="0" anchor="ctr" bIns="50800" lIns="50800" spcFirstLastPara="1" rIns="50800" wrap="square" tIns="5080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AI chatbots for 24/7 enrollment Q&amp;A</a:t>
            </a:r>
            <a:endParaRPr b="0" i="0" sz="1100" u="none" cap="none" strike="noStrike">
              <a:solidFill>
                <a:schemeClr val="dk1"/>
              </a:solidFill>
              <a:latin typeface="Calibri"/>
              <a:ea typeface="Calibri"/>
              <a:cs typeface="Calibri"/>
              <a:sym typeface="Calibri"/>
            </a:endParaRPr>
          </a:p>
        </p:txBody>
      </p:sp>
      <p:sp>
        <p:nvSpPr>
          <p:cNvPr id="347" name="Google Shape;347;p20"/>
          <p:cNvSpPr/>
          <p:nvPr/>
        </p:nvSpPr>
        <p:spPr>
          <a:xfrm>
            <a:off x="3429000" y="2633472"/>
            <a:ext cx="91500" cy="91500"/>
          </a:xfrm>
          <a:prstGeom prst="rect">
            <a:avLst/>
          </a:prstGeom>
          <a:solidFill>
            <a:srgbClr val="0066BA"/>
          </a:solidFill>
          <a:ln cap="flat" cmpd="sng" w="12700">
            <a:solidFill>
              <a:srgbClr val="0066B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 name="Google Shape;348;p20"/>
          <p:cNvSpPr/>
          <p:nvPr/>
        </p:nvSpPr>
        <p:spPr>
          <a:xfrm>
            <a:off x="3638375" y="2976325"/>
            <a:ext cx="2266500" cy="411600"/>
          </a:xfrm>
          <a:prstGeom prst="rect">
            <a:avLst/>
          </a:prstGeom>
          <a:noFill/>
          <a:ln>
            <a:noFill/>
          </a:ln>
        </p:spPr>
        <p:txBody>
          <a:bodyPr anchorCtr="0" anchor="ctr" bIns="50800" lIns="50800" spcFirstLastPara="1" rIns="50800" wrap="square" tIns="5080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Document intake agents</a:t>
            </a:r>
            <a:endParaRPr b="0" i="0" sz="1100" u="none" cap="none" strike="noStrike">
              <a:solidFill>
                <a:schemeClr val="dk1"/>
              </a:solidFill>
              <a:latin typeface="Calibri"/>
              <a:ea typeface="Calibri"/>
              <a:cs typeface="Calibri"/>
              <a:sym typeface="Calibri"/>
            </a:endParaRPr>
          </a:p>
        </p:txBody>
      </p:sp>
      <p:sp>
        <p:nvSpPr>
          <p:cNvPr id="349" name="Google Shape;349;p20"/>
          <p:cNvSpPr/>
          <p:nvPr/>
        </p:nvSpPr>
        <p:spPr>
          <a:xfrm>
            <a:off x="3429000" y="3136392"/>
            <a:ext cx="91500" cy="91500"/>
          </a:xfrm>
          <a:prstGeom prst="rect">
            <a:avLst/>
          </a:prstGeom>
          <a:solidFill>
            <a:srgbClr val="0066BA"/>
          </a:solidFill>
          <a:ln cap="flat" cmpd="sng" w="12700">
            <a:solidFill>
              <a:srgbClr val="0066B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20"/>
          <p:cNvSpPr/>
          <p:nvPr/>
        </p:nvSpPr>
        <p:spPr>
          <a:xfrm>
            <a:off x="3610225" y="3493000"/>
            <a:ext cx="2266500" cy="411600"/>
          </a:xfrm>
          <a:prstGeom prst="rect">
            <a:avLst/>
          </a:prstGeom>
          <a:noFill/>
          <a:ln>
            <a:noFill/>
          </a:ln>
        </p:spPr>
        <p:txBody>
          <a:bodyPr anchorCtr="0" anchor="ctr" bIns="50800" lIns="50800" spcFirstLastPara="1" rIns="50800" wrap="square" tIns="5080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Automated outreach sequences</a:t>
            </a:r>
            <a:endParaRPr b="0" i="0" sz="1100" u="none" cap="none" strike="noStrike">
              <a:solidFill>
                <a:schemeClr val="dk1"/>
              </a:solidFill>
              <a:latin typeface="Calibri"/>
              <a:ea typeface="Calibri"/>
              <a:cs typeface="Calibri"/>
              <a:sym typeface="Calibri"/>
            </a:endParaRPr>
          </a:p>
        </p:txBody>
      </p:sp>
      <p:sp>
        <p:nvSpPr>
          <p:cNvPr id="351" name="Google Shape;351;p20"/>
          <p:cNvSpPr/>
          <p:nvPr/>
        </p:nvSpPr>
        <p:spPr>
          <a:xfrm>
            <a:off x="3429000" y="3639312"/>
            <a:ext cx="91500" cy="91500"/>
          </a:xfrm>
          <a:prstGeom prst="rect">
            <a:avLst/>
          </a:prstGeom>
          <a:solidFill>
            <a:srgbClr val="0066BA"/>
          </a:solidFill>
          <a:ln cap="flat" cmpd="sng" w="12700">
            <a:solidFill>
              <a:srgbClr val="0066B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2" name="Google Shape;352;p20"/>
          <p:cNvSpPr/>
          <p:nvPr/>
        </p:nvSpPr>
        <p:spPr>
          <a:xfrm>
            <a:off x="3629825" y="3963875"/>
            <a:ext cx="2266500" cy="411600"/>
          </a:xfrm>
          <a:prstGeom prst="rect">
            <a:avLst/>
          </a:prstGeom>
          <a:noFill/>
          <a:ln>
            <a:noFill/>
          </a:ln>
        </p:spPr>
        <p:txBody>
          <a:bodyPr anchorCtr="0" anchor="ctr" bIns="50800" lIns="50800" spcFirstLastPara="1" rIns="50800" wrap="square" tIns="5080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Includes agentic AI</a:t>
            </a:r>
            <a:endParaRPr b="0" i="0" sz="1100" u="none" cap="none" strike="noStrike">
              <a:solidFill>
                <a:schemeClr val="dk1"/>
              </a:solidFill>
              <a:latin typeface="Calibri"/>
              <a:ea typeface="Calibri"/>
              <a:cs typeface="Calibri"/>
              <a:sym typeface="Calibri"/>
            </a:endParaRPr>
          </a:p>
        </p:txBody>
      </p:sp>
      <p:sp>
        <p:nvSpPr>
          <p:cNvPr id="353" name="Google Shape;353;p20"/>
          <p:cNvSpPr/>
          <p:nvPr/>
        </p:nvSpPr>
        <p:spPr>
          <a:xfrm>
            <a:off x="3429000" y="4142232"/>
            <a:ext cx="91500" cy="91500"/>
          </a:xfrm>
          <a:prstGeom prst="rect">
            <a:avLst/>
          </a:prstGeom>
          <a:solidFill>
            <a:srgbClr val="0066BA"/>
          </a:solidFill>
          <a:ln cap="flat" cmpd="sng" w="12700">
            <a:solidFill>
              <a:srgbClr val="0066B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4" name="Google Shape;354;p20"/>
          <p:cNvSpPr/>
          <p:nvPr/>
        </p:nvSpPr>
        <p:spPr>
          <a:xfrm>
            <a:off x="6479799" y="2427800"/>
            <a:ext cx="2266500" cy="502800"/>
          </a:xfrm>
          <a:prstGeom prst="rect">
            <a:avLst/>
          </a:prstGeom>
          <a:noFill/>
          <a:ln>
            <a:noFill/>
          </a:ln>
        </p:spPr>
        <p:txBody>
          <a:bodyPr anchorCtr="0" anchor="ctr" bIns="50800" lIns="50800" spcFirstLastPara="1" rIns="50800" wrap="square" tIns="5080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Predictive enrollment modeling</a:t>
            </a:r>
            <a:endParaRPr b="0" i="0" sz="1100" u="none" cap="none" strike="noStrike">
              <a:solidFill>
                <a:schemeClr val="dk1"/>
              </a:solidFill>
              <a:latin typeface="Calibri"/>
              <a:ea typeface="Calibri"/>
              <a:cs typeface="Calibri"/>
              <a:sym typeface="Calibri"/>
            </a:endParaRPr>
          </a:p>
        </p:txBody>
      </p:sp>
      <p:sp>
        <p:nvSpPr>
          <p:cNvPr id="355" name="Google Shape;355;p20"/>
          <p:cNvSpPr/>
          <p:nvPr/>
        </p:nvSpPr>
        <p:spPr>
          <a:xfrm>
            <a:off x="6309360" y="2633472"/>
            <a:ext cx="91500" cy="91500"/>
          </a:xfrm>
          <a:prstGeom prst="rect">
            <a:avLst/>
          </a:prstGeom>
          <a:solidFill>
            <a:srgbClr val="555759"/>
          </a:solidFill>
          <a:ln cap="flat" cmpd="sng" w="12700">
            <a:solidFill>
              <a:srgbClr val="5557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 name="Google Shape;356;p20"/>
          <p:cNvSpPr/>
          <p:nvPr/>
        </p:nvSpPr>
        <p:spPr>
          <a:xfrm>
            <a:off x="6493799" y="2994725"/>
            <a:ext cx="2266500" cy="502800"/>
          </a:xfrm>
          <a:prstGeom prst="rect">
            <a:avLst/>
          </a:prstGeom>
          <a:noFill/>
          <a:ln>
            <a:noFill/>
          </a:ln>
        </p:spPr>
        <p:txBody>
          <a:bodyPr anchorCtr="0" anchor="ctr" bIns="50800" lIns="50800" spcFirstLastPara="1" rIns="50800" wrap="square" tIns="5080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Proactive outreach triggers</a:t>
            </a:r>
            <a:endParaRPr b="0" i="0" sz="1100" u="none" cap="none" strike="noStrike">
              <a:solidFill>
                <a:schemeClr val="dk1"/>
              </a:solidFill>
              <a:latin typeface="Calibri"/>
              <a:ea typeface="Calibri"/>
              <a:cs typeface="Calibri"/>
              <a:sym typeface="Calibri"/>
            </a:endParaRPr>
          </a:p>
        </p:txBody>
      </p:sp>
      <p:sp>
        <p:nvSpPr>
          <p:cNvPr id="357" name="Google Shape;357;p20"/>
          <p:cNvSpPr/>
          <p:nvPr/>
        </p:nvSpPr>
        <p:spPr>
          <a:xfrm>
            <a:off x="6309360" y="3200400"/>
            <a:ext cx="91500" cy="91500"/>
          </a:xfrm>
          <a:prstGeom prst="rect">
            <a:avLst/>
          </a:prstGeom>
          <a:solidFill>
            <a:srgbClr val="555759"/>
          </a:solidFill>
          <a:ln cap="flat" cmpd="sng" w="12700">
            <a:solidFill>
              <a:srgbClr val="5557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8" name="Google Shape;358;p20"/>
          <p:cNvSpPr/>
          <p:nvPr/>
        </p:nvSpPr>
        <p:spPr>
          <a:xfrm>
            <a:off x="6508701" y="3538775"/>
            <a:ext cx="2266500" cy="502800"/>
          </a:xfrm>
          <a:prstGeom prst="rect">
            <a:avLst/>
          </a:prstGeom>
          <a:noFill/>
          <a:ln>
            <a:noFill/>
          </a:ln>
        </p:spPr>
        <p:txBody>
          <a:bodyPr anchorCtr="0" anchor="ctr" bIns="50800" lIns="50800" spcFirstLastPara="1" rIns="50800" wrap="square" tIns="5080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Requires governance &amp; equity review first</a:t>
            </a:r>
            <a:endParaRPr b="0" i="0" sz="1100" u="none" cap="none" strike="noStrike">
              <a:solidFill>
                <a:schemeClr val="dk1"/>
              </a:solidFill>
              <a:latin typeface="Calibri"/>
              <a:ea typeface="Calibri"/>
              <a:cs typeface="Calibri"/>
              <a:sym typeface="Calibri"/>
            </a:endParaRPr>
          </a:p>
        </p:txBody>
      </p:sp>
      <p:sp>
        <p:nvSpPr>
          <p:cNvPr id="359" name="Google Shape;359;p20"/>
          <p:cNvSpPr/>
          <p:nvPr/>
        </p:nvSpPr>
        <p:spPr>
          <a:xfrm>
            <a:off x="6309360" y="3767328"/>
            <a:ext cx="91500" cy="91500"/>
          </a:xfrm>
          <a:prstGeom prst="rect">
            <a:avLst/>
          </a:prstGeom>
          <a:solidFill>
            <a:srgbClr val="555759"/>
          </a:solidFill>
          <a:ln cap="flat" cmpd="sng" w="12700">
            <a:solidFill>
              <a:srgbClr val="5557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7F5F0"/>
        </a:solidFill>
      </p:bgPr>
    </p:bg>
    <p:spTree>
      <p:nvGrpSpPr>
        <p:cNvPr id="364" name="Shape 364"/>
        <p:cNvGrpSpPr/>
        <p:nvPr/>
      </p:nvGrpSpPr>
      <p:grpSpPr>
        <a:xfrm>
          <a:off x="0" y="0"/>
          <a:ext cx="0" cy="0"/>
          <a:chOff x="0" y="0"/>
          <a:chExt cx="0" cy="0"/>
        </a:xfrm>
      </p:grpSpPr>
      <p:sp>
        <p:nvSpPr>
          <p:cNvPr id="365" name="Google Shape;365;p21"/>
          <p:cNvSpPr/>
          <p:nvPr/>
        </p:nvSpPr>
        <p:spPr>
          <a:xfrm>
            <a:off x="0" y="0"/>
            <a:ext cx="9144000" cy="73200"/>
          </a:xfrm>
          <a:prstGeom prst="rect">
            <a:avLst/>
          </a:prstGeom>
          <a:solidFill>
            <a:srgbClr val="E8A838"/>
          </a:solidFill>
          <a:ln cap="flat" cmpd="sng" w="12700">
            <a:solidFill>
              <a:srgbClr val="E8A838"/>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6" name="Google Shape;366;p21"/>
          <p:cNvSpPr/>
          <p:nvPr/>
        </p:nvSpPr>
        <p:spPr>
          <a:xfrm>
            <a:off x="457200" y="182880"/>
            <a:ext cx="8229600" cy="640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3D4A"/>
              </a:buClr>
              <a:buSzPts val="2600"/>
              <a:buFont typeface="Georgia"/>
              <a:buNone/>
            </a:pPr>
            <a:r>
              <a:rPr b="1" lang="en-US" sz="2600">
                <a:solidFill>
                  <a:srgbClr val="0D3D4A"/>
                </a:solidFill>
                <a:latin typeface="Georgia"/>
                <a:ea typeface="Georgia"/>
                <a:cs typeface="Georgia"/>
                <a:sym typeface="Georgia"/>
              </a:rPr>
              <a:t>Equity, Access &amp; The Digital Divide</a:t>
            </a:r>
            <a:endParaRPr sz="2600">
              <a:solidFill>
                <a:schemeClr val="dk1"/>
              </a:solidFill>
              <a:latin typeface="Calibri"/>
              <a:ea typeface="Calibri"/>
              <a:cs typeface="Calibri"/>
              <a:sym typeface="Calibri"/>
            </a:endParaRPr>
          </a:p>
        </p:txBody>
      </p:sp>
      <p:sp>
        <p:nvSpPr>
          <p:cNvPr id="367" name="Google Shape;367;p21"/>
          <p:cNvSpPr/>
          <p:nvPr/>
        </p:nvSpPr>
        <p:spPr>
          <a:xfrm>
            <a:off x="457200" y="822960"/>
            <a:ext cx="8229600" cy="3474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A6B7A"/>
              </a:buClr>
              <a:buSzPts val="1400"/>
              <a:buFont typeface="Calibri"/>
              <a:buNone/>
            </a:pPr>
            <a:r>
              <a:rPr i="1" lang="en-US" sz="1400">
                <a:solidFill>
                  <a:srgbClr val="1A6B7A"/>
                </a:solidFill>
                <a:latin typeface="Calibri"/>
                <a:ea typeface="Calibri"/>
                <a:cs typeface="Calibri"/>
                <a:sym typeface="Calibri"/>
              </a:rPr>
              <a:t>AI can expand opportunity — or widen existing gaps. We must be intentional.</a:t>
            </a:r>
            <a:endParaRPr sz="1400">
              <a:solidFill>
                <a:schemeClr val="dk1"/>
              </a:solidFill>
              <a:latin typeface="Calibri"/>
              <a:ea typeface="Calibri"/>
              <a:cs typeface="Calibri"/>
              <a:sym typeface="Calibri"/>
            </a:endParaRPr>
          </a:p>
        </p:txBody>
      </p:sp>
      <p:sp>
        <p:nvSpPr>
          <p:cNvPr id="368" name="Google Shape;368;p21"/>
          <p:cNvSpPr/>
          <p:nvPr/>
        </p:nvSpPr>
        <p:spPr>
          <a:xfrm>
            <a:off x="274320" y="1371600"/>
            <a:ext cx="2697600" cy="1600200"/>
          </a:xfrm>
          <a:prstGeom prst="rect">
            <a:avLst/>
          </a:prstGeom>
          <a:solidFill>
            <a:srgbClr val="FFFFFF"/>
          </a:solidFill>
          <a:ln cap="flat" cmpd="sng" w="12700">
            <a:solidFill>
              <a:srgbClr val="E0E0E0"/>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9" name="Google Shape;369;p21"/>
          <p:cNvSpPr/>
          <p:nvPr/>
        </p:nvSpPr>
        <p:spPr>
          <a:xfrm>
            <a:off x="274320" y="1371600"/>
            <a:ext cx="2697600" cy="320100"/>
          </a:xfrm>
          <a:prstGeom prst="rect">
            <a:avLst/>
          </a:prstGeom>
          <a:solidFill>
            <a:srgbClr val="0D3D4A"/>
          </a:solidFill>
          <a:ln cap="flat" cmpd="sng" w="12700">
            <a:solidFill>
              <a:srgbClr val="0D3D4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70" name="Google Shape;370;p21"/>
          <p:cNvSpPr/>
          <p:nvPr/>
        </p:nvSpPr>
        <p:spPr>
          <a:xfrm>
            <a:off x="365760" y="1371600"/>
            <a:ext cx="2514600" cy="3201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Rural &amp; Remote Access</a:t>
            </a:r>
            <a:endParaRPr sz="1100">
              <a:solidFill>
                <a:schemeClr val="dk1"/>
              </a:solidFill>
              <a:latin typeface="Calibri"/>
              <a:ea typeface="Calibri"/>
              <a:cs typeface="Calibri"/>
              <a:sym typeface="Calibri"/>
            </a:endParaRPr>
          </a:p>
        </p:txBody>
      </p:sp>
      <p:sp>
        <p:nvSpPr>
          <p:cNvPr id="371" name="Google Shape;371;p21"/>
          <p:cNvSpPr/>
          <p:nvPr/>
        </p:nvSpPr>
        <p:spPr>
          <a:xfrm>
            <a:off x="365760" y="1737360"/>
            <a:ext cx="2514600" cy="1170300"/>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en-US" sz="1050">
                <a:solidFill>
                  <a:srgbClr val="1E2D35"/>
                </a:solidFill>
                <a:latin typeface="Calibri"/>
                <a:ea typeface="Calibri"/>
                <a:cs typeface="Calibri"/>
                <a:sym typeface="Calibri"/>
              </a:rPr>
              <a:t>Many CCC students lack reliable internet at home. AI tools requiring broadband create new barriers in rural communities like those in here in Northern CA and the Central Valley.</a:t>
            </a:r>
            <a:endParaRPr sz="1050">
              <a:solidFill>
                <a:schemeClr val="dk1"/>
              </a:solidFill>
              <a:latin typeface="Calibri"/>
              <a:ea typeface="Calibri"/>
              <a:cs typeface="Calibri"/>
              <a:sym typeface="Calibri"/>
            </a:endParaRPr>
          </a:p>
        </p:txBody>
      </p:sp>
      <p:sp>
        <p:nvSpPr>
          <p:cNvPr id="372" name="Google Shape;372;p21"/>
          <p:cNvSpPr/>
          <p:nvPr/>
        </p:nvSpPr>
        <p:spPr>
          <a:xfrm>
            <a:off x="3154680" y="1371600"/>
            <a:ext cx="2697600" cy="1600200"/>
          </a:xfrm>
          <a:prstGeom prst="rect">
            <a:avLst/>
          </a:prstGeom>
          <a:solidFill>
            <a:srgbClr val="FFFFFF"/>
          </a:solidFill>
          <a:ln cap="flat" cmpd="sng" w="12700">
            <a:solidFill>
              <a:srgbClr val="E0E0E0"/>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73" name="Google Shape;373;p21"/>
          <p:cNvSpPr/>
          <p:nvPr/>
        </p:nvSpPr>
        <p:spPr>
          <a:xfrm>
            <a:off x="3154680" y="1371600"/>
            <a:ext cx="2697600" cy="320100"/>
          </a:xfrm>
          <a:prstGeom prst="rect">
            <a:avLst/>
          </a:prstGeom>
          <a:solidFill>
            <a:srgbClr val="E8A838"/>
          </a:solidFill>
          <a:ln cap="flat" cmpd="sng" w="12700">
            <a:solidFill>
              <a:srgbClr val="E8A838"/>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74" name="Google Shape;374;p21"/>
          <p:cNvSpPr/>
          <p:nvPr/>
        </p:nvSpPr>
        <p:spPr>
          <a:xfrm>
            <a:off x="3246120" y="1371600"/>
            <a:ext cx="2514600" cy="3201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Device &amp; Infrastructure Gaps</a:t>
            </a:r>
            <a:endParaRPr sz="1100">
              <a:solidFill>
                <a:schemeClr val="dk1"/>
              </a:solidFill>
              <a:latin typeface="Calibri"/>
              <a:ea typeface="Calibri"/>
              <a:cs typeface="Calibri"/>
              <a:sym typeface="Calibri"/>
            </a:endParaRPr>
          </a:p>
        </p:txBody>
      </p:sp>
      <p:sp>
        <p:nvSpPr>
          <p:cNvPr id="375" name="Google Shape;375;p21"/>
          <p:cNvSpPr/>
          <p:nvPr/>
        </p:nvSpPr>
        <p:spPr>
          <a:xfrm>
            <a:off x="3246120" y="1737360"/>
            <a:ext cx="2514600" cy="1170300"/>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Clr>
                <a:srgbClr val="1E2D35"/>
              </a:buClr>
              <a:buSzPts val="1050"/>
              <a:buFont typeface="Calibri"/>
              <a:buNone/>
            </a:pPr>
            <a:r>
              <a:rPr lang="en-US" sz="1050">
                <a:solidFill>
                  <a:srgbClr val="1E2D35"/>
                </a:solidFill>
                <a:latin typeface="Calibri"/>
                <a:ea typeface="Calibri"/>
                <a:cs typeface="Calibri"/>
                <a:sym typeface="Calibri"/>
              </a:rPr>
              <a:t>Not all students have personal devices or easy access to campus tech outside of class hours. AI adoption must account for varied technology access across 115 colleges.</a:t>
            </a:r>
            <a:endParaRPr sz="1050">
              <a:solidFill>
                <a:schemeClr val="dk1"/>
              </a:solidFill>
              <a:latin typeface="Calibri"/>
              <a:ea typeface="Calibri"/>
              <a:cs typeface="Calibri"/>
              <a:sym typeface="Calibri"/>
            </a:endParaRPr>
          </a:p>
        </p:txBody>
      </p:sp>
      <p:sp>
        <p:nvSpPr>
          <p:cNvPr id="376" name="Google Shape;376;p21"/>
          <p:cNvSpPr/>
          <p:nvPr/>
        </p:nvSpPr>
        <p:spPr>
          <a:xfrm>
            <a:off x="6035040" y="1371600"/>
            <a:ext cx="2697600" cy="1600200"/>
          </a:xfrm>
          <a:prstGeom prst="rect">
            <a:avLst/>
          </a:prstGeom>
          <a:solidFill>
            <a:srgbClr val="FFFFFF"/>
          </a:solidFill>
          <a:ln cap="flat" cmpd="sng" w="12700">
            <a:solidFill>
              <a:srgbClr val="E0E0E0"/>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77" name="Google Shape;377;p21"/>
          <p:cNvSpPr/>
          <p:nvPr/>
        </p:nvSpPr>
        <p:spPr>
          <a:xfrm>
            <a:off x="6035040" y="1371600"/>
            <a:ext cx="2697600" cy="320100"/>
          </a:xfrm>
          <a:prstGeom prst="rect">
            <a:avLst/>
          </a:prstGeom>
          <a:solidFill>
            <a:srgbClr val="1A6B7A"/>
          </a:solidFill>
          <a:ln cap="flat" cmpd="sng" w="12700">
            <a:solidFill>
              <a:srgbClr val="1A6B7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78" name="Google Shape;378;p21"/>
          <p:cNvSpPr/>
          <p:nvPr/>
        </p:nvSpPr>
        <p:spPr>
          <a:xfrm>
            <a:off x="6126480" y="1371600"/>
            <a:ext cx="2514600" cy="3201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Language &amp; Literacy</a:t>
            </a:r>
            <a:endParaRPr sz="1100">
              <a:solidFill>
                <a:schemeClr val="dk1"/>
              </a:solidFill>
              <a:latin typeface="Calibri"/>
              <a:ea typeface="Calibri"/>
              <a:cs typeface="Calibri"/>
              <a:sym typeface="Calibri"/>
            </a:endParaRPr>
          </a:p>
        </p:txBody>
      </p:sp>
      <p:sp>
        <p:nvSpPr>
          <p:cNvPr id="379" name="Google Shape;379;p21"/>
          <p:cNvSpPr/>
          <p:nvPr/>
        </p:nvSpPr>
        <p:spPr>
          <a:xfrm>
            <a:off x="6126480" y="1737360"/>
            <a:ext cx="2514600" cy="1170300"/>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Clr>
                <a:srgbClr val="1E2D35"/>
              </a:buClr>
              <a:buSzPts val="1050"/>
              <a:buFont typeface="Calibri"/>
              <a:buNone/>
            </a:pPr>
            <a:r>
              <a:rPr lang="en-US" sz="1050">
                <a:solidFill>
                  <a:srgbClr val="1E2D35"/>
                </a:solidFill>
                <a:latin typeface="Calibri"/>
                <a:ea typeface="Calibri"/>
                <a:cs typeface="Calibri"/>
                <a:sym typeface="Calibri"/>
              </a:rPr>
              <a:t>Most AI tools default to English, with limited support for multilingual learners. Equity requires tools that serve our diverse student population.</a:t>
            </a:r>
            <a:endParaRPr sz="1050">
              <a:solidFill>
                <a:schemeClr val="dk1"/>
              </a:solidFill>
              <a:latin typeface="Calibri"/>
              <a:ea typeface="Calibri"/>
              <a:cs typeface="Calibri"/>
              <a:sym typeface="Calibri"/>
            </a:endParaRPr>
          </a:p>
        </p:txBody>
      </p:sp>
      <p:sp>
        <p:nvSpPr>
          <p:cNvPr id="380" name="Google Shape;380;p21"/>
          <p:cNvSpPr/>
          <p:nvPr/>
        </p:nvSpPr>
        <p:spPr>
          <a:xfrm>
            <a:off x="274320" y="3154680"/>
            <a:ext cx="2697600" cy="1600200"/>
          </a:xfrm>
          <a:prstGeom prst="rect">
            <a:avLst/>
          </a:prstGeom>
          <a:solidFill>
            <a:srgbClr val="FFFFFF"/>
          </a:solidFill>
          <a:ln cap="flat" cmpd="sng" w="12700">
            <a:solidFill>
              <a:srgbClr val="E0E0E0"/>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1" name="Google Shape;381;p21"/>
          <p:cNvSpPr/>
          <p:nvPr/>
        </p:nvSpPr>
        <p:spPr>
          <a:xfrm>
            <a:off x="274320" y="3154680"/>
            <a:ext cx="2697600" cy="320100"/>
          </a:xfrm>
          <a:prstGeom prst="rect">
            <a:avLst/>
          </a:prstGeom>
          <a:solidFill>
            <a:srgbClr val="0D3D4A"/>
          </a:solidFill>
          <a:ln cap="flat" cmpd="sng" w="12700">
            <a:solidFill>
              <a:srgbClr val="0D3D4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2" name="Google Shape;382;p21"/>
          <p:cNvSpPr/>
          <p:nvPr/>
        </p:nvSpPr>
        <p:spPr>
          <a:xfrm>
            <a:off x="365760" y="3154680"/>
            <a:ext cx="2514600" cy="3201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Algorithmic Bias</a:t>
            </a:r>
            <a:endParaRPr sz="1100">
              <a:solidFill>
                <a:schemeClr val="dk1"/>
              </a:solidFill>
              <a:latin typeface="Calibri"/>
              <a:ea typeface="Calibri"/>
              <a:cs typeface="Calibri"/>
              <a:sym typeface="Calibri"/>
            </a:endParaRPr>
          </a:p>
        </p:txBody>
      </p:sp>
      <p:sp>
        <p:nvSpPr>
          <p:cNvPr id="383" name="Google Shape;383;p21"/>
          <p:cNvSpPr/>
          <p:nvPr/>
        </p:nvSpPr>
        <p:spPr>
          <a:xfrm>
            <a:off x="365760" y="3520440"/>
            <a:ext cx="2514600" cy="1170300"/>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Clr>
                <a:srgbClr val="1E2D35"/>
              </a:buClr>
              <a:buSzPts val="1050"/>
              <a:buFont typeface="Calibri"/>
              <a:buNone/>
            </a:pPr>
            <a:r>
              <a:rPr lang="en-US" sz="1050">
                <a:solidFill>
                  <a:srgbClr val="1E2D35"/>
                </a:solidFill>
                <a:latin typeface="Calibri"/>
                <a:ea typeface="Calibri"/>
                <a:cs typeface="Calibri"/>
                <a:sym typeface="Calibri"/>
              </a:rPr>
              <a:t>AI systems trained on non-representative data can replicate and amplify societal biases — in admissions support, advising recommendations, and automated grading.</a:t>
            </a:r>
            <a:endParaRPr sz="1050">
              <a:solidFill>
                <a:schemeClr val="dk1"/>
              </a:solidFill>
              <a:latin typeface="Calibri"/>
              <a:ea typeface="Calibri"/>
              <a:cs typeface="Calibri"/>
              <a:sym typeface="Calibri"/>
            </a:endParaRPr>
          </a:p>
        </p:txBody>
      </p:sp>
      <p:sp>
        <p:nvSpPr>
          <p:cNvPr id="384" name="Google Shape;384;p21"/>
          <p:cNvSpPr/>
          <p:nvPr/>
        </p:nvSpPr>
        <p:spPr>
          <a:xfrm>
            <a:off x="3154680" y="3154680"/>
            <a:ext cx="2697600" cy="1600200"/>
          </a:xfrm>
          <a:prstGeom prst="rect">
            <a:avLst/>
          </a:prstGeom>
          <a:solidFill>
            <a:srgbClr val="FFFFFF"/>
          </a:solidFill>
          <a:ln cap="flat" cmpd="sng" w="12700">
            <a:solidFill>
              <a:srgbClr val="E0E0E0"/>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5" name="Google Shape;385;p21"/>
          <p:cNvSpPr/>
          <p:nvPr/>
        </p:nvSpPr>
        <p:spPr>
          <a:xfrm>
            <a:off x="3154680" y="3154680"/>
            <a:ext cx="2697600" cy="320100"/>
          </a:xfrm>
          <a:prstGeom prst="rect">
            <a:avLst/>
          </a:prstGeom>
          <a:solidFill>
            <a:srgbClr val="1A6B7A"/>
          </a:solidFill>
          <a:ln cap="flat" cmpd="sng" w="12700">
            <a:solidFill>
              <a:srgbClr val="1A6B7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6" name="Google Shape;386;p21"/>
          <p:cNvSpPr/>
          <p:nvPr/>
        </p:nvSpPr>
        <p:spPr>
          <a:xfrm>
            <a:off x="3246120" y="3154680"/>
            <a:ext cx="2514600" cy="3201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Data Privacy</a:t>
            </a:r>
            <a:endParaRPr sz="1100">
              <a:solidFill>
                <a:schemeClr val="dk1"/>
              </a:solidFill>
              <a:latin typeface="Calibri"/>
              <a:ea typeface="Calibri"/>
              <a:cs typeface="Calibri"/>
              <a:sym typeface="Calibri"/>
            </a:endParaRPr>
          </a:p>
        </p:txBody>
      </p:sp>
      <p:sp>
        <p:nvSpPr>
          <p:cNvPr id="387" name="Google Shape;387;p21"/>
          <p:cNvSpPr/>
          <p:nvPr/>
        </p:nvSpPr>
        <p:spPr>
          <a:xfrm>
            <a:off x="3246120" y="3520440"/>
            <a:ext cx="2514600" cy="1170300"/>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Clr>
                <a:srgbClr val="1E2D35"/>
              </a:buClr>
              <a:buSzPts val="1050"/>
              <a:buFont typeface="Calibri"/>
              <a:buNone/>
            </a:pPr>
            <a:r>
              <a:rPr lang="en-US" sz="1050">
                <a:solidFill>
                  <a:srgbClr val="1E2D35"/>
                </a:solidFill>
                <a:latin typeface="Calibri"/>
                <a:ea typeface="Calibri"/>
                <a:cs typeface="Calibri"/>
                <a:sym typeface="Calibri"/>
              </a:rPr>
              <a:t>Student data is sensitive. Institutions must vet AI vendors on data use, storage, and FERPA compliance before deploying tools at scale.</a:t>
            </a:r>
            <a:endParaRPr sz="1050">
              <a:solidFill>
                <a:schemeClr val="dk1"/>
              </a:solidFill>
              <a:latin typeface="Calibri"/>
              <a:ea typeface="Calibri"/>
              <a:cs typeface="Calibri"/>
              <a:sym typeface="Calibri"/>
            </a:endParaRPr>
          </a:p>
        </p:txBody>
      </p:sp>
      <p:sp>
        <p:nvSpPr>
          <p:cNvPr id="388" name="Google Shape;388;p21"/>
          <p:cNvSpPr/>
          <p:nvPr/>
        </p:nvSpPr>
        <p:spPr>
          <a:xfrm>
            <a:off x="6035040" y="3154680"/>
            <a:ext cx="2697600" cy="1600200"/>
          </a:xfrm>
          <a:prstGeom prst="rect">
            <a:avLst/>
          </a:prstGeom>
          <a:solidFill>
            <a:srgbClr val="FFFFFF"/>
          </a:solidFill>
          <a:ln cap="flat" cmpd="sng" w="12700">
            <a:solidFill>
              <a:srgbClr val="E0E0E0"/>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9" name="Google Shape;389;p21"/>
          <p:cNvSpPr/>
          <p:nvPr/>
        </p:nvSpPr>
        <p:spPr>
          <a:xfrm>
            <a:off x="6035040" y="3154680"/>
            <a:ext cx="2697600" cy="320100"/>
          </a:xfrm>
          <a:prstGeom prst="rect">
            <a:avLst/>
          </a:prstGeom>
          <a:solidFill>
            <a:srgbClr val="E8A838"/>
          </a:solidFill>
          <a:ln cap="flat" cmpd="sng" w="12700">
            <a:solidFill>
              <a:srgbClr val="E8A838"/>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0" name="Google Shape;390;p21"/>
          <p:cNvSpPr/>
          <p:nvPr/>
        </p:nvSpPr>
        <p:spPr>
          <a:xfrm>
            <a:off x="6126480" y="3154680"/>
            <a:ext cx="2514600" cy="3201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Environmental Cost &amp; Sustainability</a:t>
            </a:r>
            <a:endParaRPr sz="1100">
              <a:solidFill>
                <a:schemeClr val="dk1"/>
              </a:solidFill>
              <a:latin typeface="Calibri"/>
              <a:ea typeface="Calibri"/>
              <a:cs typeface="Calibri"/>
              <a:sym typeface="Calibri"/>
            </a:endParaRPr>
          </a:p>
        </p:txBody>
      </p:sp>
      <p:sp>
        <p:nvSpPr>
          <p:cNvPr id="391" name="Google Shape;391;p21"/>
          <p:cNvSpPr/>
          <p:nvPr/>
        </p:nvSpPr>
        <p:spPr>
          <a:xfrm>
            <a:off x="6126480" y="3474720"/>
            <a:ext cx="2514600" cy="1170300"/>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Clr>
                <a:srgbClr val="1E2D35"/>
              </a:buClr>
              <a:buSzPts val="1050"/>
              <a:buFont typeface="Calibri"/>
              <a:buNone/>
            </a:pPr>
            <a:r>
              <a:rPr lang="en-US" sz="1050">
                <a:solidFill>
                  <a:srgbClr val="1E2D35"/>
                </a:solidFill>
                <a:latin typeface="Calibri"/>
                <a:ea typeface="Calibri"/>
                <a:cs typeface="Calibri"/>
                <a:sym typeface="Calibri"/>
              </a:rPr>
              <a:t>Training one large AI model emits ~300 tons of CO2. Data centers consume billions of gallons of water. These burdens land disproportionately on frontline communities — and contradict equity commitments if ignored.</a:t>
            </a:r>
            <a:endParaRPr sz="1050">
              <a:solidFill>
                <a:schemeClr val="dk1"/>
              </a:solidFill>
              <a:latin typeface="Calibri"/>
              <a:ea typeface="Calibri"/>
              <a:cs typeface="Calibri"/>
              <a:sym typeface="Calibri"/>
            </a:endParaRPr>
          </a:p>
        </p:txBody>
      </p:sp>
      <p:pic>
        <p:nvPicPr>
          <p:cNvPr id="392" name="Google Shape;392;p21"/>
          <p:cNvPicPr preferRelativeResize="0"/>
          <p:nvPr/>
        </p:nvPicPr>
        <p:blipFill rotWithShape="1">
          <a:blip r:embed="rId3">
            <a:alphaModFix/>
          </a:blip>
          <a:srcRect b="0" l="0" r="0" t="0"/>
          <a:stretch/>
        </p:blipFill>
        <p:spPr>
          <a:xfrm>
            <a:off x="8082356" y="109751"/>
            <a:ext cx="1061643" cy="38407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1A45"/>
        </a:solidFill>
      </p:bgPr>
    </p:bg>
    <p:spTree>
      <p:nvGrpSpPr>
        <p:cNvPr id="397" name="Shape 397"/>
        <p:cNvGrpSpPr/>
        <p:nvPr/>
      </p:nvGrpSpPr>
      <p:grpSpPr>
        <a:xfrm>
          <a:off x="0" y="0"/>
          <a:ext cx="0" cy="0"/>
          <a:chOff x="0" y="0"/>
          <a:chExt cx="0" cy="0"/>
        </a:xfrm>
      </p:grpSpPr>
      <p:sp>
        <p:nvSpPr>
          <p:cNvPr id="398" name="Google Shape;398;p22"/>
          <p:cNvSpPr/>
          <p:nvPr/>
        </p:nvSpPr>
        <p:spPr>
          <a:xfrm>
            <a:off x="0" y="0"/>
            <a:ext cx="201168" cy="5143500"/>
          </a:xfrm>
          <a:prstGeom prst="rect">
            <a:avLst/>
          </a:prstGeom>
          <a:solidFill>
            <a:srgbClr val="0066BA"/>
          </a:solidFill>
          <a:ln cap="flat" cmpd="sng" w="12700">
            <a:solidFill>
              <a:srgbClr val="0066B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9" name="Google Shape;399;p22"/>
          <p:cNvSpPr/>
          <p:nvPr/>
        </p:nvSpPr>
        <p:spPr>
          <a:xfrm>
            <a:off x="0" y="2423160"/>
            <a:ext cx="9144000" cy="54864"/>
          </a:xfrm>
          <a:prstGeom prst="rect">
            <a:avLst/>
          </a:prstGeom>
          <a:solidFill>
            <a:srgbClr val="0066BA"/>
          </a:solidFill>
          <a:ln cap="flat" cmpd="sng" w="12700">
            <a:solidFill>
              <a:srgbClr val="0066B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0" name="Google Shape;400;p22"/>
          <p:cNvSpPr/>
          <p:nvPr/>
        </p:nvSpPr>
        <p:spPr>
          <a:xfrm>
            <a:off x="411480" y="1078992"/>
            <a:ext cx="1645920" cy="10058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66BA"/>
              </a:buClr>
              <a:buSzPts val="8000"/>
              <a:buFont typeface="Georgia"/>
              <a:buNone/>
            </a:pPr>
            <a:r>
              <a:rPr b="1" i="1" lang="en-US" sz="8000">
                <a:solidFill>
                  <a:srgbClr val="FFB600"/>
                </a:solidFill>
                <a:latin typeface="Georgia"/>
                <a:ea typeface="Georgia"/>
                <a:cs typeface="Georgia"/>
                <a:sym typeface="Georgia"/>
              </a:rPr>
              <a:t>I</a:t>
            </a:r>
            <a:r>
              <a:rPr b="1" i="1" lang="en-US" sz="8000" u="none" cap="none" strike="noStrike">
                <a:solidFill>
                  <a:srgbClr val="FFB600"/>
                </a:solidFill>
                <a:latin typeface="Georgia"/>
                <a:ea typeface="Georgia"/>
                <a:cs typeface="Georgia"/>
                <a:sym typeface="Georgia"/>
              </a:rPr>
              <a:t>V</a:t>
            </a:r>
            <a:endParaRPr b="0" i="0" sz="8000" u="none" cap="none" strike="noStrike">
              <a:solidFill>
                <a:srgbClr val="FFB600"/>
              </a:solidFill>
              <a:latin typeface="Calibri"/>
              <a:ea typeface="Calibri"/>
              <a:cs typeface="Calibri"/>
              <a:sym typeface="Calibri"/>
            </a:endParaRPr>
          </a:p>
        </p:txBody>
      </p:sp>
      <p:sp>
        <p:nvSpPr>
          <p:cNvPr id="401" name="Google Shape;401;p22"/>
          <p:cNvSpPr/>
          <p:nvPr/>
        </p:nvSpPr>
        <p:spPr>
          <a:xfrm>
            <a:off x="628790" y="2756392"/>
            <a:ext cx="6858000" cy="10059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4600"/>
              <a:buFont typeface="Georgia"/>
              <a:buNone/>
            </a:pPr>
            <a:r>
              <a:rPr b="1" i="0" lang="en-US" sz="4600" u="none" cap="none" strike="noStrike">
                <a:solidFill>
                  <a:srgbClr val="FFFFFF"/>
                </a:solidFill>
                <a:latin typeface="Georgia"/>
                <a:ea typeface="Georgia"/>
                <a:cs typeface="Georgia"/>
                <a:sym typeface="Georgia"/>
              </a:rPr>
              <a:t>You Are Not Behind</a:t>
            </a:r>
            <a:endParaRPr b="0" i="0" sz="4600" u="none" cap="none" strike="noStrike">
              <a:solidFill>
                <a:schemeClr val="dk1"/>
              </a:solidFill>
              <a:latin typeface="Calibri"/>
              <a:ea typeface="Calibri"/>
              <a:cs typeface="Calibri"/>
              <a:sym typeface="Calibri"/>
            </a:endParaRPr>
          </a:p>
        </p:txBody>
      </p:sp>
      <p:pic>
        <p:nvPicPr>
          <p:cNvPr id="402" name="Google Shape;402;p22"/>
          <p:cNvPicPr preferRelativeResize="0"/>
          <p:nvPr/>
        </p:nvPicPr>
        <p:blipFill rotWithShape="1">
          <a:blip r:embed="rId3">
            <a:alphaModFix/>
          </a:blip>
          <a:srcRect b="0" l="0" r="0" t="0"/>
          <a:stretch/>
        </p:blipFill>
        <p:spPr>
          <a:xfrm>
            <a:off x="7902675" y="4646225"/>
            <a:ext cx="1170626" cy="423501"/>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7F9FC"/>
        </a:solidFill>
      </p:bgPr>
    </p:bg>
    <p:spTree>
      <p:nvGrpSpPr>
        <p:cNvPr id="407" name="Shape 407"/>
        <p:cNvGrpSpPr/>
        <p:nvPr/>
      </p:nvGrpSpPr>
      <p:grpSpPr>
        <a:xfrm>
          <a:off x="0" y="0"/>
          <a:ext cx="0" cy="0"/>
          <a:chOff x="0" y="0"/>
          <a:chExt cx="0" cy="0"/>
        </a:xfrm>
      </p:grpSpPr>
      <p:sp>
        <p:nvSpPr>
          <p:cNvPr id="408" name="Google Shape;408;p23"/>
          <p:cNvSpPr/>
          <p:nvPr/>
        </p:nvSpPr>
        <p:spPr>
          <a:xfrm>
            <a:off x="0" y="0"/>
            <a:ext cx="9144000" cy="54900"/>
          </a:xfrm>
          <a:prstGeom prst="rect">
            <a:avLst/>
          </a:prstGeom>
          <a:solidFill>
            <a:srgbClr val="1B5EA6"/>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09" name="Google Shape;409;p23"/>
          <p:cNvSpPr/>
          <p:nvPr/>
        </p:nvSpPr>
        <p:spPr>
          <a:xfrm>
            <a:off x="417850" y="246900"/>
            <a:ext cx="85038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F2D5E"/>
              </a:buClr>
              <a:buSzPts val="2400"/>
              <a:buFont typeface="Calibri"/>
              <a:buNone/>
            </a:pPr>
            <a:r>
              <a:rPr b="1" lang="en-US" sz="2400">
                <a:solidFill>
                  <a:srgbClr val="0F2D5E"/>
                </a:solidFill>
                <a:latin typeface="Calibri"/>
                <a:ea typeface="Calibri"/>
                <a:cs typeface="Calibri"/>
                <a:sym typeface="Calibri"/>
              </a:rPr>
              <a:t>Human Skills: The New Competitive Advantage</a:t>
            </a:r>
            <a:endParaRPr sz="2400">
              <a:solidFill>
                <a:schemeClr val="dk1"/>
              </a:solidFill>
              <a:latin typeface="Calibri"/>
              <a:ea typeface="Calibri"/>
              <a:cs typeface="Calibri"/>
              <a:sym typeface="Calibri"/>
            </a:endParaRPr>
          </a:p>
        </p:txBody>
      </p:sp>
      <p:sp>
        <p:nvSpPr>
          <p:cNvPr id="410" name="Google Shape;410;p23"/>
          <p:cNvSpPr/>
          <p:nvPr/>
        </p:nvSpPr>
        <p:spPr>
          <a:xfrm>
            <a:off x="457200" y="731537"/>
            <a:ext cx="82296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1100"/>
              <a:buFont typeface="Calibri"/>
              <a:buNone/>
            </a:pPr>
            <a:r>
              <a:rPr i="1" lang="en-US" sz="1300">
                <a:solidFill>
                  <a:schemeClr val="dk1"/>
                </a:solidFill>
                <a:latin typeface="Calibri"/>
                <a:ea typeface="Calibri"/>
                <a:cs typeface="Calibri"/>
                <a:sym typeface="Calibri"/>
              </a:rPr>
              <a:t>WEF Future of Jobs Report 2025  •  America Succeeds / 80M+ Job Postings Analysis</a:t>
            </a:r>
            <a:endParaRPr sz="1300">
              <a:solidFill>
                <a:schemeClr val="dk1"/>
              </a:solidFill>
              <a:latin typeface="Calibri"/>
              <a:ea typeface="Calibri"/>
              <a:cs typeface="Calibri"/>
              <a:sym typeface="Calibri"/>
            </a:endParaRPr>
          </a:p>
        </p:txBody>
      </p:sp>
      <p:sp>
        <p:nvSpPr>
          <p:cNvPr id="411" name="Google Shape;411;p23"/>
          <p:cNvSpPr/>
          <p:nvPr/>
        </p:nvSpPr>
        <p:spPr>
          <a:xfrm>
            <a:off x="457200" y="1188720"/>
            <a:ext cx="2286000" cy="2286000"/>
          </a:xfrm>
          <a:prstGeom prst="rect">
            <a:avLst/>
          </a:prstGeom>
          <a:solidFill>
            <a:srgbClr val="0F2D5E"/>
          </a:solidFill>
          <a:ln>
            <a:noFill/>
          </a:ln>
          <a:effectLst>
            <a:outerShdw blurRad="101600" rotWithShape="0" algn="bl" dir="8100000" dist="38100">
              <a:srgbClr val="000000">
                <a:alpha val="1490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12" name="Google Shape;412;p23"/>
          <p:cNvSpPr/>
          <p:nvPr/>
        </p:nvSpPr>
        <p:spPr>
          <a:xfrm>
            <a:off x="457200" y="1280160"/>
            <a:ext cx="2286000" cy="1188600"/>
          </a:xfrm>
          <a:prstGeom prst="rect">
            <a:avLst/>
          </a:prstGeom>
          <a:noFill/>
          <a:ln>
            <a:noFill/>
          </a:ln>
        </p:spPr>
        <p:txBody>
          <a:bodyPr anchorCtr="0" anchor="b" bIns="0" lIns="0" spcFirstLastPara="1" rIns="0" wrap="square" tIns="0">
            <a:noAutofit/>
          </a:bodyPr>
          <a:lstStyle/>
          <a:p>
            <a:pPr indent="0" lvl="0" marL="0" marR="0" rtl="0" algn="ctr">
              <a:spcBef>
                <a:spcPts val="0"/>
              </a:spcBef>
              <a:spcAft>
                <a:spcPts val="0"/>
              </a:spcAft>
              <a:buClr>
                <a:srgbClr val="C9891A"/>
              </a:buClr>
              <a:buSzPts val="8200"/>
              <a:buFont typeface="Calibri"/>
              <a:buNone/>
            </a:pPr>
            <a:r>
              <a:rPr b="1" lang="en-US" sz="8200">
                <a:solidFill>
                  <a:srgbClr val="C9891A"/>
                </a:solidFill>
                <a:latin typeface="Calibri"/>
                <a:ea typeface="Calibri"/>
                <a:cs typeface="Calibri"/>
                <a:sym typeface="Calibri"/>
              </a:rPr>
              <a:t>8</a:t>
            </a:r>
            <a:endParaRPr sz="8200">
              <a:solidFill>
                <a:schemeClr val="dk1"/>
              </a:solidFill>
              <a:latin typeface="Calibri"/>
              <a:ea typeface="Calibri"/>
              <a:cs typeface="Calibri"/>
              <a:sym typeface="Calibri"/>
            </a:endParaRPr>
          </a:p>
        </p:txBody>
      </p:sp>
      <p:sp>
        <p:nvSpPr>
          <p:cNvPr id="413" name="Google Shape;413;p23"/>
          <p:cNvSpPr/>
          <p:nvPr/>
        </p:nvSpPr>
        <p:spPr>
          <a:xfrm>
            <a:off x="457200" y="2487168"/>
            <a:ext cx="2286000" cy="777300"/>
          </a:xfrm>
          <a:prstGeom prst="rect">
            <a:avLst/>
          </a:prstGeom>
          <a:noFill/>
          <a:ln>
            <a:noFill/>
          </a:ln>
        </p:spPr>
        <p:txBody>
          <a:bodyPr anchorCtr="0" anchor="ctr" bIns="0" lIns="0" spcFirstLastPara="1" rIns="0" wrap="square" tIns="0">
            <a:noAutofit/>
          </a:bodyPr>
          <a:lstStyle/>
          <a:p>
            <a:pPr indent="0" lvl="0" marL="0" marR="0" rtl="0" algn="ctr">
              <a:lnSpc>
                <a:spcPct val="130000"/>
              </a:lnSpc>
              <a:spcBef>
                <a:spcPts val="0"/>
              </a:spcBef>
              <a:spcAft>
                <a:spcPts val="0"/>
              </a:spcAft>
              <a:buClr>
                <a:srgbClr val="FFFFFF"/>
              </a:buClr>
              <a:buSzPts val="1250"/>
              <a:buFont typeface="Calibri"/>
              <a:buNone/>
            </a:pPr>
            <a:r>
              <a:rPr lang="en-US" sz="1250">
                <a:solidFill>
                  <a:srgbClr val="FFFFFF"/>
                </a:solidFill>
                <a:latin typeface="Calibri"/>
                <a:ea typeface="Calibri"/>
                <a:cs typeface="Calibri"/>
                <a:sym typeface="Calibri"/>
              </a:rPr>
              <a:t>of the top 10 core skills</a:t>
            </a:r>
            <a:endParaRPr sz="1250">
              <a:solidFill>
                <a:schemeClr val="dk1"/>
              </a:solidFill>
              <a:latin typeface="Calibri"/>
              <a:ea typeface="Calibri"/>
              <a:cs typeface="Calibri"/>
              <a:sym typeface="Calibri"/>
            </a:endParaRPr>
          </a:p>
          <a:p>
            <a:pPr indent="0" lvl="0" marL="0" marR="0" rtl="0" algn="ctr">
              <a:lnSpc>
                <a:spcPct val="130000"/>
              </a:lnSpc>
              <a:spcBef>
                <a:spcPts val="0"/>
              </a:spcBef>
              <a:spcAft>
                <a:spcPts val="0"/>
              </a:spcAft>
              <a:buClr>
                <a:srgbClr val="FFFFFF"/>
              </a:buClr>
              <a:buSzPts val="1250"/>
              <a:buFont typeface="Calibri"/>
              <a:buNone/>
            </a:pPr>
            <a:r>
              <a:rPr lang="en-US" sz="1250">
                <a:solidFill>
                  <a:srgbClr val="FFFFFF"/>
                </a:solidFill>
                <a:latin typeface="Calibri"/>
                <a:ea typeface="Calibri"/>
                <a:cs typeface="Calibri"/>
                <a:sym typeface="Calibri"/>
              </a:rPr>
              <a:t>of 2030 are human skills</a:t>
            </a:r>
            <a:endParaRPr sz="1250">
              <a:solidFill>
                <a:schemeClr val="dk1"/>
              </a:solidFill>
              <a:latin typeface="Calibri"/>
              <a:ea typeface="Calibri"/>
              <a:cs typeface="Calibri"/>
              <a:sym typeface="Calibri"/>
            </a:endParaRPr>
          </a:p>
        </p:txBody>
      </p:sp>
      <p:sp>
        <p:nvSpPr>
          <p:cNvPr id="414" name="Google Shape;414;p23"/>
          <p:cNvSpPr/>
          <p:nvPr/>
        </p:nvSpPr>
        <p:spPr>
          <a:xfrm>
            <a:off x="457200" y="3246120"/>
            <a:ext cx="2286000" cy="1830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667799"/>
              </a:buClr>
              <a:buSzPts val="900"/>
              <a:buFont typeface="Calibri"/>
              <a:buNone/>
            </a:pPr>
            <a:r>
              <a:rPr lang="en-US" sz="900">
                <a:solidFill>
                  <a:srgbClr val="667799"/>
                </a:solidFill>
                <a:latin typeface="Calibri"/>
                <a:ea typeface="Calibri"/>
                <a:cs typeface="Calibri"/>
                <a:sym typeface="Calibri"/>
              </a:rPr>
              <a:t>WEF FoJ Report 2025</a:t>
            </a:r>
            <a:endParaRPr sz="900">
              <a:solidFill>
                <a:schemeClr val="dk1"/>
              </a:solidFill>
              <a:latin typeface="Calibri"/>
              <a:ea typeface="Calibri"/>
              <a:cs typeface="Calibri"/>
              <a:sym typeface="Calibri"/>
            </a:endParaRPr>
          </a:p>
        </p:txBody>
      </p:sp>
      <p:sp>
        <p:nvSpPr>
          <p:cNvPr id="415" name="Google Shape;415;p23"/>
          <p:cNvSpPr/>
          <p:nvPr/>
        </p:nvSpPr>
        <p:spPr>
          <a:xfrm>
            <a:off x="3017520" y="1188720"/>
            <a:ext cx="2788800" cy="567000"/>
          </a:xfrm>
          <a:prstGeom prst="rect">
            <a:avLst/>
          </a:prstGeom>
          <a:solidFill>
            <a:srgbClr val="FFFFFF"/>
          </a:solidFill>
          <a:ln cap="flat" cmpd="sng" w="12700">
            <a:solidFill>
              <a:srgbClr val="E2E8F0"/>
            </a:solidFill>
            <a:prstDash val="solid"/>
            <a:round/>
            <a:headEnd len="sm" w="sm" type="none"/>
            <a:tailEnd len="sm" w="sm" type="none"/>
          </a:ln>
          <a:effectLst>
            <a:outerShdw blurRad="50800" rotWithShape="0" algn="bl" dir="8100000" dist="25400">
              <a:srgbClr val="000000">
                <a:alpha val="784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16" name="Google Shape;416;p23"/>
          <p:cNvSpPr/>
          <p:nvPr/>
        </p:nvSpPr>
        <p:spPr>
          <a:xfrm>
            <a:off x="3017520" y="1188720"/>
            <a:ext cx="63900" cy="567000"/>
          </a:xfrm>
          <a:prstGeom prst="rect">
            <a:avLst/>
          </a:prstGeom>
          <a:solidFill>
            <a:srgbClr val="1B5EA6"/>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17" name="Google Shape;417;p23"/>
          <p:cNvSpPr/>
          <p:nvPr/>
        </p:nvSpPr>
        <p:spPr>
          <a:xfrm>
            <a:off x="3172968" y="1243584"/>
            <a:ext cx="25602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F2D5E"/>
              </a:buClr>
              <a:buSzPts val="1100"/>
              <a:buFont typeface="Calibri"/>
              <a:buNone/>
            </a:pPr>
            <a:r>
              <a:rPr b="1" lang="en-US" sz="1100">
                <a:solidFill>
                  <a:srgbClr val="0F2D5E"/>
                </a:solidFill>
                <a:latin typeface="Calibri"/>
                <a:ea typeface="Calibri"/>
                <a:cs typeface="Calibri"/>
                <a:sym typeface="Calibri"/>
              </a:rPr>
              <a:t>Creative Thinking</a:t>
            </a:r>
            <a:endParaRPr sz="1100">
              <a:solidFill>
                <a:schemeClr val="dk1"/>
              </a:solidFill>
              <a:latin typeface="Calibri"/>
              <a:ea typeface="Calibri"/>
              <a:cs typeface="Calibri"/>
              <a:sym typeface="Calibri"/>
            </a:endParaRPr>
          </a:p>
        </p:txBody>
      </p:sp>
      <p:sp>
        <p:nvSpPr>
          <p:cNvPr id="418" name="Google Shape;418;p23"/>
          <p:cNvSpPr/>
          <p:nvPr/>
        </p:nvSpPr>
        <p:spPr>
          <a:xfrm>
            <a:off x="3172968" y="1463040"/>
            <a:ext cx="2560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950"/>
              <a:buFont typeface="Calibri"/>
              <a:buNone/>
            </a:pPr>
            <a:r>
              <a:rPr lang="en-US" sz="950">
                <a:solidFill>
                  <a:srgbClr val="64748B"/>
                </a:solidFill>
                <a:latin typeface="Calibri"/>
                <a:ea typeface="Calibri"/>
                <a:cs typeface="Calibri"/>
                <a:sym typeface="Calibri"/>
              </a:rPr>
              <a:t>AI generates; humans innovate, evaluate, and make meaning</a:t>
            </a:r>
            <a:endParaRPr sz="950">
              <a:solidFill>
                <a:schemeClr val="dk1"/>
              </a:solidFill>
              <a:latin typeface="Calibri"/>
              <a:ea typeface="Calibri"/>
              <a:cs typeface="Calibri"/>
              <a:sym typeface="Calibri"/>
            </a:endParaRPr>
          </a:p>
        </p:txBody>
      </p:sp>
      <p:sp>
        <p:nvSpPr>
          <p:cNvPr id="419" name="Google Shape;419;p23"/>
          <p:cNvSpPr/>
          <p:nvPr/>
        </p:nvSpPr>
        <p:spPr>
          <a:xfrm>
            <a:off x="5943600" y="1188720"/>
            <a:ext cx="2788800" cy="567000"/>
          </a:xfrm>
          <a:prstGeom prst="rect">
            <a:avLst/>
          </a:prstGeom>
          <a:solidFill>
            <a:srgbClr val="FFFFFF"/>
          </a:solidFill>
          <a:ln cap="flat" cmpd="sng" w="12700">
            <a:solidFill>
              <a:srgbClr val="E2E8F0"/>
            </a:solidFill>
            <a:prstDash val="solid"/>
            <a:round/>
            <a:headEnd len="sm" w="sm" type="none"/>
            <a:tailEnd len="sm" w="sm" type="none"/>
          </a:ln>
          <a:effectLst>
            <a:outerShdw blurRad="50800" rotWithShape="0" algn="bl" dir="8100000" dist="25400">
              <a:srgbClr val="000000">
                <a:alpha val="784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0" name="Google Shape;420;p23"/>
          <p:cNvSpPr/>
          <p:nvPr/>
        </p:nvSpPr>
        <p:spPr>
          <a:xfrm>
            <a:off x="5943600" y="1188720"/>
            <a:ext cx="63900" cy="567000"/>
          </a:xfrm>
          <a:prstGeom prst="rect">
            <a:avLst/>
          </a:prstGeom>
          <a:solidFill>
            <a:srgbClr val="0E7B6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1" name="Google Shape;421;p23"/>
          <p:cNvSpPr/>
          <p:nvPr/>
        </p:nvSpPr>
        <p:spPr>
          <a:xfrm>
            <a:off x="6099048" y="1243584"/>
            <a:ext cx="25602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F2D5E"/>
              </a:buClr>
              <a:buSzPts val="1100"/>
              <a:buFont typeface="Calibri"/>
              <a:buNone/>
            </a:pPr>
            <a:r>
              <a:rPr b="1" lang="en-US" sz="1100">
                <a:solidFill>
                  <a:srgbClr val="0F2D5E"/>
                </a:solidFill>
                <a:latin typeface="Calibri"/>
                <a:ea typeface="Calibri"/>
                <a:cs typeface="Calibri"/>
                <a:sym typeface="Calibri"/>
              </a:rPr>
              <a:t>Metacognitive Skills</a:t>
            </a:r>
            <a:endParaRPr sz="1100">
              <a:solidFill>
                <a:schemeClr val="dk1"/>
              </a:solidFill>
              <a:latin typeface="Calibri"/>
              <a:ea typeface="Calibri"/>
              <a:cs typeface="Calibri"/>
              <a:sym typeface="Calibri"/>
            </a:endParaRPr>
          </a:p>
        </p:txBody>
      </p:sp>
      <p:sp>
        <p:nvSpPr>
          <p:cNvPr id="422" name="Google Shape;422;p23"/>
          <p:cNvSpPr/>
          <p:nvPr/>
        </p:nvSpPr>
        <p:spPr>
          <a:xfrm>
            <a:off x="6099048" y="1463040"/>
            <a:ext cx="2560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950"/>
              <a:buFont typeface="Calibri"/>
              <a:buNone/>
            </a:pPr>
            <a:r>
              <a:rPr lang="en-US" sz="950">
                <a:solidFill>
                  <a:srgbClr val="64748B"/>
                </a:solidFill>
                <a:latin typeface="Calibri"/>
                <a:ea typeface="Calibri"/>
                <a:cs typeface="Calibri"/>
                <a:sym typeface="Calibri"/>
              </a:rPr>
              <a:t>Knowing what you know — and don't know — is irreproducible by AI</a:t>
            </a:r>
            <a:endParaRPr sz="950">
              <a:solidFill>
                <a:schemeClr val="dk1"/>
              </a:solidFill>
              <a:latin typeface="Calibri"/>
              <a:ea typeface="Calibri"/>
              <a:cs typeface="Calibri"/>
              <a:sym typeface="Calibri"/>
            </a:endParaRPr>
          </a:p>
        </p:txBody>
      </p:sp>
      <p:sp>
        <p:nvSpPr>
          <p:cNvPr id="423" name="Google Shape;423;p23"/>
          <p:cNvSpPr/>
          <p:nvPr/>
        </p:nvSpPr>
        <p:spPr>
          <a:xfrm>
            <a:off x="3017520" y="1892808"/>
            <a:ext cx="2788800" cy="567000"/>
          </a:xfrm>
          <a:prstGeom prst="rect">
            <a:avLst/>
          </a:prstGeom>
          <a:solidFill>
            <a:srgbClr val="FFFFFF"/>
          </a:solidFill>
          <a:ln cap="flat" cmpd="sng" w="12700">
            <a:solidFill>
              <a:srgbClr val="E2E8F0"/>
            </a:solidFill>
            <a:prstDash val="solid"/>
            <a:round/>
            <a:headEnd len="sm" w="sm" type="none"/>
            <a:tailEnd len="sm" w="sm" type="none"/>
          </a:ln>
          <a:effectLst>
            <a:outerShdw blurRad="50800" rotWithShape="0" algn="bl" dir="8100000" dist="25400">
              <a:srgbClr val="000000">
                <a:alpha val="784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4" name="Google Shape;424;p23"/>
          <p:cNvSpPr/>
          <p:nvPr/>
        </p:nvSpPr>
        <p:spPr>
          <a:xfrm>
            <a:off x="3017520" y="1892808"/>
            <a:ext cx="63900" cy="567000"/>
          </a:xfrm>
          <a:prstGeom prst="rect">
            <a:avLst/>
          </a:prstGeom>
          <a:solidFill>
            <a:srgbClr val="0F2D5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5" name="Google Shape;425;p23"/>
          <p:cNvSpPr/>
          <p:nvPr/>
        </p:nvSpPr>
        <p:spPr>
          <a:xfrm>
            <a:off x="3172968" y="1947672"/>
            <a:ext cx="25602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F2D5E"/>
              </a:buClr>
              <a:buSzPts val="1100"/>
              <a:buFont typeface="Calibri"/>
              <a:buNone/>
            </a:pPr>
            <a:r>
              <a:rPr b="1" lang="en-US" sz="1100">
                <a:solidFill>
                  <a:srgbClr val="0F2D5E"/>
                </a:solidFill>
                <a:latin typeface="Calibri"/>
                <a:ea typeface="Calibri"/>
                <a:cs typeface="Calibri"/>
                <a:sym typeface="Calibri"/>
              </a:rPr>
              <a:t>Leadership &amp; Social Influence</a:t>
            </a:r>
            <a:endParaRPr sz="1100">
              <a:solidFill>
                <a:schemeClr val="dk1"/>
              </a:solidFill>
              <a:latin typeface="Calibri"/>
              <a:ea typeface="Calibri"/>
              <a:cs typeface="Calibri"/>
              <a:sym typeface="Calibri"/>
            </a:endParaRPr>
          </a:p>
        </p:txBody>
      </p:sp>
      <p:sp>
        <p:nvSpPr>
          <p:cNvPr id="426" name="Google Shape;426;p23"/>
          <p:cNvSpPr/>
          <p:nvPr/>
        </p:nvSpPr>
        <p:spPr>
          <a:xfrm>
            <a:off x="3172968" y="2167128"/>
            <a:ext cx="2560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950"/>
              <a:buFont typeface="Calibri"/>
              <a:buNone/>
            </a:pPr>
            <a:r>
              <a:rPr lang="en-US" sz="950">
                <a:solidFill>
                  <a:srgbClr val="64748B"/>
                </a:solidFill>
                <a:latin typeface="Calibri"/>
                <a:ea typeface="Calibri"/>
                <a:cs typeface="Calibri"/>
                <a:sym typeface="Calibri"/>
              </a:rPr>
              <a:t>Human trust, motivation, and culture-building cannot be automated</a:t>
            </a:r>
            <a:endParaRPr sz="950">
              <a:solidFill>
                <a:schemeClr val="dk1"/>
              </a:solidFill>
              <a:latin typeface="Calibri"/>
              <a:ea typeface="Calibri"/>
              <a:cs typeface="Calibri"/>
              <a:sym typeface="Calibri"/>
            </a:endParaRPr>
          </a:p>
        </p:txBody>
      </p:sp>
      <p:sp>
        <p:nvSpPr>
          <p:cNvPr id="427" name="Google Shape;427;p23"/>
          <p:cNvSpPr/>
          <p:nvPr/>
        </p:nvSpPr>
        <p:spPr>
          <a:xfrm>
            <a:off x="5943600" y="1892808"/>
            <a:ext cx="2788800" cy="567000"/>
          </a:xfrm>
          <a:prstGeom prst="rect">
            <a:avLst/>
          </a:prstGeom>
          <a:solidFill>
            <a:srgbClr val="FFFFFF"/>
          </a:solidFill>
          <a:ln cap="flat" cmpd="sng" w="12700">
            <a:solidFill>
              <a:srgbClr val="E2E8F0"/>
            </a:solidFill>
            <a:prstDash val="solid"/>
            <a:round/>
            <a:headEnd len="sm" w="sm" type="none"/>
            <a:tailEnd len="sm" w="sm" type="none"/>
          </a:ln>
          <a:effectLst>
            <a:outerShdw blurRad="50800" rotWithShape="0" algn="bl" dir="8100000" dist="25400">
              <a:srgbClr val="000000">
                <a:alpha val="784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8" name="Google Shape;428;p23"/>
          <p:cNvSpPr/>
          <p:nvPr/>
        </p:nvSpPr>
        <p:spPr>
          <a:xfrm>
            <a:off x="5943600" y="1892808"/>
            <a:ext cx="63900" cy="567000"/>
          </a:xfrm>
          <a:prstGeom prst="rect">
            <a:avLst/>
          </a:prstGeom>
          <a:solidFill>
            <a:srgbClr val="C9891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29" name="Google Shape;429;p23"/>
          <p:cNvSpPr/>
          <p:nvPr/>
        </p:nvSpPr>
        <p:spPr>
          <a:xfrm>
            <a:off x="6099048" y="1947672"/>
            <a:ext cx="25602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F2D5E"/>
              </a:buClr>
              <a:buSzPts val="1100"/>
              <a:buFont typeface="Calibri"/>
              <a:buNone/>
            </a:pPr>
            <a:r>
              <a:rPr b="1" lang="en-US" sz="1100">
                <a:solidFill>
                  <a:srgbClr val="0F2D5E"/>
                </a:solidFill>
                <a:latin typeface="Calibri"/>
                <a:ea typeface="Calibri"/>
                <a:cs typeface="Calibri"/>
                <a:sym typeface="Calibri"/>
              </a:rPr>
              <a:t>Resilience &amp; Adaptability</a:t>
            </a:r>
            <a:endParaRPr sz="1100">
              <a:solidFill>
                <a:schemeClr val="dk1"/>
              </a:solidFill>
              <a:latin typeface="Calibri"/>
              <a:ea typeface="Calibri"/>
              <a:cs typeface="Calibri"/>
              <a:sym typeface="Calibri"/>
            </a:endParaRPr>
          </a:p>
        </p:txBody>
      </p:sp>
      <p:sp>
        <p:nvSpPr>
          <p:cNvPr id="430" name="Google Shape;430;p23"/>
          <p:cNvSpPr/>
          <p:nvPr/>
        </p:nvSpPr>
        <p:spPr>
          <a:xfrm>
            <a:off x="6099048" y="2167128"/>
            <a:ext cx="2560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950"/>
              <a:buFont typeface="Calibri"/>
              <a:buNone/>
            </a:pPr>
            <a:r>
              <a:rPr lang="en-US" sz="950">
                <a:solidFill>
                  <a:srgbClr val="64748B"/>
                </a:solidFill>
                <a:latin typeface="Calibri"/>
                <a:ea typeface="Calibri"/>
                <a:cs typeface="Calibri"/>
                <a:sym typeface="Calibri"/>
              </a:rPr>
              <a:t>Navigating ambiguity is human; AI models patterns, not disruption</a:t>
            </a:r>
            <a:endParaRPr sz="950">
              <a:solidFill>
                <a:schemeClr val="dk1"/>
              </a:solidFill>
              <a:latin typeface="Calibri"/>
              <a:ea typeface="Calibri"/>
              <a:cs typeface="Calibri"/>
              <a:sym typeface="Calibri"/>
            </a:endParaRPr>
          </a:p>
        </p:txBody>
      </p:sp>
      <p:sp>
        <p:nvSpPr>
          <p:cNvPr id="431" name="Google Shape;431;p23"/>
          <p:cNvSpPr/>
          <p:nvPr/>
        </p:nvSpPr>
        <p:spPr>
          <a:xfrm>
            <a:off x="3017520" y="2596896"/>
            <a:ext cx="2788800" cy="567000"/>
          </a:xfrm>
          <a:prstGeom prst="rect">
            <a:avLst/>
          </a:prstGeom>
          <a:solidFill>
            <a:srgbClr val="FFFFFF"/>
          </a:solidFill>
          <a:ln cap="flat" cmpd="sng" w="12700">
            <a:solidFill>
              <a:srgbClr val="E2E8F0"/>
            </a:solidFill>
            <a:prstDash val="solid"/>
            <a:round/>
            <a:headEnd len="sm" w="sm" type="none"/>
            <a:tailEnd len="sm" w="sm" type="none"/>
          </a:ln>
          <a:effectLst>
            <a:outerShdw blurRad="50800" rotWithShape="0" algn="bl" dir="8100000" dist="25400">
              <a:srgbClr val="000000">
                <a:alpha val="784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32" name="Google Shape;432;p23"/>
          <p:cNvSpPr/>
          <p:nvPr/>
        </p:nvSpPr>
        <p:spPr>
          <a:xfrm>
            <a:off x="3017520" y="2596896"/>
            <a:ext cx="63900" cy="567000"/>
          </a:xfrm>
          <a:prstGeom prst="rect">
            <a:avLst/>
          </a:prstGeom>
          <a:solidFill>
            <a:srgbClr val="C0392B"/>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33" name="Google Shape;433;p23"/>
          <p:cNvSpPr/>
          <p:nvPr/>
        </p:nvSpPr>
        <p:spPr>
          <a:xfrm>
            <a:off x="3172968" y="2651760"/>
            <a:ext cx="25602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F2D5E"/>
              </a:buClr>
              <a:buSzPts val="1100"/>
              <a:buFont typeface="Calibri"/>
              <a:buNone/>
            </a:pPr>
            <a:r>
              <a:rPr b="1" lang="en-US" sz="1100">
                <a:solidFill>
                  <a:srgbClr val="0F2D5E"/>
                </a:solidFill>
                <a:latin typeface="Calibri"/>
                <a:ea typeface="Calibri"/>
                <a:cs typeface="Calibri"/>
                <a:sym typeface="Calibri"/>
              </a:rPr>
              <a:t>Analytical Thinking</a:t>
            </a:r>
            <a:endParaRPr sz="1100">
              <a:solidFill>
                <a:schemeClr val="dk1"/>
              </a:solidFill>
              <a:latin typeface="Calibri"/>
              <a:ea typeface="Calibri"/>
              <a:cs typeface="Calibri"/>
              <a:sym typeface="Calibri"/>
            </a:endParaRPr>
          </a:p>
        </p:txBody>
      </p:sp>
      <p:sp>
        <p:nvSpPr>
          <p:cNvPr id="434" name="Google Shape;434;p23"/>
          <p:cNvSpPr/>
          <p:nvPr/>
        </p:nvSpPr>
        <p:spPr>
          <a:xfrm>
            <a:off x="3172968" y="2871216"/>
            <a:ext cx="2560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950"/>
              <a:buFont typeface="Calibri"/>
              <a:buNone/>
            </a:pPr>
            <a:r>
              <a:rPr lang="en-US" sz="950">
                <a:solidFill>
                  <a:srgbClr val="64748B"/>
                </a:solidFill>
                <a:latin typeface="Calibri"/>
                <a:ea typeface="Calibri"/>
                <a:cs typeface="Calibri"/>
                <a:sym typeface="Calibri"/>
              </a:rPr>
              <a:t>Critical evaluation of AI output requires deeper human judgment</a:t>
            </a:r>
            <a:endParaRPr sz="950">
              <a:solidFill>
                <a:schemeClr val="dk1"/>
              </a:solidFill>
              <a:latin typeface="Calibri"/>
              <a:ea typeface="Calibri"/>
              <a:cs typeface="Calibri"/>
              <a:sym typeface="Calibri"/>
            </a:endParaRPr>
          </a:p>
        </p:txBody>
      </p:sp>
      <p:sp>
        <p:nvSpPr>
          <p:cNvPr id="435" name="Google Shape;435;p23"/>
          <p:cNvSpPr/>
          <p:nvPr/>
        </p:nvSpPr>
        <p:spPr>
          <a:xfrm>
            <a:off x="5943600" y="2596896"/>
            <a:ext cx="2788800" cy="567000"/>
          </a:xfrm>
          <a:prstGeom prst="rect">
            <a:avLst/>
          </a:prstGeom>
          <a:solidFill>
            <a:srgbClr val="FFFFFF"/>
          </a:solidFill>
          <a:ln cap="flat" cmpd="sng" w="12700">
            <a:solidFill>
              <a:srgbClr val="E2E8F0"/>
            </a:solidFill>
            <a:prstDash val="solid"/>
            <a:round/>
            <a:headEnd len="sm" w="sm" type="none"/>
            <a:tailEnd len="sm" w="sm" type="none"/>
          </a:ln>
          <a:effectLst>
            <a:outerShdw blurRad="50800" rotWithShape="0" algn="bl" dir="8100000" dist="25400">
              <a:srgbClr val="000000">
                <a:alpha val="784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36" name="Google Shape;436;p23"/>
          <p:cNvSpPr/>
          <p:nvPr/>
        </p:nvSpPr>
        <p:spPr>
          <a:xfrm>
            <a:off x="5943600" y="2596896"/>
            <a:ext cx="63900" cy="567000"/>
          </a:xfrm>
          <a:prstGeom prst="rect">
            <a:avLst/>
          </a:prstGeom>
          <a:solidFill>
            <a:srgbClr val="0E7B6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37" name="Google Shape;437;p23"/>
          <p:cNvSpPr/>
          <p:nvPr/>
        </p:nvSpPr>
        <p:spPr>
          <a:xfrm>
            <a:off x="6099048" y="2651760"/>
            <a:ext cx="25602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F2D5E"/>
              </a:buClr>
              <a:buSzPts val="1100"/>
              <a:buFont typeface="Calibri"/>
              <a:buNone/>
            </a:pPr>
            <a:r>
              <a:rPr b="1" lang="en-US" sz="1100">
                <a:solidFill>
                  <a:srgbClr val="0F2D5E"/>
                </a:solidFill>
                <a:latin typeface="Calibri"/>
                <a:ea typeface="Calibri"/>
                <a:cs typeface="Calibri"/>
                <a:sym typeface="Calibri"/>
              </a:rPr>
              <a:t>Empathy &amp; Active Listening</a:t>
            </a:r>
            <a:endParaRPr sz="1100">
              <a:solidFill>
                <a:schemeClr val="dk1"/>
              </a:solidFill>
              <a:latin typeface="Calibri"/>
              <a:ea typeface="Calibri"/>
              <a:cs typeface="Calibri"/>
              <a:sym typeface="Calibri"/>
            </a:endParaRPr>
          </a:p>
        </p:txBody>
      </p:sp>
      <p:sp>
        <p:nvSpPr>
          <p:cNvPr id="438" name="Google Shape;438;p23"/>
          <p:cNvSpPr/>
          <p:nvPr/>
        </p:nvSpPr>
        <p:spPr>
          <a:xfrm>
            <a:off x="6099048" y="2871216"/>
            <a:ext cx="25602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950"/>
              <a:buFont typeface="Calibri"/>
              <a:buNone/>
            </a:pPr>
            <a:r>
              <a:rPr lang="en-US" sz="950">
                <a:solidFill>
                  <a:srgbClr val="64748B"/>
                </a:solidFill>
                <a:latin typeface="Calibri"/>
                <a:ea typeface="Calibri"/>
                <a:cs typeface="Calibri"/>
                <a:sym typeface="Calibri"/>
              </a:rPr>
              <a:t>Relational skills become the differentiating factor in AI-mediated environments</a:t>
            </a:r>
            <a:endParaRPr sz="950">
              <a:solidFill>
                <a:schemeClr val="dk1"/>
              </a:solidFill>
              <a:latin typeface="Calibri"/>
              <a:ea typeface="Calibri"/>
              <a:cs typeface="Calibri"/>
              <a:sym typeface="Calibri"/>
            </a:endParaRPr>
          </a:p>
        </p:txBody>
      </p:sp>
      <p:sp>
        <p:nvSpPr>
          <p:cNvPr id="439" name="Google Shape;439;p23"/>
          <p:cNvSpPr/>
          <p:nvPr/>
        </p:nvSpPr>
        <p:spPr>
          <a:xfrm>
            <a:off x="457200" y="3611880"/>
            <a:ext cx="8229600" cy="1206900"/>
          </a:xfrm>
          <a:prstGeom prst="rect">
            <a:avLst/>
          </a:prstGeom>
          <a:solidFill>
            <a:srgbClr val="E8F1FB"/>
          </a:solidFill>
          <a:ln cap="flat" cmpd="sng" w="19050">
            <a:solidFill>
              <a:srgbClr val="C9891A"/>
            </a:solidFill>
            <a:prstDash val="solid"/>
            <a:round/>
            <a:headEnd len="sm" w="sm" type="none"/>
            <a:tailEnd len="sm" w="sm" type="none"/>
          </a:ln>
          <a:effectLst>
            <a:outerShdw blurRad="76200" rotWithShape="0" algn="bl" dir="8100000" dist="25400">
              <a:srgbClr val="000000">
                <a:alpha val="1020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40" name="Google Shape;440;p23"/>
          <p:cNvSpPr/>
          <p:nvPr/>
        </p:nvSpPr>
        <p:spPr>
          <a:xfrm>
            <a:off x="457200" y="3611880"/>
            <a:ext cx="63900" cy="1206900"/>
          </a:xfrm>
          <a:prstGeom prst="rect">
            <a:avLst/>
          </a:prstGeom>
          <a:solidFill>
            <a:srgbClr val="C9891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41" name="Google Shape;441;p23"/>
          <p:cNvSpPr/>
          <p:nvPr/>
        </p:nvSpPr>
        <p:spPr>
          <a:xfrm>
            <a:off x="603504" y="3703320"/>
            <a:ext cx="79920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891A"/>
              </a:buClr>
              <a:buSzPts val="1000"/>
              <a:buFont typeface="Calibri"/>
              <a:buNone/>
            </a:pPr>
            <a:r>
              <a:rPr b="1" lang="en-US" sz="1000">
                <a:solidFill>
                  <a:srgbClr val="C9891A"/>
                </a:solidFill>
                <a:latin typeface="Calibri"/>
                <a:ea typeface="Calibri"/>
                <a:cs typeface="Calibri"/>
                <a:sym typeface="Calibri"/>
              </a:rPr>
              <a:t>Community College Daily — February 2026</a:t>
            </a:r>
            <a:endParaRPr sz="1000">
              <a:solidFill>
                <a:schemeClr val="dk1"/>
              </a:solidFill>
              <a:latin typeface="Calibri"/>
              <a:ea typeface="Calibri"/>
              <a:cs typeface="Calibri"/>
              <a:sym typeface="Calibri"/>
            </a:endParaRPr>
          </a:p>
        </p:txBody>
      </p:sp>
      <p:sp>
        <p:nvSpPr>
          <p:cNvPr id="442" name="Google Shape;442;p23"/>
          <p:cNvSpPr/>
          <p:nvPr/>
        </p:nvSpPr>
        <p:spPr>
          <a:xfrm>
            <a:off x="603504" y="3959352"/>
            <a:ext cx="7992000" cy="7680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334155"/>
              </a:buClr>
              <a:buSzPts val="1100"/>
              <a:buFont typeface="Calibri"/>
              <a:buNone/>
            </a:pPr>
            <a:r>
              <a:rPr lang="en-US" sz="1100">
                <a:solidFill>
                  <a:srgbClr val="334155"/>
                </a:solidFill>
                <a:latin typeface="Calibri"/>
                <a:ea typeface="Calibri"/>
                <a:cs typeface="Calibri"/>
                <a:sym typeface="Calibri"/>
              </a:rPr>
              <a:t>"The workforce is not asking graduates to avoid AI, fear it, or embrace it uncritically. It is asking them to use judgment, communicate clearly, evaluate responsibly, and collaborate thoughtfully. Those are human skills. Community colleges are uniquely positioned to lead this work. We do not go around AI; we go through it."</a:t>
            </a:r>
            <a:endParaRPr sz="11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1A45"/>
        </a:solidFill>
      </p:bgPr>
    </p:bg>
    <p:spTree>
      <p:nvGrpSpPr>
        <p:cNvPr id="35" name="Shape 35"/>
        <p:cNvGrpSpPr/>
        <p:nvPr/>
      </p:nvGrpSpPr>
      <p:grpSpPr>
        <a:xfrm>
          <a:off x="0" y="0"/>
          <a:ext cx="0" cy="0"/>
          <a:chOff x="0" y="0"/>
          <a:chExt cx="0" cy="0"/>
        </a:xfrm>
      </p:grpSpPr>
      <p:sp>
        <p:nvSpPr>
          <p:cNvPr id="36" name="Google Shape;36;p6"/>
          <p:cNvSpPr/>
          <p:nvPr/>
        </p:nvSpPr>
        <p:spPr>
          <a:xfrm>
            <a:off x="0" y="0"/>
            <a:ext cx="201168" cy="5143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6"/>
          <p:cNvSpPr/>
          <p:nvPr/>
        </p:nvSpPr>
        <p:spPr>
          <a:xfrm>
            <a:off x="0" y="2423160"/>
            <a:ext cx="9144000" cy="54864"/>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6"/>
          <p:cNvSpPr/>
          <p:nvPr/>
        </p:nvSpPr>
        <p:spPr>
          <a:xfrm>
            <a:off x="411480" y="1078992"/>
            <a:ext cx="1645920" cy="10058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B600"/>
              </a:buClr>
              <a:buSzPts val="8000"/>
              <a:buFont typeface="Georgia"/>
              <a:buNone/>
            </a:pPr>
            <a:r>
              <a:rPr b="1" i="1" lang="en-US" sz="8000" u="none" cap="none" strike="noStrike">
                <a:solidFill>
                  <a:srgbClr val="FFB600"/>
                </a:solidFill>
                <a:latin typeface="Georgia"/>
                <a:ea typeface="Georgia"/>
                <a:cs typeface="Georgia"/>
                <a:sym typeface="Georgia"/>
              </a:rPr>
              <a:t>I</a:t>
            </a:r>
            <a:endParaRPr b="0" i="0" sz="8000" u="none" cap="none" strike="noStrike">
              <a:solidFill>
                <a:schemeClr val="dk1"/>
              </a:solidFill>
              <a:latin typeface="Calibri"/>
              <a:ea typeface="Calibri"/>
              <a:cs typeface="Calibri"/>
              <a:sym typeface="Calibri"/>
            </a:endParaRPr>
          </a:p>
        </p:txBody>
      </p:sp>
      <p:sp>
        <p:nvSpPr>
          <p:cNvPr id="39" name="Google Shape;39;p6"/>
          <p:cNvSpPr/>
          <p:nvPr/>
        </p:nvSpPr>
        <p:spPr>
          <a:xfrm>
            <a:off x="524890" y="2622792"/>
            <a:ext cx="6858000" cy="10059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4600"/>
              <a:buFont typeface="Georgia"/>
              <a:buNone/>
            </a:pPr>
            <a:r>
              <a:rPr b="1" lang="en-US" sz="4600">
                <a:solidFill>
                  <a:srgbClr val="FFFFFF"/>
                </a:solidFill>
                <a:latin typeface="Georgia"/>
                <a:ea typeface="Georgia"/>
                <a:cs typeface="Georgia"/>
                <a:sym typeface="Georgia"/>
              </a:rPr>
              <a:t>In Recognition</a:t>
            </a:r>
            <a:endParaRPr b="0" i="0" sz="4600" u="none" cap="none" strike="noStrike">
              <a:solidFill>
                <a:schemeClr val="dk1"/>
              </a:solidFill>
              <a:latin typeface="Calibri"/>
              <a:ea typeface="Calibri"/>
              <a:cs typeface="Calibri"/>
              <a:sym typeface="Calibri"/>
            </a:endParaRPr>
          </a:p>
        </p:txBody>
      </p:sp>
      <p:sp>
        <p:nvSpPr>
          <p:cNvPr id="40" name="Google Shape;40;p6"/>
          <p:cNvSpPr/>
          <p:nvPr/>
        </p:nvSpPr>
        <p:spPr>
          <a:xfrm>
            <a:off x="1169730" y="1302008"/>
            <a:ext cx="8229600" cy="4755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C47"/>
              </a:buClr>
              <a:buSzPts val="2000"/>
              <a:buFont typeface="Georgia"/>
              <a:buNone/>
            </a:pPr>
            <a:r>
              <a:rPr b="0" i="1" lang="en-US" sz="2400" u="none" cap="none" strike="noStrike">
                <a:solidFill>
                  <a:srgbClr val="FFCC47"/>
                </a:solidFill>
                <a:latin typeface="Georgia"/>
                <a:ea typeface="Georgia"/>
                <a:cs typeface="Georgia"/>
                <a:sym typeface="Georgia"/>
              </a:rPr>
              <a:t>Women, </a:t>
            </a:r>
            <a:r>
              <a:rPr i="1" lang="en-US" sz="2400">
                <a:solidFill>
                  <a:srgbClr val="FFCC47"/>
                </a:solidFill>
                <a:latin typeface="Georgia"/>
                <a:ea typeface="Georgia"/>
                <a:cs typeface="Georgia"/>
                <a:sym typeface="Georgia"/>
              </a:rPr>
              <a:t>W</a:t>
            </a:r>
            <a:r>
              <a:rPr b="0" i="1" lang="en-US" sz="2400" u="none" cap="none" strike="noStrike">
                <a:solidFill>
                  <a:srgbClr val="FFCC47"/>
                </a:solidFill>
                <a:latin typeface="Georgia"/>
                <a:ea typeface="Georgia"/>
                <a:cs typeface="Georgia"/>
                <a:sym typeface="Georgia"/>
              </a:rPr>
              <a:t>isdom &amp; the </a:t>
            </a:r>
            <a:r>
              <a:rPr i="1" lang="en-US" sz="2400">
                <a:solidFill>
                  <a:srgbClr val="FFCC47"/>
                </a:solidFill>
                <a:latin typeface="Georgia"/>
                <a:ea typeface="Georgia"/>
                <a:cs typeface="Georgia"/>
                <a:sym typeface="Georgia"/>
              </a:rPr>
              <a:t>Q</a:t>
            </a:r>
            <a:r>
              <a:rPr b="0" i="1" lang="en-US" sz="2400" u="none" cap="none" strike="noStrike">
                <a:solidFill>
                  <a:srgbClr val="FFCC47"/>
                </a:solidFill>
                <a:latin typeface="Georgia"/>
                <a:ea typeface="Georgia"/>
                <a:cs typeface="Georgia"/>
                <a:sym typeface="Georgia"/>
              </a:rPr>
              <a:t>uestion</a:t>
            </a:r>
            <a:endParaRPr b="0" i="0" sz="2400" u="none" cap="none" strike="noStrike">
              <a:solidFill>
                <a:schemeClr val="dk1"/>
              </a:solidFill>
              <a:latin typeface="Calibri"/>
              <a:ea typeface="Calibri"/>
              <a:cs typeface="Calibri"/>
              <a:sym typeface="Calibri"/>
            </a:endParaRPr>
          </a:p>
        </p:txBody>
      </p:sp>
      <p:pic>
        <p:nvPicPr>
          <p:cNvPr id="41" name="Google Shape;41;p6"/>
          <p:cNvPicPr preferRelativeResize="0"/>
          <p:nvPr/>
        </p:nvPicPr>
        <p:blipFill rotWithShape="1">
          <a:blip r:embed="rId3">
            <a:alphaModFix/>
          </a:blip>
          <a:srcRect b="0" l="0" r="0" t="0"/>
          <a:stretch/>
        </p:blipFill>
        <p:spPr>
          <a:xfrm>
            <a:off x="7902675" y="4646225"/>
            <a:ext cx="1170626" cy="423501"/>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5FA"/>
        </a:solidFill>
      </p:bgPr>
    </p:bg>
    <p:spTree>
      <p:nvGrpSpPr>
        <p:cNvPr id="447" name="Shape 447"/>
        <p:cNvGrpSpPr/>
        <p:nvPr/>
      </p:nvGrpSpPr>
      <p:grpSpPr>
        <a:xfrm>
          <a:off x="0" y="0"/>
          <a:ext cx="0" cy="0"/>
          <a:chOff x="0" y="0"/>
          <a:chExt cx="0" cy="0"/>
        </a:xfrm>
      </p:grpSpPr>
      <p:sp>
        <p:nvSpPr>
          <p:cNvPr id="448" name="Google Shape;448;p24"/>
          <p:cNvSpPr/>
          <p:nvPr/>
        </p:nvSpPr>
        <p:spPr>
          <a:xfrm>
            <a:off x="0" y="0"/>
            <a:ext cx="164700" cy="5143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9" name="Google Shape;449;p24"/>
          <p:cNvSpPr/>
          <p:nvPr/>
        </p:nvSpPr>
        <p:spPr>
          <a:xfrm>
            <a:off x="164592" y="0"/>
            <a:ext cx="8979300" cy="1024200"/>
          </a:xfrm>
          <a:prstGeom prst="rect">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0" name="Google Shape;450;p24"/>
          <p:cNvSpPr/>
          <p:nvPr/>
        </p:nvSpPr>
        <p:spPr>
          <a:xfrm>
            <a:off x="8522208" y="109728"/>
            <a:ext cx="475500" cy="475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1" name="Google Shape;451;p24"/>
          <p:cNvSpPr/>
          <p:nvPr/>
        </p:nvSpPr>
        <p:spPr>
          <a:xfrm>
            <a:off x="8522208" y="109728"/>
            <a:ext cx="475500" cy="4755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2F6D"/>
              </a:buClr>
              <a:buSzPts val="1500"/>
              <a:buFont typeface="Calibri"/>
              <a:buNone/>
            </a:pPr>
            <a:r>
              <a:rPr b="1" i="0" lang="en-US" sz="1500" u="none" cap="none" strike="noStrike">
                <a:solidFill>
                  <a:srgbClr val="002F6D"/>
                </a:solidFill>
                <a:latin typeface="Calibri"/>
                <a:ea typeface="Calibri"/>
                <a:cs typeface="Calibri"/>
                <a:sym typeface="Calibri"/>
              </a:rPr>
              <a:t>I</a:t>
            </a:r>
            <a:endParaRPr b="0" i="0" sz="1500" u="none" cap="none" strike="noStrike">
              <a:solidFill>
                <a:schemeClr val="dk1"/>
              </a:solidFill>
              <a:latin typeface="Calibri"/>
              <a:ea typeface="Calibri"/>
              <a:cs typeface="Calibri"/>
              <a:sym typeface="Calibri"/>
            </a:endParaRPr>
          </a:p>
        </p:txBody>
      </p:sp>
      <p:sp>
        <p:nvSpPr>
          <p:cNvPr id="452" name="Google Shape;452;p24"/>
          <p:cNvSpPr/>
          <p:nvPr/>
        </p:nvSpPr>
        <p:spPr>
          <a:xfrm>
            <a:off x="347472" y="91440"/>
            <a:ext cx="8046600" cy="548700"/>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FFFFFF"/>
              </a:buClr>
              <a:buSzPts val="2600"/>
              <a:buFont typeface="Calibri"/>
              <a:buNone/>
            </a:pPr>
            <a:r>
              <a:rPr b="1" i="0" lang="en-US" sz="2600" u="none" cap="none" strike="noStrike">
                <a:solidFill>
                  <a:srgbClr val="FFFFFF"/>
                </a:solidFill>
                <a:latin typeface="Calibri"/>
                <a:ea typeface="Calibri"/>
                <a:cs typeface="Calibri"/>
                <a:sym typeface="Calibri"/>
              </a:rPr>
              <a:t>Staff as Essential Constituents</a:t>
            </a:r>
            <a:endParaRPr b="0" i="0" sz="2600" u="none" cap="none" strike="noStrike">
              <a:solidFill>
                <a:schemeClr val="dk1"/>
              </a:solidFill>
              <a:latin typeface="Calibri"/>
              <a:ea typeface="Calibri"/>
              <a:cs typeface="Calibri"/>
              <a:sym typeface="Calibri"/>
            </a:endParaRPr>
          </a:p>
        </p:txBody>
      </p:sp>
      <p:sp>
        <p:nvSpPr>
          <p:cNvPr id="453" name="Google Shape;453;p24"/>
          <p:cNvSpPr/>
          <p:nvPr/>
        </p:nvSpPr>
        <p:spPr>
          <a:xfrm>
            <a:off x="347472" y="621792"/>
            <a:ext cx="8046600" cy="3474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B600"/>
              </a:buClr>
              <a:buSzPts val="1300"/>
              <a:buFont typeface="Calibri"/>
              <a:buNone/>
            </a:pPr>
            <a:r>
              <a:rPr b="0" i="1" lang="en-US" sz="1300" u="none" cap="none" strike="noStrike">
                <a:solidFill>
                  <a:srgbClr val="FFB600"/>
                </a:solidFill>
                <a:latin typeface="Calibri"/>
                <a:ea typeface="Calibri"/>
                <a:cs typeface="Calibri"/>
                <a:sym typeface="Calibri"/>
              </a:rPr>
              <a:t>in the AI Conversation</a:t>
            </a:r>
            <a:endParaRPr b="0" i="0" sz="1300" u="none" cap="none" strike="noStrike">
              <a:solidFill>
                <a:schemeClr val="dk1"/>
              </a:solidFill>
              <a:latin typeface="Calibri"/>
              <a:ea typeface="Calibri"/>
              <a:cs typeface="Calibri"/>
              <a:sym typeface="Calibri"/>
            </a:endParaRPr>
          </a:p>
        </p:txBody>
      </p:sp>
      <p:sp>
        <p:nvSpPr>
          <p:cNvPr id="454" name="Google Shape;454;p24"/>
          <p:cNvSpPr/>
          <p:nvPr/>
        </p:nvSpPr>
        <p:spPr>
          <a:xfrm>
            <a:off x="347472" y="1133856"/>
            <a:ext cx="54900" cy="3840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5" name="Google Shape;455;p24"/>
          <p:cNvSpPr/>
          <p:nvPr/>
        </p:nvSpPr>
        <p:spPr>
          <a:xfrm>
            <a:off x="475488" y="1133856"/>
            <a:ext cx="8229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350"/>
              <a:buFont typeface="Calibri"/>
              <a:buNone/>
            </a:pPr>
            <a:r>
              <a:rPr b="1" i="0" lang="en-US" sz="1350" u="none" cap="none" strike="noStrike">
                <a:solidFill>
                  <a:srgbClr val="002F6D"/>
                </a:solidFill>
                <a:latin typeface="Calibri"/>
                <a:ea typeface="Calibri"/>
                <a:cs typeface="Calibri"/>
                <a:sym typeface="Calibri"/>
              </a:rPr>
              <a:t>A.  Everyday First Responders</a:t>
            </a:r>
            <a:endParaRPr b="0" i="0" sz="1350" u="none" cap="none" strike="noStrike">
              <a:solidFill>
                <a:schemeClr val="dk1"/>
              </a:solidFill>
              <a:latin typeface="Calibri"/>
              <a:ea typeface="Calibri"/>
              <a:cs typeface="Calibri"/>
              <a:sym typeface="Calibri"/>
            </a:endParaRPr>
          </a:p>
        </p:txBody>
      </p:sp>
      <p:sp>
        <p:nvSpPr>
          <p:cNvPr id="456" name="Google Shape;456;p24"/>
          <p:cNvSpPr/>
          <p:nvPr/>
        </p:nvSpPr>
        <p:spPr>
          <a:xfrm>
            <a:off x="502920" y="1499616"/>
            <a:ext cx="8229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150"/>
              <a:buFont typeface="Calibri"/>
              <a:buNone/>
            </a:pPr>
            <a:r>
              <a:rPr b="0" i="1" lang="en-US" sz="1150" u="none" cap="none" strike="noStrike">
                <a:solidFill>
                  <a:srgbClr val="555759"/>
                </a:solidFill>
                <a:latin typeface="Calibri"/>
                <a:ea typeface="Calibri"/>
                <a:cs typeface="Calibri"/>
                <a:sym typeface="Calibri"/>
              </a:rPr>
              <a:t>Staff are often the FIRST point of contact for students—identifying struggles before others can.</a:t>
            </a:r>
            <a:endParaRPr b="0" i="0" sz="1150" u="none" cap="none" strike="noStrike">
              <a:solidFill>
                <a:schemeClr val="dk1"/>
              </a:solidFill>
              <a:latin typeface="Calibri"/>
              <a:ea typeface="Calibri"/>
              <a:cs typeface="Calibri"/>
              <a:sym typeface="Calibri"/>
            </a:endParaRPr>
          </a:p>
        </p:txBody>
      </p:sp>
      <p:sp>
        <p:nvSpPr>
          <p:cNvPr id="457" name="Google Shape;457;p24"/>
          <p:cNvSpPr/>
          <p:nvPr/>
        </p:nvSpPr>
        <p:spPr>
          <a:xfrm>
            <a:off x="347472" y="1965960"/>
            <a:ext cx="54900" cy="3840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8" name="Google Shape;458;p24"/>
          <p:cNvSpPr/>
          <p:nvPr/>
        </p:nvSpPr>
        <p:spPr>
          <a:xfrm>
            <a:off x="475488" y="1965960"/>
            <a:ext cx="8229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350"/>
              <a:buFont typeface="Calibri"/>
              <a:buNone/>
            </a:pPr>
            <a:r>
              <a:rPr b="1" i="0" lang="en-US" sz="1350" u="none" cap="none" strike="noStrike">
                <a:solidFill>
                  <a:srgbClr val="002F6D"/>
                </a:solidFill>
                <a:latin typeface="Calibri"/>
                <a:ea typeface="Calibri"/>
                <a:cs typeface="Calibri"/>
                <a:sym typeface="Calibri"/>
              </a:rPr>
              <a:t>B.  Key Impacted Groups</a:t>
            </a:r>
            <a:endParaRPr b="0" i="0" sz="1350" u="none" cap="none" strike="noStrike">
              <a:solidFill>
                <a:schemeClr val="dk1"/>
              </a:solidFill>
              <a:latin typeface="Calibri"/>
              <a:ea typeface="Calibri"/>
              <a:cs typeface="Calibri"/>
              <a:sym typeface="Calibri"/>
            </a:endParaRPr>
          </a:p>
        </p:txBody>
      </p:sp>
      <p:sp>
        <p:nvSpPr>
          <p:cNvPr id="459" name="Google Shape;459;p24"/>
          <p:cNvSpPr/>
          <p:nvPr/>
        </p:nvSpPr>
        <p:spPr>
          <a:xfrm>
            <a:off x="347472" y="2423160"/>
            <a:ext cx="2651700" cy="1170300"/>
          </a:xfrm>
          <a:prstGeom prst="rect">
            <a:avLst/>
          </a:prstGeom>
          <a:solidFill>
            <a:srgbClr val="002F6D"/>
          </a:solidFill>
          <a:ln cap="flat" cmpd="sng" w="12700">
            <a:solidFill>
              <a:srgbClr val="002F6D"/>
            </a:solidFill>
            <a:prstDash val="solid"/>
            <a:round/>
            <a:headEnd len="sm" w="sm" type="none"/>
            <a:tailEnd len="sm" w="sm" type="none"/>
          </a:ln>
          <a:effectLst>
            <a:outerShdw blurRad="63500" rotWithShape="0" algn="bl" dir="8100000" dist="254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0" name="Google Shape;460;p24"/>
          <p:cNvSpPr/>
          <p:nvPr/>
        </p:nvSpPr>
        <p:spPr>
          <a:xfrm>
            <a:off x="347472" y="2423160"/>
            <a:ext cx="2651700" cy="549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1" name="Google Shape;461;p24"/>
          <p:cNvSpPr/>
          <p:nvPr/>
        </p:nvSpPr>
        <p:spPr>
          <a:xfrm>
            <a:off x="457200" y="2487168"/>
            <a:ext cx="2469000" cy="475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Administrative &amp;</a:t>
            </a:r>
            <a:endParaRPr b="0" i="0" sz="12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Front-line Staff</a:t>
            </a:r>
            <a:endParaRPr b="0" i="0" sz="1200" u="none" cap="none" strike="noStrike">
              <a:solidFill>
                <a:schemeClr val="dk1"/>
              </a:solidFill>
              <a:latin typeface="Calibri"/>
              <a:ea typeface="Calibri"/>
              <a:cs typeface="Calibri"/>
              <a:sym typeface="Calibri"/>
            </a:endParaRPr>
          </a:p>
        </p:txBody>
      </p:sp>
      <p:sp>
        <p:nvSpPr>
          <p:cNvPr id="462" name="Google Shape;462;p24"/>
          <p:cNvSpPr/>
          <p:nvPr/>
        </p:nvSpPr>
        <p:spPr>
          <a:xfrm>
            <a:off x="457200" y="2944368"/>
            <a:ext cx="2469000" cy="530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D6E4F5"/>
              </a:buClr>
              <a:buSzPts val="1050"/>
              <a:buFont typeface="Calibri"/>
              <a:buNone/>
            </a:pPr>
            <a:r>
              <a:rPr b="0" i="0" lang="en-US" sz="1050" u="none" cap="none" strike="noStrike">
                <a:solidFill>
                  <a:srgbClr val="D6E4F5"/>
                </a:solidFill>
                <a:latin typeface="Calibri"/>
                <a:ea typeface="Calibri"/>
                <a:cs typeface="Calibri"/>
                <a:sym typeface="Calibri"/>
              </a:rPr>
              <a:t>Crucial for initial</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D6E4F5"/>
              </a:buClr>
              <a:buSzPts val="1050"/>
              <a:buFont typeface="Calibri"/>
              <a:buNone/>
            </a:pPr>
            <a:r>
              <a:rPr b="0" i="0" lang="en-US" sz="1050" u="none" cap="none" strike="noStrike">
                <a:solidFill>
                  <a:srgbClr val="D6E4F5"/>
                </a:solidFill>
                <a:latin typeface="Calibri"/>
                <a:ea typeface="Calibri"/>
                <a:cs typeface="Calibri"/>
                <a:sym typeface="Calibri"/>
              </a:rPr>
              <a:t>student interaction</a:t>
            </a:r>
            <a:endParaRPr b="0" i="0" sz="1050" u="none" cap="none" strike="noStrike">
              <a:solidFill>
                <a:schemeClr val="dk1"/>
              </a:solidFill>
              <a:latin typeface="Calibri"/>
              <a:ea typeface="Calibri"/>
              <a:cs typeface="Calibri"/>
              <a:sym typeface="Calibri"/>
            </a:endParaRPr>
          </a:p>
        </p:txBody>
      </p:sp>
      <p:sp>
        <p:nvSpPr>
          <p:cNvPr id="463" name="Google Shape;463;p24"/>
          <p:cNvSpPr/>
          <p:nvPr/>
        </p:nvSpPr>
        <p:spPr>
          <a:xfrm>
            <a:off x="3255264" y="2423160"/>
            <a:ext cx="2651700" cy="1170300"/>
          </a:xfrm>
          <a:prstGeom prst="rect">
            <a:avLst/>
          </a:prstGeom>
          <a:solidFill>
            <a:srgbClr val="002F6D"/>
          </a:solidFill>
          <a:ln cap="flat" cmpd="sng" w="12700">
            <a:solidFill>
              <a:srgbClr val="002F6D"/>
            </a:solidFill>
            <a:prstDash val="solid"/>
            <a:round/>
            <a:headEnd len="sm" w="sm" type="none"/>
            <a:tailEnd len="sm" w="sm" type="none"/>
          </a:ln>
          <a:effectLst>
            <a:outerShdw blurRad="63500" rotWithShape="0" algn="bl" dir="8100000" dist="254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4" name="Google Shape;464;p24"/>
          <p:cNvSpPr/>
          <p:nvPr/>
        </p:nvSpPr>
        <p:spPr>
          <a:xfrm>
            <a:off x="3255264" y="2423160"/>
            <a:ext cx="2651700" cy="549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5" name="Google Shape;465;p24"/>
          <p:cNvSpPr/>
          <p:nvPr/>
        </p:nvSpPr>
        <p:spPr>
          <a:xfrm>
            <a:off x="3364992" y="2487168"/>
            <a:ext cx="2469000" cy="475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IT, Operations &amp;</a:t>
            </a:r>
            <a:endParaRPr b="0" i="0" sz="12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Facilities</a:t>
            </a:r>
            <a:endParaRPr b="0" i="0" sz="1200" u="none" cap="none" strike="noStrike">
              <a:solidFill>
                <a:schemeClr val="dk1"/>
              </a:solidFill>
              <a:latin typeface="Calibri"/>
              <a:ea typeface="Calibri"/>
              <a:cs typeface="Calibri"/>
              <a:sym typeface="Calibri"/>
            </a:endParaRPr>
          </a:p>
        </p:txBody>
      </p:sp>
      <p:sp>
        <p:nvSpPr>
          <p:cNvPr id="466" name="Google Shape;466;p24"/>
          <p:cNvSpPr/>
          <p:nvPr/>
        </p:nvSpPr>
        <p:spPr>
          <a:xfrm>
            <a:off x="3364992" y="2944368"/>
            <a:ext cx="2469000" cy="530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D6E4F5"/>
              </a:buClr>
              <a:buSzPts val="1050"/>
              <a:buFont typeface="Calibri"/>
              <a:buNone/>
            </a:pPr>
            <a:r>
              <a:rPr b="0" i="0" lang="en-US" sz="1050" u="none" cap="none" strike="noStrike">
                <a:solidFill>
                  <a:srgbClr val="D6E4F5"/>
                </a:solidFill>
                <a:latin typeface="Calibri"/>
                <a:ea typeface="Calibri"/>
                <a:cs typeface="Calibri"/>
                <a:sym typeface="Calibri"/>
              </a:rPr>
              <a:t>AI-driven changes in</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D6E4F5"/>
              </a:buClr>
              <a:buSzPts val="1050"/>
              <a:buFont typeface="Calibri"/>
              <a:buNone/>
            </a:pPr>
            <a:r>
              <a:rPr b="0" i="0" lang="en-US" sz="1050" u="none" cap="none" strike="noStrike">
                <a:solidFill>
                  <a:srgbClr val="D6E4F5"/>
                </a:solidFill>
                <a:latin typeface="Calibri"/>
                <a:ea typeface="Calibri"/>
                <a:cs typeface="Calibri"/>
                <a:sym typeface="Calibri"/>
              </a:rPr>
              <a:t>scheduling &amp; procurement</a:t>
            </a:r>
            <a:endParaRPr b="0" i="0" sz="1050" u="none" cap="none" strike="noStrike">
              <a:solidFill>
                <a:schemeClr val="dk1"/>
              </a:solidFill>
              <a:latin typeface="Calibri"/>
              <a:ea typeface="Calibri"/>
              <a:cs typeface="Calibri"/>
              <a:sym typeface="Calibri"/>
            </a:endParaRPr>
          </a:p>
        </p:txBody>
      </p:sp>
      <p:sp>
        <p:nvSpPr>
          <p:cNvPr id="467" name="Google Shape;467;p24"/>
          <p:cNvSpPr/>
          <p:nvPr/>
        </p:nvSpPr>
        <p:spPr>
          <a:xfrm>
            <a:off x="6163056" y="2423160"/>
            <a:ext cx="2651700" cy="1170300"/>
          </a:xfrm>
          <a:prstGeom prst="rect">
            <a:avLst/>
          </a:prstGeom>
          <a:solidFill>
            <a:srgbClr val="002F6D"/>
          </a:solidFill>
          <a:ln cap="flat" cmpd="sng" w="12700">
            <a:solidFill>
              <a:srgbClr val="002F6D"/>
            </a:solidFill>
            <a:prstDash val="solid"/>
            <a:round/>
            <a:headEnd len="sm" w="sm" type="none"/>
            <a:tailEnd len="sm" w="sm" type="none"/>
          </a:ln>
          <a:effectLst>
            <a:outerShdw blurRad="63500" rotWithShape="0" algn="bl" dir="8100000" dist="254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8" name="Google Shape;468;p24"/>
          <p:cNvSpPr/>
          <p:nvPr/>
        </p:nvSpPr>
        <p:spPr>
          <a:xfrm>
            <a:off x="6163056" y="2423160"/>
            <a:ext cx="2651700" cy="549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9" name="Google Shape;469;p24"/>
          <p:cNvSpPr/>
          <p:nvPr/>
        </p:nvSpPr>
        <p:spPr>
          <a:xfrm>
            <a:off x="6272784" y="2487168"/>
            <a:ext cx="2469000" cy="475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Financial Aid &amp;</a:t>
            </a:r>
            <a:endParaRPr b="0" i="0" sz="12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Student Services</a:t>
            </a:r>
            <a:endParaRPr b="0" i="0" sz="1200" u="none" cap="none" strike="noStrike">
              <a:solidFill>
                <a:schemeClr val="dk1"/>
              </a:solidFill>
              <a:latin typeface="Calibri"/>
              <a:ea typeface="Calibri"/>
              <a:cs typeface="Calibri"/>
              <a:sym typeface="Calibri"/>
            </a:endParaRPr>
          </a:p>
        </p:txBody>
      </p:sp>
      <p:sp>
        <p:nvSpPr>
          <p:cNvPr id="470" name="Google Shape;470;p24"/>
          <p:cNvSpPr/>
          <p:nvPr/>
        </p:nvSpPr>
        <p:spPr>
          <a:xfrm>
            <a:off x="6272784" y="2944368"/>
            <a:ext cx="2469000" cy="530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D6E4F5"/>
              </a:buClr>
              <a:buSzPts val="1050"/>
              <a:buFont typeface="Calibri"/>
              <a:buNone/>
            </a:pPr>
            <a:r>
              <a:rPr b="0" i="0" lang="en-US" sz="1050" u="none" cap="none" strike="noStrike">
                <a:solidFill>
                  <a:srgbClr val="D6E4F5"/>
                </a:solidFill>
                <a:latin typeface="Calibri"/>
                <a:ea typeface="Calibri"/>
                <a:cs typeface="Calibri"/>
                <a:sym typeface="Calibri"/>
              </a:rPr>
              <a:t>Guiding students through</a:t>
            </a:r>
            <a:endParaRPr b="0" i="0" sz="10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D6E4F5"/>
              </a:buClr>
              <a:buSzPts val="1050"/>
              <a:buFont typeface="Calibri"/>
              <a:buNone/>
            </a:pPr>
            <a:r>
              <a:rPr b="0" i="0" lang="en-US" sz="1050" u="none" cap="none" strike="noStrike">
                <a:solidFill>
                  <a:srgbClr val="D6E4F5"/>
                </a:solidFill>
                <a:latin typeface="Calibri"/>
                <a:ea typeface="Calibri"/>
                <a:cs typeface="Calibri"/>
                <a:sym typeface="Calibri"/>
              </a:rPr>
              <a:t>AI-reshaped situations</a:t>
            </a:r>
            <a:endParaRPr b="0" i="0" sz="1050" u="none" cap="none" strike="noStrike">
              <a:solidFill>
                <a:schemeClr val="dk1"/>
              </a:solidFill>
              <a:latin typeface="Calibri"/>
              <a:ea typeface="Calibri"/>
              <a:cs typeface="Calibri"/>
              <a:sym typeface="Calibri"/>
            </a:endParaRPr>
          </a:p>
        </p:txBody>
      </p:sp>
      <p:sp>
        <p:nvSpPr>
          <p:cNvPr id="471" name="Google Shape;471;p24"/>
          <p:cNvSpPr/>
          <p:nvPr/>
        </p:nvSpPr>
        <p:spPr>
          <a:xfrm>
            <a:off x="347472" y="3712464"/>
            <a:ext cx="8631900" cy="512100"/>
          </a:xfrm>
          <a:prstGeom prst="rect">
            <a:avLst/>
          </a:prstGeom>
          <a:solidFill>
            <a:srgbClr val="0066BA"/>
          </a:solidFill>
          <a:ln cap="flat" cmpd="sng" w="12700">
            <a:solidFill>
              <a:srgbClr val="0066B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2" name="Google Shape;472;p24"/>
          <p:cNvSpPr/>
          <p:nvPr/>
        </p:nvSpPr>
        <p:spPr>
          <a:xfrm>
            <a:off x="347472" y="3712464"/>
            <a:ext cx="8631900" cy="5121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i="0" lang="en-US" sz="1300" u="none" cap="none" strike="noStrike">
                <a:solidFill>
                  <a:srgbClr val="FFFFFF"/>
                </a:solidFill>
                <a:latin typeface="Calibri"/>
                <a:ea typeface="Calibri"/>
                <a:cs typeface="Calibri"/>
                <a:sym typeface="Calibri"/>
              </a:rPr>
              <a:t>C.  Core Message: Staff are an essential constituency—not merely support.</a:t>
            </a:r>
            <a:endParaRPr b="0" i="0" sz="1300" u="none" cap="none" strike="noStrike">
              <a:solidFill>
                <a:schemeClr val="dk1"/>
              </a:solidFill>
              <a:latin typeface="Calibri"/>
              <a:ea typeface="Calibri"/>
              <a:cs typeface="Calibri"/>
              <a:sym typeface="Calibri"/>
            </a:endParaRPr>
          </a:p>
        </p:txBody>
      </p:sp>
      <p:sp>
        <p:nvSpPr>
          <p:cNvPr id="473" name="Google Shape;473;p24"/>
          <p:cNvSpPr/>
          <p:nvPr/>
        </p:nvSpPr>
        <p:spPr>
          <a:xfrm>
            <a:off x="164592" y="4800600"/>
            <a:ext cx="8979300" cy="347400"/>
          </a:xfrm>
          <a:prstGeom prst="rect">
            <a:avLst/>
          </a:prstGeom>
          <a:solidFill>
            <a:srgbClr val="001A45"/>
          </a:solidFill>
          <a:ln cap="flat" cmpd="sng" w="12700">
            <a:solidFill>
              <a:srgbClr val="001A4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4" name="Google Shape;474;p24"/>
          <p:cNvSpPr/>
          <p:nvPr/>
        </p:nvSpPr>
        <p:spPr>
          <a:xfrm>
            <a:off x="347472" y="4800600"/>
            <a:ext cx="8631900" cy="3474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900"/>
              <a:buFont typeface="Calibri"/>
              <a:buNone/>
            </a:pPr>
            <a:r>
              <a:rPr b="0" i="0" lang="en-US" sz="900" u="none" cap="none" strike="noStrike">
                <a:solidFill>
                  <a:srgbClr val="FFFFFF"/>
                </a:solidFill>
                <a:latin typeface="Calibri"/>
                <a:ea typeface="Calibri"/>
                <a:cs typeface="Calibri"/>
                <a:sym typeface="Calibri"/>
              </a:rPr>
              <a:t>California Community Colleges Chancellor's Office  |  Generative AI Strategy</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5FA"/>
        </a:solidFill>
      </p:bgPr>
    </p:bg>
    <p:spTree>
      <p:nvGrpSpPr>
        <p:cNvPr id="479" name="Shape 479"/>
        <p:cNvGrpSpPr/>
        <p:nvPr/>
      </p:nvGrpSpPr>
      <p:grpSpPr>
        <a:xfrm>
          <a:off x="0" y="0"/>
          <a:ext cx="0" cy="0"/>
          <a:chOff x="0" y="0"/>
          <a:chExt cx="0" cy="0"/>
        </a:xfrm>
      </p:grpSpPr>
      <p:sp>
        <p:nvSpPr>
          <p:cNvPr id="480" name="Google Shape;480;p25"/>
          <p:cNvSpPr/>
          <p:nvPr/>
        </p:nvSpPr>
        <p:spPr>
          <a:xfrm>
            <a:off x="0" y="0"/>
            <a:ext cx="164700" cy="5143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1" name="Google Shape;481;p25"/>
          <p:cNvSpPr/>
          <p:nvPr/>
        </p:nvSpPr>
        <p:spPr>
          <a:xfrm>
            <a:off x="164592" y="0"/>
            <a:ext cx="8979300" cy="1024200"/>
          </a:xfrm>
          <a:prstGeom prst="rect">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2" name="Google Shape;482;p25"/>
          <p:cNvSpPr/>
          <p:nvPr/>
        </p:nvSpPr>
        <p:spPr>
          <a:xfrm>
            <a:off x="8522208" y="109728"/>
            <a:ext cx="475500" cy="475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3" name="Google Shape;483;p25"/>
          <p:cNvSpPr/>
          <p:nvPr/>
        </p:nvSpPr>
        <p:spPr>
          <a:xfrm>
            <a:off x="8522208" y="109728"/>
            <a:ext cx="475500" cy="4755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2F6D"/>
              </a:buClr>
              <a:buSzPts val="1500"/>
              <a:buFont typeface="Calibri"/>
              <a:buNone/>
            </a:pPr>
            <a:r>
              <a:rPr b="1" i="0" lang="en-US" sz="1500" u="none" cap="none" strike="noStrike">
                <a:solidFill>
                  <a:srgbClr val="002F6D"/>
                </a:solidFill>
                <a:latin typeface="Calibri"/>
                <a:ea typeface="Calibri"/>
                <a:cs typeface="Calibri"/>
                <a:sym typeface="Calibri"/>
              </a:rPr>
              <a:t>II</a:t>
            </a:r>
            <a:endParaRPr b="0" i="0" sz="1500" u="none" cap="none" strike="noStrike">
              <a:solidFill>
                <a:schemeClr val="dk1"/>
              </a:solidFill>
              <a:latin typeface="Calibri"/>
              <a:ea typeface="Calibri"/>
              <a:cs typeface="Calibri"/>
              <a:sym typeface="Calibri"/>
            </a:endParaRPr>
          </a:p>
        </p:txBody>
      </p:sp>
      <p:sp>
        <p:nvSpPr>
          <p:cNvPr id="484" name="Google Shape;484;p25"/>
          <p:cNvSpPr/>
          <p:nvPr/>
        </p:nvSpPr>
        <p:spPr>
          <a:xfrm>
            <a:off x="347472" y="91440"/>
            <a:ext cx="8046600" cy="548700"/>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FFFFFF"/>
              </a:buClr>
              <a:buSzPts val="2600"/>
              <a:buFont typeface="Calibri"/>
              <a:buNone/>
            </a:pPr>
            <a:r>
              <a:rPr b="1" i="0" lang="en-US" sz="2600" u="none" cap="none" strike="noStrike">
                <a:solidFill>
                  <a:srgbClr val="FFFFFF"/>
                </a:solidFill>
                <a:latin typeface="Calibri"/>
                <a:ea typeface="Calibri"/>
                <a:cs typeface="Calibri"/>
                <a:sym typeface="Calibri"/>
              </a:rPr>
              <a:t>The Unique Value of Human Knowledge</a:t>
            </a:r>
            <a:endParaRPr b="0" i="0" sz="2600" u="none" cap="none" strike="noStrike">
              <a:solidFill>
                <a:schemeClr val="dk1"/>
              </a:solidFill>
              <a:latin typeface="Calibri"/>
              <a:ea typeface="Calibri"/>
              <a:cs typeface="Calibri"/>
              <a:sym typeface="Calibri"/>
            </a:endParaRPr>
          </a:p>
        </p:txBody>
      </p:sp>
      <p:sp>
        <p:nvSpPr>
          <p:cNvPr id="485" name="Google Shape;485;p25"/>
          <p:cNvSpPr/>
          <p:nvPr/>
        </p:nvSpPr>
        <p:spPr>
          <a:xfrm>
            <a:off x="347472" y="1115568"/>
            <a:ext cx="4206300" cy="1335000"/>
          </a:xfrm>
          <a:prstGeom prst="rect">
            <a:avLst/>
          </a:prstGeom>
          <a:solidFill>
            <a:srgbClr val="FFFFFF"/>
          </a:solidFill>
          <a:ln cap="flat" cmpd="sng" w="12700">
            <a:solidFill>
              <a:srgbClr val="C8D8EE"/>
            </a:solidFill>
            <a:prstDash val="solid"/>
            <a:round/>
            <a:headEnd len="sm" w="sm" type="none"/>
            <a:tailEnd len="sm" w="sm" type="none"/>
          </a:ln>
          <a:effectLst>
            <a:outerShdw blurRad="63500" rotWithShape="0" algn="bl" dir="8100000" dist="25400">
              <a:srgbClr val="000000">
                <a:alpha val="784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6" name="Google Shape;486;p25"/>
          <p:cNvSpPr/>
          <p:nvPr/>
        </p:nvSpPr>
        <p:spPr>
          <a:xfrm>
            <a:off x="347472" y="1115568"/>
            <a:ext cx="63900" cy="1335000"/>
          </a:xfrm>
          <a:prstGeom prst="rect">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7" name="Google Shape;487;p25"/>
          <p:cNvSpPr/>
          <p:nvPr/>
        </p:nvSpPr>
        <p:spPr>
          <a:xfrm>
            <a:off x="493776" y="1207008"/>
            <a:ext cx="39318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300"/>
              <a:buFont typeface="Calibri"/>
              <a:buNone/>
            </a:pPr>
            <a:r>
              <a:rPr b="1" i="0" lang="en-US" sz="1300" u="none" cap="none" strike="noStrike">
                <a:solidFill>
                  <a:srgbClr val="002F6D"/>
                </a:solidFill>
                <a:latin typeface="Calibri"/>
                <a:ea typeface="Calibri"/>
                <a:cs typeface="Calibri"/>
                <a:sym typeface="Calibri"/>
              </a:rPr>
              <a:t>A. Building Trust</a:t>
            </a:r>
            <a:endParaRPr b="0" i="0" sz="1300" u="none" cap="none" strike="noStrike">
              <a:solidFill>
                <a:schemeClr val="dk1"/>
              </a:solidFill>
              <a:latin typeface="Calibri"/>
              <a:ea typeface="Calibri"/>
              <a:cs typeface="Calibri"/>
              <a:sym typeface="Calibri"/>
            </a:endParaRPr>
          </a:p>
        </p:txBody>
      </p:sp>
      <p:sp>
        <p:nvSpPr>
          <p:cNvPr id="488" name="Google Shape;488;p25"/>
          <p:cNvSpPr/>
          <p:nvPr/>
        </p:nvSpPr>
        <p:spPr>
          <a:xfrm>
            <a:off x="493776" y="1591056"/>
            <a:ext cx="3931800" cy="777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The interpersonal skill of establishing trust within an office setting.</a:t>
            </a:r>
            <a:endParaRPr b="0" i="0" sz="1100" u="none" cap="none" strike="noStrike">
              <a:solidFill>
                <a:schemeClr val="dk1"/>
              </a:solidFill>
              <a:latin typeface="Calibri"/>
              <a:ea typeface="Calibri"/>
              <a:cs typeface="Calibri"/>
              <a:sym typeface="Calibri"/>
            </a:endParaRPr>
          </a:p>
        </p:txBody>
      </p:sp>
      <p:sp>
        <p:nvSpPr>
          <p:cNvPr id="489" name="Google Shape;489;p25"/>
          <p:cNvSpPr/>
          <p:nvPr/>
        </p:nvSpPr>
        <p:spPr>
          <a:xfrm>
            <a:off x="4773168" y="1115568"/>
            <a:ext cx="4206300" cy="1335000"/>
          </a:xfrm>
          <a:prstGeom prst="rect">
            <a:avLst/>
          </a:prstGeom>
          <a:solidFill>
            <a:srgbClr val="FFFFFF"/>
          </a:solidFill>
          <a:ln cap="flat" cmpd="sng" w="12700">
            <a:solidFill>
              <a:srgbClr val="C8D8EE"/>
            </a:solidFill>
            <a:prstDash val="solid"/>
            <a:round/>
            <a:headEnd len="sm" w="sm" type="none"/>
            <a:tailEnd len="sm" w="sm" type="none"/>
          </a:ln>
          <a:effectLst>
            <a:outerShdw blurRad="63500" rotWithShape="0" algn="bl" dir="8100000" dist="25400">
              <a:srgbClr val="000000">
                <a:alpha val="784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0" name="Google Shape;490;p25"/>
          <p:cNvSpPr/>
          <p:nvPr/>
        </p:nvSpPr>
        <p:spPr>
          <a:xfrm>
            <a:off x="4773168" y="1115568"/>
            <a:ext cx="63900" cy="1335000"/>
          </a:xfrm>
          <a:prstGeom prst="rect">
            <a:avLst/>
          </a:prstGeom>
          <a:solidFill>
            <a:srgbClr val="0066BA"/>
          </a:solidFill>
          <a:ln cap="flat" cmpd="sng" w="12700">
            <a:solidFill>
              <a:srgbClr val="0066B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1" name="Google Shape;491;p25"/>
          <p:cNvSpPr/>
          <p:nvPr/>
        </p:nvSpPr>
        <p:spPr>
          <a:xfrm>
            <a:off x="4919472" y="1207008"/>
            <a:ext cx="39318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300"/>
              <a:buFont typeface="Calibri"/>
              <a:buNone/>
            </a:pPr>
            <a:r>
              <a:rPr b="1" i="0" lang="en-US" sz="1300" u="none" cap="none" strike="noStrike">
                <a:solidFill>
                  <a:srgbClr val="002F6D"/>
                </a:solidFill>
                <a:latin typeface="Calibri"/>
                <a:ea typeface="Calibri"/>
                <a:cs typeface="Calibri"/>
                <a:sym typeface="Calibri"/>
              </a:rPr>
              <a:t>B. Emotional Intelligence</a:t>
            </a:r>
            <a:endParaRPr b="0" i="0" sz="1300" u="none" cap="none" strike="noStrike">
              <a:solidFill>
                <a:schemeClr val="dk1"/>
              </a:solidFill>
              <a:latin typeface="Calibri"/>
              <a:ea typeface="Calibri"/>
              <a:cs typeface="Calibri"/>
              <a:sym typeface="Calibri"/>
            </a:endParaRPr>
          </a:p>
        </p:txBody>
      </p:sp>
      <p:sp>
        <p:nvSpPr>
          <p:cNvPr id="492" name="Google Shape;492;p25"/>
          <p:cNvSpPr/>
          <p:nvPr/>
        </p:nvSpPr>
        <p:spPr>
          <a:xfrm>
            <a:off x="4919472" y="1591056"/>
            <a:ext cx="3931800" cy="777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Reading and understanding when a person is struggling—before they ask.</a:t>
            </a:r>
            <a:endParaRPr b="0" i="0" sz="1100" u="none" cap="none" strike="noStrike">
              <a:solidFill>
                <a:schemeClr val="dk1"/>
              </a:solidFill>
              <a:latin typeface="Calibri"/>
              <a:ea typeface="Calibri"/>
              <a:cs typeface="Calibri"/>
              <a:sym typeface="Calibri"/>
            </a:endParaRPr>
          </a:p>
        </p:txBody>
      </p:sp>
      <p:sp>
        <p:nvSpPr>
          <p:cNvPr id="493" name="Google Shape;493;p25"/>
          <p:cNvSpPr/>
          <p:nvPr/>
        </p:nvSpPr>
        <p:spPr>
          <a:xfrm>
            <a:off x="347472" y="2633472"/>
            <a:ext cx="4206300" cy="1335000"/>
          </a:xfrm>
          <a:prstGeom prst="rect">
            <a:avLst/>
          </a:prstGeom>
          <a:solidFill>
            <a:srgbClr val="FFFFFF"/>
          </a:solidFill>
          <a:ln cap="flat" cmpd="sng" w="12700">
            <a:solidFill>
              <a:srgbClr val="C8D8EE"/>
            </a:solidFill>
            <a:prstDash val="solid"/>
            <a:round/>
            <a:headEnd len="sm" w="sm" type="none"/>
            <a:tailEnd len="sm" w="sm" type="none"/>
          </a:ln>
          <a:effectLst>
            <a:outerShdw blurRad="63500" rotWithShape="0" algn="bl" dir="8100000" dist="25400">
              <a:srgbClr val="000000">
                <a:alpha val="784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4" name="Google Shape;494;p25"/>
          <p:cNvSpPr/>
          <p:nvPr/>
        </p:nvSpPr>
        <p:spPr>
          <a:xfrm>
            <a:off x="347472" y="2633472"/>
            <a:ext cx="63900" cy="1335000"/>
          </a:xfrm>
          <a:prstGeom prst="rect">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5" name="Google Shape;495;p25"/>
          <p:cNvSpPr/>
          <p:nvPr/>
        </p:nvSpPr>
        <p:spPr>
          <a:xfrm>
            <a:off x="493776" y="2724912"/>
            <a:ext cx="39318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300"/>
              <a:buFont typeface="Calibri"/>
              <a:buNone/>
            </a:pPr>
            <a:r>
              <a:rPr b="1" i="0" lang="en-US" sz="1300" u="none" cap="none" strike="noStrike">
                <a:solidFill>
                  <a:srgbClr val="002F6D"/>
                </a:solidFill>
                <a:latin typeface="Calibri"/>
                <a:ea typeface="Calibri"/>
                <a:cs typeface="Calibri"/>
                <a:sym typeface="Calibri"/>
              </a:rPr>
              <a:t>C. Deepening Thinking</a:t>
            </a:r>
            <a:endParaRPr b="0" i="0" sz="1300" u="none" cap="none" strike="noStrike">
              <a:solidFill>
                <a:schemeClr val="dk1"/>
              </a:solidFill>
              <a:latin typeface="Calibri"/>
              <a:ea typeface="Calibri"/>
              <a:cs typeface="Calibri"/>
              <a:sym typeface="Calibri"/>
            </a:endParaRPr>
          </a:p>
        </p:txBody>
      </p:sp>
      <p:sp>
        <p:nvSpPr>
          <p:cNvPr id="496" name="Google Shape;496;p25"/>
          <p:cNvSpPr/>
          <p:nvPr/>
        </p:nvSpPr>
        <p:spPr>
          <a:xfrm>
            <a:off x="493776" y="3108960"/>
            <a:ext cx="3931800" cy="777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Sequencing questions so thinking is deepened rather than bypassed by shortcuts.</a:t>
            </a:r>
            <a:endParaRPr b="0" i="0" sz="1100" u="none" cap="none" strike="noStrike">
              <a:solidFill>
                <a:schemeClr val="dk1"/>
              </a:solidFill>
              <a:latin typeface="Calibri"/>
              <a:ea typeface="Calibri"/>
              <a:cs typeface="Calibri"/>
              <a:sym typeface="Calibri"/>
            </a:endParaRPr>
          </a:p>
        </p:txBody>
      </p:sp>
      <p:sp>
        <p:nvSpPr>
          <p:cNvPr id="497" name="Google Shape;497;p25"/>
          <p:cNvSpPr/>
          <p:nvPr/>
        </p:nvSpPr>
        <p:spPr>
          <a:xfrm>
            <a:off x="4773168" y="2633472"/>
            <a:ext cx="4206300" cy="1335000"/>
          </a:xfrm>
          <a:prstGeom prst="rect">
            <a:avLst/>
          </a:prstGeom>
          <a:solidFill>
            <a:srgbClr val="FFFFFF"/>
          </a:solidFill>
          <a:ln cap="flat" cmpd="sng" w="12700">
            <a:solidFill>
              <a:srgbClr val="C8D8EE"/>
            </a:solidFill>
            <a:prstDash val="solid"/>
            <a:round/>
            <a:headEnd len="sm" w="sm" type="none"/>
            <a:tailEnd len="sm" w="sm" type="none"/>
          </a:ln>
          <a:effectLst>
            <a:outerShdw blurRad="63500" rotWithShape="0" algn="bl" dir="8100000" dist="25400">
              <a:srgbClr val="000000">
                <a:alpha val="784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8" name="Google Shape;498;p25"/>
          <p:cNvSpPr/>
          <p:nvPr/>
        </p:nvSpPr>
        <p:spPr>
          <a:xfrm>
            <a:off x="4773168" y="2633472"/>
            <a:ext cx="63900" cy="1335000"/>
          </a:xfrm>
          <a:prstGeom prst="rect">
            <a:avLst/>
          </a:prstGeom>
          <a:solidFill>
            <a:srgbClr val="0066BA"/>
          </a:solidFill>
          <a:ln cap="flat" cmpd="sng" w="12700">
            <a:solidFill>
              <a:srgbClr val="0066B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9" name="Google Shape;499;p25"/>
          <p:cNvSpPr/>
          <p:nvPr/>
        </p:nvSpPr>
        <p:spPr>
          <a:xfrm>
            <a:off x="4919472" y="2724912"/>
            <a:ext cx="39318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300"/>
              <a:buFont typeface="Calibri"/>
              <a:buNone/>
            </a:pPr>
            <a:r>
              <a:rPr b="1" i="0" lang="en-US" sz="1300" u="none" cap="none" strike="noStrike">
                <a:solidFill>
                  <a:srgbClr val="002F6D"/>
                </a:solidFill>
                <a:latin typeface="Calibri"/>
                <a:ea typeface="Calibri"/>
                <a:cs typeface="Calibri"/>
                <a:sym typeface="Calibri"/>
              </a:rPr>
              <a:t>D. Discerning Authenticity</a:t>
            </a:r>
            <a:endParaRPr b="0" i="0" sz="1300" u="none" cap="none" strike="noStrike">
              <a:solidFill>
                <a:schemeClr val="dk1"/>
              </a:solidFill>
              <a:latin typeface="Calibri"/>
              <a:ea typeface="Calibri"/>
              <a:cs typeface="Calibri"/>
              <a:sym typeface="Calibri"/>
            </a:endParaRPr>
          </a:p>
        </p:txBody>
      </p:sp>
      <p:sp>
        <p:nvSpPr>
          <p:cNvPr id="500" name="Google Shape;500;p25"/>
          <p:cNvSpPr/>
          <p:nvPr/>
        </p:nvSpPr>
        <p:spPr>
          <a:xfrm>
            <a:off x="4919472" y="3108960"/>
            <a:ext cx="3931800" cy="777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Distinguishing true understanding from simply 'performing' understanding.</a:t>
            </a:r>
            <a:endParaRPr b="0" i="0" sz="1100" u="none" cap="none" strike="noStrike">
              <a:solidFill>
                <a:schemeClr val="dk1"/>
              </a:solidFill>
              <a:latin typeface="Calibri"/>
              <a:ea typeface="Calibri"/>
              <a:cs typeface="Calibri"/>
              <a:sym typeface="Calibri"/>
            </a:endParaRPr>
          </a:p>
        </p:txBody>
      </p:sp>
      <p:sp>
        <p:nvSpPr>
          <p:cNvPr id="501" name="Google Shape;501;p25"/>
          <p:cNvSpPr/>
          <p:nvPr/>
        </p:nvSpPr>
        <p:spPr>
          <a:xfrm>
            <a:off x="347472" y="4142232"/>
            <a:ext cx="8631900" cy="548700"/>
          </a:xfrm>
          <a:prstGeom prst="rect">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2" name="Google Shape;502;p25"/>
          <p:cNvSpPr/>
          <p:nvPr/>
        </p:nvSpPr>
        <p:spPr>
          <a:xfrm>
            <a:off x="347472" y="4142232"/>
            <a:ext cx="8631900" cy="549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3" name="Google Shape;503;p25"/>
          <p:cNvSpPr/>
          <p:nvPr/>
        </p:nvSpPr>
        <p:spPr>
          <a:xfrm>
            <a:off x="347472" y="4187952"/>
            <a:ext cx="8631900" cy="502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i="0" lang="en-US" sz="1300" u="none" cap="none" strike="noStrike">
                <a:solidFill>
                  <a:srgbClr val="FFFFFF"/>
                </a:solidFill>
                <a:latin typeface="Calibri"/>
                <a:ea typeface="Calibri"/>
                <a:cs typeface="Calibri"/>
                <a:sym typeface="Calibri"/>
              </a:rPr>
              <a:t>✦  This internal knowledge is MORE VALUABLE in the current landscape—not less.</a:t>
            </a:r>
            <a:endParaRPr b="0" i="0" sz="1300" u="none" cap="none" strike="noStrike">
              <a:solidFill>
                <a:schemeClr val="dk1"/>
              </a:solidFill>
              <a:latin typeface="Calibri"/>
              <a:ea typeface="Calibri"/>
              <a:cs typeface="Calibri"/>
              <a:sym typeface="Calibri"/>
            </a:endParaRPr>
          </a:p>
        </p:txBody>
      </p:sp>
      <p:sp>
        <p:nvSpPr>
          <p:cNvPr id="504" name="Google Shape;504;p25"/>
          <p:cNvSpPr/>
          <p:nvPr/>
        </p:nvSpPr>
        <p:spPr>
          <a:xfrm>
            <a:off x="164592" y="4800600"/>
            <a:ext cx="8979300" cy="347400"/>
          </a:xfrm>
          <a:prstGeom prst="rect">
            <a:avLst/>
          </a:prstGeom>
          <a:solidFill>
            <a:srgbClr val="001A45"/>
          </a:solidFill>
          <a:ln cap="flat" cmpd="sng" w="12700">
            <a:solidFill>
              <a:srgbClr val="001A4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5" name="Google Shape;505;p25"/>
          <p:cNvSpPr/>
          <p:nvPr/>
        </p:nvSpPr>
        <p:spPr>
          <a:xfrm>
            <a:off x="347472" y="4800600"/>
            <a:ext cx="8631900" cy="3474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900"/>
              <a:buFont typeface="Calibri"/>
              <a:buNone/>
            </a:pPr>
            <a:r>
              <a:rPr b="0" i="0" lang="en-US" sz="900" u="none" cap="none" strike="noStrike">
                <a:solidFill>
                  <a:srgbClr val="FFFFFF"/>
                </a:solidFill>
                <a:latin typeface="Calibri"/>
                <a:ea typeface="Calibri"/>
                <a:cs typeface="Calibri"/>
                <a:sym typeface="Calibri"/>
              </a:rPr>
              <a:t>California Community Colleges Chancellor's Office  |  Generative AI Strategy</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5FA"/>
        </a:solidFill>
      </p:bgPr>
    </p:bg>
    <p:spTree>
      <p:nvGrpSpPr>
        <p:cNvPr id="510" name="Shape 510"/>
        <p:cNvGrpSpPr/>
        <p:nvPr/>
      </p:nvGrpSpPr>
      <p:grpSpPr>
        <a:xfrm>
          <a:off x="0" y="0"/>
          <a:ext cx="0" cy="0"/>
          <a:chOff x="0" y="0"/>
          <a:chExt cx="0" cy="0"/>
        </a:xfrm>
      </p:grpSpPr>
      <p:sp>
        <p:nvSpPr>
          <p:cNvPr id="511" name="Google Shape;511;p26"/>
          <p:cNvSpPr/>
          <p:nvPr/>
        </p:nvSpPr>
        <p:spPr>
          <a:xfrm>
            <a:off x="0" y="0"/>
            <a:ext cx="164700" cy="5143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2" name="Google Shape;512;p26"/>
          <p:cNvSpPr/>
          <p:nvPr/>
        </p:nvSpPr>
        <p:spPr>
          <a:xfrm>
            <a:off x="164592" y="0"/>
            <a:ext cx="8979300" cy="1024200"/>
          </a:xfrm>
          <a:prstGeom prst="rect">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3" name="Google Shape;513;p26"/>
          <p:cNvSpPr/>
          <p:nvPr/>
        </p:nvSpPr>
        <p:spPr>
          <a:xfrm>
            <a:off x="8522208" y="109728"/>
            <a:ext cx="475500" cy="475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4" name="Google Shape;514;p26"/>
          <p:cNvSpPr/>
          <p:nvPr/>
        </p:nvSpPr>
        <p:spPr>
          <a:xfrm>
            <a:off x="8522208" y="109728"/>
            <a:ext cx="475500" cy="4755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2F6D"/>
              </a:buClr>
              <a:buSzPts val="1500"/>
              <a:buFont typeface="Calibri"/>
              <a:buNone/>
            </a:pPr>
            <a:r>
              <a:rPr b="1" i="0" lang="en-US" sz="1500" u="none" cap="none" strike="noStrike">
                <a:solidFill>
                  <a:srgbClr val="002F6D"/>
                </a:solidFill>
                <a:latin typeface="Calibri"/>
                <a:ea typeface="Calibri"/>
                <a:cs typeface="Calibri"/>
                <a:sym typeface="Calibri"/>
              </a:rPr>
              <a:t>III</a:t>
            </a:r>
            <a:endParaRPr b="0" i="0" sz="1500" u="none" cap="none" strike="noStrike">
              <a:solidFill>
                <a:schemeClr val="dk1"/>
              </a:solidFill>
              <a:latin typeface="Calibri"/>
              <a:ea typeface="Calibri"/>
              <a:cs typeface="Calibri"/>
              <a:sym typeface="Calibri"/>
            </a:endParaRPr>
          </a:p>
        </p:txBody>
      </p:sp>
      <p:sp>
        <p:nvSpPr>
          <p:cNvPr id="515" name="Google Shape;515;p26"/>
          <p:cNvSpPr/>
          <p:nvPr/>
        </p:nvSpPr>
        <p:spPr>
          <a:xfrm>
            <a:off x="347472" y="91440"/>
            <a:ext cx="8046600" cy="548700"/>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FFFFFF"/>
              </a:buClr>
              <a:buSzPts val="2600"/>
              <a:buFont typeface="Calibri"/>
              <a:buNone/>
            </a:pPr>
            <a:r>
              <a:rPr b="1" i="0" lang="en-US" sz="2600" u="none" cap="none" strike="noStrike">
                <a:solidFill>
                  <a:srgbClr val="FFFFFF"/>
                </a:solidFill>
                <a:latin typeface="Calibri"/>
                <a:ea typeface="Calibri"/>
                <a:cs typeface="Calibri"/>
                <a:sym typeface="Calibri"/>
              </a:rPr>
              <a:t>Navigating the Reality of Automation</a:t>
            </a:r>
            <a:endParaRPr b="0" i="0" sz="2600" u="none" cap="none" strike="noStrike">
              <a:solidFill>
                <a:schemeClr val="dk1"/>
              </a:solidFill>
              <a:latin typeface="Calibri"/>
              <a:ea typeface="Calibri"/>
              <a:cs typeface="Calibri"/>
              <a:sym typeface="Calibri"/>
            </a:endParaRPr>
          </a:p>
        </p:txBody>
      </p:sp>
      <p:sp>
        <p:nvSpPr>
          <p:cNvPr id="516" name="Google Shape;516;p26"/>
          <p:cNvSpPr/>
          <p:nvPr/>
        </p:nvSpPr>
        <p:spPr>
          <a:xfrm>
            <a:off x="347472" y="621792"/>
            <a:ext cx="8046600" cy="3474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B600"/>
              </a:buClr>
              <a:buSzPts val="1300"/>
              <a:buFont typeface="Calibri"/>
              <a:buNone/>
            </a:pPr>
            <a:r>
              <a:rPr b="0" i="1" lang="en-US" sz="1300" u="none" cap="none" strike="noStrike">
                <a:solidFill>
                  <a:srgbClr val="FFB600"/>
                </a:solidFill>
                <a:latin typeface="Calibri"/>
                <a:ea typeface="Calibri"/>
                <a:cs typeface="Calibri"/>
                <a:sym typeface="Calibri"/>
              </a:rPr>
              <a:t>Honest acknowledgement — and irreplaceable strengths</a:t>
            </a:r>
            <a:endParaRPr b="0" i="0" sz="1300" u="none" cap="none" strike="noStrike">
              <a:solidFill>
                <a:schemeClr val="dk1"/>
              </a:solidFill>
              <a:latin typeface="Calibri"/>
              <a:ea typeface="Calibri"/>
              <a:cs typeface="Calibri"/>
              <a:sym typeface="Calibri"/>
            </a:endParaRPr>
          </a:p>
        </p:txBody>
      </p:sp>
      <p:sp>
        <p:nvSpPr>
          <p:cNvPr id="517" name="Google Shape;517;p26"/>
          <p:cNvSpPr/>
          <p:nvPr/>
        </p:nvSpPr>
        <p:spPr>
          <a:xfrm>
            <a:off x="347472" y="1133856"/>
            <a:ext cx="8631900" cy="438900"/>
          </a:xfrm>
          <a:prstGeom prst="rect">
            <a:avLst/>
          </a:prstGeom>
          <a:solidFill>
            <a:srgbClr val="EAF0F9"/>
          </a:solidFill>
          <a:ln cap="flat" cmpd="sng" w="12700">
            <a:solidFill>
              <a:srgbClr val="0066B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8" name="Google Shape;518;p26"/>
          <p:cNvSpPr/>
          <p:nvPr/>
        </p:nvSpPr>
        <p:spPr>
          <a:xfrm>
            <a:off x="457200" y="1133856"/>
            <a:ext cx="8412600" cy="438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200"/>
              <a:buFont typeface="Calibri"/>
              <a:buNone/>
            </a:pPr>
            <a:r>
              <a:rPr b="0" i="0" lang="en-US" sz="1200" u="none" cap="none" strike="noStrike">
                <a:solidFill>
                  <a:srgbClr val="002F6D"/>
                </a:solidFill>
                <a:latin typeface="Calibri"/>
                <a:ea typeface="Calibri"/>
                <a:cs typeface="Calibri"/>
                <a:sym typeface="Calibri"/>
              </a:rPr>
              <a:t>A.  Automation is occurring. Honest acknowledgement of this reality is the starting point.</a:t>
            </a:r>
            <a:endParaRPr b="0" i="0" sz="1200" u="none" cap="none" strike="noStrike">
              <a:solidFill>
                <a:schemeClr val="dk1"/>
              </a:solidFill>
              <a:latin typeface="Calibri"/>
              <a:ea typeface="Calibri"/>
              <a:cs typeface="Calibri"/>
              <a:sym typeface="Calibri"/>
            </a:endParaRPr>
          </a:p>
        </p:txBody>
      </p:sp>
      <p:sp>
        <p:nvSpPr>
          <p:cNvPr id="519" name="Google Shape;519;p26"/>
          <p:cNvSpPr/>
          <p:nvPr/>
        </p:nvSpPr>
        <p:spPr>
          <a:xfrm>
            <a:off x="347472" y="1682496"/>
            <a:ext cx="54900" cy="3840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0" name="Google Shape;520;p26"/>
          <p:cNvSpPr/>
          <p:nvPr/>
        </p:nvSpPr>
        <p:spPr>
          <a:xfrm>
            <a:off x="475488" y="1682496"/>
            <a:ext cx="82296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350"/>
              <a:buFont typeface="Calibri"/>
              <a:buNone/>
            </a:pPr>
            <a:r>
              <a:rPr b="1" i="0" lang="en-US" sz="1350" u="none" cap="none" strike="noStrike">
                <a:solidFill>
                  <a:srgbClr val="002F6D"/>
                </a:solidFill>
                <a:latin typeface="Calibri"/>
                <a:ea typeface="Calibri"/>
                <a:cs typeface="Calibri"/>
                <a:sym typeface="Calibri"/>
              </a:rPr>
              <a:t>B.  Irreplaceable Human Strengths</a:t>
            </a:r>
            <a:endParaRPr b="0" i="0" sz="1350" u="none" cap="none" strike="noStrike">
              <a:solidFill>
                <a:schemeClr val="dk1"/>
              </a:solidFill>
              <a:latin typeface="Calibri"/>
              <a:ea typeface="Calibri"/>
              <a:cs typeface="Calibri"/>
              <a:sym typeface="Calibri"/>
            </a:endParaRPr>
          </a:p>
        </p:txBody>
      </p:sp>
      <p:sp>
        <p:nvSpPr>
          <p:cNvPr id="521" name="Google Shape;521;p26"/>
          <p:cNvSpPr/>
          <p:nvPr/>
        </p:nvSpPr>
        <p:spPr>
          <a:xfrm>
            <a:off x="347472" y="2066544"/>
            <a:ext cx="2030100" cy="1902000"/>
          </a:xfrm>
          <a:prstGeom prst="rect">
            <a:avLst/>
          </a:prstGeom>
          <a:solidFill>
            <a:srgbClr val="002F6D"/>
          </a:solidFill>
          <a:ln cap="flat" cmpd="sng" w="12700">
            <a:solidFill>
              <a:srgbClr val="002F6D"/>
            </a:solidFill>
            <a:prstDash val="solid"/>
            <a:round/>
            <a:headEnd len="sm" w="sm" type="none"/>
            <a:tailEnd len="sm" w="sm" type="none"/>
          </a:ln>
          <a:effectLst>
            <a:outerShdw blurRad="63500" rotWithShape="0" algn="bl" dir="8100000" dist="25400">
              <a:srgbClr val="000000">
                <a:alpha val="1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2" name="Google Shape;522;p26"/>
          <p:cNvSpPr/>
          <p:nvPr/>
        </p:nvSpPr>
        <p:spPr>
          <a:xfrm>
            <a:off x="347472" y="2066544"/>
            <a:ext cx="2030100" cy="549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3" name="Google Shape;523;p26"/>
          <p:cNvSpPr/>
          <p:nvPr/>
        </p:nvSpPr>
        <p:spPr>
          <a:xfrm>
            <a:off x="438912" y="2194560"/>
            <a:ext cx="347400" cy="347400"/>
          </a:xfrm>
          <a:prstGeom prst="ellipse">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4" name="Google Shape;524;p26"/>
          <p:cNvSpPr/>
          <p:nvPr/>
        </p:nvSpPr>
        <p:spPr>
          <a:xfrm>
            <a:off x="438912" y="2194560"/>
            <a:ext cx="347400" cy="3474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2F6D"/>
              </a:buClr>
              <a:buSzPts val="1300"/>
              <a:buFont typeface="Calibri"/>
              <a:buNone/>
            </a:pPr>
            <a:r>
              <a:rPr b="1" i="0" lang="en-US" sz="1300" u="none" cap="none" strike="noStrike">
                <a:solidFill>
                  <a:srgbClr val="002F6D"/>
                </a:solidFill>
                <a:latin typeface="Calibri"/>
                <a:ea typeface="Calibri"/>
                <a:cs typeface="Calibri"/>
                <a:sym typeface="Calibri"/>
              </a:rPr>
              <a:t>1</a:t>
            </a:r>
            <a:endParaRPr b="0" i="0" sz="1300" u="none" cap="none" strike="noStrike">
              <a:solidFill>
                <a:schemeClr val="dk1"/>
              </a:solidFill>
              <a:latin typeface="Calibri"/>
              <a:ea typeface="Calibri"/>
              <a:cs typeface="Calibri"/>
              <a:sym typeface="Calibri"/>
            </a:endParaRPr>
          </a:p>
        </p:txBody>
      </p:sp>
      <p:sp>
        <p:nvSpPr>
          <p:cNvPr id="525" name="Google Shape;525;p26"/>
          <p:cNvSpPr/>
          <p:nvPr/>
        </p:nvSpPr>
        <p:spPr>
          <a:xfrm>
            <a:off x="402336" y="2615184"/>
            <a:ext cx="1920300" cy="594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i="0" lang="en-US" sz="1300" u="none" cap="none" strike="noStrike">
                <a:solidFill>
                  <a:srgbClr val="FFFFFF"/>
                </a:solidFill>
                <a:latin typeface="Calibri"/>
                <a:ea typeface="Calibri"/>
                <a:cs typeface="Calibri"/>
                <a:sym typeface="Calibri"/>
              </a:rPr>
              <a:t>Institutional</a:t>
            </a:r>
            <a:endParaRPr b="0" i="0" sz="13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FFFFF"/>
              </a:buClr>
              <a:buSzPts val="1300"/>
              <a:buFont typeface="Calibri"/>
              <a:buNone/>
            </a:pPr>
            <a:r>
              <a:rPr b="1" i="0" lang="en-US" sz="1300" u="none" cap="none" strike="noStrike">
                <a:solidFill>
                  <a:srgbClr val="FFFFFF"/>
                </a:solidFill>
                <a:latin typeface="Calibri"/>
                <a:ea typeface="Calibri"/>
                <a:cs typeface="Calibri"/>
                <a:sym typeface="Calibri"/>
              </a:rPr>
              <a:t>Knowledge</a:t>
            </a:r>
            <a:endParaRPr b="0" i="0" sz="1300" u="none" cap="none" strike="noStrike">
              <a:solidFill>
                <a:schemeClr val="dk1"/>
              </a:solidFill>
              <a:latin typeface="Calibri"/>
              <a:ea typeface="Calibri"/>
              <a:cs typeface="Calibri"/>
              <a:sym typeface="Calibri"/>
            </a:endParaRPr>
          </a:p>
        </p:txBody>
      </p:sp>
      <p:sp>
        <p:nvSpPr>
          <p:cNvPr id="526" name="Google Shape;526;p26"/>
          <p:cNvSpPr/>
          <p:nvPr/>
        </p:nvSpPr>
        <p:spPr>
          <a:xfrm>
            <a:off x="420624" y="3236976"/>
            <a:ext cx="1883700" cy="6585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D6E4F5"/>
              </a:buClr>
              <a:buSzPts val="1000"/>
              <a:buFont typeface="Calibri"/>
              <a:buNone/>
            </a:pPr>
            <a:r>
              <a:rPr b="0" i="0" lang="en-US" sz="1000" u="none" cap="none" strike="noStrike">
                <a:solidFill>
                  <a:srgbClr val="D6E4F5"/>
                </a:solidFill>
                <a:latin typeface="Calibri"/>
                <a:ea typeface="Calibri"/>
                <a:cs typeface="Calibri"/>
                <a:sym typeface="Calibri"/>
              </a:rPr>
              <a:t>Deep understanding of students, local policies, and community context.</a:t>
            </a:r>
            <a:endParaRPr b="0" i="0" sz="1000" u="none" cap="none" strike="noStrike">
              <a:solidFill>
                <a:schemeClr val="dk1"/>
              </a:solidFill>
              <a:latin typeface="Calibri"/>
              <a:ea typeface="Calibri"/>
              <a:cs typeface="Calibri"/>
              <a:sym typeface="Calibri"/>
            </a:endParaRPr>
          </a:p>
        </p:txBody>
      </p:sp>
      <p:sp>
        <p:nvSpPr>
          <p:cNvPr id="527" name="Google Shape;527;p26"/>
          <p:cNvSpPr/>
          <p:nvPr/>
        </p:nvSpPr>
        <p:spPr>
          <a:xfrm>
            <a:off x="2450592" y="2066544"/>
            <a:ext cx="2030100" cy="1902000"/>
          </a:xfrm>
          <a:prstGeom prst="rect">
            <a:avLst/>
          </a:prstGeom>
          <a:solidFill>
            <a:srgbClr val="0066BA"/>
          </a:solidFill>
          <a:ln cap="flat" cmpd="sng" w="12700">
            <a:solidFill>
              <a:srgbClr val="0066BA"/>
            </a:solidFill>
            <a:prstDash val="solid"/>
            <a:round/>
            <a:headEnd len="sm" w="sm" type="none"/>
            <a:tailEnd len="sm" w="sm" type="none"/>
          </a:ln>
          <a:effectLst>
            <a:outerShdw blurRad="63500" rotWithShape="0" algn="bl" dir="8100000" dist="25400">
              <a:srgbClr val="000000">
                <a:alpha val="1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8" name="Google Shape;528;p26"/>
          <p:cNvSpPr/>
          <p:nvPr/>
        </p:nvSpPr>
        <p:spPr>
          <a:xfrm>
            <a:off x="2450592" y="2066544"/>
            <a:ext cx="2030100" cy="549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9" name="Google Shape;529;p26"/>
          <p:cNvSpPr/>
          <p:nvPr/>
        </p:nvSpPr>
        <p:spPr>
          <a:xfrm>
            <a:off x="2542032" y="2194560"/>
            <a:ext cx="347400" cy="347400"/>
          </a:xfrm>
          <a:prstGeom prst="ellipse">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0" name="Google Shape;530;p26"/>
          <p:cNvSpPr/>
          <p:nvPr/>
        </p:nvSpPr>
        <p:spPr>
          <a:xfrm>
            <a:off x="2542032" y="2194560"/>
            <a:ext cx="347400" cy="3474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2F6D"/>
              </a:buClr>
              <a:buSzPts val="1300"/>
              <a:buFont typeface="Calibri"/>
              <a:buNone/>
            </a:pPr>
            <a:r>
              <a:rPr b="1" i="0" lang="en-US" sz="1300" u="none" cap="none" strike="noStrike">
                <a:solidFill>
                  <a:srgbClr val="002F6D"/>
                </a:solidFill>
                <a:latin typeface="Calibri"/>
                <a:ea typeface="Calibri"/>
                <a:cs typeface="Calibri"/>
                <a:sym typeface="Calibri"/>
              </a:rPr>
              <a:t>2</a:t>
            </a:r>
            <a:endParaRPr b="0" i="0" sz="1300" u="none" cap="none" strike="noStrike">
              <a:solidFill>
                <a:schemeClr val="dk1"/>
              </a:solidFill>
              <a:latin typeface="Calibri"/>
              <a:ea typeface="Calibri"/>
              <a:cs typeface="Calibri"/>
              <a:sym typeface="Calibri"/>
            </a:endParaRPr>
          </a:p>
        </p:txBody>
      </p:sp>
      <p:sp>
        <p:nvSpPr>
          <p:cNvPr id="531" name="Google Shape;531;p26"/>
          <p:cNvSpPr/>
          <p:nvPr/>
        </p:nvSpPr>
        <p:spPr>
          <a:xfrm>
            <a:off x="2505456" y="2615184"/>
            <a:ext cx="1920300" cy="594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i="0" lang="en-US" sz="1300" u="none" cap="none" strike="noStrike">
                <a:solidFill>
                  <a:srgbClr val="FFFFFF"/>
                </a:solidFill>
                <a:latin typeface="Calibri"/>
                <a:ea typeface="Calibri"/>
                <a:cs typeface="Calibri"/>
                <a:sym typeface="Calibri"/>
              </a:rPr>
              <a:t>Human</a:t>
            </a:r>
            <a:endParaRPr b="0" i="0" sz="13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FFFFF"/>
              </a:buClr>
              <a:buSzPts val="1300"/>
              <a:buFont typeface="Calibri"/>
              <a:buNone/>
            </a:pPr>
            <a:r>
              <a:rPr b="1" i="0" lang="en-US" sz="1300" u="none" cap="none" strike="noStrike">
                <a:solidFill>
                  <a:srgbClr val="FFFFFF"/>
                </a:solidFill>
                <a:latin typeface="Calibri"/>
                <a:ea typeface="Calibri"/>
                <a:cs typeface="Calibri"/>
                <a:sym typeface="Calibri"/>
              </a:rPr>
              <a:t>Judgment</a:t>
            </a:r>
            <a:endParaRPr b="0" i="0" sz="1300" u="none" cap="none" strike="noStrike">
              <a:solidFill>
                <a:schemeClr val="dk1"/>
              </a:solidFill>
              <a:latin typeface="Calibri"/>
              <a:ea typeface="Calibri"/>
              <a:cs typeface="Calibri"/>
              <a:sym typeface="Calibri"/>
            </a:endParaRPr>
          </a:p>
        </p:txBody>
      </p:sp>
      <p:sp>
        <p:nvSpPr>
          <p:cNvPr id="532" name="Google Shape;532;p26"/>
          <p:cNvSpPr/>
          <p:nvPr/>
        </p:nvSpPr>
        <p:spPr>
          <a:xfrm>
            <a:off x="2523744" y="3236976"/>
            <a:ext cx="1883700" cy="6585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D6E4F5"/>
              </a:buClr>
              <a:buSzPts val="1000"/>
              <a:buFont typeface="Calibri"/>
              <a:buNone/>
            </a:pPr>
            <a:r>
              <a:rPr b="0" i="0" lang="en-US" sz="1000" u="none" cap="none" strike="noStrike">
                <a:solidFill>
                  <a:srgbClr val="D6E4F5"/>
                </a:solidFill>
                <a:latin typeface="Calibri"/>
                <a:ea typeface="Calibri"/>
                <a:cs typeface="Calibri"/>
                <a:sym typeface="Calibri"/>
              </a:rPr>
              <a:t>Applying context, recognizing complexity, and making meaningful exceptions.</a:t>
            </a:r>
            <a:endParaRPr b="0" i="0" sz="1000" u="none" cap="none" strike="noStrike">
              <a:solidFill>
                <a:schemeClr val="dk1"/>
              </a:solidFill>
              <a:latin typeface="Calibri"/>
              <a:ea typeface="Calibri"/>
              <a:cs typeface="Calibri"/>
              <a:sym typeface="Calibri"/>
            </a:endParaRPr>
          </a:p>
        </p:txBody>
      </p:sp>
      <p:sp>
        <p:nvSpPr>
          <p:cNvPr id="533" name="Google Shape;533;p26"/>
          <p:cNvSpPr/>
          <p:nvPr/>
        </p:nvSpPr>
        <p:spPr>
          <a:xfrm>
            <a:off x="4553712" y="2066544"/>
            <a:ext cx="2030100" cy="1902000"/>
          </a:xfrm>
          <a:prstGeom prst="rect">
            <a:avLst/>
          </a:prstGeom>
          <a:solidFill>
            <a:srgbClr val="002F6D"/>
          </a:solidFill>
          <a:ln cap="flat" cmpd="sng" w="12700">
            <a:solidFill>
              <a:srgbClr val="002F6D"/>
            </a:solidFill>
            <a:prstDash val="solid"/>
            <a:round/>
            <a:headEnd len="sm" w="sm" type="none"/>
            <a:tailEnd len="sm" w="sm" type="none"/>
          </a:ln>
          <a:effectLst>
            <a:outerShdw blurRad="63500" rotWithShape="0" algn="bl" dir="8100000" dist="25400">
              <a:srgbClr val="000000">
                <a:alpha val="1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4" name="Google Shape;534;p26"/>
          <p:cNvSpPr/>
          <p:nvPr/>
        </p:nvSpPr>
        <p:spPr>
          <a:xfrm>
            <a:off x="4553712" y="2066544"/>
            <a:ext cx="2030100" cy="549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5" name="Google Shape;535;p26"/>
          <p:cNvSpPr/>
          <p:nvPr/>
        </p:nvSpPr>
        <p:spPr>
          <a:xfrm>
            <a:off x="4645152" y="2194560"/>
            <a:ext cx="347400" cy="347400"/>
          </a:xfrm>
          <a:prstGeom prst="ellipse">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6" name="Google Shape;536;p26"/>
          <p:cNvSpPr/>
          <p:nvPr/>
        </p:nvSpPr>
        <p:spPr>
          <a:xfrm>
            <a:off x="4645152" y="2194560"/>
            <a:ext cx="347400" cy="3474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2F6D"/>
              </a:buClr>
              <a:buSzPts val="1300"/>
              <a:buFont typeface="Calibri"/>
              <a:buNone/>
            </a:pPr>
            <a:r>
              <a:rPr b="1" i="0" lang="en-US" sz="1300" u="none" cap="none" strike="noStrike">
                <a:solidFill>
                  <a:srgbClr val="002F6D"/>
                </a:solidFill>
                <a:latin typeface="Calibri"/>
                <a:ea typeface="Calibri"/>
                <a:cs typeface="Calibri"/>
                <a:sym typeface="Calibri"/>
              </a:rPr>
              <a:t>3</a:t>
            </a:r>
            <a:endParaRPr b="0" i="0" sz="1300" u="none" cap="none" strike="noStrike">
              <a:solidFill>
                <a:schemeClr val="dk1"/>
              </a:solidFill>
              <a:latin typeface="Calibri"/>
              <a:ea typeface="Calibri"/>
              <a:cs typeface="Calibri"/>
              <a:sym typeface="Calibri"/>
            </a:endParaRPr>
          </a:p>
        </p:txBody>
      </p:sp>
      <p:sp>
        <p:nvSpPr>
          <p:cNvPr id="537" name="Google Shape;537;p26"/>
          <p:cNvSpPr/>
          <p:nvPr/>
        </p:nvSpPr>
        <p:spPr>
          <a:xfrm>
            <a:off x="4608576" y="2615184"/>
            <a:ext cx="1920300" cy="594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i="0" lang="en-US" sz="1300" u="none" cap="none" strike="noStrike">
                <a:solidFill>
                  <a:srgbClr val="FFFFFF"/>
                </a:solidFill>
                <a:latin typeface="Calibri"/>
                <a:ea typeface="Calibri"/>
                <a:cs typeface="Calibri"/>
                <a:sym typeface="Calibri"/>
              </a:rPr>
              <a:t>Relationships</a:t>
            </a:r>
            <a:endParaRPr b="0" i="0" sz="1300" u="none" cap="none" strike="noStrike">
              <a:solidFill>
                <a:schemeClr val="dk1"/>
              </a:solidFill>
              <a:latin typeface="Calibri"/>
              <a:ea typeface="Calibri"/>
              <a:cs typeface="Calibri"/>
              <a:sym typeface="Calibri"/>
            </a:endParaRPr>
          </a:p>
        </p:txBody>
      </p:sp>
      <p:sp>
        <p:nvSpPr>
          <p:cNvPr id="538" name="Google Shape;538;p26"/>
          <p:cNvSpPr/>
          <p:nvPr/>
        </p:nvSpPr>
        <p:spPr>
          <a:xfrm>
            <a:off x="4626864" y="3236976"/>
            <a:ext cx="1883700" cy="6585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D6E4F5"/>
              </a:buClr>
              <a:buSzPts val="1000"/>
              <a:buFont typeface="Calibri"/>
              <a:buNone/>
            </a:pPr>
            <a:r>
              <a:rPr b="0" i="0" lang="en-US" sz="1000" u="none" cap="none" strike="noStrike">
                <a:solidFill>
                  <a:srgbClr val="D6E4F5"/>
                </a:solidFill>
                <a:latin typeface="Calibri"/>
                <a:ea typeface="Calibri"/>
                <a:cs typeface="Calibri"/>
                <a:sym typeface="Calibri"/>
              </a:rPr>
              <a:t>Human-to-human trust that brings students to departments like A&amp;R.</a:t>
            </a:r>
            <a:endParaRPr b="0" i="0" sz="1000" u="none" cap="none" strike="noStrike">
              <a:solidFill>
                <a:schemeClr val="dk1"/>
              </a:solidFill>
              <a:latin typeface="Calibri"/>
              <a:ea typeface="Calibri"/>
              <a:cs typeface="Calibri"/>
              <a:sym typeface="Calibri"/>
            </a:endParaRPr>
          </a:p>
        </p:txBody>
      </p:sp>
      <p:sp>
        <p:nvSpPr>
          <p:cNvPr id="539" name="Google Shape;539;p26"/>
          <p:cNvSpPr/>
          <p:nvPr/>
        </p:nvSpPr>
        <p:spPr>
          <a:xfrm>
            <a:off x="6656832" y="2066544"/>
            <a:ext cx="2030100" cy="1902000"/>
          </a:xfrm>
          <a:prstGeom prst="rect">
            <a:avLst/>
          </a:prstGeom>
          <a:solidFill>
            <a:srgbClr val="0066BA"/>
          </a:solidFill>
          <a:ln cap="flat" cmpd="sng" w="12700">
            <a:solidFill>
              <a:srgbClr val="0066BA"/>
            </a:solidFill>
            <a:prstDash val="solid"/>
            <a:round/>
            <a:headEnd len="sm" w="sm" type="none"/>
            <a:tailEnd len="sm" w="sm" type="none"/>
          </a:ln>
          <a:effectLst>
            <a:outerShdw blurRad="63500" rotWithShape="0" algn="bl" dir="8100000" dist="25400">
              <a:srgbClr val="000000">
                <a:alpha val="149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0" name="Google Shape;540;p26"/>
          <p:cNvSpPr/>
          <p:nvPr/>
        </p:nvSpPr>
        <p:spPr>
          <a:xfrm>
            <a:off x="6656832" y="2066544"/>
            <a:ext cx="2030100" cy="549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1" name="Google Shape;541;p26"/>
          <p:cNvSpPr/>
          <p:nvPr/>
        </p:nvSpPr>
        <p:spPr>
          <a:xfrm>
            <a:off x="6748272" y="2194560"/>
            <a:ext cx="347400" cy="347400"/>
          </a:xfrm>
          <a:prstGeom prst="ellipse">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2" name="Google Shape;542;p26"/>
          <p:cNvSpPr/>
          <p:nvPr/>
        </p:nvSpPr>
        <p:spPr>
          <a:xfrm>
            <a:off x="6748272" y="2194560"/>
            <a:ext cx="347400" cy="3474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2F6D"/>
              </a:buClr>
              <a:buSzPts val="1300"/>
              <a:buFont typeface="Calibri"/>
              <a:buNone/>
            </a:pPr>
            <a:r>
              <a:rPr b="1" i="0" lang="en-US" sz="1300" u="none" cap="none" strike="noStrike">
                <a:solidFill>
                  <a:srgbClr val="002F6D"/>
                </a:solidFill>
                <a:latin typeface="Calibri"/>
                <a:ea typeface="Calibri"/>
                <a:cs typeface="Calibri"/>
                <a:sym typeface="Calibri"/>
              </a:rPr>
              <a:t>4</a:t>
            </a:r>
            <a:endParaRPr b="0" i="0" sz="1300" u="none" cap="none" strike="noStrike">
              <a:solidFill>
                <a:schemeClr val="dk1"/>
              </a:solidFill>
              <a:latin typeface="Calibri"/>
              <a:ea typeface="Calibri"/>
              <a:cs typeface="Calibri"/>
              <a:sym typeface="Calibri"/>
            </a:endParaRPr>
          </a:p>
        </p:txBody>
      </p:sp>
      <p:sp>
        <p:nvSpPr>
          <p:cNvPr id="543" name="Google Shape;543;p26"/>
          <p:cNvSpPr/>
          <p:nvPr/>
        </p:nvSpPr>
        <p:spPr>
          <a:xfrm>
            <a:off x="6711696" y="2615184"/>
            <a:ext cx="1920300" cy="594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300"/>
              <a:buFont typeface="Calibri"/>
              <a:buNone/>
            </a:pPr>
            <a:r>
              <a:rPr b="1" i="0" lang="en-US" sz="1300" u="none" cap="none" strike="noStrike">
                <a:solidFill>
                  <a:srgbClr val="FFFFFF"/>
                </a:solidFill>
                <a:latin typeface="Calibri"/>
                <a:ea typeface="Calibri"/>
                <a:cs typeface="Calibri"/>
                <a:sym typeface="Calibri"/>
              </a:rPr>
              <a:t>Accountability</a:t>
            </a:r>
            <a:endParaRPr b="0" i="0" sz="1300" u="none" cap="none" strike="noStrike">
              <a:solidFill>
                <a:schemeClr val="dk1"/>
              </a:solidFill>
              <a:latin typeface="Calibri"/>
              <a:ea typeface="Calibri"/>
              <a:cs typeface="Calibri"/>
              <a:sym typeface="Calibri"/>
            </a:endParaRPr>
          </a:p>
        </p:txBody>
      </p:sp>
      <p:sp>
        <p:nvSpPr>
          <p:cNvPr id="544" name="Google Shape;544;p26"/>
          <p:cNvSpPr/>
          <p:nvPr/>
        </p:nvSpPr>
        <p:spPr>
          <a:xfrm>
            <a:off x="6729984" y="3236976"/>
            <a:ext cx="1883700" cy="6585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D6E4F5"/>
              </a:buClr>
              <a:buSzPts val="1000"/>
              <a:buFont typeface="Calibri"/>
              <a:buNone/>
            </a:pPr>
            <a:r>
              <a:rPr b="0" i="0" lang="en-US" sz="1000" u="none" cap="none" strike="noStrike">
                <a:solidFill>
                  <a:srgbClr val="D6E4F5"/>
                </a:solidFill>
                <a:latin typeface="Calibri"/>
                <a:ea typeface="Calibri"/>
                <a:cs typeface="Calibri"/>
                <a:sym typeface="Calibri"/>
              </a:rPr>
              <a:t>Legal and ethical responsibility for decisions—a task AI cannot perform.</a:t>
            </a:r>
            <a:endParaRPr b="0" i="0" sz="1000" u="none" cap="none" strike="noStrike">
              <a:solidFill>
                <a:schemeClr val="dk1"/>
              </a:solidFill>
              <a:latin typeface="Calibri"/>
              <a:ea typeface="Calibri"/>
              <a:cs typeface="Calibri"/>
              <a:sym typeface="Calibri"/>
            </a:endParaRPr>
          </a:p>
        </p:txBody>
      </p:sp>
      <p:sp>
        <p:nvSpPr>
          <p:cNvPr id="545" name="Google Shape;545;p26"/>
          <p:cNvSpPr/>
          <p:nvPr/>
        </p:nvSpPr>
        <p:spPr>
          <a:xfrm>
            <a:off x="164592" y="4800600"/>
            <a:ext cx="8979300" cy="347400"/>
          </a:xfrm>
          <a:prstGeom prst="rect">
            <a:avLst/>
          </a:prstGeom>
          <a:solidFill>
            <a:srgbClr val="001A45"/>
          </a:solidFill>
          <a:ln cap="flat" cmpd="sng" w="12700">
            <a:solidFill>
              <a:srgbClr val="001A4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6" name="Google Shape;546;p26"/>
          <p:cNvSpPr/>
          <p:nvPr/>
        </p:nvSpPr>
        <p:spPr>
          <a:xfrm>
            <a:off x="347472" y="4800600"/>
            <a:ext cx="8631900" cy="3474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900"/>
              <a:buFont typeface="Calibri"/>
              <a:buNone/>
            </a:pPr>
            <a:r>
              <a:rPr b="0" i="0" lang="en-US" sz="900" u="none" cap="none" strike="noStrike">
                <a:solidFill>
                  <a:srgbClr val="FFFFFF"/>
                </a:solidFill>
                <a:latin typeface="Calibri"/>
                <a:ea typeface="Calibri"/>
                <a:cs typeface="Calibri"/>
                <a:sym typeface="Calibri"/>
              </a:rPr>
              <a:t>California Community Colleges Chancellor's Office  |  Generative AI Strategy</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2F5FA"/>
        </a:solidFill>
      </p:bgPr>
    </p:bg>
    <p:spTree>
      <p:nvGrpSpPr>
        <p:cNvPr id="551" name="Shape 551"/>
        <p:cNvGrpSpPr/>
        <p:nvPr/>
      </p:nvGrpSpPr>
      <p:grpSpPr>
        <a:xfrm>
          <a:off x="0" y="0"/>
          <a:ext cx="0" cy="0"/>
          <a:chOff x="0" y="0"/>
          <a:chExt cx="0" cy="0"/>
        </a:xfrm>
      </p:grpSpPr>
      <p:sp>
        <p:nvSpPr>
          <p:cNvPr id="552" name="Google Shape;552;p27"/>
          <p:cNvSpPr/>
          <p:nvPr/>
        </p:nvSpPr>
        <p:spPr>
          <a:xfrm>
            <a:off x="0" y="0"/>
            <a:ext cx="164700" cy="5143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3" name="Google Shape;553;p27"/>
          <p:cNvSpPr/>
          <p:nvPr/>
        </p:nvSpPr>
        <p:spPr>
          <a:xfrm>
            <a:off x="164592" y="0"/>
            <a:ext cx="8979300" cy="1024200"/>
          </a:xfrm>
          <a:prstGeom prst="rect">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4" name="Google Shape;554;p27"/>
          <p:cNvSpPr/>
          <p:nvPr/>
        </p:nvSpPr>
        <p:spPr>
          <a:xfrm>
            <a:off x="8522208" y="109728"/>
            <a:ext cx="475500" cy="475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5" name="Google Shape;555;p27"/>
          <p:cNvSpPr/>
          <p:nvPr/>
        </p:nvSpPr>
        <p:spPr>
          <a:xfrm>
            <a:off x="8522208" y="109728"/>
            <a:ext cx="475500" cy="4755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chemeClr val="dk1"/>
              </a:buClr>
              <a:buSzPts val="1500"/>
              <a:buFont typeface="Calibri"/>
              <a:buNone/>
            </a:pPr>
            <a:r>
              <a:t/>
            </a:r>
            <a:endParaRPr b="0" i="0" sz="1500" u="none" cap="none" strike="noStrike">
              <a:solidFill>
                <a:schemeClr val="dk1"/>
              </a:solidFill>
              <a:latin typeface="Calibri"/>
              <a:ea typeface="Calibri"/>
              <a:cs typeface="Calibri"/>
              <a:sym typeface="Calibri"/>
            </a:endParaRPr>
          </a:p>
        </p:txBody>
      </p:sp>
      <p:sp>
        <p:nvSpPr>
          <p:cNvPr id="556" name="Google Shape;556;p27"/>
          <p:cNvSpPr/>
          <p:nvPr/>
        </p:nvSpPr>
        <p:spPr>
          <a:xfrm>
            <a:off x="347472" y="91440"/>
            <a:ext cx="8046600" cy="548700"/>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FFFFFF"/>
              </a:buClr>
              <a:buSzPts val="2600"/>
              <a:buFont typeface="Calibri"/>
              <a:buNone/>
            </a:pPr>
            <a:r>
              <a:rPr b="1" i="0" lang="en-US" sz="2600" u="none" cap="none" strike="noStrike">
                <a:solidFill>
                  <a:srgbClr val="FFFFFF"/>
                </a:solidFill>
                <a:latin typeface="Calibri"/>
                <a:ea typeface="Calibri"/>
                <a:cs typeface="Calibri"/>
                <a:sym typeface="Calibri"/>
              </a:rPr>
              <a:t>AI Tools Built for Your Work</a:t>
            </a:r>
            <a:endParaRPr b="0" i="0" sz="2600" u="none" cap="none" strike="noStrike">
              <a:solidFill>
                <a:schemeClr val="dk1"/>
              </a:solidFill>
              <a:latin typeface="Calibri"/>
              <a:ea typeface="Calibri"/>
              <a:cs typeface="Calibri"/>
              <a:sym typeface="Calibri"/>
            </a:endParaRPr>
          </a:p>
        </p:txBody>
      </p:sp>
      <p:sp>
        <p:nvSpPr>
          <p:cNvPr id="557" name="Google Shape;557;p27"/>
          <p:cNvSpPr/>
          <p:nvPr/>
        </p:nvSpPr>
        <p:spPr>
          <a:xfrm>
            <a:off x="347472" y="621792"/>
            <a:ext cx="8046600" cy="3474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B600"/>
              </a:buClr>
              <a:buSzPts val="1300"/>
              <a:buFont typeface="Calibri"/>
              <a:buNone/>
            </a:pPr>
            <a:r>
              <a:rPr b="0" i="1" lang="en-US" sz="1300" u="none" cap="none" strike="noStrike">
                <a:solidFill>
                  <a:srgbClr val="FFB600"/>
                </a:solidFill>
                <a:latin typeface="Calibri"/>
                <a:ea typeface="Calibri"/>
                <a:cs typeface="Calibri"/>
                <a:sym typeface="Calibri"/>
              </a:rPr>
              <a:t>Empowering Admissions &amp; Records Staff Through Practical AI</a:t>
            </a:r>
            <a:endParaRPr b="0" i="0" sz="1300" u="none" cap="none" strike="noStrike">
              <a:solidFill>
                <a:schemeClr val="dk1"/>
              </a:solidFill>
              <a:latin typeface="Calibri"/>
              <a:ea typeface="Calibri"/>
              <a:cs typeface="Calibri"/>
              <a:sym typeface="Calibri"/>
            </a:endParaRPr>
          </a:p>
        </p:txBody>
      </p:sp>
      <p:sp>
        <p:nvSpPr>
          <p:cNvPr id="558" name="Google Shape;558;p27"/>
          <p:cNvSpPr/>
          <p:nvPr/>
        </p:nvSpPr>
        <p:spPr>
          <a:xfrm>
            <a:off x="8321040" y="109728"/>
            <a:ext cx="822900" cy="4023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9" name="Google Shape;559;p27"/>
          <p:cNvSpPr/>
          <p:nvPr/>
        </p:nvSpPr>
        <p:spPr>
          <a:xfrm>
            <a:off x="8321040" y="109728"/>
            <a:ext cx="822900" cy="402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2F6D"/>
              </a:buClr>
              <a:buSzPts val="1200"/>
              <a:buFont typeface="Calibri"/>
              <a:buNone/>
            </a:pPr>
            <a:r>
              <a:rPr b="1" i="0" lang="en-US" sz="1200" u="none" cap="none" strike="noStrike">
                <a:solidFill>
                  <a:srgbClr val="002F6D"/>
                </a:solidFill>
                <a:latin typeface="Calibri"/>
                <a:ea typeface="Calibri"/>
                <a:cs typeface="Calibri"/>
                <a:sym typeface="Calibri"/>
              </a:rPr>
              <a:t>PlayLab</a:t>
            </a:r>
            <a:endParaRPr b="0" i="0" sz="1200" u="none" cap="none" strike="noStrike">
              <a:solidFill>
                <a:schemeClr val="dk1"/>
              </a:solidFill>
              <a:latin typeface="Calibri"/>
              <a:ea typeface="Calibri"/>
              <a:cs typeface="Calibri"/>
              <a:sym typeface="Calibri"/>
            </a:endParaRPr>
          </a:p>
        </p:txBody>
      </p:sp>
      <p:sp>
        <p:nvSpPr>
          <p:cNvPr id="560" name="Google Shape;560;p27"/>
          <p:cNvSpPr/>
          <p:nvPr/>
        </p:nvSpPr>
        <p:spPr>
          <a:xfrm>
            <a:off x="256025" y="1024048"/>
            <a:ext cx="8631900" cy="548700"/>
          </a:xfrm>
          <a:prstGeom prst="rect">
            <a:avLst/>
          </a:prstGeom>
          <a:solidFill>
            <a:srgbClr val="EAF0F9"/>
          </a:solidFill>
          <a:ln cap="flat" cmpd="sng" w="12700">
            <a:solidFill>
              <a:srgbClr val="0066B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1" name="Google Shape;561;p27"/>
          <p:cNvSpPr/>
          <p:nvPr/>
        </p:nvSpPr>
        <p:spPr>
          <a:xfrm>
            <a:off x="384050" y="1207050"/>
            <a:ext cx="8394300" cy="255900"/>
          </a:xfrm>
          <a:prstGeom prst="rect">
            <a:avLst/>
          </a:prstGeom>
          <a:noFill/>
          <a:ln>
            <a:noFill/>
          </a:ln>
        </p:spPr>
        <p:txBody>
          <a:bodyPr anchorCtr="0" anchor="ctr" bIns="0" lIns="0" spcFirstLastPara="1" rIns="0" wrap="square" tIns="0">
            <a:noAutofit/>
          </a:bodyPr>
          <a:lstStyle/>
          <a:p>
            <a:pPr indent="0" lvl="0" marL="0" marR="0" rtl="0" algn="l">
              <a:lnSpc>
                <a:spcPct val="115000"/>
              </a:lnSpc>
              <a:spcBef>
                <a:spcPts val="0"/>
              </a:spcBef>
              <a:spcAft>
                <a:spcPts val="0"/>
              </a:spcAft>
              <a:buClr>
                <a:srgbClr val="002F6D"/>
              </a:buClr>
              <a:buSzPts val="1150"/>
              <a:buFont typeface="Calibri"/>
              <a:buNone/>
            </a:pPr>
            <a:r>
              <a:rPr b="0" i="0" lang="en-US" sz="1150" u="none" cap="none" strike="noStrike">
                <a:solidFill>
                  <a:srgbClr val="002F6D"/>
                </a:solidFill>
                <a:latin typeface="Calibri"/>
                <a:ea typeface="Calibri"/>
                <a:cs typeface="Calibri"/>
                <a:sym typeface="Calibri"/>
              </a:rPr>
              <a:t>PlayLab is a nonprofit AI platform—backed by UC Berkeley—that lets staff build, customize, and share AI apps with no coding required.</a:t>
            </a:r>
            <a:endParaRPr b="0" i="0" sz="1150" u="none" cap="none" strike="noStrike">
              <a:solidFill>
                <a:srgbClr val="002F6D"/>
              </a:solidFill>
              <a:latin typeface="Calibri"/>
              <a:ea typeface="Calibri"/>
              <a:cs typeface="Calibri"/>
              <a:sym typeface="Calibri"/>
            </a:endParaRPr>
          </a:p>
          <a:p>
            <a:pPr indent="0" lvl="0" marL="0" rtl="0" algn="l">
              <a:spcBef>
                <a:spcPts val="0"/>
              </a:spcBef>
              <a:spcAft>
                <a:spcPts val="0"/>
              </a:spcAft>
              <a:buClr>
                <a:schemeClr val="lt1"/>
              </a:buClr>
              <a:buSzPts val="1050"/>
              <a:buFont typeface="Calibri"/>
              <a:buNone/>
            </a:pPr>
            <a:r>
              <a:rPr b="1" lang="en-US" sz="1050">
                <a:solidFill>
                  <a:srgbClr val="1155CC"/>
                </a:solidFill>
                <a:latin typeface="Calibri"/>
                <a:ea typeface="Calibri"/>
                <a:cs typeface="Calibri"/>
                <a:sym typeface="Calibri"/>
              </a:rPr>
              <a:t>✦  No-cost Phase 2 pilot underway  ·  Equity-centered &amp; FERPA-compliant by design</a:t>
            </a:r>
            <a:endParaRPr b="1" sz="1050">
              <a:solidFill>
                <a:srgbClr val="1155CC"/>
              </a:solidFill>
              <a:latin typeface="Calibri"/>
              <a:ea typeface="Calibri"/>
              <a:cs typeface="Calibri"/>
              <a:sym typeface="Calibri"/>
            </a:endParaRPr>
          </a:p>
          <a:p>
            <a:pPr indent="0" lvl="0" marL="0" marR="0" rtl="0" algn="l">
              <a:spcBef>
                <a:spcPts val="0"/>
              </a:spcBef>
              <a:spcAft>
                <a:spcPts val="0"/>
              </a:spcAft>
              <a:buClr>
                <a:srgbClr val="002F6D"/>
              </a:buClr>
              <a:buSzPts val="1150"/>
              <a:buFont typeface="Calibri"/>
              <a:buNone/>
            </a:pPr>
            <a:r>
              <a:t/>
            </a:r>
            <a:endParaRPr sz="1150">
              <a:solidFill>
                <a:srgbClr val="002F6D"/>
              </a:solidFill>
              <a:latin typeface="Calibri"/>
              <a:ea typeface="Calibri"/>
              <a:cs typeface="Calibri"/>
              <a:sym typeface="Calibri"/>
            </a:endParaRPr>
          </a:p>
        </p:txBody>
      </p:sp>
      <p:sp>
        <p:nvSpPr>
          <p:cNvPr id="562" name="Google Shape;562;p27"/>
          <p:cNvSpPr/>
          <p:nvPr/>
        </p:nvSpPr>
        <p:spPr>
          <a:xfrm>
            <a:off x="256032" y="1682496"/>
            <a:ext cx="2724900" cy="2743200"/>
          </a:xfrm>
          <a:prstGeom prst="rect">
            <a:avLst/>
          </a:prstGeom>
          <a:solidFill>
            <a:srgbClr val="FFFFFF"/>
          </a:solidFill>
          <a:ln cap="flat" cmpd="sng" w="12700">
            <a:solidFill>
              <a:srgbClr val="C8D8EE"/>
            </a:solidFill>
            <a:prstDash val="solid"/>
            <a:round/>
            <a:headEnd len="sm" w="sm" type="none"/>
            <a:tailEnd len="sm" w="sm" type="none"/>
          </a:ln>
          <a:effectLst>
            <a:outerShdw blurRad="635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3" name="Google Shape;563;p27"/>
          <p:cNvSpPr/>
          <p:nvPr/>
        </p:nvSpPr>
        <p:spPr>
          <a:xfrm>
            <a:off x="256032" y="1682496"/>
            <a:ext cx="2724900" cy="384000"/>
          </a:xfrm>
          <a:prstGeom prst="rect">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4" name="Google Shape;564;p27"/>
          <p:cNvSpPr/>
          <p:nvPr/>
        </p:nvSpPr>
        <p:spPr>
          <a:xfrm>
            <a:off x="365760" y="1682496"/>
            <a:ext cx="2596800" cy="3840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What You Get</a:t>
            </a:r>
            <a:endParaRPr b="0" i="0" sz="1200" u="none" cap="none" strike="noStrike">
              <a:solidFill>
                <a:schemeClr val="dk1"/>
              </a:solidFill>
              <a:latin typeface="Calibri"/>
              <a:ea typeface="Calibri"/>
              <a:cs typeface="Calibri"/>
              <a:sym typeface="Calibri"/>
            </a:endParaRPr>
          </a:p>
        </p:txBody>
      </p:sp>
      <p:sp>
        <p:nvSpPr>
          <p:cNvPr id="565" name="Google Shape;565;p27"/>
          <p:cNvSpPr/>
          <p:nvPr/>
        </p:nvSpPr>
        <p:spPr>
          <a:xfrm>
            <a:off x="365760" y="2221992"/>
            <a:ext cx="91500" cy="91500"/>
          </a:xfrm>
          <a:prstGeom prst="ellipse">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6" name="Google Shape;566;p27"/>
          <p:cNvSpPr/>
          <p:nvPr/>
        </p:nvSpPr>
        <p:spPr>
          <a:xfrm>
            <a:off x="512064" y="2157984"/>
            <a:ext cx="2377500" cy="219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050"/>
              <a:buFont typeface="Calibri"/>
              <a:buNone/>
            </a:pPr>
            <a:r>
              <a:rPr b="1" i="0" lang="en-US" sz="1050" u="none" cap="none" strike="noStrike">
                <a:solidFill>
                  <a:srgbClr val="002F6D"/>
                </a:solidFill>
                <a:latin typeface="Calibri"/>
                <a:ea typeface="Calibri"/>
                <a:cs typeface="Calibri"/>
                <a:sym typeface="Calibri"/>
              </a:rPr>
              <a:t>PlayLab Pro — free access</a:t>
            </a:r>
            <a:endParaRPr b="0" i="0" sz="1050" u="none" cap="none" strike="noStrike">
              <a:solidFill>
                <a:schemeClr val="dk1"/>
              </a:solidFill>
              <a:latin typeface="Calibri"/>
              <a:ea typeface="Calibri"/>
              <a:cs typeface="Calibri"/>
              <a:sym typeface="Calibri"/>
            </a:endParaRPr>
          </a:p>
        </p:txBody>
      </p:sp>
      <p:sp>
        <p:nvSpPr>
          <p:cNvPr id="567" name="Google Shape;567;p27"/>
          <p:cNvSpPr/>
          <p:nvPr/>
        </p:nvSpPr>
        <p:spPr>
          <a:xfrm>
            <a:off x="512064" y="2377440"/>
            <a:ext cx="23775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950"/>
              <a:buFont typeface="Calibri"/>
              <a:buNone/>
            </a:pPr>
            <a:r>
              <a:rPr b="0" i="0" lang="en-US" sz="950" u="none" cap="none" strike="noStrike">
                <a:solidFill>
                  <a:srgbClr val="555759"/>
                </a:solidFill>
                <a:latin typeface="Calibri"/>
                <a:ea typeface="Calibri"/>
                <a:cs typeface="Calibri"/>
                <a:sym typeface="Calibri"/>
              </a:rPr>
              <a:t>CCC system partnership, no cost to colleges</a:t>
            </a:r>
            <a:endParaRPr b="0" i="0" sz="950" u="none" cap="none" strike="noStrike">
              <a:solidFill>
                <a:schemeClr val="dk1"/>
              </a:solidFill>
              <a:latin typeface="Calibri"/>
              <a:ea typeface="Calibri"/>
              <a:cs typeface="Calibri"/>
              <a:sym typeface="Calibri"/>
            </a:endParaRPr>
          </a:p>
        </p:txBody>
      </p:sp>
      <p:sp>
        <p:nvSpPr>
          <p:cNvPr id="568" name="Google Shape;568;p27"/>
          <p:cNvSpPr/>
          <p:nvPr/>
        </p:nvSpPr>
        <p:spPr>
          <a:xfrm>
            <a:off x="365760" y="2779776"/>
            <a:ext cx="91500" cy="91500"/>
          </a:xfrm>
          <a:prstGeom prst="ellipse">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9" name="Google Shape;569;p27"/>
          <p:cNvSpPr/>
          <p:nvPr/>
        </p:nvSpPr>
        <p:spPr>
          <a:xfrm>
            <a:off x="512064" y="2715768"/>
            <a:ext cx="2377500" cy="219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050"/>
              <a:buFont typeface="Calibri"/>
              <a:buNone/>
            </a:pPr>
            <a:r>
              <a:rPr b="1" i="0" lang="en-US" sz="1050" u="none" cap="none" strike="noStrike">
                <a:solidFill>
                  <a:srgbClr val="002F6D"/>
                </a:solidFill>
                <a:latin typeface="Calibri"/>
                <a:ea typeface="Calibri"/>
                <a:cs typeface="Calibri"/>
                <a:sym typeface="Calibri"/>
              </a:rPr>
              <a:t>Expert-led PLC sessions</a:t>
            </a:r>
            <a:endParaRPr b="0" i="0" sz="1050" u="none" cap="none" strike="noStrike">
              <a:solidFill>
                <a:schemeClr val="dk1"/>
              </a:solidFill>
              <a:latin typeface="Calibri"/>
              <a:ea typeface="Calibri"/>
              <a:cs typeface="Calibri"/>
              <a:sym typeface="Calibri"/>
            </a:endParaRPr>
          </a:p>
        </p:txBody>
      </p:sp>
      <p:sp>
        <p:nvSpPr>
          <p:cNvPr id="570" name="Google Shape;570;p27"/>
          <p:cNvSpPr/>
          <p:nvPr/>
        </p:nvSpPr>
        <p:spPr>
          <a:xfrm>
            <a:off x="512064" y="2935224"/>
            <a:ext cx="23775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950"/>
              <a:buFont typeface="Calibri"/>
              <a:buNone/>
            </a:pPr>
            <a:r>
              <a:rPr b="0" i="0" lang="en-US" sz="950" u="none" cap="none" strike="noStrike">
                <a:solidFill>
                  <a:srgbClr val="555759"/>
                </a:solidFill>
                <a:latin typeface="Calibri"/>
                <a:ea typeface="Calibri"/>
                <a:cs typeface="Calibri"/>
                <a:sym typeface="Calibri"/>
              </a:rPr>
              <a:t>Live virtual + async modules</a:t>
            </a:r>
            <a:endParaRPr b="0" i="0" sz="950" u="none" cap="none" strike="noStrike">
              <a:solidFill>
                <a:schemeClr val="dk1"/>
              </a:solidFill>
              <a:latin typeface="Calibri"/>
              <a:ea typeface="Calibri"/>
              <a:cs typeface="Calibri"/>
              <a:sym typeface="Calibri"/>
            </a:endParaRPr>
          </a:p>
        </p:txBody>
      </p:sp>
      <p:sp>
        <p:nvSpPr>
          <p:cNvPr id="571" name="Google Shape;571;p27"/>
          <p:cNvSpPr/>
          <p:nvPr/>
        </p:nvSpPr>
        <p:spPr>
          <a:xfrm>
            <a:off x="365760" y="3337560"/>
            <a:ext cx="91500" cy="91500"/>
          </a:xfrm>
          <a:prstGeom prst="ellipse">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2" name="Google Shape;572;p27"/>
          <p:cNvSpPr/>
          <p:nvPr/>
        </p:nvSpPr>
        <p:spPr>
          <a:xfrm>
            <a:off x="512064" y="3273552"/>
            <a:ext cx="2377500" cy="219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050"/>
              <a:buFont typeface="Calibri"/>
              <a:buNone/>
            </a:pPr>
            <a:r>
              <a:rPr b="1" i="0" lang="en-US" sz="1050" u="none" cap="none" strike="noStrike">
                <a:solidFill>
                  <a:srgbClr val="002F6D"/>
                </a:solidFill>
                <a:latin typeface="Calibri"/>
                <a:ea typeface="Calibri"/>
                <a:cs typeface="Calibri"/>
                <a:sym typeface="Calibri"/>
              </a:rPr>
              <a:t>Ready-to-use app collections</a:t>
            </a:r>
            <a:endParaRPr b="0" i="0" sz="1050" u="none" cap="none" strike="noStrike">
              <a:solidFill>
                <a:schemeClr val="dk1"/>
              </a:solidFill>
              <a:latin typeface="Calibri"/>
              <a:ea typeface="Calibri"/>
              <a:cs typeface="Calibri"/>
              <a:sym typeface="Calibri"/>
            </a:endParaRPr>
          </a:p>
        </p:txBody>
      </p:sp>
      <p:sp>
        <p:nvSpPr>
          <p:cNvPr id="573" name="Google Shape;573;p27"/>
          <p:cNvSpPr/>
          <p:nvPr/>
        </p:nvSpPr>
        <p:spPr>
          <a:xfrm>
            <a:off x="512064" y="3493008"/>
            <a:ext cx="23775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950"/>
              <a:buFont typeface="Calibri"/>
              <a:buNone/>
            </a:pPr>
            <a:r>
              <a:rPr lang="en-US" sz="950">
                <a:solidFill>
                  <a:srgbClr val="555759"/>
                </a:solidFill>
                <a:latin typeface="Calibri"/>
                <a:ea typeface="Calibri"/>
                <a:cs typeface="Calibri"/>
                <a:sym typeface="Calibri"/>
              </a:rPr>
              <a:t>Can be d</a:t>
            </a:r>
            <a:r>
              <a:rPr b="0" i="0" lang="en-US" sz="950" u="none" cap="none" strike="noStrike">
                <a:solidFill>
                  <a:srgbClr val="555759"/>
                </a:solidFill>
                <a:latin typeface="Calibri"/>
                <a:ea typeface="Calibri"/>
                <a:cs typeface="Calibri"/>
                <a:sym typeface="Calibri"/>
              </a:rPr>
              <a:t>esigned for A&amp;R workflows</a:t>
            </a:r>
            <a:endParaRPr b="0" i="0" sz="950" u="none" cap="none" strike="noStrike">
              <a:solidFill>
                <a:schemeClr val="dk1"/>
              </a:solidFill>
              <a:latin typeface="Calibri"/>
              <a:ea typeface="Calibri"/>
              <a:cs typeface="Calibri"/>
              <a:sym typeface="Calibri"/>
            </a:endParaRPr>
          </a:p>
        </p:txBody>
      </p:sp>
      <p:sp>
        <p:nvSpPr>
          <p:cNvPr id="574" name="Google Shape;574;p27"/>
          <p:cNvSpPr/>
          <p:nvPr/>
        </p:nvSpPr>
        <p:spPr>
          <a:xfrm>
            <a:off x="365760" y="3895344"/>
            <a:ext cx="91500" cy="91500"/>
          </a:xfrm>
          <a:prstGeom prst="ellipse">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5" name="Google Shape;575;p27"/>
          <p:cNvSpPr/>
          <p:nvPr/>
        </p:nvSpPr>
        <p:spPr>
          <a:xfrm>
            <a:off x="512064" y="3831336"/>
            <a:ext cx="2377500" cy="219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050"/>
              <a:buFont typeface="Calibri"/>
              <a:buNone/>
            </a:pPr>
            <a:r>
              <a:rPr b="1" i="0" lang="en-US" sz="1050" u="none" cap="none" strike="noStrike">
                <a:solidFill>
                  <a:srgbClr val="002F6D"/>
                </a:solidFill>
                <a:latin typeface="Calibri"/>
                <a:ea typeface="Calibri"/>
                <a:cs typeface="Calibri"/>
                <a:sym typeface="Calibri"/>
              </a:rPr>
              <a:t>Coaching office hours</a:t>
            </a:r>
            <a:endParaRPr b="0" i="0" sz="1050" u="none" cap="none" strike="noStrike">
              <a:solidFill>
                <a:schemeClr val="dk1"/>
              </a:solidFill>
              <a:latin typeface="Calibri"/>
              <a:ea typeface="Calibri"/>
              <a:cs typeface="Calibri"/>
              <a:sym typeface="Calibri"/>
            </a:endParaRPr>
          </a:p>
        </p:txBody>
      </p:sp>
      <p:sp>
        <p:nvSpPr>
          <p:cNvPr id="576" name="Google Shape;576;p27"/>
          <p:cNvSpPr/>
          <p:nvPr/>
        </p:nvSpPr>
        <p:spPr>
          <a:xfrm>
            <a:off x="512064" y="4050792"/>
            <a:ext cx="23775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950"/>
              <a:buFont typeface="Calibri"/>
              <a:buNone/>
            </a:pPr>
            <a:r>
              <a:rPr b="0" i="0" lang="en-US" sz="950" u="none" cap="none" strike="noStrike">
                <a:solidFill>
                  <a:srgbClr val="555759"/>
                </a:solidFill>
                <a:latin typeface="Calibri"/>
                <a:ea typeface="Calibri"/>
                <a:cs typeface="Calibri"/>
                <a:sym typeface="Calibri"/>
              </a:rPr>
              <a:t>1:1 and small-group support</a:t>
            </a:r>
            <a:endParaRPr b="0" i="0" sz="950" u="none" cap="none" strike="noStrike">
              <a:solidFill>
                <a:schemeClr val="dk1"/>
              </a:solidFill>
              <a:latin typeface="Calibri"/>
              <a:ea typeface="Calibri"/>
              <a:cs typeface="Calibri"/>
              <a:sym typeface="Calibri"/>
            </a:endParaRPr>
          </a:p>
        </p:txBody>
      </p:sp>
      <p:sp>
        <p:nvSpPr>
          <p:cNvPr id="577" name="Google Shape;577;p27"/>
          <p:cNvSpPr/>
          <p:nvPr/>
        </p:nvSpPr>
        <p:spPr>
          <a:xfrm>
            <a:off x="3236976" y="1682496"/>
            <a:ext cx="2724900" cy="2743200"/>
          </a:xfrm>
          <a:prstGeom prst="rect">
            <a:avLst/>
          </a:prstGeom>
          <a:solidFill>
            <a:srgbClr val="FFFFFF"/>
          </a:solidFill>
          <a:ln cap="flat" cmpd="sng" w="12700">
            <a:solidFill>
              <a:srgbClr val="C8D8EE"/>
            </a:solidFill>
            <a:prstDash val="solid"/>
            <a:round/>
            <a:headEnd len="sm" w="sm" type="none"/>
            <a:tailEnd len="sm" w="sm" type="none"/>
          </a:ln>
          <a:effectLst>
            <a:outerShdw blurRad="635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8" name="Google Shape;578;p27"/>
          <p:cNvSpPr/>
          <p:nvPr/>
        </p:nvSpPr>
        <p:spPr>
          <a:xfrm>
            <a:off x="3236976" y="1682496"/>
            <a:ext cx="2724900" cy="384000"/>
          </a:xfrm>
          <a:prstGeom prst="rect">
            <a:avLst/>
          </a:prstGeom>
          <a:solidFill>
            <a:srgbClr val="0066BA"/>
          </a:solidFill>
          <a:ln cap="flat" cmpd="sng" w="12700">
            <a:solidFill>
              <a:srgbClr val="0066B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9" name="Google Shape;579;p27"/>
          <p:cNvSpPr/>
          <p:nvPr/>
        </p:nvSpPr>
        <p:spPr>
          <a:xfrm>
            <a:off x="3346704" y="1682496"/>
            <a:ext cx="2596800" cy="3840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A&amp;R Use Cases</a:t>
            </a:r>
            <a:endParaRPr b="0" i="0" sz="1200" u="none" cap="none" strike="noStrike">
              <a:solidFill>
                <a:schemeClr val="dk1"/>
              </a:solidFill>
              <a:latin typeface="Calibri"/>
              <a:ea typeface="Calibri"/>
              <a:cs typeface="Calibri"/>
              <a:sym typeface="Calibri"/>
            </a:endParaRPr>
          </a:p>
        </p:txBody>
      </p:sp>
      <p:sp>
        <p:nvSpPr>
          <p:cNvPr id="580" name="Google Shape;580;p27"/>
          <p:cNvSpPr/>
          <p:nvPr/>
        </p:nvSpPr>
        <p:spPr>
          <a:xfrm>
            <a:off x="3346704" y="2221992"/>
            <a:ext cx="91500" cy="91500"/>
          </a:xfrm>
          <a:prstGeom prst="ellipse">
            <a:avLst/>
          </a:prstGeom>
          <a:solidFill>
            <a:srgbClr val="0066BA"/>
          </a:solidFill>
          <a:ln cap="flat" cmpd="sng" w="12700">
            <a:solidFill>
              <a:srgbClr val="0066B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1" name="Google Shape;581;p27"/>
          <p:cNvSpPr/>
          <p:nvPr/>
        </p:nvSpPr>
        <p:spPr>
          <a:xfrm>
            <a:off x="3493008" y="2157984"/>
            <a:ext cx="2377500" cy="219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050"/>
              <a:buFont typeface="Calibri"/>
              <a:buNone/>
            </a:pPr>
            <a:r>
              <a:rPr b="1" i="0" lang="en-US" sz="1050" u="none" cap="none" strike="noStrike">
                <a:solidFill>
                  <a:srgbClr val="002F6D"/>
                </a:solidFill>
                <a:latin typeface="Calibri"/>
                <a:ea typeface="Calibri"/>
                <a:cs typeface="Calibri"/>
                <a:sym typeface="Calibri"/>
              </a:rPr>
              <a:t>Application review assist</a:t>
            </a:r>
            <a:endParaRPr b="0" i="0" sz="1050" u="none" cap="none" strike="noStrike">
              <a:solidFill>
                <a:schemeClr val="dk1"/>
              </a:solidFill>
              <a:latin typeface="Calibri"/>
              <a:ea typeface="Calibri"/>
              <a:cs typeface="Calibri"/>
              <a:sym typeface="Calibri"/>
            </a:endParaRPr>
          </a:p>
        </p:txBody>
      </p:sp>
      <p:sp>
        <p:nvSpPr>
          <p:cNvPr id="582" name="Google Shape;582;p27"/>
          <p:cNvSpPr/>
          <p:nvPr/>
        </p:nvSpPr>
        <p:spPr>
          <a:xfrm>
            <a:off x="3493008" y="2377440"/>
            <a:ext cx="23775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950"/>
              <a:buFont typeface="Calibri"/>
              <a:buNone/>
            </a:pPr>
            <a:r>
              <a:rPr b="0" i="0" lang="en-US" sz="950" u="none" cap="none" strike="noStrike">
                <a:solidFill>
                  <a:srgbClr val="555759"/>
                </a:solidFill>
                <a:latin typeface="Calibri"/>
                <a:ea typeface="Calibri"/>
                <a:cs typeface="Calibri"/>
                <a:sym typeface="Calibri"/>
              </a:rPr>
              <a:t>Flag incomplete or at-risk applications</a:t>
            </a:r>
            <a:endParaRPr b="0" i="0" sz="950" u="none" cap="none" strike="noStrike">
              <a:solidFill>
                <a:schemeClr val="dk1"/>
              </a:solidFill>
              <a:latin typeface="Calibri"/>
              <a:ea typeface="Calibri"/>
              <a:cs typeface="Calibri"/>
              <a:sym typeface="Calibri"/>
            </a:endParaRPr>
          </a:p>
        </p:txBody>
      </p:sp>
      <p:sp>
        <p:nvSpPr>
          <p:cNvPr id="583" name="Google Shape;583;p27"/>
          <p:cNvSpPr/>
          <p:nvPr/>
        </p:nvSpPr>
        <p:spPr>
          <a:xfrm>
            <a:off x="3346704" y="2779776"/>
            <a:ext cx="91500" cy="91500"/>
          </a:xfrm>
          <a:prstGeom prst="ellipse">
            <a:avLst/>
          </a:prstGeom>
          <a:solidFill>
            <a:srgbClr val="0066BA"/>
          </a:solidFill>
          <a:ln cap="flat" cmpd="sng" w="12700">
            <a:solidFill>
              <a:srgbClr val="0066B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4" name="Google Shape;584;p27"/>
          <p:cNvSpPr/>
          <p:nvPr/>
        </p:nvSpPr>
        <p:spPr>
          <a:xfrm>
            <a:off x="3493008" y="2715768"/>
            <a:ext cx="2377500" cy="219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050"/>
              <a:buFont typeface="Calibri"/>
              <a:buNone/>
            </a:pPr>
            <a:r>
              <a:rPr b="1" i="0" lang="en-US" sz="1050" u="none" cap="none" strike="noStrike">
                <a:solidFill>
                  <a:srgbClr val="002F6D"/>
                </a:solidFill>
                <a:latin typeface="Calibri"/>
                <a:ea typeface="Calibri"/>
                <a:cs typeface="Calibri"/>
                <a:sym typeface="Calibri"/>
              </a:rPr>
              <a:t>Student outreach drafting</a:t>
            </a:r>
            <a:endParaRPr b="0" i="0" sz="1050" u="none" cap="none" strike="noStrike">
              <a:solidFill>
                <a:schemeClr val="dk1"/>
              </a:solidFill>
              <a:latin typeface="Calibri"/>
              <a:ea typeface="Calibri"/>
              <a:cs typeface="Calibri"/>
              <a:sym typeface="Calibri"/>
            </a:endParaRPr>
          </a:p>
        </p:txBody>
      </p:sp>
      <p:sp>
        <p:nvSpPr>
          <p:cNvPr id="585" name="Google Shape;585;p27"/>
          <p:cNvSpPr/>
          <p:nvPr/>
        </p:nvSpPr>
        <p:spPr>
          <a:xfrm>
            <a:off x="3493008" y="2935224"/>
            <a:ext cx="23775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950"/>
              <a:buFont typeface="Calibri"/>
              <a:buNone/>
            </a:pPr>
            <a:r>
              <a:rPr b="0" i="0" lang="en-US" sz="950" u="none" cap="none" strike="noStrike">
                <a:solidFill>
                  <a:srgbClr val="555759"/>
                </a:solidFill>
                <a:latin typeface="Calibri"/>
                <a:ea typeface="Calibri"/>
                <a:cs typeface="Calibri"/>
                <a:sym typeface="Calibri"/>
              </a:rPr>
              <a:t>Personalized, on-brand communications</a:t>
            </a:r>
            <a:endParaRPr b="0" i="0" sz="950" u="none" cap="none" strike="noStrike">
              <a:solidFill>
                <a:schemeClr val="dk1"/>
              </a:solidFill>
              <a:latin typeface="Calibri"/>
              <a:ea typeface="Calibri"/>
              <a:cs typeface="Calibri"/>
              <a:sym typeface="Calibri"/>
            </a:endParaRPr>
          </a:p>
        </p:txBody>
      </p:sp>
      <p:sp>
        <p:nvSpPr>
          <p:cNvPr id="586" name="Google Shape;586;p27"/>
          <p:cNvSpPr/>
          <p:nvPr/>
        </p:nvSpPr>
        <p:spPr>
          <a:xfrm>
            <a:off x="3346704" y="3337560"/>
            <a:ext cx="91500" cy="91500"/>
          </a:xfrm>
          <a:prstGeom prst="ellipse">
            <a:avLst/>
          </a:prstGeom>
          <a:solidFill>
            <a:srgbClr val="0066BA"/>
          </a:solidFill>
          <a:ln cap="flat" cmpd="sng" w="12700">
            <a:solidFill>
              <a:srgbClr val="0066B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7" name="Google Shape;587;p27"/>
          <p:cNvSpPr/>
          <p:nvPr/>
        </p:nvSpPr>
        <p:spPr>
          <a:xfrm>
            <a:off x="3493008" y="3273552"/>
            <a:ext cx="2377500" cy="219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050"/>
              <a:buFont typeface="Calibri"/>
              <a:buNone/>
            </a:pPr>
            <a:r>
              <a:rPr b="1" i="0" lang="en-US" sz="1050" u="none" cap="none" strike="noStrike">
                <a:solidFill>
                  <a:srgbClr val="002F6D"/>
                </a:solidFill>
                <a:latin typeface="Calibri"/>
                <a:ea typeface="Calibri"/>
                <a:cs typeface="Calibri"/>
                <a:sym typeface="Calibri"/>
              </a:rPr>
              <a:t>FERPA-aware policy bot</a:t>
            </a:r>
            <a:endParaRPr b="0" i="0" sz="1050" u="none" cap="none" strike="noStrike">
              <a:solidFill>
                <a:schemeClr val="dk1"/>
              </a:solidFill>
              <a:latin typeface="Calibri"/>
              <a:ea typeface="Calibri"/>
              <a:cs typeface="Calibri"/>
              <a:sym typeface="Calibri"/>
            </a:endParaRPr>
          </a:p>
        </p:txBody>
      </p:sp>
      <p:sp>
        <p:nvSpPr>
          <p:cNvPr id="588" name="Google Shape;588;p27"/>
          <p:cNvSpPr/>
          <p:nvPr/>
        </p:nvSpPr>
        <p:spPr>
          <a:xfrm>
            <a:off x="3493008" y="3493008"/>
            <a:ext cx="23775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950"/>
              <a:buFont typeface="Calibri"/>
              <a:buNone/>
            </a:pPr>
            <a:r>
              <a:rPr b="0" i="0" lang="en-US" sz="950" u="none" cap="none" strike="noStrike">
                <a:solidFill>
                  <a:srgbClr val="555759"/>
                </a:solidFill>
                <a:latin typeface="Calibri"/>
                <a:ea typeface="Calibri"/>
                <a:cs typeface="Calibri"/>
                <a:sym typeface="Calibri"/>
              </a:rPr>
              <a:t>Answer routine questions instantly</a:t>
            </a:r>
            <a:endParaRPr b="0" i="0" sz="950" u="none" cap="none" strike="noStrike">
              <a:solidFill>
                <a:schemeClr val="dk1"/>
              </a:solidFill>
              <a:latin typeface="Calibri"/>
              <a:ea typeface="Calibri"/>
              <a:cs typeface="Calibri"/>
              <a:sym typeface="Calibri"/>
            </a:endParaRPr>
          </a:p>
        </p:txBody>
      </p:sp>
      <p:sp>
        <p:nvSpPr>
          <p:cNvPr id="589" name="Google Shape;589;p27"/>
          <p:cNvSpPr/>
          <p:nvPr/>
        </p:nvSpPr>
        <p:spPr>
          <a:xfrm>
            <a:off x="3346704" y="3895344"/>
            <a:ext cx="91500" cy="91500"/>
          </a:xfrm>
          <a:prstGeom prst="ellipse">
            <a:avLst/>
          </a:prstGeom>
          <a:solidFill>
            <a:srgbClr val="0066BA"/>
          </a:solidFill>
          <a:ln cap="flat" cmpd="sng" w="12700">
            <a:solidFill>
              <a:srgbClr val="0066B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0" name="Google Shape;590;p27"/>
          <p:cNvSpPr/>
          <p:nvPr/>
        </p:nvSpPr>
        <p:spPr>
          <a:xfrm>
            <a:off x="3493008" y="3831336"/>
            <a:ext cx="2377500" cy="219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050"/>
              <a:buFont typeface="Calibri"/>
              <a:buNone/>
            </a:pPr>
            <a:r>
              <a:rPr b="1" i="0" lang="en-US" sz="1050" u="none" cap="none" strike="noStrike">
                <a:solidFill>
                  <a:srgbClr val="002F6D"/>
                </a:solidFill>
                <a:latin typeface="Calibri"/>
                <a:ea typeface="Calibri"/>
                <a:cs typeface="Calibri"/>
                <a:sym typeface="Calibri"/>
              </a:rPr>
              <a:t>Transcript &amp; enrollment help</a:t>
            </a:r>
            <a:endParaRPr b="0" i="0" sz="1050" u="none" cap="none" strike="noStrike">
              <a:solidFill>
                <a:schemeClr val="dk1"/>
              </a:solidFill>
              <a:latin typeface="Calibri"/>
              <a:ea typeface="Calibri"/>
              <a:cs typeface="Calibri"/>
              <a:sym typeface="Calibri"/>
            </a:endParaRPr>
          </a:p>
        </p:txBody>
      </p:sp>
      <p:sp>
        <p:nvSpPr>
          <p:cNvPr id="591" name="Google Shape;591;p27"/>
          <p:cNvSpPr/>
          <p:nvPr/>
        </p:nvSpPr>
        <p:spPr>
          <a:xfrm>
            <a:off x="3493008" y="4050792"/>
            <a:ext cx="23775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950"/>
              <a:buFont typeface="Calibri"/>
              <a:buNone/>
            </a:pPr>
            <a:r>
              <a:rPr b="0" i="0" lang="en-US" sz="950" u="none" cap="none" strike="noStrike">
                <a:solidFill>
                  <a:srgbClr val="555759"/>
                </a:solidFill>
                <a:latin typeface="Calibri"/>
                <a:ea typeface="Calibri"/>
                <a:cs typeface="Calibri"/>
                <a:sym typeface="Calibri"/>
              </a:rPr>
              <a:t>Summarize records for faster advising</a:t>
            </a:r>
            <a:endParaRPr b="0" i="0" sz="950" u="none" cap="none" strike="noStrike">
              <a:solidFill>
                <a:schemeClr val="dk1"/>
              </a:solidFill>
              <a:latin typeface="Calibri"/>
              <a:ea typeface="Calibri"/>
              <a:cs typeface="Calibri"/>
              <a:sym typeface="Calibri"/>
            </a:endParaRPr>
          </a:p>
        </p:txBody>
      </p:sp>
      <p:sp>
        <p:nvSpPr>
          <p:cNvPr id="592" name="Google Shape;592;p27"/>
          <p:cNvSpPr/>
          <p:nvPr/>
        </p:nvSpPr>
        <p:spPr>
          <a:xfrm>
            <a:off x="6217920" y="1682496"/>
            <a:ext cx="2724900" cy="2743200"/>
          </a:xfrm>
          <a:prstGeom prst="rect">
            <a:avLst/>
          </a:prstGeom>
          <a:solidFill>
            <a:srgbClr val="FFFFFF"/>
          </a:solidFill>
          <a:ln cap="flat" cmpd="sng" w="12700">
            <a:solidFill>
              <a:srgbClr val="C8D8EE"/>
            </a:solidFill>
            <a:prstDash val="solid"/>
            <a:round/>
            <a:headEnd len="sm" w="sm" type="none"/>
            <a:tailEnd len="sm" w="sm" type="none"/>
          </a:ln>
          <a:effectLst>
            <a:outerShdw blurRad="63500" rotWithShape="0" algn="bl" dir="8100000" dist="25400">
              <a:srgbClr val="000000">
                <a:alpha val="102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3" name="Google Shape;593;p27"/>
          <p:cNvSpPr/>
          <p:nvPr/>
        </p:nvSpPr>
        <p:spPr>
          <a:xfrm>
            <a:off x="6217920" y="1682496"/>
            <a:ext cx="2724900" cy="384000"/>
          </a:xfrm>
          <a:prstGeom prst="rect">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4" name="Google Shape;594;p27"/>
          <p:cNvSpPr/>
          <p:nvPr/>
        </p:nvSpPr>
        <p:spPr>
          <a:xfrm>
            <a:off x="6327648" y="1682496"/>
            <a:ext cx="2596800" cy="3840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How It Scales</a:t>
            </a:r>
            <a:endParaRPr b="0" i="0" sz="1200" u="none" cap="none" strike="noStrike">
              <a:solidFill>
                <a:schemeClr val="dk1"/>
              </a:solidFill>
              <a:latin typeface="Calibri"/>
              <a:ea typeface="Calibri"/>
              <a:cs typeface="Calibri"/>
              <a:sym typeface="Calibri"/>
            </a:endParaRPr>
          </a:p>
        </p:txBody>
      </p:sp>
      <p:sp>
        <p:nvSpPr>
          <p:cNvPr id="595" name="Google Shape;595;p27"/>
          <p:cNvSpPr/>
          <p:nvPr/>
        </p:nvSpPr>
        <p:spPr>
          <a:xfrm>
            <a:off x="6327648" y="2221992"/>
            <a:ext cx="91500" cy="91500"/>
          </a:xfrm>
          <a:prstGeom prst="ellipse">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6" name="Google Shape;596;p27"/>
          <p:cNvSpPr/>
          <p:nvPr/>
        </p:nvSpPr>
        <p:spPr>
          <a:xfrm>
            <a:off x="6473952" y="2157984"/>
            <a:ext cx="2377500" cy="219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050"/>
              <a:buFont typeface="Calibri"/>
              <a:buNone/>
            </a:pPr>
            <a:r>
              <a:rPr b="1" i="0" lang="en-US" sz="1050" u="none" cap="none" strike="noStrike">
                <a:solidFill>
                  <a:srgbClr val="002F6D"/>
                </a:solidFill>
                <a:latin typeface="Calibri"/>
                <a:ea typeface="Calibri"/>
                <a:cs typeface="Calibri"/>
                <a:sym typeface="Calibri"/>
              </a:rPr>
              <a:t>One-time → reusable</a:t>
            </a:r>
            <a:endParaRPr b="0" i="0" sz="1050" u="none" cap="none" strike="noStrike">
              <a:solidFill>
                <a:schemeClr val="dk1"/>
              </a:solidFill>
              <a:latin typeface="Calibri"/>
              <a:ea typeface="Calibri"/>
              <a:cs typeface="Calibri"/>
              <a:sym typeface="Calibri"/>
            </a:endParaRPr>
          </a:p>
        </p:txBody>
      </p:sp>
      <p:sp>
        <p:nvSpPr>
          <p:cNvPr id="597" name="Google Shape;597;p27"/>
          <p:cNvSpPr/>
          <p:nvPr/>
        </p:nvSpPr>
        <p:spPr>
          <a:xfrm>
            <a:off x="6473952" y="2377440"/>
            <a:ext cx="23775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950"/>
              <a:buFont typeface="Calibri"/>
              <a:buNone/>
            </a:pPr>
            <a:r>
              <a:rPr b="0" i="0" lang="en-US" sz="950" u="none" cap="none" strike="noStrike">
                <a:solidFill>
                  <a:srgbClr val="555759"/>
                </a:solidFill>
                <a:latin typeface="Calibri"/>
                <a:ea typeface="Calibri"/>
                <a:cs typeface="Calibri"/>
                <a:sym typeface="Calibri"/>
              </a:rPr>
              <a:t>Build once, deploy across your office</a:t>
            </a:r>
            <a:endParaRPr b="0" i="0" sz="950" u="none" cap="none" strike="noStrike">
              <a:solidFill>
                <a:schemeClr val="dk1"/>
              </a:solidFill>
              <a:latin typeface="Calibri"/>
              <a:ea typeface="Calibri"/>
              <a:cs typeface="Calibri"/>
              <a:sym typeface="Calibri"/>
            </a:endParaRPr>
          </a:p>
        </p:txBody>
      </p:sp>
      <p:sp>
        <p:nvSpPr>
          <p:cNvPr id="598" name="Google Shape;598;p27"/>
          <p:cNvSpPr/>
          <p:nvPr/>
        </p:nvSpPr>
        <p:spPr>
          <a:xfrm>
            <a:off x="6327648" y="2779776"/>
            <a:ext cx="91500" cy="91500"/>
          </a:xfrm>
          <a:prstGeom prst="ellipse">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9" name="Google Shape;599;p27"/>
          <p:cNvSpPr/>
          <p:nvPr/>
        </p:nvSpPr>
        <p:spPr>
          <a:xfrm>
            <a:off x="6473952" y="2715768"/>
            <a:ext cx="2377500" cy="219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050"/>
              <a:buFont typeface="Calibri"/>
              <a:buNone/>
            </a:pPr>
            <a:r>
              <a:rPr b="1" i="0" lang="en-US" sz="1050" u="none" cap="none" strike="noStrike">
                <a:solidFill>
                  <a:srgbClr val="002F6D"/>
                </a:solidFill>
                <a:latin typeface="Calibri"/>
                <a:ea typeface="Calibri"/>
                <a:cs typeface="Calibri"/>
                <a:sym typeface="Calibri"/>
              </a:rPr>
              <a:t>Individual → shared</a:t>
            </a:r>
            <a:endParaRPr b="0" i="0" sz="1050" u="none" cap="none" strike="noStrike">
              <a:solidFill>
                <a:schemeClr val="dk1"/>
              </a:solidFill>
              <a:latin typeface="Calibri"/>
              <a:ea typeface="Calibri"/>
              <a:cs typeface="Calibri"/>
              <a:sym typeface="Calibri"/>
            </a:endParaRPr>
          </a:p>
        </p:txBody>
      </p:sp>
      <p:sp>
        <p:nvSpPr>
          <p:cNvPr id="600" name="Google Shape;600;p27"/>
          <p:cNvSpPr/>
          <p:nvPr/>
        </p:nvSpPr>
        <p:spPr>
          <a:xfrm>
            <a:off x="6473952" y="2935224"/>
            <a:ext cx="23775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950"/>
              <a:buFont typeface="Calibri"/>
              <a:buNone/>
            </a:pPr>
            <a:r>
              <a:rPr b="0" i="0" lang="en-US" sz="950" u="none" cap="none" strike="noStrike">
                <a:solidFill>
                  <a:srgbClr val="555759"/>
                </a:solidFill>
                <a:latin typeface="Calibri"/>
                <a:ea typeface="Calibri"/>
                <a:cs typeface="Calibri"/>
                <a:sym typeface="Calibri"/>
              </a:rPr>
              <a:t>Contribute to the CCC-wide app library</a:t>
            </a:r>
            <a:endParaRPr b="0" i="0" sz="950" u="none" cap="none" strike="noStrike">
              <a:solidFill>
                <a:schemeClr val="dk1"/>
              </a:solidFill>
              <a:latin typeface="Calibri"/>
              <a:ea typeface="Calibri"/>
              <a:cs typeface="Calibri"/>
              <a:sym typeface="Calibri"/>
            </a:endParaRPr>
          </a:p>
        </p:txBody>
      </p:sp>
      <p:sp>
        <p:nvSpPr>
          <p:cNvPr id="601" name="Google Shape;601;p27"/>
          <p:cNvSpPr/>
          <p:nvPr/>
        </p:nvSpPr>
        <p:spPr>
          <a:xfrm>
            <a:off x="6327648" y="3337560"/>
            <a:ext cx="91500" cy="91500"/>
          </a:xfrm>
          <a:prstGeom prst="ellipse">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2" name="Google Shape;602;p27"/>
          <p:cNvSpPr/>
          <p:nvPr/>
        </p:nvSpPr>
        <p:spPr>
          <a:xfrm>
            <a:off x="6473952" y="3273552"/>
            <a:ext cx="2377500" cy="219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050"/>
              <a:buFont typeface="Calibri"/>
              <a:buNone/>
            </a:pPr>
            <a:r>
              <a:rPr b="1" i="0" lang="en-US" sz="1050" u="none" cap="none" strike="noStrike">
                <a:solidFill>
                  <a:srgbClr val="002F6D"/>
                </a:solidFill>
                <a:latin typeface="Calibri"/>
                <a:ea typeface="Calibri"/>
                <a:cs typeface="Calibri"/>
                <a:sym typeface="Calibri"/>
              </a:rPr>
              <a:t>Train-the-trainer path</a:t>
            </a:r>
            <a:endParaRPr b="0" i="0" sz="1050" u="none" cap="none" strike="noStrike">
              <a:solidFill>
                <a:schemeClr val="dk1"/>
              </a:solidFill>
              <a:latin typeface="Calibri"/>
              <a:ea typeface="Calibri"/>
              <a:cs typeface="Calibri"/>
              <a:sym typeface="Calibri"/>
            </a:endParaRPr>
          </a:p>
        </p:txBody>
      </p:sp>
      <p:sp>
        <p:nvSpPr>
          <p:cNvPr id="603" name="Google Shape;603;p27"/>
          <p:cNvSpPr/>
          <p:nvPr/>
        </p:nvSpPr>
        <p:spPr>
          <a:xfrm>
            <a:off x="6473952" y="3493008"/>
            <a:ext cx="23775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950"/>
              <a:buFont typeface="Calibri"/>
              <a:buNone/>
            </a:pPr>
            <a:r>
              <a:rPr b="0" i="0" lang="en-US" sz="950" u="none" cap="none" strike="noStrike">
                <a:solidFill>
                  <a:srgbClr val="555759"/>
                </a:solidFill>
                <a:latin typeface="Calibri"/>
                <a:ea typeface="Calibri"/>
                <a:cs typeface="Calibri"/>
                <a:sym typeface="Calibri"/>
              </a:rPr>
              <a:t>Certify colleagues to spread the model</a:t>
            </a:r>
            <a:endParaRPr b="0" i="0" sz="950" u="none" cap="none" strike="noStrike">
              <a:solidFill>
                <a:schemeClr val="dk1"/>
              </a:solidFill>
              <a:latin typeface="Calibri"/>
              <a:ea typeface="Calibri"/>
              <a:cs typeface="Calibri"/>
              <a:sym typeface="Calibri"/>
            </a:endParaRPr>
          </a:p>
        </p:txBody>
      </p:sp>
      <p:sp>
        <p:nvSpPr>
          <p:cNvPr id="604" name="Google Shape;604;p27"/>
          <p:cNvSpPr/>
          <p:nvPr/>
        </p:nvSpPr>
        <p:spPr>
          <a:xfrm>
            <a:off x="6327648" y="3895344"/>
            <a:ext cx="91500" cy="91500"/>
          </a:xfrm>
          <a:prstGeom prst="ellipse">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5" name="Google Shape;605;p27"/>
          <p:cNvSpPr/>
          <p:nvPr/>
        </p:nvSpPr>
        <p:spPr>
          <a:xfrm>
            <a:off x="6473952" y="3831336"/>
            <a:ext cx="2377500" cy="219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050"/>
              <a:buFont typeface="Calibri"/>
              <a:buNone/>
            </a:pPr>
            <a:r>
              <a:rPr b="1" i="0" lang="en-US" sz="1050" u="none" cap="none" strike="noStrike">
                <a:solidFill>
                  <a:srgbClr val="002F6D"/>
                </a:solidFill>
                <a:latin typeface="Calibri"/>
                <a:ea typeface="Calibri"/>
                <a:cs typeface="Calibri"/>
                <a:sym typeface="Calibri"/>
              </a:rPr>
              <a:t>Pilot → 116 colleges</a:t>
            </a:r>
            <a:endParaRPr b="0" i="0" sz="1050" u="none" cap="none" strike="noStrike">
              <a:solidFill>
                <a:schemeClr val="dk1"/>
              </a:solidFill>
              <a:latin typeface="Calibri"/>
              <a:ea typeface="Calibri"/>
              <a:cs typeface="Calibri"/>
              <a:sym typeface="Calibri"/>
            </a:endParaRPr>
          </a:p>
        </p:txBody>
      </p:sp>
      <p:sp>
        <p:nvSpPr>
          <p:cNvPr id="606" name="Google Shape;606;p27"/>
          <p:cNvSpPr/>
          <p:nvPr/>
        </p:nvSpPr>
        <p:spPr>
          <a:xfrm>
            <a:off x="6473952" y="4050792"/>
            <a:ext cx="23775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950"/>
              <a:buFont typeface="Calibri"/>
              <a:buNone/>
            </a:pPr>
            <a:r>
              <a:rPr b="0" i="0" lang="en-US" sz="950" u="none" cap="none" strike="noStrike">
                <a:solidFill>
                  <a:srgbClr val="555759"/>
                </a:solidFill>
                <a:latin typeface="Calibri"/>
                <a:ea typeface="Calibri"/>
                <a:cs typeface="Calibri"/>
                <a:sym typeface="Calibri"/>
              </a:rPr>
              <a:t>Your tools travel system-wide</a:t>
            </a:r>
            <a:endParaRPr b="0" i="0" sz="950" u="none" cap="none" strike="noStrike">
              <a:solidFill>
                <a:schemeClr val="dk1"/>
              </a:solidFill>
              <a:latin typeface="Calibri"/>
              <a:ea typeface="Calibri"/>
              <a:cs typeface="Calibri"/>
              <a:sym typeface="Calibri"/>
            </a:endParaRPr>
          </a:p>
        </p:txBody>
      </p:sp>
      <p:sp>
        <p:nvSpPr>
          <p:cNvPr id="607" name="Google Shape;607;p27"/>
          <p:cNvSpPr/>
          <p:nvPr/>
        </p:nvSpPr>
        <p:spPr>
          <a:xfrm>
            <a:off x="256032" y="4535424"/>
            <a:ext cx="8631900" cy="411600"/>
          </a:xfrm>
          <a:prstGeom prst="rect">
            <a:avLst/>
          </a:prstGeom>
          <a:solidFill>
            <a:srgbClr val="0066BA"/>
          </a:solidFill>
          <a:ln cap="flat" cmpd="sng" w="12700">
            <a:solidFill>
              <a:srgbClr val="0066B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8" name="Google Shape;608;p27"/>
          <p:cNvSpPr/>
          <p:nvPr/>
        </p:nvSpPr>
        <p:spPr>
          <a:xfrm>
            <a:off x="256032" y="4535424"/>
            <a:ext cx="8631900" cy="456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9" name="Google Shape;609;p27"/>
          <p:cNvSpPr/>
          <p:nvPr/>
        </p:nvSpPr>
        <p:spPr>
          <a:xfrm>
            <a:off x="256025" y="4535450"/>
            <a:ext cx="8631900" cy="301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050"/>
              <a:buFont typeface="Calibri"/>
              <a:buNone/>
            </a:pPr>
            <a:r>
              <a:rPr b="0" i="0" lang="en-US" sz="1050" u="none" cap="none" strike="noStrike">
                <a:solidFill>
                  <a:srgbClr val="FFFFFF"/>
                </a:solidFill>
                <a:latin typeface="Calibri"/>
                <a:ea typeface="Calibri"/>
                <a:cs typeface="Calibri"/>
                <a:sym typeface="Calibri"/>
              </a:rPr>
              <a:t>✦   No-cost Phase 1 pilot underway  ·  Equity-centered &amp; FERPA-compliant by design </a:t>
            </a:r>
            <a:endParaRPr b="0" i="0" sz="1050" u="none" cap="none" strike="noStrike">
              <a:solidFill>
                <a:srgbClr val="FFFFFF"/>
              </a:solidFill>
              <a:latin typeface="Calibri"/>
              <a:ea typeface="Calibri"/>
              <a:cs typeface="Calibri"/>
              <a:sym typeface="Calibri"/>
            </a:endParaRPr>
          </a:p>
          <a:p>
            <a:pPr indent="0" lvl="0" marL="0" marR="0" rtl="0" algn="ctr">
              <a:spcBef>
                <a:spcPts val="0"/>
              </a:spcBef>
              <a:spcAft>
                <a:spcPts val="0"/>
              </a:spcAft>
              <a:buClr>
                <a:srgbClr val="FFFFFF"/>
              </a:buClr>
              <a:buSzPts val="1050"/>
              <a:buFont typeface="Calibri"/>
              <a:buNone/>
            </a:pPr>
            <a:r>
              <a:t/>
            </a:r>
            <a:endParaRPr sz="1050">
              <a:solidFill>
                <a:schemeClr val="accent4"/>
              </a:solidFill>
              <a:latin typeface="Calibri"/>
              <a:ea typeface="Calibri"/>
              <a:cs typeface="Calibri"/>
              <a:sym typeface="Calibri"/>
            </a:endParaRPr>
          </a:p>
          <a:p>
            <a:pPr indent="0" lvl="0" marL="0" marR="0" rtl="0" algn="ctr">
              <a:spcBef>
                <a:spcPts val="0"/>
              </a:spcBef>
              <a:spcAft>
                <a:spcPts val="0"/>
              </a:spcAft>
              <a:buClr>
                <a:srgbClr val="FFFFFF"/>
              </a:buClr>
              <a:buSzPts val="1050"/>
              <a:buFont typeface="Calibri"/>
              <a:buNone/>
            </a:pPr>
            <a:r>
              <a:t/>
            </a:r>
            <a:endParaRPr sz="1050">
              <a:solidFill>
                <a:schemeClr val="accent4"/>
              </a:solidFill>
              <a:latin typeface="Calibri"/>
              <a:ea typeface="Calibri"/>
              <a:cs typeface="Calibri"/>
              <a:sym typeface="Calibri"/>
            </a:endParaRPr>
          </a:p>
          <a:p>
            <a:pPr indent="0" lvl="0" marL="0" marR="0" rtl="0" algn="ctr">
              <a:spcBef>
                <a:spcPts val="0"/>
              </a:spcBef>
              <a:spcAft>
                <a:spcPts val="0"/>
              </a:spcAft>
              <a:buClr>
                <a:srgbClr val="FFFFFF"/>
              </a:buClr>
              <a:buSzPts val="1050"/>
              <a:buFont typeface="Calibri"/>
              <a:buNone/>
            </a:pPr>
            <a:r>
              <a:rPr lang="en-US" sz="1250">
                <a:solidFill>
                  <a:schemeClr val="accent4"/>
                </a:solidFill>
                <a:latin typeface="Calibri"/>
                <a:ea typeface="Calibri"/>
                <a:cs typeface="Calibri"/>
                <a:sym typeface="Calibri"/>
              </a:rPr>
              <a:t>Over 3400 bots designed * Remix * </a:t>
            </a:r>
            <a:r>
              <a:rPr lang="en-US" sz="1250" u="sng">
                <a:solidFill>
                  <a:schemeClr val="accent4"/>
                </a:solidFill>
                <a:latin typeface="Calibri"/>
                <a:ea typeface="Calibri"/>
                <a:cs typeface="Calibri"/>
                <a:sym typeface="Calibri"/>
                <a:hlinkClick r:id="rId3">
                  <a:extLst>
                    <a:ext uri="{A12FA001-AC4F-418D-AE19-62706E023703}">
                      <ahyp:hlinkClr val="tx"/>
                    </a:ext>
                  </a:extLst>
                </a:hlinkClick>
              </a:rPr>
              <a:t>playlab-education.github.io</a:t>
            </a:r>
            <a:r>
              <a:rPr lang="en-US" sz="1250">
                <a:solidFill>
                  <a:schemeClr val="accent4"/>
                </a:solidFill>
                <a:latin typeface="Calibri"/>
                <a:ea typeface="Calibri"/>
                <a:cs typeface="Calibri"/>
                <a:sym typeface="Calibri"/>
              </a:rPr>
              <a:t> </a:t>
            </a:r>
            <a:endParaRPr sz="1250">
              <a:solidFill>
                <a:schemeClr val="accent4"/>
              </a:solidFill>
              <a:latin typeface="Calibri"/>
              <a:ea typeface="Calibri"/>
              <a:cs typeface="Calibri"/>
              <a:sym typeface="Calibri"/>
            </a:endParaRPr>
          </a:p>
          <a:p>
            <a:pPr indent="0" lvl="0" marL="0" marR="0" rtl="0" algn="ctr">
              <a:spcBef>
                <a:spcPts val="0"/>
              </a:spcBef>
              <a:spcAft>
                <a:spcPts val="0"/>
              </a:spcAft>
              <a:buClr>
                <a:srgbClr val="FFFFFF"/>
              </a:buClr>
              <a:buSzPts val="1050"/>
              <a:buFont typeface="Calibri"/>
              <a:buNone/>
            </a:pPr>
            <a:r>
              <a:t/>
            </a:r>
            <a:endParaRPr sz="1050">
              <a:solidFill>
                <a:srgbClr val="FFFFFF"/>
              </a:solidFill>
              <a:latin typeface="Calibri"/>
              <a:ea typeface="Calibri"/>
              <a:cs typeface="Calibri"/>
              <a:sym typeface="Calibri"/>
            </a:endParaRPr>
          </a:p>
          <a:p>
            <a:pPr indent="0" lvl="0" marL="0" marR="0" rtl="0" algn="ctr">
              <a:spcBef>
                <a:spcPts val="0"/>
              </a:spcBef>
              <a:spcAft>
                <a:spcPts val="0"/>
              </a:spcAft>
              <a:buClr>
                <a:srgbClr val="FFFFFF"/>
              </a:buClr>
              <a:buSzPts val="1050"/>
              <a:buFont typeface="Calibri"/>
              <a:buNone/>
            </a:pPr>
            <a:r>
              <a:t/>
            </a:r>
            <a:endParaRPr sz="1050">
              <a:solidFill>
                <a:srgbClr val="FFFFFF"/>
              </a:solidFill>
              <a:latin typeface="Calibri"/>
              <a:ea typeface="Calibri"/>
              <a:cs typeface="Calibri"/>
              <a:sym typeface="Calibri"/>
            </a:endParaRPr>
          </a:p>
          <a:p>
            <a:pPr indent="0" lvl="0" marL="0" marR="0" rtl="0" algn="ctr">
              <a:spcBef>
                <a:spcPts val="0"/>
              </a:spcBef>
              <a:spcAft>
                <a:spcPts val="0"/>
              </a:spcAft>
              <a:buClr>
                <a:srgbClr val="FFFFFF"/>
              </a:buClr>
              <a:buSzPts val="1050"/>
              <a:buFont typeface="Calibri"/>
              <a:buNone/>
            </a:pPr>
            <a:r>
              <a:rPr lang="en-US" sz="1050">
                <a:solidFill>
                  <a:srgbClr val="FFFFFF"/>
                </a:solidFill>
                <a:latin typeface="Calibri"/>
                <a:ea typeface="Calibri"/>
                <a:cs typeface="Calibri"/>
                <a:sym typeface="Calibri"/>
              </a:rPr>
              <a:t>Over </a:t>
            </a:r>
            <a:endParaRPr sz="1050">
              <a:solidFill>
                <a:srgbClr val="FFFFFF"/>
              </a:solidFill>
              <a:latin typeface="Calibri"/>
              <a:ea typeface="Calibri"/>
              <a:cs typeface="Calibri"/>
              <a:sym typeface="Calibri"/>
            </a:endParaRPr>
          </a:p>
        </p:txBody>
      </p:sp>
      <p:sp>
        <p:nvSpPr>
          <p:cNvPr id="610" name="Google Shape;610;p27"/>
          <p:cNvSpPr/>
          <p:nvPr/>
        </p:nvSpPr>
        <p:spPr>
          <a:xfrm>
            <a:off x="164592" y="4800600"/>
            <a:ext cx="8979300" cy="347400"/>
          </a:xfrm>
          <a:prstGeom prst="rect">
            <a:avLst/>
          </a:prstGeom>
          <a:solidFill>
            <a:srgbClr val="001A45"/>
          </a:solidFill>
          <a:ln cap="flat" cmpd="sng" w="12700">
            <a:solidFill>
              <a:srgbClr val="001A4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1" name="Google Shape;611;p27"/>
          <p:cNvSpPr/>
          <p:nvPr/>
        </p:nvSpPr>
        <p:spPr>
          <a:xfrm>
            <a:off x="338297" y="4837200"/>
            <a:ext cx="8631900" cy="3474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900"/>
              <a:buFont typeface="Calibri"/>
              <a:buNone/>
            </a:pPr>
            <a:r>
              <a:rPr b="0" i="0" lang="en-US" sz="900" u="none" cap="none" strike="noStrike">
                <a:solidFill>
                  <a:srgbClr val="FFFFFF"/>
                </a:solidFill>
                <a:latin typeface="Calibri"/>
                <a:ea typeface="Calibri"/>
                <a:cs typeface="Calibri"/>
                <a:sym typeface="Calibri"/>
              </a:rPr>
              <a:t>California Community Colleges Chancellor's Office  |  Generative AI Strategy</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2F6D"/>
        </a:solidFill>
      </p:bgPr>
    </p:bg>
    <p:spTree>
      <p:nvGrpSpPr>
        <p:cNvPr id="616" name="Shape 616"/>
        <p:cNvGrpSpPr/>
        <p:nvPr/>
      </p:nvGrpSpPr>
      <p:grpSpPr>
        <a:xfrm>
          <a:off x="0" y="0"/>
          <a:ext cx="0" cy="0"/>
          <a:chOff x="0" y="0"/>
          <a:chExt cx="0" cy="0"/>
        </a:xfrm>
      </p:grpSpPr>
      <p:sp>
        <p:nvSpPr>
          <p:cNvPr id="617" name="Google Shape;617;p28"/>
          <p:cNvSpPr/>
          <p:nvPr/>
        </p:nvSpPr>
        <p:spPr>
          <a:xfrm>
            <a:off x="0" y="0"/>
            <a:ext cx="9144000" cy="1005900"/>
          </a:xfrm>
          <a:prstGeom prst="rect">
            <a:avLst/>
          </a:prstGeom>
          <a:solidFill>
            <a:srgbClr val="0066BA"/>
          </a:solidFill>
          <a:ln cap="flat" cmpd="sng" w="12700">
            <a:solidFill>
              <a:srgbClr val="0066B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8" name="Google Shape;618;p28"/>
          <p:cNvSpPr/>
          <p:nvPr/>
        </p:nvSpPr>
        <p:spPr>
          <a:xfrm>
            <a:off x="365760" y="201168"/>
            <a:ext cx="8229600" cy="594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2600"/>
              <a:buFont typeface="Calibri"/>
              <a:buNone/>
            </a:pPr>
            <a:r>
              <a:rPr b="1" lang="en-US" sz="2600">
                <a:solidFill>
                  <a:srgbClr val="FFFFFF"/>
                </a:solidFill>
                <a:latin typeface="Calibri"/>
                <a:ea typeface="Calibri"/>
                <a:cs typeface="Calibri"/>
                <a:sym typeface="Calibri"/>
              </a:rPr>
              <a:t>HOWEVER…</a:t>
            </a:r>
            <a:r>
              <a:rPr b="1" i="0" lang="en-US" sz="2600" u="none" cap="none" strike="noStrike">
                <a:solidFill>
                  <a:srgbClr val="FFFFFF"/>
                </a:solidFill>
                <a:latin typeface="Calibri"/>
                <a:ea typeface="Calibri"/>
                <a:cs typeface="Calibri"/>
                <a:sym typeface="Calibri"/>
              </a:rPr>
              <a:t> New Territory: Agentic AI</a:t>
            </a:r>
            <a:endParaRPr b="0" i="0" sz="2600" u="none" cap="none" strike="noStrike">
              <a:solidFill>
                <a:schemeClr val="dk1"/>
              </a:solidFill>
              <a:latin typeface="Calibri"/>
              <a:ea typeface="Calibri"/>
              <a:cs typeface="Calibri"/>
              <a:sym typeface="Calibri"/>
            </a:endParaRPr>
          </a:p>
        </p:txBody>
      </p:sp>
      <p:sp>
        <p:nvSpPr>
          <p:cNvPr id="619" name="Google Shape;619;p28"/>
          <p:cNvSpPr/>
          <p:nvPr/>
        </p:nvSpPr>
        <p:spPr>
          <a:xfrm>
            <a:off x="365760" y="1234440"/>
            <a:ext cx="8412600" cy="960000"/>
          </a:xfrm>
          <a:prstGeom prst="rect">
            <a:avLst/>
          </a:prstGeom>
          <a:solidFill>
            <a:srgbClr val="003D8F"/>
          </a:solidFill>
          <a:ln cap="flat" cmpd="sng" w="12700">
            <a:solidFill>
              <a:srgbClr val="FFB600"/>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0" name="Google Shape;620;p28"/>
          <p:cNvSpPr/>
          <p:nvPr/>
        </p:nvSpPr>
        <p:spPr>
          <a:xfrm>
            <a:off x="548640" y="1325880"/>
            <a:ext cx="8046600" cy="777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Calibri"/>
              <a:buNone/>
            </a:pPr>
            <a:r>
              <a:rPr b="0" i="1" lang="en-US" sz="1600" u="none" cap="none" strike="noStrike">
                <a:solidFill>
                  <a:srgbClr val="FFFFFF"/>
                </a:solidFill>
                <a:latin typeface="Calibri"/>
                <a:ea typeface="Calibri"/>
                <a:cs typeface="Calibri"/>
                <a:sym typeface="Calibri"/>
              </a:rPr>
              <a:t>Agentic AI doesn't just respond to a prompt — it takes sequences of actions toward a goal.</a:t>
            </a:r>
            <a:endParaRPr b="0" i="0" sz="1600" u="none" cap="none" strike="noStrike">
              <a:solidFill>
                <a:schemeClr val="dk1"/>
              </a:solidFill>
              <a:latin typeface="Calibri"/>
              <a:ea typeface="Calibri"/>
              <a:cs typeface="Calibri"/>
              <a:sym typeface="Calibri"/>
            </a:endParaRPr>
          </a:p>
        </p:txBody>
      </p:sp>
      <p:sp>
        <p:nvSpPr>
          <p:cNvPr id="621" name="Google Shape;621;p28"/>
          <p:cNvSpPr/>
          <p:nvPr/>
        </p:nvSpPr>
        <p:spPr>
          <a:xfrm>
            <a:off x="365760" y="2423160"/>
            <a:ext cx="2697600" cy="2286000"/>
          </a:xfrm>
          <a:prstGeom prst="rect">
            <a:avLst/>
          </a:prstGeom>
          <a:solidFill>
            <a:srgbClr val="003D8F"/>
          </a:solidFill>
          <a:ln cap="flat" cmpd="sng" w="12700">
            <a:solidFill>
              <a:srgbClr val="0066BA"/>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2" name="Google Shape;622;p28"/>
          <p:cNvSpPr/>
          <p:nvPr/>
        </p:nvSpPr>
        <p:spPr>
          <a:xfrm>
            <a:off x="365760" y="2514600"/>
            <a:ext cx="2697600" cy="457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B600"/>
              </a:buClr>
              <a:buSzPts val="2400"/>
              <a:buFont typeface="Calibri"/>
              <a:buNone/>
            </a:pPr>
            <a:r>
              <a:rPr b="1" i="0" lang="en-US" sz="2400" u="none" cap="none" strike="noStrike">
                <a:solidFill>
                  <a:srgbClr val="FFB600"/>
                </a:solidFill>
                <a:latin typeface="Calibri"/>
                <a:ea typeface="Calibri"/>
                <a:cs typeface="Calibri"/>
                <a:sym typeface="Calibri"/>
              </a:rPr>
              <a:t>01</a:t>
            </a:r>
            <a:endParaRPr b="0" i="0" sz="2400" u="none" cap="none" strike="noStrike">
              <a:solidFill>
                <a:schemeClr val="dk1"/>
              </a:solidFill>
              <a:latin typeface="Calibri"/>
              <a:ea typeface="Calibri"/>
              <a:cs typeface="Calibri"/>
              <a:sym typeface="Calibri"/>
            </a:endParaRPr>
          </a:p>
        </p:txBody>
      </p:sp>
      <p:sp>
        <p:nvSpPr>
          <p:cNvPr id="623" name="Google Shape;623;p28"/>
          <p:cNvSpPr/>
          <p:nvPr/>
        </p:nvSpPr>
        <p:spPr>
          <a:xfrm>
            <a:off x="457200" y="3017520"/>
            <a:ext cx="2514600" cy="502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400"/>
              <a:buFont typeface="Calibri"/>
              <a:buNone/>
            </a:pPr>
            <a:r>
              <a:rPr b="1" i="0" lang="en-US" sz="1400" u="none" cap="none" strike="noStrike">
                <a:solidFill>
                  <a:srgbClr val="FFFFFF"/>
                </a:solidFill>
                <a:latin typeface="Calibri"/>
                <a:ea typeface="Calibri"/>
                <a:cs typeface="Calibri"/>
                <a:sym typeface="Calibri"/>
              </a:rPr>
              <a:t>24/7 Enrollment Chatbots</a:t>
            </a:r>
            <a:endParaRPr b="0" i="0" sz="1400" u="none" cap="none" strike="noStrike">
              <a:solidFill>
                <a:schemeClr val="dk1"/>
              </a:solidFill>
              <a:latin typeface="Calibri"/>
              <a:ea typeface="Calibri"/>
              <a:cs typeface="Calibri"/>
              <a:sym typeface="Calibri"/>
            </a:endParaRPr>
          </a:p>
        </p:txBody>
      </p:sp>
      <p:sp>
        <p:nvSpPr>
          <p:cNvPr id="624" name="Google Shape;624;p28"/>
          <p:cNvSpPr/>
          <p:nvPr/>
        </p:nvSpPr>
        <p:spPr>
          <a:xfrm>
            <a:off x="457200" y="3611880"/>
            <a:ext cx="2514600" cy="868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C4E0"/>
              </a:buClr>
              <a:buSzPts val="1200"/>
              <a:buFont typeface="Calibri"/>
              <a:buNone/>
            </a:pPr>
            <a:r>
              <a:rPr b="0" i="0" lang="en-US" sz="1200" u="none" cap="none" strike="noStrike">
                <a:solidFill>
                  <a:srgbClr val="A8C4E0"/>
                </a:solidFill>
                <a:latin typeface="Calibri"/>
                <a:ea typeface="Calibri"/>
                <a:cs typeface="Calibri"/>
                <a:sym typeface="Calibri"/>
              </a:rPr>
              <a:t>Handle deadline questions and escalate complex cases to staff automatically.</a:t>
            </a:r>
            <a:endParaRPr b="0" i="0" sz="1200" u="none" cap="none" strike="noStrike">
              <a:solidFill>
                <a:schemeClr val="dk1"/>
              </a:solidFill>
              <a:latin typeface="Calibri"/>
              <a:ea typeface="Calibri"/>
              <a:cs typeface="Calibri"/>
              <a:sym typeface="Calibri"/>
            </a:endParaRPr>
          </a:p>
        </p:txBody>
      </p:sp>
      <p:sp>
        <p:nvSpPr>
          <p:cNvPr id="625" name="Google Shape;625;p28"/>
          <p:cNvSpPr/>
          <p:nvPr/>
        </p:nvSpPr>
        <p:spPr>
          <a:xfrm>
            <a:off x="3291840" y="2423160"/>
            <a:ext cx="2697600" cy="2286000"/>
          </a:xfrm>
          <a:prstGeom prst="rect">
            <a:avLst/>
          </a:prstGeom>
          <a:solidFill>
            <a:srgbClr val="003D8F"/>
          </a:solidFill>
          <a:ln cap="flat" cmpd="sng" w="12700">
            <a:solidFill>
              <a:srgbClr val="0066BA"/>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6" name="Google Shape;626;p28"/>
          <p:cNvSpPr/>
          <p:nvPr/>
        </p:nvSpPr>
        <p:spPr>
          <a:xfrm>
            <a:off x="3291840" y="2514600"/>
            <a:ext cx="2697600" cy="457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B600"/>
              </a:buClr>
              <a:buSzPts val="2400"/>
              <a:buFont typeface="Calibri"/>
              <a:buNone/>
            </a:pPr>
            <a:r>
              <a:rPr b="1" i="0" lang="en-US" sz="2400" u="none" cap="none" strike="noStrike">
                <a:solidFill>
                  <a:srgbClr val="FFB600"/>
                </a:solidFill>
                <a:latin typeface="Calibri"/>
                <a:ea typeface="Calibri"/>
                <a:cs typeface="Calibri"/>
                <a:sym typeface="Calibri"/>
              </a:rPr>
              <a:t>02</a:t>
            </a:r>
            <a:endParaRPr b="0" i="0" sz="2400" u="none" cap="none" strike="noStrike">
              <a:solidFill>
                <a:schemeClr val="dk1"/>
              </a:solidFill>
              <a:latin typeface="Calibri"/>
              <a:ea typeface="Calibri"/>
              <a:cs typeface="Calibri"/>
              <a:sym typeface="Calibri"/>
            </a:endParaRPr>
          </a:p>
        </p:txBody>
      </p:sp>
      <p:sp>
        <p:nvSpPr>
          <p:cNvPr id="627" name="Google Shape;627;p28"/>
          <p:cNvSpPr/>
          <p:nvPr/>
        </p:nvSpPr>
        <p:spPr>
          <a:xfrm>
            <a:off x="3383280" y="3017520"/>
            <a:ext cx="2514600" cy="502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400"/>
              <a:buFont typeface="Calibri"/>
              <a:buNone/>
            </a:pPr>
            <a:r>
              <a:rPr b="1" i="0" lang="en-US" sz="1400" u="none" cap="none" strike="noStrike">
                <a:solidFill>
                  <a:srgbClr val="FFFFFF"/>
                </a:solidFill>
                <a:latin typeface="Calibri"/>
                <a:ea typeface="Calibri"/>
                <a:cs typeface="Calibri"/>
                <a:sym typeface="Calibri"/>
              </a:rPr>
              <a:t>Document Intake Agents</a:t>
            </a:r>
            <a:endParaRPr b="0" i="0" sz="1400" u="none" cap="none" strike="noStrike">
              <a:solidFill>
                <a:schemeClr val="dk1"/>
              </a:solidFill>
              <a:latin typeface="Calibri"/>
              <a:ea typeface="Calibri"/>
              <a:cs typeface="Calibri"/>
              <a:sym typeface="Calibri"/>
            </a:endParaRPr>
          </a:p>
        </p:txBody>
      </p:sp>
      <p:sp>
        <p:nvSpPr>
          <p:cNvPr id="628" name="Google Shape;628;p28"/>
          <p:cNvSpPr/>
          <p:nvPr/>
        </p:nvSpPr>
        <p:spPr>
          <a:xfrm>
            <a:off x="3383280" y="3611880"/>
            <a:ext cx="2514600" cy="868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C4E0"/>
              </a:buClr>
              <a:buSzPts val="1200"/>
              <a:buFont typeface="Calibri"/>
              <a:buNone/>
            </a:pPr>
            <a:r>
              <a:rPr b="0" i="0" lang="en-US" sz="1200" u="none" cap="none" strike="noStrike">
                <a:solidFill>
                  <a:srgbClr val="A8C4E0"/>
                </a:solidFill>
                <a:latin typeface="Calibri"/>
                <a:ea typeface="Calibri"/>
                <a:cs typeface="Calibri"/>
                <a:sym typeface="Calibri"/>
              </a:rPr>
              <a:t>Receive transcript uploads, flag legibility issues, route to the right queue.</a:t>
            </a:r>
            <a:endParaRPr b="0" i="0" sz="1200" u="none" cap="none" strike="noStrike">
              <a:solidFill>
                <a:schemeClr val="dk1"/>
              </a:solidFill>
              <a:latin typeface="Calibri"/>
              <a:ea typeface="Calibri"/>
              <a:cs typeface="Calibri"/>
              <a:sym typeface="Calibri"/>
            </a:endParaRPr>
          </a:p>
        </p:txBody>
      </p:sp>
      <p:sp>
        <p:nvSpPr>
          <p:cNvPr id="629" name="Google Shape;629;p28"/>
          <p:cNvSpPr/>
          <p:nvPr/>
        </p:nvSpPr>
        <p:spPr>
          <a:xfrm>
            <a:off x="6217920" y="2423160"/>
            <a:ext cx="2697600" cy="2286000"/>
          </a:xfrm>
          <a:prstGeom prst="rect">
            <a:avLst/>
          </a:prstGeom>
          <a:solidFill>
            <a:srgbClr val="003D8F"/>
          </a:solidFill>
          <a:ln cap="flat" cmpd="sng" w="12700">
            <a:solidFill>
              <a:srgbClr val="0066BA"/>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0" name="Google Shape;630;p28"/>
          <p:cNvSpPr/>
          <p:nvPr/>
        </p:nvSpPr>
        <p:spPr>
          <a:xfrm>
            <a:off x="6217920" y="2514600"/>
            <a:ext cx="2697600" cy="4572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B600"/>
              </a:buClr>
              <a:buSzPts val="2400"/>
              <a:buFont typeface="Calibri"/>
              <a:buNone/>
            </a:pPr>
            <a:r>
              <a:rPr b="1" i="0" lang="en-US" sz="2400" u="none" cap="none" strike="noStrike">
                <a:solidFill>
                  <a:srgbClr val="FFB600"/>
                </a:solidFill>
                <a:latin typeface="Calibri"/>
                <a:ea typeface="Calibri"/>
                <a:cs typeface="Calibri"/>
                <a:sym typeface="Calibri"/>
              </a:rPr>
              <a:t>03</a:t>
            </a:r>
            <a:endParaRPr b="0" i="0" sz="2400" u="none" cap="none" strike="noStrike">
              <a:solidFill>
                <a:schemeClr val="dk1"/>
              </a:solidFill>
              <a:latin typeface="Calibri"/>
              <a:ea typeface="Calibri"/>
              <a:cs typeface="Calibri"/>
              <a:sym typeface="Calibri"/>
            </a:endParaRPr>
          </a:p>
        </p:txBody>
      </p:sp>
      <p:sp>
        <p:nvSpPr>
          <p:cNvPr id="631" name="Google Shape;631;p28"/>
          <p:cNvSpPr/>
          <p:nvPr/>
        </p:nvSpPr>
        <p:spPr>
          <a:xfrm>
            <a:off x="6309360" y="3017520"/>
            <a:ext cx="2514600" cy="502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400"/>
              <a:buFont typeface="Calibri"/>
              <a:buNone/>
            </a:pPr>
            <a:r>
              <a:rPr b="1" i="0" lang="en-US" sz="1400" u="none" cap="none" strike="noStrike">
                <a:solidFill>
                  <a:srgbClr val="FFFFFF"/>
                </a:solidFill>
                <a:latin typeface="Calibri"/>
                <a:ea typeface="Calibri"/>
                <a:cs typeface="Calibri"/>
                <a:sym typeface="Calibri"/>
              </a:rPr>
              <a:t>Automated Outreach Sequences</a:t>
            </a:r>
            <a:endParaRPr b="0" i="0" sz="1400" u="none" cap="none" strike="noStrike">
              <a:solidFill>
                <a:schemeClr val="dk1"/>
              </a:solidFill>
              <a:latin typeface="Calibri"/>
              <a:ea typeface="Calibri"/>
              <a:cs typeface="Calibri"/>
              <a:sym typeface="Calibri"/>
            </a:endParaRPr>
          </a:p>
        </p:txBody>
      </p:sp>
      <p:sp>
        <p:nvSpPr>
          <p:cNvPr id="632" name="Google Shape;632;p28"/>
          <p:cNvSpPr/>
          <p:nvPr/>
        </p:nvSpPr>
        <p:spPr>
          <a:xfrm>
            <a:off x="6309360" y="3611880"/>
            <a:ext cx="2514600" cy="868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A8C4E0"/>
              </a:buClr>
              <a:buSzPts val="1200"/>
              <a:buFont typeface="Calibri"/>
              <a:buNone/>
            </a:pPr>
            <a:r>
              <a:rPr b="0" i="0" lang="en-US" sz="1200" u="none" cap="none" strike="noStrike">
                <a:solidFill>
                  <a:srgbClr val="A8C4E0"/>
                </a:solidFill>
                <a:latin typeface="Calibri"/>
                <a:ea typeface="Calibri"/>
                <a:cs typeface="Calibri"/>
                <a:sym typeface="Calibri"/>
              </a:rPr>
              <a:t>Trigger student contact when enrollment status changes.</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F6F9"/>
        </a:solidFill>
      </p:bgPr>
    </p:bg>
    <p:spTree>
      <p:nvGrpSpPr>
        <p:cNvPr id="637" name="Shape 637"/>
        <p:cNvGrpSpPr/>
        <p:nvPr/>
      </p:nvGrpSpPr>
      <p:grpSpPr>
        <a:xfrm>
          <a:off x="0" y="0"/>
          <a:ext cx="0" cy="0"/>
          <a:chOff x="0" y="0"/>
          <a:chExt cx="0" cy="0"/>
        </a:xfrm>
      </p:grpSpPr>
      <p:sp>
        <p:nvSpPr>
          <p:cNvPr id="638" name="Google Shape;638;p29"/>
          <p:cNvSpPr/>
          <p:nvPr/>
        </p:nvSpPr>
        <p:spPr>
          <a:xfrm>
            <a:off x="0" y="0"/>
            <a:ext cx="201300" cy="5143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9" name="Google Shape;639;p29"/>
          <p:cNvSpPr/>
          <p:nvPr/>
        </p:nvSpPr>
        <p:spPr>
          <a:xfrm>
            <a:off x="411480" y="182880"/>
            <a:ext cx="8229600" cy="320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Peer Example  ·  It's Already Here</a:t>
            </a:r>
            <a:endParaRPr b="0" i="0" sz="1100" u="none" cap="none" strike="noStrike">
              <a:solidFill>
                <a:schemeClr val="dk1"/>
              </a:solidFill>
              <a:latin typeface="Calibri"/>
              <a:ea typeface="Calibri"/>
              <a:cs typeface="Calibri"/>
              <a:sym typeface="Calibri"/>
            </a:endParaRPr>
          </a:p>
        </p:txBody>
      </p:sp>
      <p:sp>
        <p:nvSpPr>
          <p:cNvPr id="640" name="Google Shape;640;p29"/>
          <p:cNvSpPr/>
          <p:nvPr/>
        </p:nvSpPr>
        <p:spPr>
          <a:xfrm>
            <a:off x="411480" y="594360"/>
            <a:ext cx="8229600" cy="594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2800"/>
              <a:buFont typeface="Calibri"/>
              <a:buNone/>
            </a:pPr>
            <a:r>
              <a:rPr b="1" i="0" lang="en-US" sz="2800" u="none" cap="none" strike="noStrike">
                <a:solidFill>
                  <a:srgbClr val="002F6D"/>
                </a:solidFill>
                <a:latin typeface="Calibri"/>
                <a:ea typeface="Calibri"/>
                <a:cs typeface="Calibri"/>
                <a:sym typeface="Calibri"/>
              </a:rPr>
              <a:t>Element 451 / Bolt at San Diego CCD</a:t>
            </a:r>
            <a:endParaRPr b="0" i="0" sz="2800" u="none" cap="none" strike="noStrike">
              <a:solidFill>
                <a:schemeClr val="dk1"/>
              </a:solidFill>
              <a:latin typeface="Calibri"/>
              <a:ea typeface="Calibri"/>
              <a:cs typeface="Calibri"/>
              <a:sym typeface="Calibri"/>
            </a:endParaRPr>
          </a:p>
        </p:txBody>
      </p:sp>
      <p:sp>
        <p:nvSpPr>
          <p:cNvPr id="641" name="Google Shape;641;p29"/>
          <p:cNvSpPr/>
          <p:nvPr/>
        </p:nvSpPr>
        <p:spPr>
          <a:xfrm>
            <a:off x="411480" y="1371600"/>
            <a:ext cx="2469000" cy="548700"/>
          </a:xfrm>
          <a:prstGeom prst="rect">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2" name="Google Shape;642;p29"/>
          <p:cNvSpPr/>
          <p:nvPr/>
        </p:nvSpPr>
        <p:spPr>
          <a:xfrm>
            <a:off x="411480" y="1389888"/>
            <a:ext cx="2469000" cy="5121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400"/>
              <a:buFont typeface="Calibri"/>
              <a:buNone/>
            </a:pPr>
            <a:r>
              <a:rPr b="1" i="0" lang="en-US" sz="1400" u="none" cap="none" strike="noStrike">
                <a:solidFill>
                  <a:srgbClr val="FFFFFF"/>
                </a:solidFill>
                <a:latin typeface="Calibri"/>
                <a:ea typeface="Calibri"/>
                <a:cs typeface="Calibri"/>
                <a:sym typeface="Calibri"/>
              </a:rPr>
              <a:t>Mesa College</a:t>
            </a:r>
            <a:endParaRPr b="0" i="0" sz="1400" u="none" cap="none" strike="noStrike">
              <a:solidFill>
                <a:schemeClr val="dk1"/>
              </a:solidFill>
              <a:latin typeface="Calibri"/>
              <a:ea typeface="Calibri"/>
              <a:cs typeface="Calibri"/>
              <a:sym typeface="Calibri"/>
            </a:endParaRPr>
          </a:p>
        </p:txBody>
      </p:sp>
      <p:sp>
        <p:nvSpPr>
          <p:cNvPr id="643" name="Google Shape;643;p29"/>
          <p:cNvSpPr/>
          <p:nvPr/>
        </p:nvSpPr>
        <p:spPr>
          <a:xfrm>
            <a:off x="3108960" y="1371600"/>
            <a:ext cx="2469000" cy="548700"/>
          </a:xfrm>
          <a:prstGeom prst="rect">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4" name="Google Shape;644;p29"/>
          <p:cNvSpPr/>
          <p:nvPr/>
        </p:nvSpPr>
        <p:spPr>
          <a:xfrm>
            <a:off x="3108960" y="1389888"/>
            <a:ext cx="2469000" cy="5121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400"/>
              <a:buFont typeface="Calibri"/>
              <a:buNone/>
            </a:pPr>
            <a:r>
              <a:rPr b="1" i="0" lang="en-US" sz="1400" u="none" cap="none" strike="noStrike">
                <a:solidFill>
                  <a:srgbClr val="FFFFFF"/>
                </a:solidFill>
                <a:latin typeface="Calibri"/>
                <a:ea typeface="Calibri"/>
                <a:cs typeface="Calibri"/>
                <a:sym typeface="Calibri"/>
              </a:rPr>
              <a:t>Miramar College</a:t>
            </a:r>
            <a:endParaRPr b="0" i="0" sz="1400" u="none" cap="none" strike="noStrike">
              <a:solidFill>
                <a:schemeClr val="dk1"/>
              </a:solidFill>
              <a:latin typeface="Calibri"/>
              <a:ea typeface="Calibri"/>
              <a:cs typeface="Calibri"/>
              <a:sym typeface="Calibri"/>
            </a:endParaRPr>
          </a:p>
        </p:txBody>
      </p:sp>
      <p:sp>
        <p:nvSpPr>
          <p:cNvPr id="645" name="Google Shape;645;p29"/>
          <p:cNvSpPr/>
          <p:nvPr/>
        </p:nvSpPr>
        <p:spPr>
          <a:xfrm>
            <a:off x="5806440" y="1371600"/>
            <a:ext cx="2469000" cy="548700"/>
          </a:xfrm>
          <a:prstGeom prst="rect">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6" name="Google Shape;646;p29"/>
          <p:cNvSpPr/>
          <p:nvPr/>
        </p:nvSpPr>
        <p:spPr>
          <a:xfrm>
            <a:off x="5806440" y="1389888"/>
            <a:ext cx="2469000" cy="5121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FFFFFF"/>
              </a:buClr>
              <a:buSzPts val="1400"/>
              <a:buFont typeface="Calibri"/>
              <a:buNone/>
            </a:pPr>
            <a:r>
              <a:rPr b="1" i="0" lang="en-US" sz="1400" u="none" cap="none" strike="noStrike">
                <a:solidFill>
                  <a:srgbClr val="FFFFFF"/>
                </a:solidFill>
                <a:latin typeface="Calibri"/>
                <a:ea typeface="Calibri"/>
                <a:cs typeface="Calibri"/>
                <a:sym typeface="Calibri"/>
              </a:rPr>
              <a:t>City College</a:t>
            </a:r>
            <a:endParaRPr b="0" i="0" sz="1400" u="none" cap="none" strike="noStrike">
              <a:solidFill>
                <a:schemeClr val="dk1"/>
              </a:solidFill>
              <a:latin typeface="Calibri"/>
              <a:ea typeface="Calibri"/>
              <a:cs typeface="Calibri"/>
              <a:sym typeface="Calibri"/>
            </a:endParaRPr>
          </a:p>
        </p:txBody>
      </p:sp>
      <p:sp>
        <p:nvSpPr>
          <p:cNvPr id="647" name="Google Shape;647;p29"/>
          <p:cNvSpPr/>
          <p:nvPr/>
        </p:nvSpPr>
        <p:spPr>
          <a:xfrm>
            <a:off x="411480" y="2103120"/>
            <a:ext cx="8321100" cy="2240400"/>
          </a:xfrm>
          <a:prstGeom prst="rect">
            <a:avLst/>
          </a:prstGeom>
          <a:solidFill>
            <a:srgbClr val="FFFFFF"/>
          </a:solidFill>
          <a:ln cap="flat" cmpd="sng" w="12700">
            <a:solidFill>
              <a:srgbClr val="DDDDDD"/>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8" name="Google Shape;648;p29"/>
          <p:cNvSpPr/>
          <p:nvPr/>
        </p:nvSpPr>
        <p:spPr>
          <a:xfrm>
            <a:off x="594360" y="2194560"/>
            <a:ext cx="7955400" cy="475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66BA"/>
              </a:buClr>
              <a:buSzPts val="1300"/>
              <a:buFont typeface="Calibri"/>
              <a:buNone/>
            </a:pPr>
            <a:r>
              <a:rPr b="1" i="0" lang="en-US" sz="1300" u="none" cap="none" strike="noStrike">
                <a:solidFill>
                  <a:srgbClr val="0066BA"/>
                </a:solidFill>
                <a:latin typeface="Calibri"/>
                <a:ea typeface="Calibri"/>
                <a:cs typeface="Calibri"/>
                <a:sym typeface="Calibri"/>
              </a:rPr>
              <a:t>▸  </a:t>
            </a:r>
            <a:r>
              <a:rPr b="0" i="0" lang="en-US" sz="1300" u="none" cap="none" strike="noStrike">
                <a:solidFill>
                  <a:srgbClr val="555759"/>
                </a:solidFill>
                <a:latin typeface="Calibri"/>
                <a:ea typeface="Calibri"/>
                <a:cs typeface="Calibri"/>
                <a:sym typeface="Calibri"/>
              </a:rPr>
              <a:t>Bolt handles student inquiries across chat, email, text, and web simultaneously</a:t>
            </a:r>
            <a:endParaRPr b="0" i="0" sz="1300" u="none" cap="none" strike="noStrike">
              <a:solidFill>
                <a:schemeClr val="dk1"/>
              </a:solidFill>
              <a:latin typeface="Calibri"/>
              <a:ea typeface="Calibri"/>
              <a:cs typeface="Calibri"/>
              <a:sym typeface="Calibri"/>
            </a:endParaRPr>
          </a:p>
        </p:txBody>
      </p:sp>
      <p:sp>
        <p:nvSpPr>
          <p:cNvPr id="649" name="Google Shape;649;p29"/>
          <p:cNvSpPr/>
          <p:nvPr/>
        </p:nvSpPr>
        <p:spPr>
          <a:xfrm>
            <a:off x="594360" y="2724912"/>
            <a:ext cx="7955400" cy="475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66BA"/>
              </a:buClr>
              <a:buSzPts val="1300"/>
              <a:buFont typeface="Calibri"/>
              <a:buNone/>
            </a:pPr>
            <a:r>
              <a:rPr b="1" i="0" lang="en-US" sz="1300" u="none" cap="none" strike="noStrike">
                <a:solidFill>
                  <a:srgbClr val="0066BA"/>
                </a:solidFill>
                <a:latin typeface="Calibri"/>
                <a:ea typeface="Calibri"/>
                <a:cs typeface="Calibri"/>
                <a:sym typeface="Calibri"/>
              </a:rPr>
              <a:t>▸  </a:t>
            </a:r>
            <a:r>
              <a:rPr b="0" i="0" lang="en-US" sz="1300" u="none" cap="none" strike="noStrike">
                <a:solidFill>
                  <a:srgbClr val="555759"/>
                </a:solidFill>
                <a:latin typeface="Calibri"/>
                <a:ea typeface="Calibri"/>
                <a:cs typeface="Calibri"/>
                <a:sym typeface="Calibri"/>
              </a:rPr>
              <a:t>Complex cases automatically escalate to staff — freeing teams for high-touch relationship work</a:t>
            </a:r>
            <a:endParaRPr b="0" i="0" sz="1300" u="none" cap="none" strike="noStrike">
              <a:solidFill>
                <a:schemeClr val="dk1"/>
              </a:solidFill>
              <a:latin typeface="Calibri"/>
              <a:ea typeface="Calibri"/>
              <a:cs typeface="Calibri"/>
              <a:sym typeface="Calibri"/>
            </a:endParaRPr>
          </a:p>
        </p:txBody>
      </p:sp>
      <p:sp>
        <p:nvSpPr>
          <p:cNvPr id="650" name="Google Shape;650;p29"/>
          <p:cNvSpPr/>
          <p:nvPr/>
        </p:nvSpPr>
        <p:spPr>
          <a:xfrm>
            <a:off x="594360" y="3255264"/>
            <a:ext cx="7955400" cy="475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66BA"/>
              </a:buClr>
              <a:buSzPts val="1300"/>
              <a:buFont typeface="Calibri"/>
              <a:buNone/>
            </a:pPr>
            <a:r>
              <a:rPr b="1" i="0" lang="en-US" sz="1300" u="none" cap="none" strike="noStrike">
                <a:solidFill>
                  <a:srgbClr val="0066BA"/>
                </a:solidFill>
                <a:latin typeface="Calibri"/>
                <a:ea typeface="Calibri"/>
                <a:cs typeface="Calibri"/>
                <a:sym typeface="Calibri"/>
              </a:rPr>
              <a:t>▸  </a:t>
            </a:r>
            <a:r>
              <a:rPr b="0" i="0" lang="en-US" sz="1300" u="none" cap="none" strike="noStrike">
                <a:solidFill>
                  <a:srgbClr val="555759"/>
                </a:solidFill>
                <a:latin typeface="Calibri"/>
                <a:ea typeface="Calibri"/>
                <a:cs typeface="Calibri"/>
                <a:sym typeface="Calibri"/>
              </a:rPr>
              <a:t>Victor DeVore (Dean of Student Services, SDCCD): measurably improved student engagement and more effective enrollment campaigns</a:t>
            </a:r>
            <a:endParaRPr b="0" i="0" sz="1300" u="none" cap="none" strike="noStrike">
              <a:solidFill>
                <a:schemeClr val="dk1"/>
              </a:solidFill>
              <a:latin typeface="Calibri"/>
              <a:ea typeface="Calibri"/>
              <a:cs typeface="Calibri"/>
              <a:sym typeface="Calibri"/>
            </a:endParaRPr>
          </a:p>
        </p:txBody>
      </p:sp>
      <p:sp>
        <p:nvSpPr>
          <p:cNvPr id="651" name="Google Shape;651;p29"/>
          <p:cNvSpPr/>
          <p:nvPr/>
        </p:nvSpPr>
        <p:spPr>
          <a:xfrm>
            <a:off x="594360" y="3785616"/>
            <a:ext cx="7955400" cy="4755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66BA"/>
              </a:buClr>
              <a:buSzPts val="1300"/>
              <a:buFont typeface="Calibri"/>
              <a:buNone/>
            </a:pPr>
            <a:r>
              <a:rPr b="1" i="0" lang="en-US" sz="1300" u="none" cap="none" strike="noStrike">
                <a:solidFill>
                  <a:srgbClr val="0066BA"/>
                </a:solidFill>
                <a:latin typeface="Calibri"/>
                <a:ea typeface="Calibri"/>
                <a:cs typeface="Calibri"/>
                <a:sym typeface="Calibri"/>
              </a:rPr>
              <a:t>▸  </a:t>
            </a:r>
            <a:r>
              <a:rPr b="0" i="0" lang="en-US" sz="1300" u="none" cap="none" strike="noStrike">
                <a:solidFill>
                  <a:srgbClr val="555759"/>
                </a:solidFill>
                <a:latin typeface="Calibri"/>
                <a:ea typeface="Calibri"/>
                <a:cs typeface="Calibri"/>
                <a:sym typeface="Calibri"/>
              </a:rPr>
              <a:t>Available NOW to any CCC through CollegeBuys — up to 85% discount, no lengthy RFP process required</a:t>
            </a:r>
            <a:endParaRPr b="0" i="0" sz="1300" u="none" cap="none" strike="noStrike">
              <a:solidFill>
                <a:schemeClr val="dk1"/>
              </a:solidFill>
              <a:latin typeface="Calibri"/>
              <a:ea typeface="Calibri"/>
              <a:cs typeface="Calibri"/>
              <a:sym typeface="Calibri"/>
            </a:endParaRPr>
          </a:p>
        </p:txBody>
      </p:sp>
      <p:sp>
        <p:nvSpPr>
          <p:cNvPr id="652" name="Google Shape;652;p29"/>
          <p:cNvSpPr/>
          <p:nvPr/>
        </p:nvSpPr>
        <p:spPr>
          <a:xfrm>
            <a:off x="411480" y="4709160"/>
            <a:ext cx="8321100" cy="274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000"/>
              <a:buFont typeface="Calibri"/>
              <a:buNone/>
            </a:pPr>
            <a:r>
              <a:rPr b="0" i="1" lang="en-US" sz="1000" u="none" cap="none" strike="noStrike">
                <a:solidFill>
                  <a:srgbClr val="555759"/>
                </a:solidFill>
                <a:latin typeface="Calibri"/>
                <a:ea typeface="Calibri"/>
                <a:cs typeface="Calibri"/>
                <a:sym typeface="Calibri"/>
              </a:rPr>
              <a:t>Foundation for California Community Colleges  ·  CollegeBuys Program</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F6F9"/>
        </a:solidFill>
      </p:bgPr>
    </p:bg>
    <p:spTree>
      <p:nvGrpSpPr>
        <p:cNvPr id="657" name="Shape 657"/>
        <p:cNvGrpSpPr/>
        <p:nvPr/>
      </p:nvGrpSpPr>
      <p:grpSpPr>
        <a:xfrm>
          <a:off x="0" y="0"/>
          <a:ext cx="0" cy="0"/>
          <a:chOff x="0" y="0"/>
          <a:chExt cx="0" cy="0"/>
        </a:xfrm>
      </p:grpSpPr>
      <p:sp>
        <p:nvSpPr>
          <p:cNvPr id="658" name="Google Shape;658;p30"/>
          <p:cNvSpPr/>
          <p:nvPr/>
        </p:nvSpPr>
        <p:spPr>
          <a:xfrm>
            <a:off x="0" y="0"/>
            <a:ext cx="201300" cy="5143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9" name="Google Shape;659;p30"/>
          <p:cNvSpPr/>
          <p:nvPr/>
        </p:nvSpPr>
        <p:spPr>
          <a:xfrm>
            <a:off x="411480" y="658368"/>
            <a:ext cx="8229600" cy="594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2600"/>
              <a:buFont typeface="Calibri"/>
              <a:buNone/>
            </a:pPr>
            <a:r>
              <a:rPr b="1" i="0" lang="en-US" sz="2600" u="none" cap="none" strike="noStrike">
                <a:solidFill>
                  <a:srgbClr val="002F6D"/>
                </a:solidFill>
                <a:latin typeface="Calibri"/>
                <a:ea typeface="Calibri"/>
                <a:cs typeface="Calibri"/>
                <a:sym typeface="Calibri"/>
              </a:rPr>
              <a:t>On the Horizon — Not Yet Ready to Implement</a:t>
            </a:r>
            <a:endParaRPr b="0" i="0" sz="2600" u="none" cap="none" strike="noStrike">
              <a:solidFill>
                <a:schemeClr val="dk1"/>
              </a:solidFill>
              <a:latin typeface="Calibri"/>
              <a:ea typeface="Calibri"/>
              <a:cs typeface="Calibri"/>
              <a:sym typeface="Calibri"/>
            </a:endParaRPr>
          </a:p>
        </p:txBody>
      </p:sp>
      <p:sp>
        <p:nvSpPr>
          <p:cNvPr id="660" name="Google Shape;660;p30"/>
          <p:cNvSpPr/>
          <p:nvPr/>
        </p:nvSpPr>
        <p:spPr>
          <a:xfrm>
            <a:off x="411480" y="1508760"/>
            <a:ext cx="8321100" cy="1143000"/>
          </a:xfrm>
          <a:prstGeom prst="rect">
            <a:avLst/>
          </a:prstGeom>
          <a:solidFill>
            <a:srgbClr val="F8F8F8"/>
          </a:solidFill>
          <a:ln cap="flat" cmpd="sng" w="12700">
            <a:solidFill>
              <a:srgbClr val="555759"/>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1" name="Google Shape;661;p30"/>
          <p:cNvSpPr/>
          <p:nvPr/>
        </p:nvSpPr>
        <p:spPr>
          <a:xfrm>
            <a:off x="411480" y="1508760"/>
            <a:ext cx="91500" cy="1143000"/>
          </a:xfrm>
          <a:prstGeom prst="rect">
            <a:avLst/>
          </a:prstGeom>
          <a:solidFill>
            <a:srgbClr val="555759"/>
          </a:solidFill>
          <a:ln cap="flat" cmpd="sng" w="12700">
            <a:solidFill>
              <a:srgbClr val="5557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2" name="Google Shape;662;p30"/>
          <p:cNvSpPr/>
          <p:nvPr/>
        </p:nvSpPr>
        <p:spPr>
          <a:xfrm>
            <a:off x="640080" y="1600200"/>
            <a:ext cx="7955400" cy="3840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600"/>
              <a:buFont typeface="Calibri"/>
              <a:buNone/>
            </a:pPr>
            <a:r>
              <a:rPr b="1" i="0" lang="en-US" sz="1600" u="none" cap="none" strike="noStrike">
                <a:solidFill>
                  <a:srgbClr val="002F6D"/>
                </a:solidFill>
                <a:latin typeface="Calibri"/>
                <a:ea typeface="Calibri"/>
                <a:cs typeface="Calibri"/>
                <a:sym typeface="Calibri"/>
              </a:rPr>
              <a:t>Predictive Enrollment Modeling</a:t>
            </a:r>
            <a:endParaRPr b="0" i="0" sz="1600" u="none" cap="none" strike="noStrike">
              <a:solidFill>
                <a:schemeClr val="dk1"/>
              </a:solidFill>
              <a:latin typeface="Calibri"/>
              <a:ea typeface="Calibri"/>
              <a:cs typeface="Calibri"/>
              <a:sym typeface="Calibri"/>
            </a:endParaRPr>
          </a:p>
        </p:txBody>
      </p:sp>
      <p:sp>
        <p:nvSpPr>
          <p:cNvPr id="663" name="Google Shape;663;p30"/>
          <p:cNvSpPr/>
          <p:nvPr/>
        </p:nvSpPr>
        <p:spPr>
          <a:xfrm>
            <a:off x="640080" y="2011680"/>
            <a:ext cx="7955400" cy="5028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300"/>
              <a:buFont typeface="Calibri"/>
              <a:buNone/>
            </a:pPr>
            <a:r>
              <a:rPr b="0" i="0" lang="en-US" sz="1300" u="none" cap="none" strike="noStrike">
                <a:solidFill>
                  <a:srgbClr val="555759"/>
                </a:solidFill>
                <a:latin typeface="Calibri"/>
                <a:ea typeface="Calibri"/>
                <a:cs typeface="Calibri"/>
                <a:sym typeface="Calibri"/>
              </a:rPr>
              <a:t>Analyze historical registration behavior to anticipate trends and allocate resources proactively.</a:t>
            </a:r>
            <a:endParaRPr b="0" i="0" sz="1300" u="none" cap="none" strike="noStrike">
              <a:solidFill>
                <a:schemeClr val="dk1"/>
              </a:solidFill>
              <a:latin typeface="Calibri"/>
              <a:ea typeface="Calibri"/>
              <a:cs typeface="Calibri"/>
              <a:sym typeface="Calibri"/>
            </a:endParaRPr>
          </a:p>
        </p:txBody>
      </p:sp>
      <p:sp>
        <p:nvSpPr>
          <p:cNvPr id="664" name="Google Shape;664;p30"/>
          <p:cNvSpPr/>
          <p:nvPr/>
        </p:nvSpPr>
        <p:spPr>
          <a:xfrm>
            <a:off x="411480" y="2926080"/>
            <a:ext cx="8321100" cy="1143000"/>
          </a:xfrm>
          <a:prstGeom prst="rect">
            <a:avLst/>
          </a:prstGeom>
          <a:solidFill>
            <a:srgbClr val="F8F8F8"/>
          </a:solidFill>
          <a:ln cap="flat" cmpd="sng" w="12700">
            <a:solidFill>
              <a:srgbClr val="555759"/>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5" name="Google Shape;665;p30"/>
          <p:cNvSpPr/>
          <p:nvPr/>
        </p:nvSpPr>
        <p:spPr>
          <a:xfrm>
            <a:off x="411480" y="2926080"/>
            <a:ext cx="91500" cy="1143000"/>
          </a:xfrm>
          <a:prstGeom prst="rect">
            <a:avLst/>
          </a:prstGeom>
          <a:solidFill>
            <a:srgbClr val="555759"/>
          </a:solidFill>
          <a:ln cap="flat" cmpd="sng" w="12700">
            <a:solidFill>
              <a:srgbClr val="5557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6" name="Google Shape;666;p30"/>
          <p:cNvSpPr/>
          <p:nvPr/>
        </p:nvSpPr>
        <p:spPr>
          <a:xfrm>
            <a:off x="640080" y="3017520"/>
            <a:ext cx="7955400" cy="3840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600"/>
              <a:buFont typeface="Calibri"/>
              <a:buNone/>
            </a:pPr>
            <a:r>
              <a:rPr b="1" i="0" lang="en-US" sz="1600" u="none" cap="none" strike="noStrike">
                <a:solidFill>
                  <a:srgbClr val="002F6D"/>
                </a:solidFill>
                <a:latin typeface="Calibri"/>
                <a:ea typeface="Calibri"/>
                <a:cs typeface="Calibri"/>
                <a:sym typeface="Calibri"/>
              </a:rPr>
              <a:t>Proactive Outreach Triggers</a:t>
            </a:r>
            <a:endParaRPr b="0" i="0" sz="1600" u="none" cap="none" strike="noStrike">
              <a:solidFill>
                <a:schemeClr val="dk1"/>
              </a:solidFill>
              <a:latin typeface="Calibri"/>
              <a:ea typeface="Calibri"/>
              <a:cs typeface="Calibri"/>
              <a:sym typeface="Calibri"/>
            </a:endParaRPr>
          </a:p>
        </p:txBody>
      </p:sp>
      <p:sp>
        <p:nvSpPr>
          <p:cNvPr id="667" name="Google Shape;667;p30"/>
          <p:cNvSpPr/>
          <p:nvPr/>
        </p:nvSpPr>
        <p:spPr>
          <a:xfrm>
            <a:off x="640080" y="3429000"/>
            <a:ext cx="7955400" cy="5028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300"/>
              <a:buFont typeface="Calibri"/>
              <a:buNone/>
            </a:pPr>
            <a:r>
              <a:rPr b="0" i="0" lang="en-US" sz="1300" u="none" cap="none" strike="noStrike">
                <a:solidFill>
                  <a:srgbClr val="555759"/>
                </a:solidFill>
                <a:latin typeface="Calibri"/>
                <a:ea typeface="Calibri"/>
                <a:cs typeface="Calibri"/>
                <a:sym typeface="Calibri"/>
              </a:rPr>
              <a:t>Automatically identify students at risk of not re-enrolling and initiate personalized outreach sequences.</a:t>
            </a:r>
            <a:endParaRPr b="0" i="0" sz="1300" u="none" cap="none" strike="noStrike">
              <a:solidFill>
                <a:schemeClr val="dk1"/>
              </a:solidFill>
              <a:latin typeface="Calibri"/>
              <a:ea typeface="Calibri"/>
              <a:cs typeface="Calibri"/>
              <a:sym typeface="Calibri"/>
            </a:endParaRPr>
          </a:p>
        </p:txBody>
      </p:sp>
      <p:sp>
        <p:nvSpPr>
          <p:cNvPr id="668" name="Google Shape;668;p30"/>
          <p:cNvSpPr/>
          <p:nvPr/>
        </p:nvSpPr>
        <p:spPr>
          <a:xfrm>
            <a:off x="411480" y="4206240"/>
            <a:ext cx="8321100" cy="685800"/>
          </a:xfrm>
          <a:prstGeom prst="rect">
            <a:avLst/>
          </a:prstGeom>
          <a:solidFill>
            <a:srgbClr val="FFF3CC"/>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9" name="Google Shape;669;p30"/>
          <p:cNvSpPr/>
          <p:nvPr/>
        </p:nvSpPr>
        <p:spPr>
          <a:xfrm>
            <a:off x="594360" y="4251960"/>
            <a:ext cx="7955400" cy="594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200"/>
              <a:buFont typeface="Calibri"/>
              <a:buNone/>
            </a:pPr>
            <a:r>
              <a:rPr b="0" i="1" lang="en-US" sz="1200" u="none" cap="none" strike="noStrike">
                <a:solidFill>
                  <a:srgbClr val="555759"/>
                </a:solidFill>
                <a:latin typeface="Calibri"/>
                <a:ea typeface="Calibri"/>
                <a:cs typeface="Calibri"/>
                <a:sym typeface="Calibri"/>
              </a:rPr>
              <a:t>These require institutional governance, clean data infrastructure, and equity review before implementation. Name them now so you're not surprised when they arrive.</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1A45"/>
        </a:solidFill>
      </p:bgPr>
    </p:bg>
    <p:spTree>
      <p:nvGrpSpPr>
        <p:cNvPr id="674" name="Shape 674"/>
        <p:cNvGrpSpPr/>
        <p:nvPr/>
      </p:nvGrpSpPr>
      <p:grpSpPr>
        <a:xfrm>
          <a:off x="0" y="0"/>
          <a:ext cx="0" cy="0"/>
          <a:chOff x="0" y="0"/>
          <a:chExt cx="0" cy="0"/>
        </a:xfrm>
      </p:grpSpPr>
      <p:sp>
        <p:nvSpPr>
          <p:cNvPr id="675" name="Google Shape;675;p31"/>
          <p:cNvSpPr/>
          <p:nvPr/>
        </p:nvSpPr>
        <p:spPr>
          <a:xfrm>
            <a:off x="0" y="0"/>
            <a:ext cx="201168" cy="5143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6" name="Google Shape;676;p31"/>
          <p:cNvSpPr/>
          <p:nvPr/>
        </p:nvSpPr>
        <p:spPr>
          <a:xfrm>
            <a:off x="0" y="2423160"/>
            <a:ext cx="9144000" cy="54864"/>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7" name="Google Shape;677;p31"/>
          <p:cNvSpPr/>
          <p:nvPr/>
        </p:nvSpPr>
        <p:spPr>
          <a:xfrm>
            <a:off x="704555" y="1027692"/>
            <a:ext cx="1645800" cy="10059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B600"/>
              </a:buClr>
              <a:buSzPts val="8000"/>
              <a:buFont typeface="Georgia"/>
              <a:buNone/>
            </a:pPr>
            <a:r>
              <a:rPr b="1" i="1" lang="en-US" sz="8000" u="none" cap="none" strike="noStrike">
                <a:solidFill>
                  <a:srgbClr val="FFB600"/>
                </a:solidFill>
                <a:latin typeface="Georgia"/>
                <a:ea typeface="Georgia"/>
                <a:cs typeface="Georgia"/>
                <a:sym typeface="Georgia"/>
              </a:rPr>
              <a:t>V</a:t>
            </a:r>
            <a:endParaRPr b="0" i="0" sz="8000" u="none" cap="none" strike="noStrike">
              <a:solidFill>
                <a:schemeClr val="dk1"/>
              </a:solidFill>
              <a:latin typeface="Calibri"/>
              <a:ea typeface="Calibri"/>
              <a:cs typeface="Calibri"/>
              <a:sym typeface="Calibri"/>
            </a:endParaRPr>
          </a:p>
        </p:txBody>
      </p:sp>
      <p:sp>
        <p:nvSpPr>
          <p:cNvPr id="678" name="Google Shape;678;p31"/>
          <p:cNvSpPr/>
          <p:nvPr/>
        </p:nvSpPr>
        <p:spPr>
          <a:xfrm>
            <a:off x="983605" y="2954133"/>
            <a:ext cx="8229600" cy="4755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C47"/>
              </a:buClr>
              <a:buSzPts val="2000"/>
              <a:buFont typeface="Georgia"/>
              <a:buNone/>
            </a:pPr>
            <a:r>
              <a:rPr b="0" i="1" lang="en-US" sz="2500" u="none" cap="none" strike="noStrike">
                <a:solidFill>
                  <a:srgbClr val="FFCC47"/>
                </a:solidFill>
                <a:latin typeface="Georgia"/>
                <a:ea typeface="Georgia"/>
                <a:cs typeface="Georgia"/>
                <a:sym typeface="Georgia"/>
              </a:rPr>
              <a:t>A </a:t>
            </a:r>
            <a:r>
              <a:rPr i="1" lang="en-US" sz="2500">
                <a:solidFill>
                  <a:srgbClr val="FFCC47"/>
                </a:solidFill>
                <a:latin typeface="Georgia"/>
                <a:ea typeface="Georgia"/>
                <a:cs typeface="Georgia"/>
                <a:sym typeface="Georgia"/>
              </a:rPr>
              <a:t>C</a:t>
            </a:r>
            <a:r>
              <a:rPr i="1" lang="en-US" sz="2500">
                <a:solidFill>
                  <a:srgbClr val="FFCC47"/>
                </a:solidFill>
                <a:latin typeface="Georgia"/>
                <a:ea typeface="Georgia"/>
                <a:cs typeface="Georgia"/>
                <a:sym typeface="Georgia"/>
              </a:rPr>
              <a:t>uriosity</a:t>
            </a:r>
            <a:r>
              <a:rPr b="0" i="1" lang="en-US" sz="2500" u="none" cap="none" strike="noStrike">
                <a:solidFill>
                  <a:srgbClr val="FFCC47"/>
                </a:solidFill>
                <a:latin typeface="Georgia"/>
                <a:ea typeface="Georgia"/>
                <a:cs typeface="Georgia"/>
                <a:sym typeface="Georgia"/>
              </a:rPr>
              <a:t> </a:t>
            </a:r>
            <a:r>
              <a:rPr i="1" lang="en-US" sz="2500">
                <a:solidFill>
                  <a:srgbClr val="FFCC47"/>
                </a:solidFill>
                <a:latin typeface="Georgia"/>
                <a:ea typeface="Georgia"/>
                <a:cs typeface="Georgia"/>
                <a:sym typeface="Georgia"/>
              </a:rPr>
              <a:t>F</a:t>
            </a:r>
            <a:r>
              <a:rPr b="0" i="1" lang="en-US" sz="2500" u="none" cap="none" strike="noStrike">
                <a:solidFill>
                  <a:srgbClr val="FFCC47"/>
                </a:solidFill>
                <a:latin typeface="Georgia"/>
                <a:ea typeface="Georgia"/>
                <a:cs typeface="Georgia"/>
                <a:sym typeface="Georgia"/>
              </a:rPr>
              <a:t>ramework for the year ahead</a:t>
            </a:r>
            <a:endParaRPr b="0" i="0" sz="2500" u="none" cap="none" strike="noStrike">
              <a:solidFill>
                <a:schemeClr val="dk1"/>
              </a:solidFill>
              <a:latin typeface="Calibri"/>
              <a:ea typeface="Calibri"/>
              <a:cs typeface="Calibri"/>
              <a:sym typeface="Calibri"/>
            </a:endParaRPr>
          </a:p>
        </p:txBody>
      </p:sp>
      <p:pic>
        <p:nvPicPr>
          <p:cNvPr id="679" name="Google Shape;679;p31"/>
          <p:cNvPicPr preferRelativeResize="0"/>
          <p:nvPr/>
        </p:nvPicPr>
        <p:blipFill rotWithShape="1">
          <a:blip r:embed="rId3">
            <a:alphaModFix/>
          </a:blip>
          <a:srcRect b="0" l="0" r="0" t="0"/>
          <a:stretch/>
        </p:blipFill>
        <p:spPr>
          <a:xfrm>
            <a:off x="7902675" y="4646225"/>
            <a:ext cx="1170626" cy="423501"/>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5F5F5"/>
        </a:solidFill>
      </p:bgPr>
    </p:bg>
    <p:spTree>
      <p:nvGrpSpPr>
        <p:cNvPr id="684" name="Shape 684"/>
        <p:cNvGrpSpPr/>
        <p:nvPr/>
      </p:nvGrpSpPr>
      <p:grpSpPr>
        <a:xfrm>
          <a:off x="0" y="0"/>
          <a:ext cx="0" cy="0"/>
          <a:chOff x="0" y="0"/>
          <a:chExt cx="0" cy="0"/>
        </a:xfrm>
      </p:grpSpPr>
      <p:sp>
        <p:nvSpPr>
          <p:cNvPr id="685" name="Google Shape;685;p32"/>
          <p:cNvSpPr/>
          <p:nvPr/>
        </p:nvSpPr>
        <p:spPr>
          <a:xfrm>
            <a:off x="0" y="0"/>
            <a:ext cx="9144000" cy="73152"/>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6" name="Google Shape;686;p32"/>
          <p:cNvSpPr/>
          <p:nvPr/>
        </p:nvSpPr>
        <p:spPr>
          <a:xfrm>
            <a:off x="457200" y="320050"/>
            <a:ext cx="8229600" cy="4389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F6D"/>
              </a:buClr>
              <a:buSzPts val="2200"/>
              <a:buFont typeface="Georgia"/>
              <a:buNone/>
            </a:pPr>
            <a:r>
              <a:rPr b="1" i="0" lang="en-US" sz="2200" u="none" cap="none" strike="noStrike">
                <a:solidFill>
                  <a:srgbClr val="002F6D"/>
                </a:solidFill>
                <a:latin typeface="Georgia"/>
                <a:ea typeface="Georgia"/>
                <a:cs typeface="Georgia"/>
                <a:sym typeface="Georgia"/>
              </a:rPr>
              <a:t>Curiosity in Action: Three Moves</a:t>
            </a:r>
            <a:endParaRPr b="0" i="0" sz="2200" u="none" cap="none" strike="noStrike">
              <a:solidFill>
                <a:schemeClr val="dk1"/>
              </a:solidFill>
              <a:latin typeface="Calibri"/>
              <a:ea typeface="Calibri"/>
              <a:cs typeface="Calibri"/>
              <a:sym typeface="Calibri"/>
            </a:endParaRPr>
          </a:p>
        </p:txBody>
      </p:sp>
      <p:sp>
        <p:nvSpPr>
          <p:cNvPr id="687" name="Google Shape;687;p32"/>
          <p:cNvSpPr/>
          <p:nvPr/>
        </p:nvSpPr>
        <p:spPr>
          <a:xfrm>
            <a:off x="457200" y="1005840"/>
            <a:ext cx="8229600" cy="1207008"/>
          </a:xfrm>
          <a:prstGeom prst="rect">
            <a:avLst/>
          </a:prstGeom>
          <a:solidFill>
            <a:srgbClr val="FFFFFF"/>
          </a:solidFill>
          <a:ln cap="flat" cmpd="sng" w="25400">
            <a:solidFill>
              <a:srgbClr val="FFB600"/>
            </a:solidFill>
            <a:prstDash val="solid"/>
            <a:round/>
            <a:headEnd len="sm" w="sm" type="none"/>
            <a:tailEnd len="sm" w="sm" type="none"/>
          </a:ln>
          <a:effectLst>
            <a:outerShdw blurRad="101600" rotWithShape="0" algn="bl" dir="8100000" dist="38100">
              <a:srgbClr val="000000">
                <a:alpha val="14117"/>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8" name="Google Shape;688;p32"/>
          <p:cNvSpPr/>
          <p:nvPr/>
        </p:nvSpPr>
        <p:spPr>
          <a:xfrm>
            <a:off x="457200" y="1005840"/>
            <a:ext cx="749808" cy="1207008"/>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9" name="Google Shape;689;p32"/>
          <p:cNvSpPr/>
          <p:nvPr/>
        </p:nvSpPr>
        <p:spPr>
          <a:xfrm>
            <a:off x="457200" y="1005840"/>
            <a:ext cx="749808" cy="120700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2600"/>
              <a:buFont typeface="Courier New"/>
              <a:buNone/>
            </a:pPr>
            <a:r>
              <a:rPr b="1" i="0" lang="en-US" sz="2600" u="none" cap="none" strike="noStrike">
                <a:solidFill>
                  <a:srgbClr val="FFFFFF"/>
                </a:solidFill>
                <a:latin typeface="Courier New"/>
                <a:ea typeface="Courier New"/>
                <a:cs typeface="Courier New"/>
                <a:sym typeface="Courier New"/>
              </a:rPr>
              <a:t>01</a:t>
            </a:r>
            <a:endParaRPr b="0" i="0" sz="2600" u="none" cap="none" strike="noStrike">
              <a:solidFill>
                <a:schemeClr val="dk1"/>
              </a:solidFill>
              <a:latin typeface="Calibri"/>
              <a:ea typeface="Calibri"/>
              <a:cs typeface="Calibri"/>
              <a:sym typeface="Calibri"/>
            </a:endParaRPr>
          </a:p>
        </p:txBody>
      </p:sp>
      <p:sp>
        <p:nvSpPr>
          <p:cNvPr id="690" name="Google Shape;690;p32"/>
          <p:cNvSpPr/>
          <p:nvPr/>
        </p:nvSpPr>
        <p:spPr>
          <a:xfrm>
            <a:off x="1353312" y="1097280"/>
            <a:ext cx="7205472"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F6D"/>
              </a:buClr>
              <a:buSzPts val="1500"/>
              <a:buFont typeface="Georgia"/>
              <a:buNone/>
            </a:pPr>
            <a:r>
              <a:rPr b="1" i="0" lang="en-US" sz="1500" u="none" cap="none" strike="noStrike">
                <a:solidFill>
                  <a:srgbClr val="002F6D"/>
                </a:solidFill>
                <a:latin typeface="Georgia"/>
                <a:ea typeface="Georgia"/>
                <a:cs typeface="Georgia"/>
                <a:sym typeface="Georgia"/>
              </a:rPr>
              <a:t>Get curious before you get policy. </a:t>
            </a:r>
            <a:r>
              <a:rPr b="1" i="1" lang="en-US" sz="1500" u="none" cap="none" strike="noStrike">
                <a:solidFill>
                  <a:srgbClr val="002F6D"/>
                </a:solidFill>
                <a:latin typeface="Georgia"/>
                <a:ea typeface="Georgia"/>
                <a:cs typeface="Georgia"/>
                <a:sym typeface="Georgia"/>
              </a:rPr>
              <a:t>Get jiggy with it!</a:t>
            </a:r>
            <a:endParaRPr b="0" i="1" sz="1500" u="none" cap="none" strike="noStrike">
              <a:solidFill>
                <a:schemeClr val="dk1"/>
              </a:solidFill>
              <a:latin typeface="Calibri"/>
              <a:ea typeface="Calibri"/>
              <a:cs typeface="Calibri"/>
              <a:sym typeface="Calibri"/>
            </a:endParaRPr>
          </a:p>
        </p:txBody>
      </p:sp>
      <p:sp>
        <p:nvSpPr>
          <p:cNvPr id="691" name="Google Shape;691;p32"/>
          <p:cNvSpPr/>
          <p:nvPr/>
        </p:nvSpPr>
        <p:spPr>
          <a:xfrm>
            <a:off x="1353312" y="1444752"/>
            <a:ext cx="7205472" cy="694944"/>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A3A4A"/>
              </a:buClr>
              <a:buSzPts val="1150"/>
              <a:buFont typeface="Calibri"/>
              <a:buNone/>
            </a:pPr>
            <a:r>
              <a:rPr b="0" i="0" lang="en-US" sz="1150" u="none" cap="none" strike="noStrike">
                <a:solidFill>
                  <a:srgbClr val="3A3A4A"/>
                </a:solidFill>
                <a:latin typeface="Calibri"/>
                <a:ea typeface="Calibri"/>
                <a:cs typeface="Calibri"/>
                <a:sym typeface="Calibri"/>
              </a:rPr>
              <a:t>Use the tool</a:t>
            </a:r>
            <a:r>
              <a:rPr lang="en-US" sz="1150">
                <a:solidFill>
                  <a:srgbClr val="3A3A4A"/>
                </a:solidFill>
                <a:latin typeface="Calibri"/>
                <a:ea typeface="Calibri"/>
                <a:cs typeface="Calibri"/>
                <a:sym typeface="Calibri"/>
              </a:rPr>
              <a:t>s</a:t>
            </a:r>
            <a:r>
              <a:rPr b="0" i="0" lang="en-US" sz="1150" u="none" cap="none" strike="noStrike">
                <a:solidFill>
                  <a:srgbClr val="3A3A4A"/>
                </a:solidFill>
                <a:latin typeface="Calibri"/>
                <a:ea typeface="Calibri"/>
                <a:cs typeface="Calibri"/>
                <a:sym typeface="Calibri"/>
              </a:rPr>
              <a:t>. Fail with it, get frustrated, be delighted. Bring first-hand experience into your decisions.</a:t>
            </a:r>
            <a:endParaRPr b="0" i="0" sz="11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chemeClr val="dk1"/>
              </a:buClr>
              <a:buSzPts val="1150"/>
              <a:buFont typeface="Calibri"/>
              <a:buNone/>
            </a:pPr>
            <a:r>
              <a:t/>
            </a:r>
            <a:endParaRPr b="0" i="0" sz="90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3A3A4A"/>
              </a:buClr>
              <a:buSzPts val="1150"/>
              <a:buFont typeface="Calibri"/>
              <a:buNone/>
            </a:pPr>
            <a:r>
              <a:rPr b="0" i="0" lang="en-US" sz="1150" u="none" cap="none" strike="noStrike">
                <a:solidFill>
                  <a:srgbClr val="3A3A4A"/>
                </a:solidFill>
                <a:latin typeface="Calibri"/>
                <a:ea typeface="Calibri"/>
                <a:cs typeface="Calibri"/>
                <a:sym typeface="Calibri"/>
              </a:rPr>
              <a:t>“Policy without practice is just anxiety in font.”</a:t>
            </a:r>
            <a:endParaRPr b="0" i="0" sz="1150" u="none" cap="none" strike="noStrike">
              <a:solidFill>
                <a:schemeClr val="dk1"/>
              </a:solidFill>
              <a:latin typeface="Calibri"/>
              <a:ea typeface="Calibri"/>
              <a:cs typeface="Calibri"/>
              <a:sym typeface="Calibri"/>
            </a:endParaRPr>
          </a:p>
        </p:txBody>
      </p:sp>
      <p:sp>
        <p:nvSpPr>
          <p:cNvPr id="692" name="Google Shape;692;p32"/>
          <p:cNvSpPr/>
          <p:nvPr/>
        </p:nvSpPr>
        <p:spPr>
          <a:xfrm>
            <a:off x="457200" y="2331720"/>
            <a:ext cx="8229600" cy="1207008"/>
          </a:xfrm>
          <a:prstGeom prst="rect">
            <a:avLst/>
          </a:prstGeom>
          <a:solidFill>
            <a:srgbClr val="FFFFFF"/>
          </a:solidFill>
          <a:ln cap="flat" cmpd="sng" w="25400">
            <a:solidFill>
              <a:srgbClr val="C0392B"/>
            </a:solidFill>
            <a:prstDash val="solid"/>
            <a:round/>
            <a:headEnd len="sm" w="sm" type="none"/>
            <a:tailEnd len="sm" w="sm" type="none"/>
          </a:ln>
          <a:effectLst>
            <a:outerShdw blurRad="101600" rotWithShape="0" algn="bl" dir="8100000" dist="38100">
              <a:srgbClr val="000000">
                <a:alpha val="14117"/>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3" name="Google Shape;693;p32"/>
          <p:cNvSpPr/>
          <p:nvPr/>
        </p:nvSpPr>
        <p:spPr>
          <a:xfrm>
            <a:off x="457200" y="2331720"/>
            <a:ext cx="749808" cy="1207008"/>
          </a:xfrm>
          <a:prstGeom prst="rect">
            <a:avLst/>
          </a:prstGeom>
          <a:solidFill>
            <a:srgbClr val="C0392B"/>
          </a:solidFill>
          <a:ln cap="flat" cmpd="sng" w="12700">
            <a:solidFill>
              <a:srgbClr val="C0392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4" name="Google Shape;694;p32"/>
          <p:cNvSpPr/>
          <p:nvPr/>
        </p:nvSpPr>
        <p:spPr>
          <a:xfrm>
            <a:off x="457200" y="2331720"/>
            <a:ext cx="749808" cy="120700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2600"/>
              <a:buFont typeface="Courier New"/>
              <a:buNone/>
            </a:pPr>
            <a:r>
              <a:rPr b="1" i="0" lang="en-US" sz="2600" u="none" cap="none" strike="noStrike">
                <a:solidFill>
                  <a:srgbClr val="FFFFFF"/>
                </a:solidFill>
                <a:latin typeface="Courier New"/>
                <a:ea typeface="Courier New"/>
                <a:cs typeface="Courier New"/>
                <a:sym typeface="Courier New"/>
              </a:rPr>
              <a:t>02</a:t>
            </a:r>
            <a:endParaRPr b="0" i="0" sz="2600" u="none" cap="none" strike="noStrike">
              <a:solidFill>
                <a:schemeClr val="dk1"/>
              </a:solidFill>
              <a:latin typeface="Calibri"/>
              <a:ea typeface="Calibri"/>
              <a:cs typeface="Calibri"/>
              <a:sym typeface="Calibri"/>
            </a:endParaRPr>
          </a:p>
        </p:txBody>
      </p:sp>
      <p:sp>
        <p:nvSpPr>
          <p:cNvPr id="695" name="Google Shape;695;p32"/>
          <p:cNvSpPr/>
          <p:nvPr/>
        </p:nvSpPr>
        <p:spPr>
          <a:xfrm>
            <a:off x="1353312" y="2423160"/>
            <a:ext cx="7205472"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F6D"/>
              </a:buClr>
              <a:buSzPts val="1500"/>
              <a:buFont typeface="Georgia"/>
              <a:buNone/>
            </a:pPr>
            <a:r>
              <a:rPr b="1" i="0" lang="en-US" sz="1500" u="none" cap="none" strike="noStrike">
                <a:solidFill>
                  <a:srgbClr val="002F6D"/>
                </a:solidFill>
                <a:latin typeface="Georgia"/>
                <a:ea typeface="Georgia"/>
                <a:cs typeface="Georgia"/>
                <a:sym typeface="Georgia"/>
              </a:rPr>
              <a:t>Ask who benefits — in every direction. </a:t>
            </a:r>
            <a:r>
              <a:rPr b="1" i="1" lang="en-US" sz="1500">
                <a:solidFill>
                  <a:srgbClr val="002F6D"/>
                </a:solidFill>
                <a:latin typeface="Georgia"/>
                <a:ea typeface="Georgia"/>
                <a:cs typeface="Georgia"/>
                <a:sym typeface="Georgia"/>
              </a:rPr>
              <a:t>Joyful </a:t>
            </a:r>
            <a:r>
              <a:rPr b="1" i="1" lang="en-US" sz="1500">
                <a:solidFill>
                  <a:srgbClr val="002F6D"/>
                </a:solidFill>
                <a:latin typeface="Georgia"/>
                <a:ea typeface="Georgia"/>
                <a:cs typeface="Georgia"/>
                <a:sym typeface="Georgia"/>
              </a:rPr>
              <a:t>Interrogation.</a:t>
            </a:r>
            <a:endParaRPr b="0" i="1" sz="1500" u="none" cap="none" strike="noStrike">
              <a:solidFill>
                <a:schemeClr val="dk1"/>
              </a:solidFill>
              <a:latin typeface="Calibri"/>
              <a:ea typeface="Calibri"/>
              <a:cs typeface="Calibri"/>
              <a:sym typeface="Calibri"/>
            </a:endParaRPr>
          </a:p>
        </p:txBody>
      </p:sp>
      <p:sp>
        <p:nvSpPr>
          <p:cNvPr id="696" name="Google Shape;696;p32"/>
          <p:cNvSpPr/>
          <p:nvPr/>
        </p:nvSpPr>
        <p:spPr>
          <a:xfrm>
            <a:off x="1353312" y="2770632"/>
            <a:ext cx="7205472" cy="694944"/>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3A3A4A"/>
              </a:buClr>
              <a:buSzPts val="1150"/>
              <a:buFont typeface="Calibri"/>
              <a:buNone/>
            </a:pPr>
            <a:r>
              <a:rPr b="0" i="0" lang="en-US" sz="1150" u="none" cap="none" strike="noStrike">
                <a:solidFill>
                  <a:srgbClr val="3A3A4A"/>
                </a:solidFill>
                <a:latin typeface="Calibri"/>
                <a:ea typeface="Calibri"/>
                <a:cs typeface="Calibri"/>
                <a:sym typeface="Calibri"/>
              </a:rPr>
              <a:t>Vendor demos → whose data trained this?</a:t>
            </a:r>
            <a:endParaRPr b="0" i="0" sz="11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3A3A4A"/>
              </a:buClr>
              <a:buSzPts val="1150"/>
              <a:buFont typeface="Calibri"/>
              <a:buNone/>
            </a:pPr>
            <a:r>
              <a:rPr b="0" i="0" lang="en-US" sz="1150" u="none" cap="none" strike="noStrike">
                <a:solidFill>
                  <a:srgbClr val="3A3A4A"/>
                </a:solidFill>
                <a:latin typeface="Calibri"/>
                <a:ea typeface="Calibri"/>
                <a:cs typeface="Calibri"/>
                <a:sym typeface="Calibri"/>
              </a:rPr>
              <a:t>Student </a:t>
            </a:r>
            <a:r>
              <a:rPr lang="en-US" sz="1150">
                <a:solidFill>
                  <a:srgbClr val="3A3A4A"/>
                </a:solidFill>
                <a:latin typeface="Calibri"/>
                <a:ea typeface="Calibri"/>
                <a:cs typeface="Calibri"/>
                <a:sym typeface="Calibri"/>
              </a:rPr>
              <a:t>experience</a:t>
            </a:r>
            <a:r>
              <a:rPr b="0" i="0" lang="en-US" sz="1150" u="none" cap="none" strike="noStrike">
                <a:solidFill>
                  <a:srgbClr val="3A3A4A"/>
                </a:solidFill>
                <a:latin typeface="Calibri"/>
                <a:ea typeface="Calibri"/>
                <a:cs typeface="Calibri"/>
                <a:sym typeface="Calibri"/>
              </a:rPr>
              <a:t> → what </a:t>
            </a:r>
            <a:r>
              <a:rPr lang="en-US" sz="1150">
                <a:solidFill>
                  <a:srgbClr val="3A3A4A"/>
                </a:solidFill>
                <a:latin typeface="Calibri"/>
                <a:ea typeface="Calibri"/>
                <a:cs typeface="Calibri"/>
                <a:sym typeface="Calibri"/>
              </a:rPr>
              <a:t>support is </a:t>
            </a:r>
            <a:r>
              <a:rPr b="0" i="0" lang="en-US" sz="1150" u="none" cap="none" strike="noStrike">
                <a:solidFill>
                  <a:srgbClr val="3A3A4A"/>
                </a:solidFill>
                <a:latin typeface="Calibri"/>
                <a:ea typeface="Calibri"/>
                <a:cs typeface="Calibri"/>
                <a:sym typeface="Calibri"/>
              </a:rPr>
              <a:t>happe</a:t>
            </a:r>
            <a:r>
              <a:rPr lang="en-US" sz="1150">
                <a:solidFill>
                  <a:srgbClr val="3A3A4A"/>
                </a:solidFill>
                <a:latin typeface="Calibri"/>
                <a:ea typeface="Calibri"/>
                <a:cs typeface="Calibri"/>
                <a:sym typeface="Calibri"/>
              </a:rPr>
              <a:t>ning </a:t>
            </a:r>
            <a:r>
              <a:rPr b="0" i="0" lang="en-US" sz="1150" u="none" cap="none" strike="noStrike">
                <a:solidFill>
                  <a:srgbClr val="3A3A4A"/>
                </a:solidFill>
                <a:latin typeface="Calibri"/>
                <a:ea typeface="Calibri"/>
                <a:cs typeface="Calibri"/>
                <a:sym typeface="Calibri"/>
              </a:rPr>
              <a:t>here?</a:t>
            </a:r>
            <a:endParaRPr b="0" i="0" sz="11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3A3A4A"/>
              </a:buClr>
              <a:buSzPts val="1150"/>
              <a:buFont typeface="Calibri"/>
              <a:buNone/>
            </a:pPr>
            <a:r>
              <a:rPr b="0" i="0" lang="en-US" sz="1150" u="none" cap="none" strike="noStrike">
                <a:solidFill>
                  <a:srgbClr val="3A3A4A"/>
                </a:solidFill>
                <a:latin typeface="Calibri"/>
                <a:ea typeface="Calibri"/>
                <a:cs typeface="Calibri"/>
                <a:sym typeface="Calibri"/>
              </a:rPr>
              <a:t>District adoption → who gains access?</a:t>
            </a:r>
            <a:endParaRPr b="0" i="0" sz="1150" u="none" cap="none" strike="noStrike">
              <a:solidFill>
                <a:schemeClr val="dk1"/>
              </a:solidFill>
              <a:latin typeface="Calibri"/>
              <a:ea typeface="Calibri"/>
              <a:cs typeface="Calibri"/>
              <a:sym typeface="Calibri"/>
            </a:endParaRPr>
          </a:p>
          <a:p>
            <a:pPr indent="0" lvl="0" marL="0" marR="0" rtl="0" algn="l">
              <a:spcBef>
                <a:spcPts val="0"/>
              </a:spcBef>
              <a:spcAft>
                <a:spcPts val="0"/>
              </a:spcAft>
              <a:buClr>
                <a:srgbClr val="3A3A4A"/>
              </a:buClr>
              <a:buSzPts val="1150"/>
              <a:buFont typeface="Calibri"/>
              <a:buNone/>
            </a:pPr>
            <a:r>
              <a:rPr lang="en-US" sz="1150">
                <a:solidFill>
                  <a:srgbClr val="3A3A4A"/>
                </a:solidFill>
                <a:latin typeface="Calibri"/>
                <a:ea typeface="Calibri"/>
                <a:cs typeface="Calibri"/>
                <a:sym typeface="Calibri"/>
              </a:rPr>
              <a:t>Staff support → Access without training is useless</a:t>
            </a:r>
            <a:endParaRPr b="0" i="0" sz="1150" u="none" cap="none" strike="noStrike">
              <a:solidFill>
                <a:schemeClr val="dk1"/>
              </a:solidFill>
              <a:latin typeface="Calibri"/>
              <a:ea typeface="Calibri"/>
              <a:cs typeface="Calibri"/>
              <a:sym typeface="Calibri"/>
            </a:endParaRPr>
          </a:p>
        </p:txBody>
      </p:sp>
      <p:sp>
        <p:nvSpPr>
          <p:cNvPr id="697" name="Google Shape;697;p32"/>
          <p:cNvSpPr/>
          <p:nvPr/>
        </p:nvSpPr>
        <p:spPr>
          <a:xfrm>
            <a:off x="457200" y="3657600"/>
            <a:ext cx="8229600" cy="1207008"/>
          </a:xfrm>
          <a:prstGeom prst="rect">
            <a:avLst/>
          </a:prstGeom>
          <a:solidFill>
            <a:srgbClr val="FFFFFF"/>
          </a:solidFill>
          <a:ln cap="flat" cmpd="sng" w="25400">
            <a:solidFill>
              <a:srgbClr val="2E6B4F"/>
            </a:solidFill>
            <a:prstDash val="solid"/>
            <a:round/>
            <a:headEnd len="sm" w="sm" type="none"/>
            <a:tailEnd len="sm" w="sm" type="none"/>
          </a:ln>
          <a:effectLst>
            <a:outerShdw blurRad="101600" rotWithShape="0" algn="bl" dir="8100000" dist="38100">
              <a:srgbClr val="000000">
                <a:alpha val="14117"/>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8" name="Google Shape;698;p32"/>
          <p:cNvSpPr/>
          <p:nvPr/>
        </p:nvSpPr>
        <p:spPr>
          <a:xfrm>
            <a:off x="457200" y="3657600"/>
            <a:ext cx="749808" cy="1207008"/>
          </a:xfrm>
          <a:prstGeom prst="rect">
            <a:avLst/>
          </a:prstGeom>
          <a:solidFill>
            <a:srgbClr val="2E6B4F"/>
          </a:solidFill>
          <a:ln cap="flat" cmpd="sng" w="12700">
            <a:solidFill>
              <a:srgbClr val="2E6B4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9" name="Google Shape;699;p32"/>
          <p:cNvSpPr/>
          <p:nvPr/>
        </p:nvSpPr>
        <p:spPr>
          <a:xfrm>
            <a:off x="457200" y="3657600"/>
            <a:ext cx="749808" cy="120700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2600"/>
              <a:buFont typeface="Courier New"/>
              <a:buNone/>
            </a:pPr>
            <a:r>
              <a:rPr b="1" i="0" lang="en-US" sz="2600" u="none" cap="none" strike="noStrike">
                <a:solidFill>
                  <a:srgbClr val="FFFFFF"/>
                </a:solidFill>
                <a:latin typeface="Courier New"/>
                <a:ea typeface="Courier New"/>
                <a:cs typeface="Courier New"/>
                <a:sym typeface="Courier New"/>
              </a:rPr>
              <a:t>03</a:t>
            </a:r>
            <a:endParaRPr b="0" i="0" sz="2600" u="none" cap="none" strike="noStrike">
              <a:solidFill>
                <a:schemeClr val="dk1"/>
              </a:solidFill>
              <a:latin typeface="Calibri"/>
              <a:ea typeface="Calibri"/>
              <a:cs typeface="Calibri"/>
              <a:sym typeface="Calibri"/>
            </a:endParaRPr>
          </a:p>
        </p:txBody>
      </p:sp>
      <p:sp>
        <p:nvSpPr>
          <p:cNvPr id="700" name="Google Shape;700;p32"/>
          <p:cNvSpPr/>
          <p:nvPr/>
        </p:nvSpPr>
        <p:spPr>
          <a:xfrm>
            <a:off x="1353312" y="3749040"/>
            <a:ext cx="7205472" cy="3200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2F6D"/>
              </a:buClr>
              <a:buSzPts val="1500"/>
              <a:buFont typeface="Georgia"/>
              <a:buNone/>
            </a:pPr>
            <a:r>
              <a:rPr b="1" i="0" lang="en-US" sz="1500" u="none" cap="none" strike="noStrike">
                <a:solidFill>
                  <a:srgbClr val="002F6D"/>
                </a:solidFill>
                <a:latin typeface="Georgia"/>
                <a:ea typeface="Georgia"/>
                <a:cs typeface="Georgia"/>
                <a:sym typeface="Georgia"/>
              </a:rPr>
              <a:t>Build with, not for. </a:t>
            </a:r>
            <a:r>
              <a:rPr b="1" i="1" lang="en-US" sz="1500">
                <a:solidFill>
                  <a:srgbClr val="002F6D"/>
                </a:solidFill>
                <a:latin typeface="Georgia"/>
                <a:ea typeface="Georgia"/>
                <a:cs typeface="Georgia"/>
                <a:sym typeface="Georgia"/>
              </a:rPr>
              <a:t>Tech Native &amp; Community UX Excellence.</a:t>
            </a:r>
            <a:endParaRPr b="0" i="1" sz="1500" u="none" cap="none" strike="noStrike">
              <a:solidFill>
                <a:schemeClr val="dk1"/>
              </a:solidFill>
              <a:latin typeface="Calibri"/>
              <a:ea typeface="Calibri"/>
              <a:cs typeface="Calibri"/>
              <a:sym typeface="Calibri"/>
            </a:endParaRPr>
          </a:p>
        </p:txBody>
      </p:sp>
      <p:sp>
        <p:nvSpPr>
          <p:cNvPr id="701" name="Google Shape;701;p32"/>
          <p:cNvSpPr/>
          <p:nvPr/>
        </p:nvSpPr>
        <p:spPr>
          <a:xfrm>
            <a:off x="1353312" y="4096512"/>
            <a:ext cx="7205472" cy="694944"/>
          </a:xfrm>
          <a:prstGeom prst="rect">
            <a:avLst/>
          </a:prstGeom>
          <a:noFill/>
          <a:ln>
            <a:noFill/>
          </a:ln>
        </p:spPr>
        <p:txBody>
          <a:bodyPr anchorCtr="0" anchor="ctr" bIns="45700" lIns="91425" spcFirstLastPara="1" rIns="91425" wrap="square" tIns="45700">
            <a:noAutofit/>
          </a:bodyPr>
          <a:lstStyle/>
          <a:p>
            <a:pPr indent="0" lvl="0" marL="0" marR="0" rtl="0" algn="l">
              <a:lnSpc>
                <a:spcPct val="150000"/>
              </a:lnSpc>
              <a:spcBef>
                <a:spcPts val="0"/>
              </a:spcBef>
              <a:spcAft>
                <a:spcPts val="0"/>
              </a:spcAft>
              <a:buClr>
                <a:srgbClr val="3A3A4A"/>
              </a:buClr>
              <a:buSzPts val="1150"/>
              <a:buFont typeface="Calibri"/>
              <a:buNone/>
            </a:pPr>
            <a:r>
              <a:rPr b="0" i="0" lang="en-US" sz="1150" u="none" cap="none" strike="noStrike">
                <a:solidFill>
                  <a:srgbClr val="3A3A4A"/>
                </a:solidFill>
                <a:latin typeface="Calibri"/>
                <a:ea typeface="Calibri"/>
                <a:cs typeface="Calibri"/>
                <a:sym typeface="Calibri"/>
              </a:rPr>
              <a:t>Students as co</a:t>
            </a:r>
            <a:r>
              <a:rPr lang="en-US" sz="1150">
                <a:solidFill>
                  <a:srgbClr val="3A3A4A"/>
                </a:solidFill>
                <a:latin typeface="Calibri"/>
                <a:ea typeface="Calibri"/>
                <a:cs typeface="Calibri"/>
                <a:sym typeface="Calibri"/>
              </a:rPr>
              <a:t>-</a:t>
            </a:r>
            <a:r>
              <a:rPr b="0" i="0" lang="en-US" sz="1150" u="none" cap="none" strike="noStrike">
                <a:solidFill>
                  <a:srgbClr val="3A3A4A"/>
                </a:solidFill>
                <a:latin typeface="Calibri"/>
                <a:ea typeface="Calibri"/>
                <a:cs typeface="Calibri"/>
                <a:sym typeface="Calibri"/>
              </a:rPr>
              <a:t>designers. </a:t>
            </a:r>
            <a:r>
              <a:rPr lang="en-US" sz="1150">
                <a:solidFill>
                  <a:srgbClr val="3A3A4A"/>
                </a:solidFill>
                <a:latin typeface="Calibri"/>
                <a:ea typeface="Calibri"/>
                <a:cs typeface="Calibri"/>
                <a:sym typeface="Calibri"/>
              </a:rPr>
              <a:t>Staff and administrators</a:t>
            </a:r>
            <a:r>
              <a:rPr b="0" i="0" lang="en-US" sz="1150" u="none" cap="none" strike="noStrike">
                <a:solidFill>
                  <a:srgbClr val="3A3A4A"/>
                </a:solidFill>
                <a:latin typeface="Calibri"/>
                <a:ea typeface="Calibri"/>
                <a:cs typeface="Calibri"/>
                <a:sym typeface="Calibri"/>
              </a:rPr>
              <a:t> as architects. Shared imagination is not a metaphor. It is a method.</a:t>
            </a:r>
            <a:endParaRPr b="0" i="0" sz="1150" u="none" cap="none" strike="noStrike">
              <a:solidFill>
                <a:schemeClr val="dk1"/>
              </a:solidFill>
              <a:latin typeface="Calibri"/>
              <a:ea typeface="Calibri"/>
              <a:cs typeface="Calibri"/>
              <a:sym typeface="Calibri"/>
            </a:endParaRPr>
          </a:p>
        </p:txBody>
      </p:sp>
      <p:sp>
        <p:nvSpPr>
          <p:cNvPr id="702" name="Google Shape;702;p32"/>
          <p:cNvSpPr/>
          <p:nvPr/>
        </p:nvSpPr>
        <p:spPr>
          <a:xfrm>
            <a:off x="0" y="4869180"/>
            <a:ext cx="9144000" cy="274320"/>
          </a:xfrm>
          <a:prstGeom prst="rect">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3" name="Google Shape;703;p32"/>
          <p:cNvSpPr/>
          <p:nvPr/>
        </p:nvSpPr>
        <p:spPr>
          <a:xfrm>
            <a:off x="0" y="4869180"/>
            <a:ext cx="411480" cy="27432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4" name="Google Shape;704;p32"/>
          <p:cNvSpPr/>
          <p:nvPr/>
        </p:nvSpPr>
        <p:spPr>
          <a:xfrm>
            <a:off x="7406640" y="4881067"/>
            <a:ext cx="1554480" cy="201168"/>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B600"/>
              </a:buClr>
              <a:buSzPts val="900"/>
              <a:buFont typeface="Courier New"/>
              <a:buNone/>
            </a:pPr>
            <a:r>
              <a:rPr lang="en-US" sz="900">
                <a:solidFill>
                  <a:srgbClr val="FFB600"/>
                </a:solidFill>
                <a:latin typeface="Courier New"/>
                <a:ea typeface="Courier New"/>
                <a:cs typeface="Courier New"/>
                <a:sym typeface="Courier New"/>
              </a:rPr>
              <a:t>28</a:t>
            </a:r>
            <a:r>
              <a:rPr b="0" i="0" lang="en-US" sz="900" u="none" cap="none" strike="noStrike">
                <a:solidFill>
                  <a:srgbClr val="FFB600"/>
                </a:solidFill>
                <a:latin typeface="Courier New"/>
                <a:ea typeface="Courier New"/>
                <a:cs typeface="Courier New"/>
                <a:sym typeface="Courier New"/>
              </a:rPr>
              <a:t> / </a:t>
            </a:r>
            <a:r>
              <a:rPr lang="en-US" sz="900">
                <a:solidFill>
                  <a:srgbClr val="FFB600"/>
                </a:solidFill>
                <a:latin typeface="Courier New"/>
                <a:ea typeface="Courier New"/>
                <a:cs typeface="Courier New"/>
                <a:sym typeface="Courier New"/>
              </a:rPr>
              <a:t>35</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F6F9"/>
        </a:solidFill>
      </p:bgPr>
    </p:bg>
    <p:spTree>
      <p:nvGrpSpPr>
        <p:cNvPr id="709" name="Shape 709"/>
        <p:cNvGrpSpPr/>
        <p:nvPr/>
      </p:nvGrpSpPr>
      <p:grpSpPr>
        <a:xfrm>
          <a:off x="0" y="0"/>
          <a:ext cx="0" cy="0"/>
          <a:chOff x="0" y="0"/>
          <a:chExt cx="0" cy="0"/>
        </a:xfrm>
      </p:grpSpPr>
      <p:sp>
        <p:nvSpPr>
          <p:cNvPr id="710" name="Google Shape;710;p33"/>
          <p:cNvSpPr/>
          <p:nvPr/>
        </p:nvSpPr>
        <p:spPr>
          <a:xfrm>
            <a:off x="0" y="0"/>
            <a:ext cx="201300" cy="5143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1" name="Google Shape;711;p33"/>
          <p:cNvSpPr/>
          <p:nvPr/>
        </p:nvSpPr>
        <p:spPr>
          <a:xfrm>
            <a:off x="411480" y="182880"/>
            <a:ext cx="8229600" cy="411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2D7D2D"/>
              </a:buClr>
              <a:buSzPts val="1200"/>
              <a:buFont typeface="Calibri"/>
              <a:buNone/>
            </a:pPr>
            <a:r>
              <a:rPr b="1" i="0" lang="en-US" sz="1200" u="none" cap="none" strike="noStrike">
                <a:solidFill>
                  <a:srgbClr val="2D7D2D"/>
                </a:solidFill>
                <a:latin typeface="Calibri"/>
                <a:ea typeface="Calibri"/>
                <a:cs typeface="Calibri"/>
                <a:sym typeface="Calibri"/>
              </a:rPr>
              <a:t>Tier 1  ·  Low-Risk, Right Now</a:t>
            </a:r>
            <a:endParaRPr b="0" i="0" sz="1200" u="none" cap="none" strike="noStrike">
              <a:solidFill>
                <a:schemeClr val="dk1"/>
              </a:solidFill>
              <a:latin typeface="Calibri"/>
              <a:ea typeface="Calibri"/>
              <a:cs typeface="Calibri"/>
              <a:sym typeface="Calibri"/>
            </a:endParaRPr>
          </a:p>
        </p:txBody>
      </p:sp>
      <p:sp>
        <p:nvSpPr>
          <p:cNvPr id="712" name="Google Shape;712;p33"/>
          <p:cNvSpPr/>
          <p:nvPr/>
        </p:nvSpPr>
        <p:spPr>
          <a:xfrm>
            <a:off x="411480" y="658368"/>
            <a:ext cx="8229600" cy="594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2800"/>
              <a:buFont typeface="Calibri"/>
              <a:buNone/>
            </a:pPr>
            <a:r>
              <a:rPr b="1" i="0" lang="en-US" sz="2800" u="none" cap="none" strike="noStrike">
                <a:solidFill>
                  <a:srgbClr val="002F6D"/>
                </a:solidFill>
                <a:latin typeface="Calibri"/>
                <a:ea typeface="Calibri"/>
                <a:cs typeface="Calibri"/>
                <a:sym typeface="Calibri"/>
              </a:rPr>
              <a:t>Five Things You Can Try </a:t>
            </a:r>
            <a:r>
              <a:rPr b="1" lang="en-US" sz="2800">
                <a:solidFill>
                  <a:srgbClr val="002F6D"/>
                </a:solidFill>
                <a:latin typeface="Calibri"/>
                <a:ea typeface="Calibri"/>
                <a:cs typeface="Calibri"/>
                <a:sym typeface="Calibri"/>
              </a:rPr>
              <a:t>Soon</a:t>
            </a:r>
            <a:endParaRPr b="0" i="0" sz="2800" u="none" cap="none" strike="noStrike">
              <a:solidFill>
                <a:schemeClr val="dk1"/>
              </a:solidFill>
              <a:latin typeface="Calibri"/>
              <a:ea typeface="Calibri"/>
              <a:cs typeface="Calibri"/>
              <a:sym typeface="Calibri"/>
            </a:endParaRPr>
          </a:p>
        </p:txBody>
      </p:sp>
      <p:sp>
        <p:nvSpPr>
          <p:cNvPr id="713" name="Google Shape;713;p33"/>
          <p:cNvSpPr/>
          <p:nvPr/>
        </p:nvSpPr>
        <p:spPr>
          <a:xfrm>
            <a:off x="411480" y="1463040"/>
            <a:ext cx="3977700" cy="914400"/>
          </a:xfrm>
          <a:prstGeom prst="rect">
            <a:avLst/>
          </a:prstGeom>
          <a:solidFill>
            <a:srgbClr val="FFFFFF"/>
          </a:solidFill>
          <a:ln cap="flat" cmpd="sng" w="12700">
            <a:solidFill>
              <a:srgbClr val="E0E0E0"/>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4" name="Google Shape;714;p33"/>
          <p:cNvSpPr/>
          <p:nvPr/>
        </p:nvSpPr>
        <p:spPr>
          <a:xfrm>
            <a:off x="411480" y="1463040"/>
            <a:ext cx="73200" cy="914400"/>
          </a:xfrm>
          <a:prstGeom prst="rect">
            <a:avLst/>
          </a:prstGeom>
          <a:solidFill>
            <a:srgbClr val="2D7D2D"/>
          </a:solidFill>
          <a:ln cap="flat" cmpd="sng" w="12700">
            <a:solidFill>
              <a:srgbClr val="2D7D2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5" name="Google Shape;715;p33"/>
          <p:cNvSpPr/>
          <p:nvPr/>
        </p:nvSpPr>
        <p:spPr>
          <a:xfrm>
            <a:off x="576072" y="1508760"/>
            <a:ext cx="3749100" cy="320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300"/>
              <a:buFont typeface="Calibri"/>
              <a:buNone/>
            </a:pPr>
            <a:r>
              <a:rPr b="1" i="0" lang="en-US" sz="1300" u="none" cap="none" strike="noStrike">
                <a:solidFill>
                  <a:srgbClr val="002F6D"/>
                </a:solidFill>
                <a:latin typeface="Calibri"/>
                <a:ea typeface="Calibri"/>
                <a:cs typeface="Calibri"/>
                <a:sym typeface="Calibri"/>
              </a:rPr>
              <a:t>Draft student communications</a:t>
            </a:r>
            <a:endParaRPr b="0" i="0" sz="1300" u="none" cap="none" strike="noStrike">
              <a:solidFill>
                <a:schemeClr val="dk1"/>
              </a:solidFill>
              <a:latin typeface="Calibri"/>
              <a:ea typeface="Calibri"/>
              <a:cs typeface="Calibri"/>
              <a:sym typeface="Calibri"/>
            </a:endParaRPr>
          </a:p>
        </p:txBody>
      </p:sp>
      <p:sp>
        <p:nvSpPr>
          <p:cNvPr id="716" name="Google Shape;716;p33"/>
          <p:cNvSpPr/>
          <p:nvPr/>
        </p:nvSpPr>
        <p:spPr>
          <a:xfrm>
            <a:off x="576072" y="1847088"/>
            <a:ext cx="37491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Hold notices, deadline reminders, welcome emails — give AI the policy text and ask it to draft.</a:t>
            </a:r>
            <a:endParaRPr b="0" i="0" sz="1100" u="none" cap="none" strike="noStrike">
              <a:solidFill>
                <a:schemeClr val="dk1"/>
              </a:solidFill>
              <a:latin typeface="Calibri"/>
              <a:ea typeface="Calibri"/>
              <a:cs typeface="Calibri"/>
              <a:sym typeface="Calibri"/>
            </a:endParaRPr>
          </a:p>
        </p:txBody>
      </p:sp>
      <p:sp>
        <p:nvSpPr>
          <p:cNvPr id="717" name="Google Shape;717;p33"/>
          <p:cNvSpPr/>
          <p:nvPr/>
        </p:nvSpPr>
        <p:spPr>
          <a:xfrm>
            <a:off x="411480" y="2560320"/>
            <a:ext cx="3977700" cy="914400"/>
          </a:xfrm>
          <a:prstGeom prst="rect">
            <a:avLst/>
          </a:prstGeom>
          <a:solidFill>
            <a:srgbClr val="FFFFFF"/>
          </a:solidFill>
          <a:ln cap="flat" cmpd="sng" w="12700">
            <a:solidFill>
              <a:srgbClr val="E0E0E0"/>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8" name="Google Shape;718;p33"/>
          <p:cNvSpPr/>
          <p:nvPr/>
        </p:nvSpPr>
        <p:spPr>
          <a:xfrm>
            <a:off x="411480" y="2560320"/>
            <a:ext cx="73200" cy="914400"/>
          </a:xfrm>
          <a:prstGeom prst="rect">
            <a:avLst/>
          </a:prstGeom>
          <a:solidFill>
            <a:srgbClr val="2D7D2D"/>
          </a:solidFill>
          <a:ln cap="flat" cmpd="sng" w="12700">
            <a:solidFill>
              <a:srgbClr val="2D7D2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9" name="Google Shape;719;p33"/>
          <p:cNvSpPr/>
          <p:nvPr/>
        </p:nvSpPr>
        <p:spPr>
          <a:xfrm>
            <a:off x="576072" y="2606040"/>
            <a:ext cx="3749100" cy="320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300"/>
              <a:buFont typeface="Calibri"/>
              <a:buNone/>
            </a:pPr>
            <a:r>
              <a:rPr b="1" i="0" lang="en-US" sz="1300" u="none" cap="none" strike="noStrike">
                <a:solidFill>
                  <a:srgbClr val="002F6D"/>
                </a:solidFill>
                <a:latin typeface="Calibri"/>
                <a:ea typeface="Calibri"/>
                <a:cs typeface="Calibri"/>
                <a:sym typeface="Calibri"/>
              </a:rPr>
              <a:t>Plain-English policy rewrite</a:t>
            </a:r>
            <a:endParaRPr b="0" i="0" sz="1300" u="none" cap="none" strike="noStrike">
              <a:solidFill>
                <a:schemeClr val="dk1"/>
              </a:solidFill>
              <a:latin typeface="Calibri"/>
              <a:ea typeface="Calibri"/>
              <a:cs typeface="Calibri"/>
              <a:sym typeface="Calibri"/>
            </a:endParaRPr>
          </a:p>
        </p:txBody>
      </p:sp>
      <p:sp>
        <p:nvSpPr>
          <p:cNvPr id="720" name="Google Shape;720;p33"/>
          <p:cNvSpPr/>
          <p:nvPr/>
        </p:nvSpPr>
        <p:spPr>
          <a:xfrm>
            <a:off x="576072" y="2944368"/>
            <a:ext cx="37491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Paste dense policy language and ask AI to rewrite it at an 8th-grade reading level.</a:t>
            </a:r>
            <a:endParaRPr b="0" i="0" sz="1100" u="none" cap="none" strike="noStrike">
              <a:solidFill>
                <a:schemeClr val="dk1"/>
              </a:solidFill>
              <a:latin typeface="Calibri"/>
              <a:ea typeface="Calibri"/>
              <a:cs typeface="Calibri"/>
              <a:sym typeface="Calibri"/>
            </a:endParaRPr>
          </a:p>
        </p:txBody>
      </p:sp>
      <p:sp>
        <p:nvSpPr>
          <p:cNvPr id="721" name="Google Shape;721;p33"/>
          <p:cNvSpPr/>
          <p:nvPr/>
        </p:nvSpPr>
        <p:spPr>
          <a:xfrm>
            <a:off x="411480" y="3657600"/>
            <a:ext cx="3977700" cy="914400"/>
          </a:xfrm>
          <a:prstGeom prst="rect">
            <a:avLst/>
          </a:prstGeom>
          <a:solidFill>
            <a:srgbClr val="FFFFFF"/>
          </a:solidFill>
          <a:ln cap="flat" cmpd="sng" w="12700">
            <a:solidFill>
              <a:srgbClr val="E0E0E0"/>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2" name="Google Shape;722;p33"/>
          <p:cNvSpPr/>
          <p:nvPr/>
        </p:nvSpPr>
        <p:spPr>
          <a:xfrm>
            <a:off x="411480" y="3657600"/>
            <a:ext cx="73200" cy="914400"/>
          </a:xfrm>
          <a:prstGeom prst="rect">
            <a:avLst/>
          </a:prstGeom>
          <a:solidFill>
            <a:srgbClr val="2D7D2D"/>
          </a:solidFill>
          <a:ln cap="flat" cmpd="sng" w="12700">
            <a:solidFill>
              <a:srgbClr val="2D7D2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3" name="Google Shape;723;p33"/>
          <p:cNvSpPr/>
          <p:nvPr/>
        </p:nvSpPr>
        <p:spPr>
          <a:xfrm>
            <a:off x="576072" y="3703320"/>
            <a:ext cx="3749100" cy="320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300"/>
              <a:buFont typeface="Calibri"/>
              <a:buNone/>
            </a:pPr>
            <a:r>
              <a:rPr b="1" i="0" lang="en-US" sz="1300" u="none" cap="none" strike="noStrike">
                <a:solidFill>
                  <a:srgbClr val="002F6D"/>
                </a:solidFill>
                <a:latin typeface="Calibri"/>
                <a:ea typeface="Calibri"/>
                <a:cs typeface="Calibri"/>
                <a:sym typeface="Calibri"/>
              </a:rPr>
              <a:t>FAQ drafts for your website</a:t>
            </a:r>
            <a:endParaRPr b="0" i="0" sz="1300" u="none" cap="none" strike="noStrike">
              <a:solidFill>
                <a:schemeClr val="dk1"/>
              </a:solidFill>
              <a:latin typeface="Calibri"/>
              <a:ea typeface="Calibri"/>
              <a:cs typeface="Calibri"/>
              <a:sym typeface="Calibri"/>
            </a:endParaRPr>
          </a:p>
        </p:txBody>
      </p:sp>
      <p:sp>
        <p:nvSpPr>
          <p:cNvPr id="724" name="Google Shape;724;p33"/>
          <p:cNvSpPr/>
          <p:nvPr/>
        </p:nvSpPr>
        <p:spPr>
          <a:xfrm>
            <a:off x="576072" y="4041648"/>
            <a:ext cx="37491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List common questions your office receives and ask AI to write clear, helpful answers.</a:t>
            </a:r>
            <a:endParaRPr b="0" i="0" sz="1100" u="none" cap="none" strike="noStrike">
              <a:solidFill>
                <a:schemeClr val="dk1"/>
              </a:solidFill>
              <a:latin typeface="Calibri"/>
              <a:ea typeface="Calibri"/>
              <a:cs typeface="Calibri"/>
              <a:sym typeface="Calibri"/>
            </a:endParaRPr>
          </a:p>
        </p:txBody>
      </p:sp>
      <p:sp>
        <p:nvSpPr>
          <p:cNvPr id="725" name="Google Shape;725;p33"/>
          <p:cNvSpPr/>
          <p:nvPr/>
        </p:nvSpPr>
        <p:spPr>
          <a:xfrm>
            <a:off x="4617720" y="1463040"/>
            <a:ext cx="3977700" cy="914400"/>
          </a:xfrm>
          <a:prstGeom prst="rect">
            <a:avLst/>
          </a:prstGeom>
          <a:solidFill>
            <a:srgbClr val="FFFFFF"/>
          </a:solidFill>
          <a:ln cap="flat" cmpd="sng" w="12700">
            <a:solidFill>
              <a:srgbClr val="E0E0E0"/>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6" name="Google Shape;726;p33"/>
          <p:cNvSpPr/>
          <p:nvPr/>
        </p:nvSpPr>
        <p:spPr>
          <a:xfrm>
            <a:off x="4617720" y="1463040"/>
            <a:ext cx="73200" cy="914400"/>
          </a:xfrm>
          <a:prstGeom prst="rect">
            <a:avLst/>
          </a:prstGeom>
          <a:solidFill>
            <a:srgbClr val="2D7D2D"/>
          </a:solidFill>
          <a:ln cap="flat" cmpd="sng" w="12700">
            <a:solidFill>
              <a:srgbClr val="2D7D2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7" name="Google Shape;727;p33"/>
          <p:cNvSpPr/>
          <p:nvPr/>
        </p:nvSpPr>
        <p:spPr>
          <a:xfrm>
            <a:off x="4782312" y="1508760"/>
            <a:ext cx="3749100" cy="320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300"/>
              <a:buFont typeface="Calibri"/>
              <a:buNone/>
            </a:pPr>
            <a:r>
              <a:rPr b="1" i="0" lang="en-US" sz="1300" u="none" cap="none" strike="noStrike">
                <a:solidFill>
                  <a:srgbClr val="002F6D"/>
                </a:solidFill>
                <a:latin typeface="Calibri"/>
                <a:ea typeface="Calibri"/>
                <a:cs typeface="Calibri"/>
                <a:sym typeface="Calibri"/>
              </a:rPr>
              <a:t>Web form instructions</a:t>
            </a:r>
            <a:endParaRPr b="0" i="0" sz="1300" u="none" cap="none" strike="noStrike">
              <a:solidFill>
                <a:schemeClr val="dk1"/>
              </a:solidFill>
              <a:latin typeface="Calibri"/>
              <a:ea typeface="Calibri"/>
              <a:cs typeface="Calibri"/>
              <a:sym typeface="Calibri"/>
            </a:endParaRPr>
          </a:p>
        </p:txBody>
      </p:sp>
      <p:sp>
        <p:nvSpPr>
          <p:cNvPr id="728" name="Google Shape;728;p33"/>
          <p:cNvSpPr/>
          <p:nvPr/>
        </p:nvSpPr>
        <p:spPr>
          <a:xfrm>
            <a:off x="4782312" y="1847088"/>
            <a:ext cx="37491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Ask AI to make your enrollment form instructions clearer and friendlier.</a:t>
            </a:r>
            <a:endParaRPr b="0" i="0" sz="1100" u="none" cap="none" strike="noStrike">
              <a:solidFill>
                <a:schemeClr val="dk1"/>
              </a:solidFill>
              <a:latin typeface="Calibri"/>
              <a:ea typeface="Calibri"/>
              <a:cs typeface="Calibri"/>
              <a:sym typeface="Calibri"/>
            </a:endParaRPr>
          </a:p>
        </p:txBody>
      </p:sp>
      <p:sp>
        <p:nvSpPr>
          <p:cNvPr id="729" name="Google Shape;729;p33"/>
          <p:cNvSpPr/>
          <p:nvPr/>
        </p:nvSpPr>
        <p:spPr>
          <a:xfrm>
            <a:off x="4617720" y="2560320"/>
            <a:ext cx="3977700" cy="914400"/>
          </a:xfrm>
          <a:prstGeom prst="rect">
            <a:avLst/>
          </a:prstGeom>
          <a:solidFill>
            <a:srgbClr val="FFFFFF"/>
          </a:solidFill>
          <a:ln cap="flat" cmpd="sng" w="12700">
            <a:solidFill>
              <a:srgbClr val="E0E0E0"/>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0" name="Google Shape;730;p33"/>
          <p:cNvSpPr/>
          <p:nvPr/>
        </p:nvSpPr>
        <p:spPr>
          <a:xfrm>
            <a:off x="4617720" y="2560320"/>
            <a:ext cx="73200" cy="914400"/>
          </a:xfrm>
          <a:prstGeom prst="rect">
            <a:avLst/>
          </a:prstGeom>
          <a:solidFill>
            <a:srgbClr val="2D7D2D"/>
          </a:solidFill>
          <a:ln cap="flat" cmpd="sng" w="12700">
            <a:solidFill>
              <a:srgbClr val="2D7D2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1" name="Google Shape;731;p33"/>
          <p:cNvSpPr/>
          <p:nvPr/>
        </p:nvSpPr>
        <p:spPr>
          <a:xfrm>
            <a:off x="4782312" y="2606040"/>
            <a:ext cx="3749100" cy="320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1300"/>
              <a:buFont typeface="Calibri"/>
              <a:buNone/>
            </a:pPr>
            <a:r>
              <a:rPr b="1" i="0" lang="en-US" sz="1300" u="none" cap="none" strike="noStrike">
                <a:solidFill>
                  <a:srgbClr val="002F6D"/>
                </a:solidFill>
                <a:latin typeface="Calibri"/>
                <a:ea typeface="Calibri"/>
                <a:cs typeface="Calibri"/>
                <a:sym typeface="Calibri"/>
              </a:rPr>
              <a:t>Multilingual outreach</a:t>
            </a:r>
            <a:endParaRPr b="0" i="0" sz="1300" u="none" cap="none" strike="noStrike">
              <a:solidFill>
                <a:schemeClr val="dk1"/>
              </a:solidFill>
              <a:latin typeface="Calibri"/>
              <a:ea typeface="Calibri"/>
              <a:cs typeface="Calibri"/>
              <a:sym typeface="Calibri"/>
            </a:endParaRPr>
          </a:p>
        </p:txBody>
      </p:sp>
      <p:sp>
        <p:nvSpPr>
          <p:cNvPr id="732" name="Google Shape;732;p33"/>
          <p:cNvSpPr/>
          <p:nvPr/>
        </p:nvSpPr>
        <p:spPr>
          <a:xfrm>
            <a:off x="4782312" y="2944368"/>
            <a:ext cx="37491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100"/>
              <a:buFont typeface="Calibri"/>
              <a:buNone/>
            </a:pPr>
            <a:r>
              <a:rPr b="0" i="0" lang="en-US" sz="1100" u="none" cap="none" strike="noStrike">
                <a:solidFill>
                  <a:srgbClr val="555759"/>
                </a:solidFill>
                <a:latin typeface="Calibri"/>
                <a:ea typeface="Calibri"/>
                <a:cs typeface="Calibri"/>
                <a:sym typeface="Calibri"/>
              </a:rPr>
              <a:t>Translate communications for Spanish, Vietnamese, Tagalog, and other student communities.</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2F6D"/>
        </a:solidFill>
      </p:bgPr>
    </p:bg>
    <p:spTree>
      <p:nvGrpSpPr>
        <p:cNvPr id="46" name="Shape 46"/>
        <p:cNvGrpSpPr/>
        <p:nvPr/>
      </p:nvGrpSpPr>
      <p:grpSpPr>
        <a:xfrm>
          <a:off x="0" y="0"/>
          <a:ext cx="0" cy="0"/>
          <a:chOff x="0" y="0"/>
          <a:chExt cx="0" cy="0"/>
        </a:xfrm>
      </p:grpSpPr>
      <p:sp>
        <p:nvSpPr>
          <p:cNvPr id="47" name="Google Shape;47;p7"/>
          <p:cNvSpPr/>
          <p:nvPr/>
        </p:nvSpPr>
        <p:spPr>
          <a:xfrm>
            <a:off x="0" y="0"/>
            <a:ext cx="9144000" cy="73152"/>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7"/>
          <p:cNvSpPr/>
          <p:nvPr/>
        </p:nvSpPr>
        <p:spPr>
          <a:xfrm>
            <a:off x="292602" y="169238"/>
            <a:ext cx="8412600" cy="237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C47"/>
              </a:buClr>
              <a:buSzPts val="1300"/>
              <a:buFont typeface="Georgia"/>
              <a:buNone/>
            </a:pPr>
            <a:r>
              <a:rPr b="0" i="1" lang="en-US" sz="1600" u="none" cap="none" strike="noStrike">
                <a:solidFill>
                  <a:srgbClr val="FFCC47"/>
                </a:solidFill>
                <a:latin typeface="Georgia"/>
                <a:ea typeface="Georgia"/>
                <a:cs typeface="Georgia"/>
                <a:sym typeface="Georgia"/>
              </a:rPr>
              <a:t>The women who show us how to do this.</a:t>
            </a:r>
            <a:endParaRPr b="0" i="0" sz="1600" u="none" cap="none" strike="noStrike">
              <a:solidFill>
                <a:schemeClr val="dk1"/>
              </a:solidFill>
              <a:latin typeface="Calibri"/>
              <a:ea typeface="Calibri"/>
              <a:cs typeface="Calibri"/>
              <a:sym typeface="Calibri"/>
            </a:endParaRPr>
          </a:p>
        </p:txBody>
      </p:sp>
      <p:sp>
        <p:nvSpPr>
          <p:cNvPr id="49" name="Google Shape;49;p7"/>
          <p:cNvSpPr/>
          <p:nvPr/>
        </p:nvSpPr>
        <p:spPr>
          <a:xfrm>
            <a:off x="292608" y="502920"/>
            <a:ext cx="2761488" cy="4069080"/>
          </a:xfrm>
          <a:prstGeom prst="rect">
            <a:avLst/>
          </a:prstGeom>
          <a:solidFill>
            <a:srgbClr val="001A45"/>
          </a:solidFill>
          <a:ln cap="flat" cmpd="sng" w="25400">
            <a:solidFill>
              <a:srgbClr val="FFB600"/>
            </a:solidFill>
            <a:prstDash val="solid"/>
            <a:round/>
            <a:headEnd len="sm" w="sm" type="none"/>
            <a:tailEnd len="sm" w="sm" type="none"/>
          </a:ln>
          <a:effectLst>
            <a:outerShdw blurRad="101600" rotWithShape="0" algn="bl" dir="8100000" dist="38100">
              <a:srgbClr val="000000">
                <a:alpha val="14117"/>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7"/>
          <p:cNvSpPr/>
          <p:nvPr/>
        </p:nvSpPr>
        <p:spPr>
          <a:xfrm>
            <a:off x="292608" y="502920"/>
            <a:ext cx="2761488" cy="109728"/>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7"/>
          <p:cNvSpPr/>
          <p:nvPr/>
        </p:nvSpPr>
        <p:spPr>
          <a:xfrm>
            <a:off x="429768" y="685800"/>
            <a:ext cx="2487168"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500"/>
              <a:buFont typeface="Georgia"/>
              <a:buNone/>
            </a:pPr>
            <a:r>
              <a:rPr b="1" i="0" lang="en-US" sz="1500" u="none" cap="none" strike="noStrike">
                <a:solidFill>
                  <a:srgbClr val="FFFFFF"/>
                </a:solidFill>
                <a:latin typeface="Georgia"/>
                <a:ea typeface="Georgia"/>
                <a:cs typeface="Georgia"/>
                <a:sym typeface="Georgia"/>
              </a:rPr>
              <a:t>Ada Lovelace</a:t>
            </a:r>
            <a:endParaRPr b="0" i="0" sz="1500" u="none" cap="none" strike="noStrike">
              <a:solidFill>
                <a:schemeClr val="dk1"/>
              </a:solidFill>
              <a:latin typeface="Calibri"/>
              <a:ea typeface="Calibri"/>
              <a:cs typeface="Calibri"/>
              <a:sym typeface="Calibri"/>
            </a:endParaRPr>
          </a:p>
        </p:txBody>
      </p:sp>
      <p:sp>
        <p:nvSpPr>
          <p:cNvPr id="52" name="Google Shape;52;p7"/>
          <p:cNvSpPr/>
          <p:nvPr/>
        </p:nvSpPr>
        <p:spPr>
          <a:xfrm>
            <a:off x="429768" y="1069848"/>
            <a:ext cx="2487168" cy="21945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B600"/>
              </a:buClr>
              <a:buSzPts val="1000"/>
              <a:buFont typeface="Courier New"/>
              <a:buNone/>
            </a:pPr>
            <a:r>
              <a:rPr b="1" i="0" lang="en-US" sz="1000" u="none" cap="none" strike="noStrike">
                <a:solidFill>
                  <a:srgbClr val="FFFF00"/>
                </a:solidFill>
                <a:latin typeface="Courier New"/>
                <a:ea typeface="Courier New"/>
                <a:cs typeface="Courier New"/>
                <a:sym typeface="Courier New"/>
              </a:rPr>
              <a:t>1815–1852</a:t>
            </a:r>
            <a:endParaRPr b="1" i="0" sz="1000" u="none" cap="none" strike="noStrike">
              <a:solidFill>
                <a:srgbClr val="FFFF00"/>
              </a:solidFill>
              <a:latin typeface="Calibri"/>
              <a:ea typeface="Calibri"/>
              <a:cs typeface="Calibri"/>
              <a:sym typeface="Calibri"/>
            </a:endParaRPr>
          </a:p>
        </p:txBody>
      </p:sp>
      <p:sp>
        <p:nvSpPr>
          <p:cNvPr id="53" name="Google Shape;53;p7"/>
          <p:cNvSpPr/>
          <p:nvPr/>
        </p:nvSpPr>
        <p:spPr>
          <a:xfrm>
            <a:off x="429768" y="1371600"/>
            <a:ext cx="438912" cy="36576"/>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7"/>
          <p:cNvSpPr/>
          <p:nvPr/>
        </p:nvSpPr>
        <p:spPr>
          <a:xfrm>
            <a:off x="429768" y="1508760"/>
            <a:ext cx="2487168" cy="5029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C47"/>
              </a:buClr>
              <a:buSzPts val="1200"/>
              <a:buFont typeface="Georgia"/>
              <a:buNone/>
            </a:pPr>
            <a:r>
              <a:rPr b="0" i="1" lang="en-US" sz="1200" u="none" cap="none" strike="noStrike">
                <a:solidFill>
                  <a:srgbClr val="FFCC47"/>
                </a:solidFill>
                <a:latin typeface="Georgia"/>
                <a:ea typeface="Georgia"/>
                <a:cs typeface="Georgia"/>
                <a:sym typeface="Georgia"/>
              </a:rPr>
              <a:t>“First algorithm. First AI ethics warning.”</a:t>
            </a:r>
            <a:endParaRPr b="0" i="0" sz="1200" u="none" cap="none" strike="noStrike">
              <a:solidFill>
                <a:schemeClr val="dk1"/>
              </a:solidFill>
              <a:latin typeface="Calibri"/>
              <a:ea typeface="Calibri"/>
              <a:cs typeface="Calibri"/>
              <a:sym typeface="Calibri"/>
            </a:endParaRPr>
          </a:p>
        </p:txBody>
      </p:sp>
      <p:sp>
        <p:nvSpPr>
          <p:cNvPr id="55" name="Google Shape;55;p7"/>
          <p:cNvSpPr/>
          <p:nvPr/>
        </p:nvSpPr>
        <p:spPr>
          <a:xfrm>
            <a:off x="429768" y="2084832"/>
            <a:ext cx="2487168" cy="178308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AABBCC"/>
              </a:buClr>
              <a:buSzPts val="1150"/>
              <a:buFont typeface="Calibri"/>
              <a:buNone/>
            </a:pPr>
            <a:r>
              <a:rPr b="0" i="0" lang="en-US" sz="1200" u="none" cap="none" strike="noStrike">
                <a:solidFill>
                  <a:srgbClr val="AABBCC"/>
                </a:solidFill>
                <a:latin typeface="Calibri"/>
                <a:ea typeface="Calibri"/>
                <a:cs typeface="Calibri"/>
                <a:sym typeface="Calibri"/>
              </a:rPr>
              <a:t>Wrote both in the same breath. Machines can only do what we know how to order them to do.</a:t>
            </a:r>
            <a:endParaRPr b="0" i="0" sz="1200" u="none" cap="none" strike="noStrike">
              <a:solidFill>
                <a:srgbClr val="AABBCC"/>
              </a:solidFill>
              <a:latin typeface="Calibri"/>
              <a:ea typeface="Calibri"/>
              <a:cs typeface="Calibri"/>
              <a:sym typeface="Calibri"/>
            </a:endParaRPr>
          </a:p>
          <a:p>
            <a:pPr indent="0" lvl="0" marL="0" marR="0" rtl="0" algn="l">
              <a:spcBef>
                <a:spcPts val="0"/>
              </a:spcBef>
              <a:spcAft>
                <a:spcPts val="0"/>
              </a:spcAft>
              <a:buClr>
                <a:srgbClr val="AABBCC"/>
              </a:buClr>
              <a:buSzPts val="1150"/>
              <a:buFont typeface="Calibri"/>
              <a:buNone/>
            </a:pPr>
            <a:r>
              <a:t/>
            </a:r>
            <a:endParaRPr sz="1150">
              <a:solidFill>
                <a:srgbClr val="AABBCC"/>
              </a:solidFill>
              <a:latin typeface="Calibri"/>
              <a:ea typeface="Calibri"/>
              <a:cs typeface="Calibri"/>
              <a:sym typeface="Calibri"/>
            </a:endParaRPr>
          </a:p>
          <a:p>
            <a:pPr indent="0" lvl="0" marL="0" rtl="0" algn="l">
              <a:spcBef>
                <a:spcPts val="0"/>
              </a:spcBef>
              <a:spcAft>
                <a:spcPts val="0"/>
              </a:spcAft>
              <a:buClr>
                <a:srgbClr val="AABBCC"/>
              </a:buClr>
              <a:buSzPts val="1150"/>
              <a:buFont typeface="Calibri"/>
              <a:buNone/>
            </a:pPr>
            <a:r>
              <a:rPr lang="en-US" sz="1200">
                <a:solidFill>
                  <a:srgbClr val="AABBCC"/>
                </a:solidFill>
                <a:latin typeface="Calibri"/>
                <a:ea typeface="Calibri"/>
                <a:cs typeface="Calibri"/>
                <a:sym typeface="Calibri"/>
              </a:rPr>
              <a:t>She was the first to recognise the machine had applications beyond pure calculation. Lovelace is often considered the first computer programmer.</a:t>
            </a:r>
            <a:endParaRPr sz="1200">
              <a:solidFill>
                <a:srgbClr val="AABBCC"/>
              </a:solidFill>
              <a:latin typeface="Calibri"/>
              <a:ea typeface="Calibri"/>
              <a:cs typeface="Calibri"/>
              <a:sym typeface="Calibri"/>
            </a:endParaRPr>
          </a:p>
        </p:txBody>
      </p:sp>
      <p:sp>
        <p:nvSpPr>
          <p:cNvPr id="56" name="Google Shape;56;p7"/>
          <p:cNvSpPr/>
          <p:nvPr/>
        </p:nvSpPr>
        <p:spPr>
          <a:xfrm>
            <a:off x="3264408" y="502920"/>
            <a:ext cx="2761488" cy="4069080"/>
          </a:xfrm>
          <a:prstGeom prst="rect">
            <a:avLst/>
          </a:prstGeom>
          <a:solidFill>
            <a:srgbClr val="001A45"/>
          </a:solidFill>
          <a:ln cap="flat" cmpd="sng" w="25400">
            <a:solidFill>
              <a:srgbClr val="C0392B"/>
            </a:solidFill>
            <a:prstDash val="solid"/>
            <a:round/>
            <a:headEnd len="sm" w="sm" type="none"/>
            <a:tailEnd len="sm" w="sm" type="none"/>
          </a:ln>
          <a:effectLst>
            <a:outerShdw blurRad="101600" rotWithShape="0" algn="bl" dir="8100000" dist="38100">
              <a:srgbClr val="000000">
                <a:alpha val="14117"/>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7"/>
          <p:cNvSpPr/>
          <p:nvPr/>
        </p:nvSpPr>
        <p:spPr>
          <a:xfrm>
            <a:off x="3264408" y="502920"/>
            <a:ext cx="2761488" cy="109728"/>
          </a:xfrm>
          <a:prstGeom prst="rect">
            <a:avLst/>
          </a:prstGeom>
          <a:solidFill>
            <a:srgbClr val="C0392B"/>
          </a:solidFill>
          <a:ln cap="flat" cmpd="sng" w="12700">
            <a:solidFill>
              <a:srgbClr val="C0392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7"/>
          <p:cNvSpPr/>
          <p:nvPr/>
        </p:nvSpPr>
        <p:spPr>
          <a:xfrm>
            <a:off x="3401568" y="685800"/>
            <a:ext cx="2487168"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500"/>
              <a:buFont typeface="Georgia"/>
              <a:buNone/>
            </a:pPr>
            <a:r>
              <a:rPr b="1" i="0" lang="en-US" sz="1500" u="none" cap="none" strike="noStrike">
                <a:solidFill>
                  <a:srgbClr val="FFFFFF"/>
                </a:solidFill>
                <a:latin typeface="Georgia"/>
                <a:ea typeface="Georgia"/>
                <a:cs typeface="Georgia"/>
                <a:sym typeface="Georgia"/>
              </a:rPr>
              <a:t>Safiya Umoja Noble</a:t>
            </a:r>
            <a:endParaRPr b="0" i="0" sz="1500" u="none" cap="none" strike="noStrike">
              <a:solidFill>
                <a:schemeClr val="dk1"/>
              </a:solidFill>
              <a:latin typeface="Calibri"/>
              <a:ea typeface="Calibri"/>
              <a:cs typeface="Calibri"/>
              <a:sym typeface="Calibri"/>
            </a:endParaRPr>
          </a:p>
        </p:txBody>
      </p:sp>
      <p:sp>
        <p:nvSpPr>
          <p:cNvPr id="59" name="Google Shape;59;p7"/>
          <p:cNvSpPr/>
          <p:nvPr/>
        </p:nvSpPr>
        <p:spPr>
          <a:xfrm>
            <a:off x="3401568" y="1069848"/>
            <a:ext cx="2487168" cy="21945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392B"/>
              </a:buClr>
              <a:buSzPts val="1000"/>
              <a:buFont typeface="Courier New"/>
              <a:buNone/>
            </a:pPr>
            <a:r>
              <a:rPr b="1" i="0" lang="en-US" sz="1000" u="none" cap="none" strike="noStrike">
                <a:solidFill>
                  <a:srgbClr val="FFBBAA"/>
                </a:solidFill>
                <a:latin typeface="Courier New"/>
                <a:ea typeface="Courier New"/>
                <a:cs typeface="Courier New"/>
                <a:sym typeface="Courier New"/>
              </a:rPr>
              <a:t>Present</a:t>
            </a:r>
            <a:endParaRPr b="1" i="0" sz="1000" u="none" cap="none" strike="noStrike">
              <a:solidFill>
                <a:srgbClr val="FFBBAA"/>
              </a:solidFill>
              <a:latin typeface="Calibri"/>
              <a:ea typeface="Calibri"/>
              <a:cs typeface="Calibri"/>
              <a:sym typeface="Calibri"/>
            </a:endParaRPr>
          </a:p>
        </p:txBody>
      </p:sp>
      <p:sp>
        <p:nvSpPr>
          <p:cNvPr id="60" name="Google Shape;60;p7"/>
          <p:cNvSpPr/>
          <p:nvPr/>
        </p:nvSpPr>
        <p:spPr>
          <a:xfrm>
            <a:off x="3401568" y="1371600"/>
            <a:ext cx="438912" cy="36576"/>
          </a:xfrm>
          <a:prstGeom prst="rect">
            <a:avLst/>
          </a:prstGeom>
          <a:solidFill>
            <a:srgbClr val="C0392B"/>
          </a:solidFill>
          <a:ln cap="flat" cmpd="sng" w="12700">
            <a:solidFill>
              <a:srgbClr val="C0392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7"/>
          <p:cNvSpPr/>
          <p:nvPr/>
        </p:nvSpPr>
        <p:spPr>
          <a:xfrm>
            <a:off x="3401568" y="1508760"/>
            <a:ext cx="2487168" cy="5029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C47"/>
              </a:buClr>
              <a:buSzPts val="1200"/>
              <a:buFont typeface="Georgia"/>
              <a:buNone/>
            </a:pPr>
            <a:r>
              <a:rPr b="0" i="1" lang="en-US" sz="1200" u="none" cap="none" strike="noStrike">
                <a:solidFill>
                  <a:srgbClr val="FFCC47"/>
                </a:solidFill>
                <a:latin typeface="Georgia"/>
                <a:ea typeface="Georgia"/>
                <a:cs typeface="Georgia"/>
                <a:sym typeface="Georgia"/>
              </a:rPr>
              <a:t>“Algorithms of Oppression”</a:t>
            </a:r>
            <a:endParaRPr b="0" i="0" sz="1200" u="none" cap="none" strike="noStrike">
              <a:solidFill>
                <a:schemeClr val="dk1"/>
              </a:solidFill>
              <a:latin typeface="Calibri"/>
              <a:ea typeface="Calibri"/>
              <a:cs typeface="Calibri"/>
              <a:sym typeface="Calibri"/>
            </a:endParaRPr>
          </a:p>
        </p:txBody>
      </p:sp>
      <p:sp>
        <p:nvSpPr>
          <p:cNvPr id="62" name="Google Shape;62;p7"/>
          <p:cNvSpPr/>
          <p:nvPr/>
        </p:nvSpPr>
        <p:spPr>
          <a:xfrm>
            <a:off x="3401568" y="2084832"/>
            <a:ext cx="2487168" cy="178308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AABBCC"/>
              </a:buClr>
              <a:buSzPts val="1150"/>
              <a:buFont typeface="Calibri"/>
              <a:buNone/>
            </a:pPr>
            <a:r>
              <a:rPr b="0" i="0" lang="en-US" sz="1200" u="none" cap="none" strike="noStrike">
                <a:solidFill>
                  <a:srgbClr val="AABBCC"/>
                </a:solidFill>
                <a:latin typeface="Calibri"/>
                <a:ea typeface="Calibri"/>
                <a:cs typeface="Calibri"/>
                <a:sym typeface="Calibri"/>
              </a:rPr>
              <a:t>The data is not neutral. The harm is not hypothetical. Changed how a generation reads AI.</a:t>
            </a:r>
            <a:endParaRPr b="0" i="0" sz="1200" u="none" cap="none" strike="noStrike">
              <a:solidFill>
                <a:srgbClr val="AABBCC"/>
              </a:solidFill>
              <a:latin typeface="Calibri"/>
              <a:ea typeface="Calibri"/>
              <a:cs typeface="Calibri"/>
              <a:sym typeface="Calibri"/>
            </a:endParaRPr>
          </a:p>
          <a:p>
            <a:pPr indent="0" lvl="0" marL="0" marR="0" rtl="0" algn="l">
              <a:spcBef>
                <a:spcPts val="0"/>
              </a:spcBef>
              <a:spcAft>
                <a:spcPts val="0"/>
              </a:spcAft>
              <a:buClr>
                <a:srgbClr val="AABBCC"/>
              </a:buClr>
              <a:buSzPts val="1150"/>
              <a:buFont typeface="Calibri"/>
              <a:buNone/>
            </a:pPr>
            <a:r>
              <a:t/>
            </a:r>
            <a:endParaRPr sz="1150">
              <a:solidFill>
                <a:srgbClr val="AABBCC"/>
              </a:solidFill>
              <a:latin typeface="Calibri"/>
              <a:ea typeface="Calibri"/>
              <a:cs typeface="Calibri"/>
              <a:sym typeface="Calibri"/>
            </a:endParaRPr>
          </a:p>
          <a:p>
            <a:pPr indent="0" lvl="0" marL="0" rtl="0" algn="l">
              <a:spcBef>
                <a:spcPts val="0"/>
              </a:spcBef>
              <a:spcAft>
                <a:spcPts val="0"/>
              </a:spcAft>
              <a:buClr>
                <a:srgbClr val="AABBCC"/>
              </a:buClr>
              <a:buSzPts val="1150"/>
              <a:buFont typeface="Calibri"/>
              <a:buNone/>
            </a:pPr>
            <a:r>
              <a:rPr lang="en-US" sz="1200">
                <a:solidFill>
                  <a:srgbClr val="AABBCC"/>
                </a:solidFill>
                <a:latin typeface="Calibri"/>
                <a:ea typeface="Calibri"/>
                <a:cs typeface="Calibri"/>
                <a:sym typeface="Calibri"/>
              </a:rPr>
              <a:t>Considers how bias against people of color is embedded into supposedly neutral search engines.It explores how racism, especially Anti-Black racism, is generated, maintained, and reproduced by the internet.</a:t>
            </a:r>
            <a:endParaRPr sz="1200">
              <a:solidFill>
                <a:srgbClr val="AABBCC"/>
              </a:solidFill>
              <a:latin typeface="Calibri"/>
              <a:ea typeface="Calibri"/>
              <a:cs typeface="Calibri"/>
              <a:sym typeface="Calibri"/>
            </a:endParaRPr>
          </a:p>
        </p:txBody>
      </p:sp>
      <p:sp>
        <p:nvSpPr>
          <p:cNvPr id="63" name="Google Shape;63;p7"/>
          <p:cNvSpPr/>
          <p:nvPr/>
        </p:nvSpPr>
        <p:spPr>
          <a:xfrm>
            <a:off x="6236208" y="502920"/>
            <a:ext cx="2761488" cy="4069080"/>
          </a:xfrm>
          <a:prstGeom prst="rect">
            <a:avLst/>
          </a:prstGeom>
          <a:solidFill>
            <a:srgbClr val="001A45"/>
          </a:solidFill>
          <a:ln cap="flat" cmpd="sng" w="25400">
            <a:solidFill>
              <a:srgbClr val="2E6B4F"/>
            </a:solidFill>
            <a:prstDash val="solid"/>
            <a:round/>
            <a:headEnd len="sm" w="sm" type="none"/>
            <a:tailEnd len="sm" w="sm" type="none"/>
          </a:ln>
          <a:effectLst>
            <a:outerShdw blurRad="101600" rotWithShape="0" algn="bl" dir="8100000" dist="38100">
              <a:srgbClr val="000000">
                <a:alpha val="14117"/>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7"/>
          <p:cNvSpPr/>
          <p:nvPr/>
        </p:nvSpPr>
        <p:spPr>
          <a:xfrm>
            <a:off x="6236208" y="502920"/>
            <a:ext cx="2761488" cy="109728"/>
          </a:xfrm>
          <a:prstGeom prst="rect">
            <a:avLst/>
          </a:prstGeom>
          <a:solidFill>
            <a:srgbClr val="2E6B4F"/>
          </a:solidFill>
          <a:ln cap="flat" cmpd="sng" w="12700">
            <a:solidFill>
              <a:srgbClr val="2E6B4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a:off x="6373368" y="685800"/>
            <a:ext cx="2487168" cy="36576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500"/>
              <a:buFont typeface="Georgia"/>
              <a:buNone/>
            </a:pPr>
            <a:r>
              <a:rPr b="1" i="0" lang="en-US" sz="1500" u="none" cap="none" strike="noStrike">
                <a:solidFill>
                  <a:srgbClr val="FFFFFF"/>
                </a:solidFill>
                <a:latin typeface="Georgia"/>
                <a:ea typeface="Georgia"/>
                <a:cs typeface="Georgia"/>
                <a:sym typeface="Georgia"/>
              </a:rPr>
              <a:t>Dorothy Vaughan</a:t>
            </a:r>
            <a:endParaRPr b="0" i="0" sz="1500" u="none" cap="none" strike="noStrike">
              <a:solidFill>
                <a:schemeClr val="dk1"/>
              </a:solidFill>
              <a:latin typeface="Calibri"/>
              <a:ea typeface="Calibri"/>
              <a:cs typeface="Calibri"/>
              <a:sym typeface="Calibri"/>
            </a:endParaRPr>
          </a:p>
        </p:txBody>
      </p:sp>
      <p:sp>
        <p:nvSpPr>
          <p:cNvPr id="66" name="Google Shape;66;p7"/>
          <p:cNvSpPr/>
          <p:nvPr/>
        </p:nvSpPr>
        <p:spPr>
          <a:xfrm>
            <a:off x="6373368" y="1069848"/>
            <a:ext cx="2487168" cy="21945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2E6B4F"/>
              </a:buClr>
              <a:buSzPts val="1000"/>
              <a:buFont typeface="Courier New"/>
              <a:buNone/>
            </a:pPr>
            <a:r>
              <a:rPr b="1" i="0" lang="en-US" sz="1000" u="none" cap="none" strike="noStrike">
                <a:solidFill>
                  <a:srgbClr val="00FF00"/>
                </a:solidFill>
                <a:latin typeface="Courier New"/>
                <a:ea typeface="Courier New"/>
                <a:cs typeface="Courier New"/>
                <a:sym typeface="Courier New"/>
              </a:rPr>
              <a:t>1910–2008</a:t>
            </a:r>
            <a:endParaRPr b="1" i="0" sz="1000" u="none" cap="none" strike="noStrike">
              <a:solidFill>
                <a:srgbClr val="00FF00"/>
              </a:solidFill>
              <a:latin typeface="Calibri"/>
              <a:ea typeface="Calibri"/>
              <a:cs typeface="Calibri"/>
              <a:sym typeface="Calibri"/>
            </a:endParaRPr>
          </a:p>
        </p:txBody>
      </p:sp>
      <p:sp>
        <p:nvSpPr>
          <p:cNvPr id="67" name="Google Shape;67;p7"/>
          <p:cNvSpPr/>
          <p:nvPr/>
        </p:nvSpPr>
        <p:spPr>
          <a:xfrm>
            <a:off x="6373368" y="1371600"/>
            <a:ext cx="438912" cy="36576"/>
          </a:xfrm>
          <a:prstGeom prst="rect">
            <a:avLst/>
          </a:prstGeom>
          <a:solidFill>
            <a:srgbClr val="2E6B4F"/>
          </a:solidFill>
          <a:ln cap="flat" cmpd="sng" w="12700">
            <a:solidFill>
              <a:srgbClr val="2E6B4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7"/>
          <p:cNvSpPr/>
          <p:nvPr/>
        </p:nvSpPr>
        <p:spPr>
          <a:xfrm>
            <a:off x="6373368" y="1508760"/>
            <a:ext cx="2487168" cy="50292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C47"/>
              </a:buClr>
              <a:buSzPts val="1200"/>
              <a:buFont typeface="Georgia"/>
              <a:buNone/>
            </a:pPr>
            <a:r>
              <a:rPr b="0" i="1" lang="en-US" sz="1200" u="none" cap="none" strike="noStrike">
                <a:solidFill>
                  <a:srgbClr val="FFCC47"/>
                </a:solidFill>
                <a:latin typeface="Georgia"/>
                <a:ea typeface="Georgia"/>
                <a:cs typeface="Georgia"/>
                <a:sym typeface="Georgia"/>
              </a:rPr>
              <a:t>“Hidden Figure. Visible impact.”</a:t>
            </a:r>
            <a:endParaRPr b="0" i="0" sz="1200" u="none" cap="none" strike="noStrike">
              <a:solidFill>
                <a:schemeClr val="dk1"/>
              </a:solidFill>
              <a:latin typeface="Calibri"/>
              <a:ea typeface="Calibri"/>
              <a:cs typeface="Calibri"/>
              <a:sym typeface="Calibri"/>
            </a:endParaRPr>
          </a:p>
        </p:txBody>
      </p:sp>
      <p:sp>
        <p:nvSpPr>
          <p:cNvPr id="69" name="Google Shape;69;p7"/>
          <p:cNvSpPr/>
          <p:nvPr/>
        </p:nvSpPr>
        <p:spPr>
          <a:xfrm>
            <a:off x="6373368" y="2084832"/>
            <a:ext cx="2487168" cy="178308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AABBCC"/>
              </a:buClr>
              <a:buSzPts val="1150"/>
              <a:buFont typeface="Calibri"/>
              <a:buNone/>
            </a:pPr>
            <a:r>
              <a:rPr b="0" i="0" lang="en-US" sz="1200" u="none" cap="none" strike="noStrike">
                <a:solidFill>
                  <a:srgbClr val="AABBCC"/>
                </a:solidFill>
                <a:latin typeface="Calibri"/>
                <a:ea typeface="Calibri"/>
                <a:cs typeface="Calibri"/>
                <a:sym typeface="Calibri"/>
              </a:rPr>
              <a:t>Taught herself FORTRAN, then taught her entire computing section — because the future was coming.</a:t>
            </a:r>
            <a:endParaRPr b="0" i="0" sz="1200" u="none" cap="none" strike="noStrike">
              <a:solidFill>
                <a:srgbClr val="AABBCC"/>
              </a:solidFill>
              <a:latin typeface="Calibri"/>
              <a:ea typeface="Calibri"/>
              <a:cs typeface="Calibri"/>
              <a:sym typeface="Calibri"/>
            </a:endParaRPr>
          </a:p>
          <a:p>
            <a:pPr indent="0" lvl="0" marL="0" marR="0" rtl="0" algn="l">
              <a:spcBef>
                <a:spcPts val="0"/>
              </a:spcBef>
              <a:spcAft>
                <a:spcPts val="0"/>
              </a:spcAft>
              <a:buClr>
                <a:srgbClr val="AABBCC"/>
              </a:buClr>
              <a:buSzPts val="1150"/>
              <a:buFont typeface="Calibri"/>
              <a:buNone/>
            </a:pPr>
            <a:r>
              <a:t/>
            </a:r>
            <a:endParaRPr sz="1200">
              <a:solidFill>
                <a:srgbClr val="AABBCC"/>
              </a:solidFill>
              <a:latin typeface="Calibri"/>
              <a:ea typeface="Calibri"/>
              <a:cs typeface="Calibri"/>
              <a:sym typeface="Calibri"/>
            </a:endParaRPr>
          </a:p>
          <a:p>
            <a:pPr indent="0" lvl="0" marL="0" rtl="0" algn="l">
              <a:spcBef>
                <a:spcPts val="0"/>
              </a:spcBef>
              <a:spcAft>
                <a:spcPts val="0"/>
              </a:spcAft>
              <a:buClr>
                <a:srgbClr val="AABBCC"/>
              </a:buClr>
              <a:buSzPts val="1150"/>
              <a:buFont typeface="Calibri"/>
              <a:buNone/>
            </a:pPr>
            <a:r>
              <a:rPr lang="en-US" sz="1200">
                <a:solidFill>
                  <a:srgbClr val="AABBCC"/>
                </a:solidFill>
                <a:latin typeface="Calibri"/>
                <a:ea typeface="Calibri"/>
                <a:cs typeface="Calibri"/>
                <a:sym typeface="Calibri"/>
              </a:rPr>
              <a:t>Regarding being an African American woman during that time in Langley, she remarked, "I changed what I could, and what I couldn't, I endured.</a:t>
            </a:r>
            <a:endParaRPr sz="1200">
              <a:solidFill>
                <a:srgbClr val="AABBCC"/>
              </a:solidFill>
              <a:latin typeface="Calibri"/>
              <a:ea typeface="Calibri"/>
              <a:cs typeface="Calibri"/>
              <a:sym typeface="Calibri"/>
            </a:endParaRPr>
          </a:p>
        </p:txBody>
      </p:sp>
      <p:sp>
        <p:nvSpPr>
          <p:cNvPr id="70" name="Google Shape;70;p7"/>
          <p:cNvSpPr/>
          <p:nvPr/>
        </p:nvSpPr>
        <p:spPr>
          <a:xfrm>
            <a:off x="292608" y="4663440"/>
            <a:ext cx="8558784" cy="164592"/>
          </a:xfrm>
          <a:prstGeom prst="rect">
            <a:avLst/>
          </a:prstGeom>
          <a:solidFill>
            <a:srgbClr val="0A152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7"/>
          <p:cNvSpPr/>
          <p:nvPr/>
        </p:nvSpPr>
        <p:spPr>
          <a:xfrm>
            <a:off x="457200" y="4663440"/>
            <a:ext cx="8321040" cy="16459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C47"/>
              </a:buClr>
              <a:buSzPts val="1100"/>
              <a:buFont typeface="Georgia"/>
              <a:buNone/>
            </a:pPr>
            <a:r>
              <a:rPr b="0" i="1" lang="en-US" sz="1100" u="none" cap="none" strike="noStrike">
                <a:solidFill>
                  <a:srgbClr val="FFCC47"/>
                </a:solidFill>
                <a:latin typeface="Georgia"/>
                <a:ea typeface="Georgia"/>
                <a:cs typeface="Georgia"/>
                <a:sym typeface="Georgia"/>
              </a:rPr>
              <a:t>Through-line: the people most often excluded from the room have, again and again, been the sharpest analysts.</a:t>
            </a:r>
            <a:endParaRPr b="0" i="0" sz="1100" u="none" cap="none" strike="noStrike">
              <a:solidFill>
                <a:schemeClr val="dk1"/>
              </a:solidFill>
              <a:latin typeface="Calibri"/>
              <a:ea typeface="Calibri"/>
              <a:cs typeface="Calibri"/>
              <a:sym typeface="Calibri"/>
            </a:endParaRPr>
          </a:p>
        </p:txBody>
      </p:sp>
      <p:sp>
        <p:nvSpPr>
          <p:cNvPr id="72" name="Google Shape;72;p7"/>
          <p:cNvSpPr/>
          <p:nvPr/>
        </p:nvSpPr>
        <p:spPr>
          <a:xfrm>
            <a:off x="0" y="4869180"/>
            <a:ext cx="9144000" cy="274320"/>
          </a:xfrm>
          <a:prstGeom prst="rect">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0" y="4869180"/>
            <a:ext cx="411480" cy="27432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p:nvPr/>
        </p:nvSpPr>
        <p:spPr>
          <a:xfrm>
            <a:off x="7406640" y="4881067"/>
            <a:ext cx="1554480" cy="201168"/>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B600"/>
              </a:buClr>
              <a:buSzPts val="900"/>
              <a:buFont typeface="Courier New"/>
              <a:buNone/>
            </a:pPr>
            <a:r>
              <a:rPr lang="en-US" sz="900">
                <a:solidFill>
                  <a:srgbClr val="FFB600"/>
                </a:solidFill>
                <a:latin typeface="Courier New"/>
                <a:ea typeface="Courier New"/>
                <a:cs typeface="Courier New"/>
                <a:sym typeface="Courier New"/>
              </a:rPr>
              <a:t>3</a:t>
            </a:r>
            <a:r>
              <a:rPr b="0" i="0" lang="en-US" sz="900" u="none" cap="none" strike="noStrike">
                <a:solidFill>
                  <a:srgbClr val="FFB600"/>
                </a:solidFill>
                <a:latin typeface="Courier New"/>
                <a:ea typeface="Courier New"/>
                <a:cs typeface="Courier New"/>
                <a:sym typeface="Courier New"/>
              </a:rPr>
              <a:t> / </a:t>
            </a:r>
            <a:r>
              <a:rPr lang="en-US" sz="900">
                <a:solidFill>
                  <a:srgbClr val="FFB600"/>
                </a:solidFill>
                <a:latin typeface="Courier New"/>
                <a:ea typeface="Courier New"/>
                <a:cs typeface="Courier New"/>
                <a:sym typeface="Courier New"/>
              </a:rPr>
              <a:t>35</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2F6D"/>
        </a:solidFill>
      </p:bgPr>
    </p:bg>
    <p:spTree>
      <p:nvGrpSpPr>
        <p:cNvPr id="737" name="Shape 737"/>
        <p:cNvGrpSpPr/>
        <p:nvPr/>
      </p:nvGrpSpPr>
      <p:grpSpPr>
        <a:xfrm>
          <a:off x="0" y="0"/>
          <a:ext cx="0" cy="0"/>
          <a:chOff x="0" y="0"/>
          <a:chExt cx="0" cy="0"/>
        </a:xfrm>
      </p:grpSpPr>
      <p:sp>
        <p:nvSpPr>
          <p:cNvPr id="738" name="Google Shape;738;p34"/>
          <p:cNvSpPr/>
          <p:nvPr/>
        </p:nvSpPr>
        <p:spPr>
          <a:xfrm>
            <a:off x="0" y="0"/>
            <a:ext cx="201300" cy="5143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9" name="Google Shape;739;p34"/>
          <p:cNvSpPr/>
          <p:nvPr/>
        </p:nvSpPr>
        <p:spPr>
          <a:xfrm>
            <a:off x="0" y="4846320"/>
            <a:ext cx="9144000" cy="297300"/>
          </a:xfrm>
          <a:prstGeom prst="rect">
            <a:avLst/>
          </a:prstGeom>
          <a:solidFill>
            <a:schemeClr val="accent5"/>
          </a:solidFill>
          <a:ln cap="flat" cmpd="sng" w="12700">
            <a:solidFill>
              <a:srgbClr val="C0392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0" name="Google Shape;740;p34"/>
          <p:cNvSpPr/>
          <p:nvPr/>
        </p:nvSpPr>
        <p:spPr>
          <a:xfrm>
            <a:off x="5943600" y="-1371600"/>
            <a:ext cx="5029200" cy="5029200"/>
          </a:xfrm>
          <a:prstGeom prst="ellipse">
            <a:avLst/>
          </a:prstGeom>
          <a:solidFill>
            <a:srgbClr val="FFB600">
              <a:alpha val="9020"/>
            </a:srgbClr>
          </a:solidFill>
          <a:ln cap="flat" cmpd="sng" w="12700">
            <a:solidFill>
              <a:srgbClr val="FFB600">
                <a:alpha val="9020"/>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1" name="Google Shape;741;p34"/>
          <p:cNvSpPr/>
          <p:nvPr/>
        </p:nvSpPr>
        <p:spPr>
          <a:xfrm>
            <a:off x="411480" y="749808"/>
            <a:ext cx="8229600" cy="7131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5400"/>
              <a:buFont typeface="Georgia"/>
              <a:buNone/>
            </a:pPr>
            <a:r>
              <a:rPr b="1" i="0" lang="en-US" sz="5400" u="none" cap="none" strike="noStrike">
                <a:solidFill>
                  <a:srgbClr val="FFFFFF"/>
                </a:solidFill>
                <a:latin typeface="Georgia"/>
                <a:ea typeface="Georgia"/>
                <a:cs typeface="Georgia"/>
                <a:sym typeface="Georgia"/>
              </a:rPr>
              <a:t>Futures Summit</a:t>
            </a:r>
            <a:endParaRPr b="0" i="0" sz="5400" u="none" cap="none" strike="noStrike">
              <a:solidFill>
                <a:schemeClr val="dk1"/>
              </a:solidFill>
              <a:latin typeface="Calibri"/>
              <a:ea typeface="Calibri"/>
              <a:cs typeface="Calibri"/>
              <a:sym typeface="Calibri"/>
            </a:endParaRPr>
          </a:p>
        </p:txBody>
      </p:sp>
      <p:sp>
        <p:nvSpPr>
          <p:cNvPr id="742" name="Google Shape;742;p34"/>
          <p:cNvSpPr/>
          <p:nvPr/>
        </p:nvSpPr>
        <p:spPr>
          <a:xfrm>
            <a:off x="411480" y="1463040"/>
            <a:ext cx="2286000" cy="5304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C47"/>
              </a:buClr>
              <a:buSzPts val="5200"/>
              <a:buFont typeface="Georgia"/>
              <a:buNone/>
            </a:pPr>
            <a:r>
              <a:rPr b="1" i="0" lang="en-US" sz="5200" u="none" cap="none" strike="noStrike">
                <a:solidFill>
                  <a:srgbClr val="FFCC47"/>
                </a:solidFill>
                <a:latin typeface="Georgia"/>
                <a:ea typeface="Georgia"/>
                <a:cs typeface="Georgia"/>
                <a:sym typeface="Georgia"/>
              </a:rPr>
              <a:t>2026</a:t>
            </a:r>
            <a:endParaRPr b="0" i="0" sz="5200" u="none" cap="none" strike="noStrike">
              <a:solidFill>
                <a:schemeClr val="dk1"/>
              </a:solidFill>
              <a:latin typeface="Calibri"/>
              <a:ea typeface="Calibri"/>
              <a:cs typeface="Calibri"/>
              <a:sym typeface="Calibri"/>
            </a:endParaRPr>
          </a:p>
        </p:txBody>
      </p:sp>
      <p:sp>
        <p:nvSpPr>
          <p:cNvPr id="743" name="Google Shape;743;p34"/>
          <p:cNvSpPr/>
          <p:nvPr/>
        </p:nvSpPr>
        <p:spPr>
          <a:xfrm>
            <a:off x="2697480" y="1536192"/>
            <a:ext cx="6035100"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C47"/>
              </a:buClr>
              <a:buSzPts val="2200"/>
              <a:buFont typeface="Georgia"/>
              <a:buNone/>
            </a:pPr>
            <a:r>
              <a:rPr b="0" i="1" lang="en-US" sz="2200" u="none" cap="none" strike="noStrike">
                <a:solidFill>
                  <a:srgbClr val="FFCC47"/>
                </a:solidFill>
                <a:latin typeface="Georgia"/>
                <a:ea typeface="Georgia"/>
                <a:cs typeface="Georgia"/>
                <a:sym typeface="Georgia"/>
              </a:rPr>
              <a:t>Human Skills in an Autonomous World</a:t>
            </a:r>
            <a:endParaRPr b="0" i="0" sz="2200" u="none" cap="none" strike="noStrike">
              <a:solidFill>
                <a:schemeClr val="dk1"/>
              </a:solidFill>
              <a:latin typeface="Calibri"/>
              <a:ea typeface="Calibri"/>
              <a:cs typeface="Calibri"/>
              <a:sym typeface="Calibri"/>
            </a:endParaRPr>
          </a:p>
        </p:txBody>
      </p:sp>
      <p:sp>
        <p:nvSpPr>
          <p:cNvPr id="744" name="Google Shape;744;p34"/>
          <p:cNvSpPr/>
          <p:nvPr/>
        </p:nvSpPr>
        <p:spPr>
          <a:xfrm>
            <a:off x="411480" y="2212848"/>
            <a:ext cx="8229600" cy="456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5" name="Google Shape;745;p34"/>
          <p:cNvSpPr/>
          <p:nvPr/>
        </p:nvSpPr>
        <p:spPr>
          <a:xfrm>
            <a:off x="411480" y="2395728"/>
            <a:ext cx="8229600" cy="658500"/>
          </a:xfrm>
          <a:prstGeom prst="rect">
            <a:avLst/>
          </a:prstGeom>
          <a:solidFill>
            <a:srgbClr val="FFFFFF">
              <a:alpha val="7060"/>
            </a:srgbClr>
          </a:solidFill>
          <a:ln cap="flat" cmpd="sng" w="12700">
            <a:solidFill>
              <a:srgbClr val="FFFFFF">
                <a:alpha val="12160"/>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6" name="Google Shape;746;p34"/>
          <p:cNvSpPr/>
          <p:nvPr/>
        </p:nvSpPr>
        <p:spPr>
          <a:xfrm>
            <a:off x="411480" y="2395728"/>
            <a:ext cx="73200" cy="658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7" name="Google Shape;747;p34"/>
          <p:cNvSpPr/>
          <p:nvPr/>
        </p:nvSpPr>
        <p:spPr>
          <a:xfrm>
            <a:off x="594360" y="2450592"/>
            <a:ext cx="1371600" cy="219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B600"/>
              </a:buClr>
              <a:buSzPts val="1000"/>
              <a:buFont typeface="Courier New"/>
              <a:buNone/>
            </a:pPr>
            <a:r>
              <a:rPr b="1" i="0" lang="en-US" sz="1000" u="none" cap="none" strike="noStrike">
                <a:solidFill>
                  <a:srgbClr val="FFB600"/>
                </a:solidFill>
                <a:latin typeface="Courier New"/>
                <a:ea typeface="Courier New"/>
                <a:cs typeface="Courier New"/>
                <a:sym typeface="Courier New"/>
              </a:rPr>
              <a:t>DATE</a:t>
            </a:r>
            <a:endParaRPr b="0" i="0" sz="1000" u="none" cap="none" strike="noStrike">
              <a:solidFill>
                <a:schemeClr val="dk1"/>
              </a:solidFill>
              <a:latin typeface="Calibri"/>
              <a:ea typeface="Calibri"/>
              <a:cs typeface="Calibri"/>
              <a:sym typeface="Calibri"/>
            </a:endParaRPr>
          </a:p>
        </p:txBody>
      </p:sp>
      <p:sp>
        <p:nvSpPr>
          <p:cNvPr id="748" name="Google Shape;748;p34"/>
          <p:cNvSpPr/>
          <p:nvPr/>
        </p:nvSpPr>
        <p:spPr>
          <a:xfrm>
            <a:off x="594360" y="2688336"/>
            <a:ext cx="7772400" cy="274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600"/>
              <a:buFont typeface="Georgia"/>
              <a:buNone/>
            </a:pPr>
            <a:r>
              <a:rPr b="0" i="0" lang="en-US" sz="1600" u="none" cap="none" strike="noStrike">
                <a:solidFill>
                  <a:srgbClr val="FFFFFF"/>
                </a:solidFill>
                <a:latin typeface="Georgia"/>
                <a:ea typeface="Georgia"/>
                <a:cs typeface="Georgia"/>
                <a:sym typeface="Georgia"/>
              </a:rPr>
              <a:t>September 9–10, 2026</a:t>
            </a:r>
            <a:endParaRPr b="0" i="0" sz="1600" u="none" cap="none" strike="noStrike">
              <a:solidFill>
                <a:schemeClr val="dk1"/>
              </a:solidFill>
              <a:latin typeface="Calibri"/>
              <a:ea typeface="Calibri"/>
              <a:cs typeface="Calibri"/>
              <a:sym typeface="Calibri"/>
            </a:endParaRPr>
          </a:p>
        </p:txBody>
      </p:sp>
      <p:sp>
        <p:nvSpPr>
          <p:cNvPr id="749" name="Google Shape;749;p34"/>
          <p:cNvSpPr/>
          <p:nvPr/>
        </p:nvSpPr>
        <p:spPr>
          <a:xfrm>
            <a:off x="411480" y="3145536"/>
            <a:ext cx="8229600" cy="658500"/>
          </a:xfrm>
          <a:prstGeom prst="rect">
            <a:avLst/>
          </a:prstGeom>
          <a:solidFill>
            <a:srgbClr val="FFFFFF">
              <a:alpha val="7060"/>
            </a:srgbClr>
          </a:solidFill>
          <a:ln cap="flat" cmpd="sng" w="12700">
            <a:solidFill>
              <a:srgbClr val="FFFFFF">
                <a:alpha val="12160"/>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0" name="Google Shape;750;p34"/>
          <p:cNvSpPr/>
          <p:nvPr/>
        </p:nvSpPr>
        <p:spPr>
          <a:xfrm>
            <a:off x="411480" y="3145536"/>
            <a:ext cx="73200" cy="658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1" name="Google Shape;751;p34"/>
          <p:cNvSpPr/>
          <p:nvPr/>
        </p:nvSpPr>
        <p:spPr>
          <a:xfrm>
            <a:off x="594360" y="3200400"/>
            <a:ext cx="1371600" cy="219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B600"/>
              </a:buClr>
              <a:buSzPts val="1000"/>
              <a:buFont typeface="Courier New"/>
              <a:buNone/>
            </a:pPr>
            <a:r>
              <a:rPr b="1" i="0" lang="en-US" sz="1000" u="none" cap="none" strike="noStrike">
                <a:solidFill>
                  <a:srgbClr val="FFB600"/>
                </a:solidFill>
                <a:latin typeface="Courier New"/>
                <a:ea typeface="Courier New"/>
                <a:cs typeface="Courier New"/>
                <a:sym typeface="Courier New"/>
              </a:rPr>
              <a:t>LOCATION</a:t>
            </a:r>
            <a:endParaRPr b="0" i="0" sz="1000" u="none" cap="none" strike="noStrike">
              <a:solidFill>
                <a:schemeClr val="dk1"/>
              </a:solidFill>
              <a:latin typeface="Calibri"/>
              <a:ea typeface="Calibri"/>
              <a:cs typeface="Calibri"/>
              <a:sym typeface="Calibri"/>
            </a:endParaRPr>
          </a:p>
        </p:txBody>
      </p:sp>
      <p:sp>
        <p:nvSpPr>
          <p:cNvPr id="752" name="Google Shape;752;p34"/>
          <p:cNvSpPr/>
          <p:nvPr/>
        </p:nvSpPr>
        <p:spPr>
          <a:xfrm>
            <a:off x="594360" y="3438144"/>
            <a:ext cx="7772400" cy="274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600"/>
              <a:buFont typeface="Georgia"/>
              <a:buNone/>
            </a:pPr>
            <a:r>
              <a:rPr b="0" i="0" lang="en-US" sz="1600" u="none" cap="none" strike="noStrike">
                <a:solidFill>
                  <a:srgbClr val="FFFFFF"/>
                </a:solidFill>
                <a:latin typeface="Georgia"/>
                <a:ea typeface="Georgia"/>
                <a:cs typeface="Georgia"/>
                <a:sym typeface="Georgia"/>
              </a:rPr>
              <a:t>Santa Clara Convention Center</a:t>
            </a:r>
            <a:endParaRPr b="0" i="0" sz="1600" u="none" cap="none" strike="noStrike">
              <a:solidFill>
                <a:schemeClr val="dk1"/>
              </a:solidFill>
              <a:latin typeface="Calibri"/>
              <a:ea typeface="Calibri"/>
              <a:cs typeface="Calibri"/>
              <a:sym typeface="Calibri"/>
            </a:endParaRPr>
          </a:p>
        </p:txBody>
      </p:sp>
      <p:sp>
        <p:nvSpPr>
          <p:cNvPr id="753" name="Google Shape;753;p34"/>
          <p:cNvSpPr/>
          <p:nvPr/>
        </p:nvSpPr>
        <p:spPr>
          <a:xfrm>
            <a:off x="411480" y="3895344"/>
            <a:ext cx="8229600" cy="658500"/>
          </a:xfrm>
          <a:prstGeom prst="rect">
            <a:avLst/>
          </a:prstGeom>
          <a:solidFill>
            <a:srgbClr val="FFFFFF">
              <a:alpha val="7060"/>
            </a:srgbClr>
          </a:solidFill>
          <a:ln cap="flat" cmpd="sng" w="12700">
            <a:solidFill>
              <a:srgbClr val="FFFFFF">
                <a:alpha val="12160"/>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4" name="Google Shape;754;p34"/>
          <p:cNvSpPr/>
          <p:nvPr/>
        </p:nvSpPr>
        <p:spPr>
          <a:xfrm>
            <a:off x="411480" y="3895344"/>
            <a:ext cx="73200" cy="658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5" name="Google Shape;755;p34"/>
          <p:cNvSpPr/>
          <p:nvPr/>
        </p:nvSpPr>
        <p:spPr>
          <a:xfrm>
            <a:off x="594360" y="3950208"/>
            <a:ext cx="1371600" cy="219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B600"/>
              </a:buClr>
              <a:buSzPts val="1000"/>
              <a:buFont typeface="Courier New"/>
              <a:buNone/>
            </a:pPr>
            <a:r>
              <a:rPr b="1" i="0" lang="en-US" sz="1000" u="none" cap="none" strike="noStrike">
                <a:solidFill>
                  <a:srgbClr val="FFB600"/>
                </a:solidFill>
                <a:latin typeface="Courier New"/>
                <a:ea typeface="Courier New"/>
                <a:cs typeface="Courier New"/>
                <a:sym typeface="Courier New"/>
              </a:rPr>
              <a:t>HOST</a:t>
            </a:r>
            <a:endParaRPr b="0" i="0" sz="1000" u="none" cap="none" strike="noStrike">
              <a:solidFill>
                <a:schemeClr val="dk1"/>
              </a:solidFill>
              <a:latin typeface="Calibri"/>
              <a:ea typeface="Calibri"/>
              <a:cs typeface="Calibri"/>
              <a:sym typeface="Calibri"/>
            </a:endParaRPr>
          </a:p>
        </p:txBody>
      </p:sp>
      <p:sp>
        <p:nvSpPr>
          <p:cNvPr id="756" name="Google Shape;756;p34"/>
          <p:cNvSpPr/>
          <p:nvPr/>
        </p:nvSpPr>
        <p:spPr>
          <a:xfrm>
            <a:off x="594360" y="4187952"/>
            <a:ext cx="7772400" cy="274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600"/>
              <a:buFont typeface="Georgia"/>
              <a:buNone/>
            </a:pPr>
            <a:r>
              <a:rPr b="0" i="0" lang="en-US" sz="1600" u="none" cap="none" strike="noStrike">
                <a:solidFill>
                  <a:srgbClr val="FFFFFF"/>
                </a:solidFill>
                <a:latin typeface="Georgia"/>
                <a:ea typeface="Georgia"/>
                <a:cs typeface="Georgia"/>
                <a:sym typeface="Georgia"/>
              </a:rPr>
              <a:t>CCCCO &amp; the Digital Center for Innovation, Transformation &amp; Equity</a:t>
            </a:r>
            <a:endParaRPr b="0" i="0" sz="1600" u="none" cap="none" strike="noStrike">
              <a:solidFill>
                <a:schemeClr val="dk1"/>
              </a:solidFill>
              <a:latin typeface="Calibri"/>
              <a:ea typeface="Calibri"/>
              <a:cs typeface="Calibri"/>
              <a:sym typeface="Calibri"/>
            </a:endParaRPr>
          </a:p>
        </p:txBody>
      </p:sp>
      <p:sp>
        <p:nvSpPr>
          <p:cNvPr id="757" name="Google Shape;757;p34"/>
          <p:cNvSpPr/>
          <p:nvPr/>
        </p:nvSpPr>
        <p:spPr>
          <a:xfrm>
            <a:off x="411480" y="4590288"/>
            <a:ext cx="8229600" cy="2196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667788"/>
              </a:buClr>
              <a:buSzPts val="1100"/>
              <a:buFont typeface="Courier New"/>
              <a:buNone/>
            </a:pPr>
            <a:r>
              <a:rPr b="1" i="0" lang="en-US" sz="1100" u="none" cap="none" strike="noStrike">
                <a:solidFill>
                  <a:srgbClr val="FFB600"/>
                </a:solidFill>
                <a:latin typeface="Courier New"/>
                <a:ea typeface="Courier New"/>
                <a:cs typeface="Courier New"/>
                <a:sym typeface="Courier New"/>
              </a:rPr>
              <a:t>Register: californiacommunitycolleges.cventevents.com</a:t>
            </a:r>
            <a:endParaRPr b="1" i="0" sz="1100" u="none" cap="none" strike="noStrike">
              <a:solidFill>
                <a:srgbClr val="FFB600"/>
              </a:solidFill>
              <a:latin typeface="Calibri"/>
              <a:ea typeface="Calibri"/>
              <a:cs typeface="Calibri"/>
              <a:sym typeface="Calibri"/>
            </a:endParaRPr>
          </a:p>
        </p:txBody>
      </p:sp>
      <p:sp>
        <p:nvSpPr>
          <p:cNvPr id="758" name="Google Shape;758;p34"/>
          <p:cNvSpPr/>
          <p:nvPr/>
        </p:nvSpPr>
        <p:spPr>
          <a:xfrm>
            <a:off x="7406640" y="4881067"/>
            <a:ext cx="1554600" cy="2013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B600"/>
              </a:buClr>
              <a:buSzPts val="900"/>
              <a:buFont typeface="Courier New"/>
              <a:buNone/>
            </a:pPr>
            <a:r>
              <a:rPr lang="en-US" sz="900">
                <a:solidFill>
                  <a:srgbClr val="0000FF"/>
                </a:solidFill>
                <a:latin typeface="Courier New"/>
                <a:ea typeface="Courier New"/>
                <a:cs typeface="Courier New"/>
                <a:sym typeface="Courier New"/>
              </a:rPr>
              <a:t>30</a:t>
            </a:r>
            <a:r>
              <a:rPr b="0" i="0" lang="en-US" sz="900" u="none" cap="none" strike="noStrike">
                <a:solidFill>
                  <a:srgbClr val="0000FF"/>
                </a:solidFill>
                <a:latin typeface="Courier New"/>
                <a:ea typeface="Courier New"/>
                <a:cs typeface="Courier New"/>
                <a:sym typeface="Courier New"/>
              </a:rPr>
              <a:t> / </a:t>
            </a:r>
            <a:r>
              <a:rPr lang="en-US" sz="900">
                <a:solidFill>
                  <a:srgbClr val="0000FF"/>
                </a:solidFill>
                <a:latin typeface="Courier New"/>
                <a:ea typeface="Courier New"/>
                <a:cs typeface="Courier New"/>
                <a:sym typeface="Courier New"/>
              </a:rPr>
              <a:t>35</a:t>
            </a:r>
            <a:endParaRPr b="0" i="0" sz="900" u="none" cap="none" strike="noStrike">
              <a:solidFill>
                <a:srgbClr val="0000FF"/>
              </a:solidFill>
              <a:latin typeface="Calibri"/>
              <a:ea typeface="Calibri"/>
              <a:cs typeface="Calibri"/>
              <a:sym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1A45"/>
        </a:solidFill>
      </p:bgPr>
    </p:bg>
    <p:spTree>
      <p:nvGrpSpPr>
        <p:cNvPr id="763" name="Shape 763"/>
        <p:cNvGrpSpPr/>
        <p:nvPr/>
      </p:nvGrpSpPr>
      <p:grpSpPr>
        <a:xfrm>
          <a:off x="0" y="0"/>
          <a:ext cx="0" cy="0"/>
          <a:chOff x="0" y="0"/>
          <a:chExt cx="0" cy="0"/>
        </a:xfrm>
      </p:grpSpPr>
      <p:sp>
        <p:nvSpPr>
          <p:cNvPr id="764" name="Google Shape;764;p35"/>
          <p:cNvSpPr/>
          <p:nvPr/>
        </p:nvSpPr>
        <p:spPr>
          <a:xfrm>
            <a:off x="0" y="0"/>
            <a:ext cx="9144000" cy="732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5" name="Google Shape;765;p35"/>
          <p:cNvSpPr/>
          <p:nvPr/>
        </p:nvSpPr>
        <p:spPr>
          <a:xfrm>
            <a:off x="0" y="73152"/>
            <a:ext cx="9144000" cy="36600"/>
          </a:xfrm>
          <a:prstGeom prst="rect">
            <a:avLst/>
          </a:prstGeom>
          <a:solidFill>
            <a:srgbClr val="C0392B"/>
          </a:solidFill>
          <a:ln cap="flat" cmpd="sng" w="12700">
            <a:solidFill>
              <a:srgbClr val="C0392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6" name="Google Shape;766;p35"/>
          <p:cNvSpPr/>
          <p:nvPr/>
        </p:nvSpPr>
        <p:spPr>
          <a:xfrm>
            <a:off x="457200" y="585220"/>
            <a:ext cx="8229600" cy="7773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5800"/>
              <a:buFont typeface="Georgia"/>
              <a:buNone/>
            </a:pPr>
            <a:r>
              <a:rPr b="1" i="0" lang="en-US" sz="5800" u="none" cap="none" strike="noStrike">
                <a:solidFill>
                  <a:srgbClr val="FFFFFF"/>
                </a:solidFill>
                <a:latin typeface="Georgia"/>
                <a:ea typeface="Georgia"/>
                <a:cs typeface="Georgia"/>
                <a:sym typeface="Georgia"/>
              </a:rPr>
              <a:t>AI Reel</a:t>
            </a:r>
            <a:r>
              <a:rPr b="1" lang="en-US" sz="5800">
                <a:solidFill>
                  <a:srgbClr val="FFFFFF"/>
                </a:solidFill>
                <a:latin typeface="Georgia"/>
                <a:ea typeface="Georgia"/>
                <a:cs typeface="Georgia"/>
                <a:sym typeface="Georgia"/>
              </a:rPr>
              <a:t> Futures</a:t>
            </a:r>
            <a:endParaRPr b="1" sz="5800">
              <a:solidFill>
                <a:srgbClr val="FFFFFF"/>
              </a:solidFill>
              <a:latin typeface="Georgia"/>
              <a:ea typeface="Georgia"/>
              <a:cs typeface="Georgia"/>
              <a:sym typeface="Georgia"/>
            </a:endParaRPr>
          </a:p>
          <a:p>
            <a:pPr indent="0" lvl="0" marL="0" marR="0" rtl="0" algn="l">
              <a:spcBef>
                <a:spcPts val="0"/>
              </a:spcBef>
              <a:spcAft>
                <a:spcPts val="0"/>
              </a:spcAft>
              <a:buClr>
                <a:srgbClr val="FFFFFF"/>
              </a:buClr>
              <a:buSzPts val="5800"/>
              <a:buFont typeface="Georgia"/>
              <a:buNone/>
            </a:pPr>
            <a:r>
              <a:rPr b="1" lang="en-US" sz="2400">
                <a:solidFill>
                  <a:srgbClr val="FFB600"/>
                </a:solidFill>
                <a:latin typeface="Georgia"/>
                <a:ea typeface="Georgia"/>
                <a:cs typeface="Georgia"/>
                <a:sym typeface="Georgia"/>
              </a:rPr>
              <a:t>Student AI Film Competition</a:t>
            </a:r>
            <a:endParaRPr b="1" sz="2400">
              <a:solidFill>
                <a:srgbClr val="FFB600"/>
              </a:solidFill>
              <a:latin typeface="Georgia"/>
              <a:ea typeface="Georgia"/>
              <a:cs typeface="Georgia"/>
              <a:sym typeface="Georgia"/>
            </a:endParaRPr>
          </a:p>
        </p:txBody>
      </p:sp>
      <p:sp>
        <p:nvSpPr>
          <p:cNvPr id="767" name="Google Shape;767;p35"/>
          <p:cNvSpPr/>
          <p:nvPr/>
        </p:nvSpPr>
        <p:spPr>
          <a:xfrm>
            <a:off x="457200" y="1664208"/>
            <a:ext cx="8229600" cy="456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8" name="Google Shape;768;p35"/>
          <p:cNvSpPr/>
          <p:nvPr/>
        </p:nvSpPr>
        <p:spPr>
          <a:xfrm>
            <a:off x="457200" y="1874520"/>
            <a:ext cx="8229600" cy="804600"/>
          </a:xfrm>
          <a:prstGeom prst="rect">
            <a:avLst/>
          </a:prstGeom>
          <a:solidFill>
            <a:srgbClr val="002F6D"/>
          </a:solidFill>
          <a:ln cap="flat" cmpd="sng" w="12700">
            <a:solidFill>
              <a:srgbClr val="E2E2E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9" name="Google Shape;769;p35"/>
          <p:cNvSpPr/>
          <p:nvPr/>
        </p:nvSpPr>
        <p:spPr>
          <a:xfrm>
            <a:off x="457200" y="1874520"/>
            <a:ext cx="685800" cy="8046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0" name="Google Shape;770;p35"/>
          <p:cNvSpPr/>
          <p:nvPr/>
        </p:nvSpPr>
        <p:spPr>
          <a:xfrm>
            <a:off x="457200" y="1874520"/>
            <a:ext cx="685800" cy="8046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2F6D"/>
              </a:buClr>
              <a:buSzPts val="2000"/>
              <a:buFont typeface="Courier New"/>
              <a:buNone/>
            </a:pPr>
            <a:r>
              <a:rPr b="1" i="0" lang="en-US" sz="2000" u="none" cap="none" strike="noStrike">
                <a:solidFill>
                  <a:srgbClr val="002F6D"/>
                </a:solidFill>
                <a:latin typeface="Courier New"/>
                <a:ea typeface="Courier New"/>
                <a:cs typeface="Courier New"/>
                <a:sym typeface="Courier New"/>
              </a:rPr>
              <a:t>01</a:t>
            </a:r>
            <a:endParaRPr b="0" i="0" sz="2000" u="none" cap="none" strike="noStrike">
              <a:solidFill>
                <a:schemeClr val="dk1"/>
              </a:solidFill>
              <a:latin typeface="Calibri"/>
              <a:ea typeface="Calibri"/>
              <a:cs typeface="Calibri"/>
              <a:sym typeface="Calibri"/>
            </a:endParaRPr>
          </a:p>
        </p:txBody>
      </p:sp>
      <p:sp>
        <p:nvSpPr>
          <p:cNvPr id="771" name="Google Shape;771;p35"/>
          <p:cNvSpPr/>
          <p:nvPr/>
        </p:nvSpPr>
        <p:spPr>
          <a:xfrm>
            <a:off x="1261872" y="1965960"/>
            <a:ext cx="7269600" cy="274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400"/>
              <a:buFont typeface="Georgia"/>
              <a:buNone/>
            </a:pPr>
            <a:r>
              <a:rPr b="1" i="0" lang="en-US" sz="1400" u="none" cap="none" strike="noStrike">
                <a:solidFill>
                  <a:srgbClr val="FFFFFF"/>
                </a:solidFill>
                <a:latin typeface="Georgia"/>
                <a:ea typeface="Georgia"/>
                <a:cs typeface="Georgia"/>
                <a:sym typeface="Georgia"/>
              </a:rPr>
              <a:t>Record a short </a:t>
            </a:r>
            <a:r>
              <a:rPr b="1" lang="en-US">
                <a:solidFill>
                  <a:srgbClr val="FFFFFF"/>
                </a:solidFill>
                <a:latin typeface="Georgia"/>
                <a:ea typeface="Georgia"/>
                <a:cs typeface="Georgia"/>
                <a:sym typeface="Georgia"/>
              </a:rPr>
              <a:t>film about AI or with AI</a:t>
            </a:r>
            <a:endParaRPr b="0" i="0" sz="1400" u="none" cap="none" strike="noStrike">
              <a:solidFill>
                <a:schemeClr val="dk1"/>
              </a:solidFill>
              <a:latin typeface="Calibri"/>
              <a:ea typeface="Calibri"/>
              <a:cs typeface="Calibri"/>
              <a:sym typeface="Calibri"/>
            </a:endParaRPr>
          </a:p>
        </p:txBody>
      </p:sp>
      <p:sp>
        <p:nvSpPr>
          <p:cNvPr id="772" name="Google Shape;772;p35"/>
          <p:cNvSpPr/>
          <p:nvPr/>
        </p:nvSpPr>
        <p:spPr>
          <a:xfrm>
            <a:off x="1188250" y="2286000"/>
            <a:ext cx="7498500" cy="3291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ABBCC"/>
              </a:buClr>
              <a:buSzPts val="1200"/>
              <a:buFont typeface="Calibri"/>
              <a:buNone/>
            </a:pPr>
            <a:r>
              <a:rPr lang="en-US" sz="1200">
                <a:solidFill>
                  <a:srgbClr val="AABBCC"/>
                </a:solidFill>
                <a:latin typeface="Calibri"/>
                <a:ea typeface="Calibri"/>
                <a:cs typeface="Calibri"/>
                <a:sym typeface="Calibri"/>
              </a:rPr>
              <a:t>Y</a:t>
            </a:r>
            <a:r>
              <a:rPr b="0" i="0" lang="en-US" sz="1200" u="none" cap="none" strike="noStrike">
                <a:solidFill>
                  <a:srgbClr val="AABBCC"/>
                </a:solidFill>
                <a:latin typeface="Calibri"/>
                <a:ea typeface="Calibri"/>
                <a:cs typeface="Calibri"/>
                <a:sym typeface="Calibri"/>
              </a:rPr>
              <a:t>our students, </a:t>
            </a:r>
            <a:r>
              <a:rPr lang="en-US" sz="1200">
                <a:solidFill>
                  <a:srgbClr val="AABBCC"/>
                </a:solidFill>
                <a:latin typeface="Calibri"/>
                <a:ea typeface="Calibri"/>
                <a:cs typeface="Calibri"/>
                <a:sym typeface="Calibri"/>
              </a:rPr>
              <a:t>their</a:t>
            </a:r>
            <a:r>
              <a:rPr b="0" i="0" lang="en-US" sz="1200" u="none" cap="none" strike="noStrike">
                <a:solidFill>
                  <a:srgbClr val="AABBCC"/>
                </a:solidFill>
                <a:latin typeface="Calibri"/>
                <a:ea typeface="Calibri"/>
                <a:cs typeface="Calibri"/>
                <a:sym typeface="Calibri"/>
              </a:rPr>
              <a:t> work. </a:t>
            </a:r>
            <a:r>
              <a:rPr lang="en-US" sz="1200">
                <a:solidFill>
                  <a:srgbClr val="AABBCC"/>
                </a:solidFill>
                <a:latin typeface="Calibri"/>
                <a:ea typeface="Calibri"/>
                <a:cs typeface="Calibri"/>
                <a:sym typeface="Calibri"/>
              </a:rPr>
              <a:t>How are they using, viewing or experiencing AI</a:t>
            </a:r>
            <a:r>
              <a:rPr b="0" i="0" lang="en-US" sz="1200" u="none" cap="none" strike="noStrike">
                <a:solidFill>
                  <a:srgbClr val="AABBCC"/>
                </a:solidFill>
                <a:latin typeface="Calibri"/>
                <a:ea typeface="Calibri"/>
                <a:cs typeface="Calibri"/>
                <a:sym typeface="Calibri"/>
              </a:rPr>
              <a:t>? Cash prizes and </a:t>
            </a:r>
            <a:r>
              <a:rPr lang="en-US" sz="1200">
                <a:solidFill>
                  <a:srgbClr val="AABBCC"/>
                </a:solidFill>
                <a:latin typeface="Calibri"/>
                <a:ea typeface="Calibri"/>
                <a:cs typeface="Calibri"/>
                <a:sym typeface="Calibri"/>
              </a:rPr>
              <a:t>Adobe licences for winners</a:t>
            </a:r>
            <a:endParaRPr b="0" i="0" sz="1200" u="none" cap="none" strike="noStrike">
              <a:solidFill>
                <a:schemeClr val="dk1"/>
              </a:solidFill>
              <a:latin typeface="Calibri"/>
              <a:ea typeface="Calibri"/>
              <a:cs typeface="Calibri"/>
              <a:sym typeface="Calibri"/>
            </a:endParaRPr>
          </a:p>
        </p:txBody>
      </p:sp>
      <p:sp>
        <p:nvSpPr>
          <p:cNvPr id="773" name="Google Shape;773;p35"/>
          <p:cNvSpPr/>
          <p:nvPr/>
        </p:nvSpPr>
        <p:spPr>
          <a:xfrm>
            <a:off x="457200" y="2788920"/>
            <a:ext cx="8229600" cy="804600"/>
          </a:xfrm>
          <a:prstGeom prst="rect">
            <a:avLst/>
          </a:prstGeom>
          <a:solidFill>
            <a:srgbClr val="002F6D"/>
          </a:solidFill>
          <a:ln cap="flat" cmpd="sng" w="12700">
            <a:solidFill>
              <a:srgbClr val="E2E2E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4" name="Google Shape;774;p35"/>
          <p:cNvSpPr/>
          <p:nvPr/>
        </p:nvSpPr>
        <p:spPr>
          <a:xfrm>
            <a:off x="457200" y="2788920"/>
            <a:ext cx="685800" cy="8046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5" name="Google Shape;775;p35"/>
          <p:cNvSpPr/>
          <p:nvPr/>
        </p:nvSpPr>
        <p:spPr>
          <a:xfrm>
            <a:off x="457200" y="2788920"/>
            <a:ext cx="685800" cy="8046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2F6D"/>
              </a:buClr>
              <a:buSzPts val="2000"/>
              <a:buFont typeface="Courier New"/>
              <a:buNone/>
            </a:pPr>
            <a:r>
              <a:rPr b="1" i="0" lang="en-US" sz="2000" u="none" cap="none" strike="noStrike">
                <a:solidFill>
                  <a:srgbClr val="002F6D"/>
                </a:solidFill>
                <a:latin typeface="Courier New"/>
                <a:ea typeface="Courier New"/>
                <a:cs typeface="Courier New"/>
                <a:sym typeface="Courier New"/>
              </a:rPr>
              <a:t>02</a:t>
            </a:r>
            <a:endParaRPr b="0" i="0" sz="2000" u="none" cap="none" strike="noStrike">
              <a:solidFill>
                <a:schemeClr val="dk1"/>
              </a:solidFill>
              <a:latin typeface="Calibri"/>
              <a:ea typeface="Calibri"/>
              <a:cs typeface="Calibri"/>
              <a:sym typeface="Calibri"/>
            </a:endParaRPr>
          </a:p>
        </p:txBody>
      </p:sp>
      <p:sp>
        <p:nvSpPr>
          <p:cNvPr id="776" name="Google Shape;776;p35"/>
          <p:cNvSpPr/>
          <p:nvPr/>
        </p:nvSpPr>
        <p:spPr>
          <a:xfrm>
            <a:off x="1261872" y="2880360"/>
            <a:ext cx="7269600" cy="274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400"/>
              <a:buFont typeface="Georgia"/>
              <a:buNone/>
            </a:pPr>
            <a:r>
              <a:rPr b="1" i="0" lang="en-US" sz="1400" u="none" cap="none" strike="noStrike">
                <a:solidFill>
                  <a:srgbClr val="FFFFFF"/>
                </a:solidFill>
                <a:latin typeface="Georgia"/>
                <a:ea typeface="Georgia"/>
                <a:cs typeface="Georgia"/>
                <a:sym typeface="Georgia"/>
              </a:rPr>
              <a:t>Submit to the CCC </a:t>
            </a:r>
            <a:r>
              <a:rPr b="1" lang="en-US">
                <a:solidFill>
                  <a:srgbClr val="FFFFFF"/>
                </a:solidFill>
                <a:latin typeface="Georgia"/>
                <a:ea typeface="Georgia"/>
                <a:cs typeface="Georgia"/>
                <a:sym typeface="Georgia"/>
              </a:rPr>
              <a:t>portal on Film </a:t>
            </a:r>
            <a:r>
              <a:rPr b="1" lang="en-US" u="sng">
                <a:solidFill>
                  <a:srgbClr val="F7F9FC"/>
                </a:solidFill>
                <a:latin typeface="Georgia"/>
                <a:ea typeface="Georgia"/>
                <a:cs typeface="Georgia"/>
                <a:sym typeface="Georgia"/>
                <a:hlinkClick r:id="rId3">
                  <a:extLst>
                    <a:ext uri="{A12FA001-AC4F-418D-AE19-62706E023703}">
                      <ahyp:hlinkClr val="tx"/>
                    </a:ext>
                  </a:extLst>
                </a:hlinkClick>
              </a:rPr>
              <a:t>Freeway.com</a:t>
            </a:r>
            <a:r>
              <a:rPr b="1" lang="en-US">
                <a:solidFill>
                  <a:srgbClr val="FFFFFF"/>
                </a:solidFill>
                <a:latin typeface="Georgia"/>
                <a:ea typeface="Georgia"/>
                <a:cs typeface="Georgia"/>
                <a:sym typeface="Georgia"/>
              </a:rPr>
              <a:t> </a:t>
            </a:r>
            <a:endParaRPr b="0" i="0" sz="1400" u="none" cap="none" strike="noStrike">
              <a:solidFill>
                <a:schemeClr val="dk1"/>
              </a:solidFill>
              <a:latin typeface="Calibri"/>
              <a:ea typeface="Calibri"/>
              <a:cs typeface="Calibri"/>
              <a:sym typeface="Calibri"/>
            </a:endParaRPr>
          </a:p>
        </p:txBody>
      </p:sp>
      <p:sp>
        <p:nvSpPr>
          <p:cNvPr id="777" name="Google Shape;777;p35"/>
          <p:cNvSpPr/>
          <p:nvPr/>
        </p:nvSpPr>
        <p:spPr>
          <a:xfrm>
            <a:off x="1261872" y="3200400"/>
            <a:ext cx="7269600" cy="3291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ABBCC"/>
              </a:buClr>
              <a:buSzPts val="1200"/>
              <a:buFont typeface="Calibri"/>
              <a:buNone/>
            </a:pPr>
            <a:r>
              <a:rPr b="0" i="0" lang="en-US" sz="1200" u="none" cap="none" strike="noStrike">
                <a:solidFill>
                  <a:srgbClr val="AABBCC"/>
                </a:solidFill>
                <a:latin typeface="Calibri"/>
                <a:ea typeface="Calibri"/>
                <a:cs typeface="Calibri"/>
                <a:sym typeface="Calibri"/>
              </a:rPr>
              <a:t>Videos will be curated and featured across the system — at the Futures Summit, on the AI microsite, and in statewide communications</a:t>
            </a:r>
            <a:r>
              <a:rPr lang="en-US" sz="1200">
                <a:solidFill>
                  <a:srgbClr val="AABBCC"/>
                </a:solidFill>
                <a:latin typeface="Calibri"/>
                <a:ea typeface="Calibri"/>
                <a:cs typeface="Calibri"/>
                <a:sym typeface="Calibri"/>
              </a:rPr>
              <a:t> and conferences</a:t>
            </a:r>
            <a:endParaRPr b="0" i="0" sz="1200" u="none" cap="none" strike="noStrike">
              <a:solidFill>
                <a:schemeClr val="dk1"/>
              </a:solidFill>
              <a:latin typeface="Calibri"/>
              <a:ea typeface="Calibri"/>
              <a:cs typeface="Calibri"/>
              <a:sym typeface="Calibri"/>
            </a:endParaRPr>
          </a:p>
        </p:txBody>
      </p:sp>
      <p:sp>
        <p:nvSpPr>
          <p:cNvPr id="778" name="Google Shape;778;p35"/>
          <p:cNvSpPr/>
          <p:nvPr/>
        </p:nvSpPr>
        <p:spPr>
          <a:xfrm>
            <a:off x="457200" y="3703320"/>
            <a:ext cx="8229600" cy="804600"/>
          </a:xfrm>
          <a:prstGeom prst="rect">
            <a:avLst/>
          </a:prstGeom>
          <a:solidFill>
            <a:srgbClr val="002F6D"/>
          </a:solidFill>
          <a:ln cap="flat" cmpd="sng" w="12700">
            <a:solidFill>
              <a:srgbClr val="E2E2E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9" name="Google Shape;779;p35"/>
          <p:cNvSpPr/>
          <p:nvPr/>
        </p:nvSpPr>
        <p:spPr>
          <a:xfrm>
            <a:off x="457200" y="3703320"/>
            <a:ext cx="685800" cy="8046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0" name="Google Shape;780;p35"/>
          <p:cNvSpPr/>
          <p:nvPr/>
        </p:nvSpPr>
        <p:spPr>
          <a:xfrm>
            <a:off x="457200" y="3703320"/>
            <a:ext cx="685800" cy="8046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2F6D"/>
              </a:buClr>
              <a:buSzPts val="2000"/>
              <a:buFont typeface="Courier New"/>
              <a:buNone/>
            </a:pPr>
            <a:r>
              <a:rPr b="1" i="0" lang="en-US" sz="2000" u="none" cap="none" strike="noStrike">
                <a:solidFill>
                  <a:srgbClr val="002F6D"/>
                </a:solidFill>
                <a:latin typeface="Courier New"/>
                <a:ea typeface="Courier New"/>
                <a:cs typeface="Courier New"/>
                <a:sym typeface="Courier New"/>
              </a:rPr>
              <a:t>03</a:t>
            </a:r>
            <a:endParaRPr b="0" i="0" sz="2000" u="none" cap="none" strike="noStrike">
              <a:solidFill>
                <a:schemeClr val="dk1"/>
              </a:solidFill>
              <a:latin typeface="Calibri"/>
              <a:ea typeface="Calibri"/>
              <a:cs typeface="Calibri"/>
              <a:sym typeface="Calibri"/>
            </a:endParaRPr>
          </a:p>
        </p:txBody>
      </p:sp>
      <p:sp>
        <p:nvSpPr>
          <p:cNvPr id="781" name="Google Shape;781;p35"/>
          <p:cNvSpPr/>
          <p:nvPr/>
        </p:nvSpPr>
        <p:spPr>
          <a:xfrm>
            <a:off x="1261872" y="3794760"/>
            <a:ext cx="7269600" cy="274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400"/>
              <a:buFont typeface="Georgia"/>
              <a:buNone/>
            </a:pPr>
            <a:r>
              <a:rPr b="1" i="0" lang="en-US" sz="1400" u="none" cap="none" strike="noStrike">
                <a:solidFill>
                  <a:srgbClr val="FFFFFF"/>
                </a:solidFill>
                <a:latin typeface="Georgia"/>
                <a:ea typeface="Georgia"/>
                <a:cs typeface="Georgia"/>
                <a:sym typeface="Georgia"/>
              </a:rPr>
              <a:t>Inspire the </a:t>
            </a:r>
            <a:r>
              <a:rPr b="1" lang="en-US">
                <a:solidFill>
                  <a:srgbClr val="FFFFFF"/>
                </a:solidFill>
                <a:latin typeface="Georgia"/>
                <a:ea typeface="Georgia"/>
                <a:cs typeface="Georgia"/>
                <a:sym typeface="Georgia"/>
              </a:rPr>
              <a:t>2.2M</a:t>
            </a:r>
            <a:endParaRPr b="0" i="0" sz="1400" u="none" cap="none" strike="noStrike">
              <a:solidFill>
                <a:schemeClr val="dk1"/>
              </a:solidFill>
              <a:latin typeface="Calibri"/>
              <a:ea typeface="Calibri"/>
              <a:cs typeface="Calibri"/>
              <a:sym typeface="Calibri"/>
            </a:endParaRPr>
          </a:p>
        </p:txBody>
      </p:sp>
      <p:sp>
        <p:nvSpPr>
          <p:cNvPr id="782" name="Google Shape;782;p35"/>
          <p:cNvSpPr/>
          <p:nvPr/>
        </p:nvSpPr>
        <p:spPr>
          <a:xfrm>
            <a:off x="1261872" y="4114800"/>
            <a:ext cx="7269600" cy="3291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ABBCC"/>
              </a:buClr>
              <a:buSzPts val="1200"/>
              <a:buFont typeface="Calibri"/>
              <a:buNone/>
            </a:pPr>
            <a:r>
              <a:rPr lang="en-US" sz="1200">
                <a:solidFill>
                  <a:srgbClr val="AABBCC"/>
                </a:solidFill>
                <a:latin typeface="Calibri"/>
                <a:ea typeface="Calibri"/>
                <a:cs typeface="Calibri"/>
                <a:sym typeface="Calibri"/>
              </a:rPr>
              <a:t>Showcase our student talents, vision, imagination, critical inquiry and creativity</a:t>
            </a:r>
            <a:endParaRPr b="0" i="0" sz="1200" u="none" cap="none" strike="noStrike">
              <a:solidFill>
                <a:schemeClr val="dk1"/>
              </a:solidFill>
              <a:latin typeface="Calibri"/>
              <a:ea typeface="Calibri"/>
              <a:cs typeface="Calibri"/>
              <a:sym typeface="Calibri"/>
            </a:endParaRPr>
          </a:p>
        </p:txBody>
      </p:sp>
      <p:sp>
        <p:nvSpPr>
          <p:cNvPr id="783" name="Google Shape;783;p35"/>
          <p:cNvSpPr/>
          <p:nvPr/>
        </p:nvSpPr>
        <p:spPr>
          <a:xfrm>
            <a:off x="457200" y="4681728"/>
            <a:ext cx="8229600" cy="18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B600"/>
              </a:buClr>
              <a:buSzPts val="1050"/>
              <a:buFont typeface="Courier New"/>
              <a:buNone/>
            </a:pPr>
            <a:r>
              <a:rPr b="1" i="0" lang="en-US" sz="1050" u="none" cap="none" strike="noStrike">
                <a:solidFill>
                  <a:srgbClr val="FFB600"/>
                </a:solidFill>
                <a:latin typeface="Courier New"/>
                <a:ea typeface="Courier New"/>
                <a:cs typeface="Courier New"/>
                <a:sym typeface="Courier New"/>
              </a:rPr>
              <a:t>Submit your reel</a:t>
            </a:r>
            <a:r>
              <a:rPr b="1" lang="en-US" sz="1050">
                <a:solidFill>
                  <a:srgbClr val="FFB600"/>
                </a:solidFill>
                <a:latin typeface="Courier New"/>
                <a:ea typeface="Courier New"/>
                <a:cs typeface="Courier New"/>
                <a:sym typeface="Courier New"/>
              </a:rPr>
              <a:t> at Film Freeway: https://filmfreeway.com/</a:t>
            </a:r>
            <a:r>
              <a:rPr b="1" i="0" lang="en-US" sz="1050" u="none" cap="none" strike="noStrike">
                <a:solidFill>
                  <a:srgbClr val="FFB600"/>
                </a:solidFill>
                <a:latin typeface="Courier New"/>
                <a:ea typeface="Courier New"/>
                <a:cs typeface="Courier New"/>
                <a:sym typeface="Courier New"/>
              </a:rPr>
              <a:t>·  </a:t>
            </a:r>
            <a:endParaRPr b="1" i="0" sz="1050" u="none" cap="none" strike="noStrike">
              <a:solidFill>
                <a:srgbClr val="FFB600"/>
              </a:solidFill>
              <a:latin typeface="Calibri"/>
              <a:ea typeface="Calibri"/>
              <a:cs typeface="Calibri"/>
              <a:sym typeface="Calibri"/>
            </a:endParaRPr>
          </a:p>
        </p:txBody>
      </p:sp>
      <p:sp>
        <p:nvSpPr>
          <p:cNvPr id="784" name="Google Shape;784;p35"/>
          <p:cNvSpPr/>
          <p:nvPr/>
        </p:nvSpPr>
        <p:spPr>
          <a:xfrm>
            <a:off x="7406640" y="4881067"/>
            <a:ext cx="1554600" cy="2013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B600"/>
              </a:buClr>
              <a:buSzPts val="900"/>
              <a:buFont typeface="Courier New"/>
              <a:buNone/>
            </a:pPr>
            <a:r>
              <a:rPr lang="en-US" sz="900">
                <a:solidFill>
                  <a:srgbClr val="FFB600"/>
                </a:solidFill>
                <a:latin typeface="Courier New"/>
                <a:ea typeface="Courier New"/>
                <a:cs typeface="Courier New"/>
                <a:sym typeface="Courier New"/>
              </a:rPr>
              <a:t>31</a:t>
            </a:r>
            <a:r>
              <a:rPr b="0" i="0" lang="en-US" sz="900" u="none" cap="none" strike="noStrike">
                <a:solidFill>
                  <a:srgbClr val="FFB600"/>
                </a:solidFill>
                <a:latin typeface="Courier New"/>
                <a:ea typeface="Courier New"/>
                <a:cs typeface="Courier New"/>
                <a:sym typeface="Courier New"/>
              </a:rPr>
              <a:t> / </a:t>
            </a:r>
            <a:r>
              <a:rPr lang="en-US" sz="900">
                <a:solidFill>
                  <a:srgbClr val="FFB600"/>
                </a:solidFill>
                <a:latin typeface="Courier New"/>
                <a:ea typeface="Courier New"/>
                <a:cs typeface="Courier New"/>
                <a:sym typeface="Courier New"/>
              </a:rPr>
              <a:t>35</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2F6D"/>
        </a:solidFill>
      </p:bgPr>
    </p:bg>
    <p:spTree>
      <p:nvGrpSpPr>
        <p:cNvPr id="789" name="Shape 789"/>
        <p:cNvGrpSpPr/>
        <p:nvPr/>
      </p:nvGrpSpPr>
      <p:grpSpPr>
        <a:xfrm>
          <a:off x="0" y="0"/>
          <a:ext cx="0" cy="0"/>
          <a:chOff x="0" y="0"/>
          <a:chExt cx="0" cy="0"/>
        </a:xfrm>
      </p:grpSpPr>
      <p:sp>
        <p:nvSpPr>
          <p:cNvPr id="790" name="Google Shape;790;p36"/>
          <p:cNvSpPr/>
          <p:nvPr/>
        </p:nvSpPr>
        <p:spPr>
          <a:xfrm>
            <a:off x="0" y="0"/>
            <a:ext cx="201168" cy="5143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1" name="Google Shape;791;p36"/>
          <p:cNvSpPr/>
          <p:nvPr/>
        </p:nvSpPr>
        <p:spPr>
          <a:xfrm>
            <a:off x="0" y="4846320"/>
            <a:ext cx="9144000" cy="297180"/>
          </a:xfrm>
          <a:prstGeom prst="rect">
            <a:avLst/>
          </a:prstGeom>
          <a:solidFill>
            <a:srgbClr val="0066BA"/>
          </a:solidFill>
          <a:ln cap="flat" cmpd="sng" w="12700">
            <a:solidFill>
              <a:srgbClr val="C0392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2" name="Google Shape;792;p36"/>
          <p:cNvSpPr/>
          <p:nvPr/>
        </p:nvSpPr>
        <p:spPr>
          <a:xfrm>
            <a:off x="1228376" y="370175"/>
            <a:ext cx="6790200" cy="6219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3000"/>
              <a:buFont typeface="Georgia"/>
              <a:buNone/>
            </a:pPr>
            <a:r>
              <a:rPr b="1" i="0" lang="en-US" sz="3000" u="none" cap="none" strike="noStrike">
                <a:solidFill>
                  <a:srgbClr val="FFFFFF"/>
                </a:solidFill>
                <a:latin typeface="Georgia"/>
                <a:ea typeface="Georgia"/>
                <a:cs typeface="Georgia"/>
                <a:sym typeface="Georgia"/>
              </a:rPr>
              <a:t>The Work Has Always Been This</a:t>
            </a:r>
            <a:endParaRPr b="0" i="0" sz="3000" u="none" cap="none" strike="noStrike">
              <a:solidFill>
                <a:schemeClr val="dk1"/>
              </a:solidFill>
              <a:latin typeface="Calibri"/>
              <a:ea typeface="Calibri"/>
              <a:cs typeface="Calibri"/>
              <a:sym typeface="Calibri"/>
            </a:endParaRPr>
          </a:p>
        </p:txBody>
      </p:sp>
      <p:sp>
        <p:nvSpPr>
          <p:cNvPr id="793" name="Google Shape;793;p36"/>
          <p:cNvSpPr/>
          <p:nvPr/>
        </p:nvSpPr>
        <p:spPr>
          <a:xfrm>
            <a:off x="411480" y="1261872"/>
            <a:ext cx="8229600" cy="4572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4" name="Google Shape;794;p36"/>
          <p:cNvSpPr/>
          <p:nvPr/>
        </p:nvSpPr>
        <p:spPr>
          <a:xfrm>
            <a:off x="201175" y="1280688"/>
            <a:ext cx="8362800" cy="960000"/>
          </a:xfrm>
          <a:prstGeom prst="rect">
            <a:avLst/>
          </a:prstGeom>
          <a:noFill/>
          <a:ln>
            <a:noFill/>
          </a:ln>
        </p:spPr>
        <p:txBody>
          <a:bodyPr anchorCtr="0" anchor="ctr" bIns="45700" lIns="91425" spcFirstLastPara="1" rIns="91425" wrap="square" tIns="45700">
            <a:noAutofit/>
          </a:bodyPr>
          <a:lstStyle/>
          <a:p>
            <a:pPr indent="-311150" lvl="0" marL="457200" marR="0" rtl="0" algn="l">
              <a:lnSpc>
                <a:spcPct val="150000"/>
              </a:lnSpc>
              <a:spcBef>
                <a:spcPts val="0"/>
              </a:spcBef>
              <a:spcAft>
                <a:spcPts val="0"/>
              </a:spcAft>
              <a:buClr>
                <a:srgbClr val="AABBCC"/>
              </a:buClr>
              <a:buSzPts val="1300"/>
              <a:buFont typeface="Calibri"/>
              <a:buChar char="❖"/>
            </a:pPr>
            <a:r>
              <a:rPr b="0" i="0" lang="en-US" sz="1300" u="none" cap="none" strike="noStrike">
                <a:solidFill>
                  <a:srgbClr val="FFB600"/>
                </a:solidFill>
                <a:latin typeface="Calibri"/>
                <a:ea typeface="Calibri"/>
                <a:cs typeface="Calibri"/>
                <a:sym typeface="Calibri"/>
              </a:rPr>
              <a:t>Ada Lovelace</a:t>
            </a:r>
            <a:r>
              <a:rPr b="0" i="0" lang="en-US" sz="1300" u="none" cap="none" strike="noStrike">
                <a:solidFill>
                  <a:srgbClr val="AABBCC"/>
                </a:solidFill>
                <a:latin typeface="Calibri"/>
                <a:ea typeface="Calibri"/>
                <a:cs typeface="Calibri"/>
                <a:sym typeface="Calibri"/>
              </a:rPr>
              <a:t> didn’t have a roadmap. She had a machine no one understood and questions no one else was asking.</a:t>
            </a:r>
            <a:endParaRPr b="0" i="0" sz="1300" u="none" cap="none" strike="noStrike">
              <a:solidFill>
                <a:schemeClr val="dk1"/>
              </a:solidFill>
              <a:latin typeface="Calibri"/>
              <a:ea typeface="Calibri"/>
              <a:cs typeface="Calibri"/>
              <a:sym typeface="Calibri"/>
            </a:endParaRPr>
          </a:p>
          <a:p>
            <a:pPr indent="-311150" lvl="0" marL="457200" marR="0" rtl="0" algn="l">
              <a:lnSpc>
                <a:spcPct val="150000"/>
              </a:lnSpc>
              <a:spcBef>
                <a:spcPts val="0"/>
              </a:spcBef>
              <a:spcAft>
                <a:spcPts val="0"/>
              </a:spcAft>
              <a:buClr>
                <a:srgbClr val="AABBCC"/>
              </a:buClr>
              <a:buSzPts val="1300"/>
              <a:buFont typeface="Calibri"/>
              <a:buChar char="❖"/>
            </a:pPr>
            <a:r>
              <a:rPr b="0" i="0" lang="en-US" sz="1300" u="none" cap="none" strike="noStrike">
                <a:solidFill>
                  <a:srgbClr val="FFB600"/>
                </a:solidFill>
                <a:latin typeface="Calibri"/>
                <a:ea typeface="Calibri"/>
                <a:cs typeface="Calibri"/>
                <a:sym typeface="Calibri"/>
              </a:rPr>
              <a:t>Dorothy Vaughan</a:t>
            </a:r>
            <a:r>
              <a:rPr b="0" i="0" lang="en-US" sz="1300" u="none" cap="none" strike="noStrike">
                <a:solidFill>
                  <a:srgbClr val="AABBCC"/>
                </a:solidFill>
                <a:latin typeface="Calibri"/>
                <a:ea typeface="Calibri"/>
                <a:cs typeface="Calibri"/>
                <a:sym typeface="Calibri"/>
              </a:rPr>
              <a:t> didn’t wait for permission. She learned the future — then taught it.</a:t>
            </a:r>
            <a:endParaRPr b="0" i="0" sz="1300" u="none" cap="none" strike="noStrike">
              <a:solidFill>
                <a:schemeClr val="dk1"/>
              </a:solidFill>
              <a:latin typeface="Calibri"/>
              <a:ea typeface="Calibri"/>
              <a:cs typeface="Calibri"/>
              <a:sym typeface="Calibri"/>
            </a:endParaRPr>
          </a:p>
          <a:p>
            <a:pPr indent="-311150" lvl="0" marL="457200" marR="0" rtl="0" algn="l">
              <a:spcBef>
                <a:spcPts val="0"/>
              </a:spcBef>
              <a:spcAft>
                <a:spcPts val="0"/>
              </a:spcAft>
              <a:buClr>
                <a:srgbClr val="AABBCC"/>
              </a:buClr>
              <a:buSzPts val="1300"/>
              <a:buFont typeface="Calibri"/>
              <a:buChar char="❖"/>
            </a:pPr>
            <a:r>
              <a:rPr b="0" i="0" lang="en-US" sz="1300" u="none" cap="none" strike="noStrike">
                <a:solidFill>
                  <a:srgbClr val="FFB600"/>
                </a:solidFill>
                <a:latin typeface="Calibri"/>
                <a:ea typeface="Calibri"/>
                <a:cs typeface="Calibri"/>
                <a:sym typeface="Calibri"/>
              </a:rPr>
              <a:t>Safiya Noble</a:t>
            </a:r>
            <a:r>
              <a:rPr b="0" i="0" lang="en-US" sz="1300" u="none" cap="none" strike="noStrike">
                <a:solidFill>
                  <a:srgbClr val="AABBCC"/>
                </a:solidFill>
                <a:latin typeface="Calibri"/>
                <a:ea typeface="Calibri"/>
                <a:cs typeface="Calibri"/>
                <a:sym typeface="Calibri"/>
              </a:rPr>
              <a:t> didn’t accept the algorithm’s self-description. She interrogated it until it told the truth.</a:t>
            </a:r>
            <a:endParaRPr b="0" i="0" sz="1300" u="none" cap="none" strike="noStrike">
              <a:solidFill>
                <a:schemeClr val="dk1"/>
              </a:solidFill>
              <a:latin typeface="Calibri"/>
              <a:ea typeface="Calibri"/>
              <a:cs typeface="Calibri"/>
              <a:sym typeface="Calibri"/>
            </a:endParaRPr>
          </a:p>
        </p:txBody>
      </p:sp>
      <p:sp>
        <p:nvSpPr>
          <p:cNvPr id="795" name="Google Shape;795;p36"/>
          <p:cNvSpPr/>
          <p:nvPr/>
        </p:nvSpPr>
        <p:spPr>
          <a:xfrm>
            <a:off x="411480" y="2395728"/>
            <a:ext cx="8229600" cy="1371600"/>
          </a:xfrm>
          <a:prstGeom prst="rect">
            <a:avLst/>
          </a:prstGeom>
          <a:solidFill>
            <a:srgbClr val="0A152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6" name="Google Shape;796;p36"/>
          <p:cNvSpPr/>
          <p:nvPr/>
        </p:nvSpPr>
        <p:spPr>
          <a:xfrm>
            <a:off x="594360" y="2450592"/>
            <a:ext cx="7863840" cy="1261872"/>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C47"/>
              </a:buClr>
              <a:buSzPts val="2200"/>
              <a:buFont typeface="Georgia"/>
              <a:buNone/>
            </a:pPr>
            <a:r>
              <a:rPr b="0" i="1" lang="en-US" sz="2200" u="none" cap="none" strike="noStrike">
                <a:solidFill>
                  <a:srgbClr val="FFCC47"/>
                </a:solidFill>
                <a:latin typeface="Georgia"/>
                <a:ea typeface="Georgia"/>
                <a:cs typeface="Georgia"/>
                <a:sym typeface="Georgia"/>
              </a:rPr>
              <a:t>“To see clearly. Act boldly.</a:t>
            </a:r>
            <a:endParaRPr b="0" i="0" sz="22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FFCC47"/>
              </a:buClr>
              <a:buSzPts val="2200"/>
              <a:buFont typeface="Georgia"/>
              <a:buNone/>
            </a:pPr>
            <a:r>
              <a:rPr b="0" i="1" lang="en-US" sz="2200" u="none" cap="none" strike="noStrike">
                <a:solidFill>
                  <a:srgbClr val="FFCC47"/>
                </a:solidFill>
                <a:latin typeface="Georgia"/>
                <a:ea typeface="Georgia"/>
                <a:cs typeface="Georgia"/>
                <a:sym typeface="Georgia"/>
              </a:rPr>
              <a:t>Refuse to design a future that doesn’t include everyone.”</a:t>
            </a:r>
            <a:endParaRPr b="0" i="0" sz="2200" u="none" cap="none" strike="noStrike">
              <a:solidFill>
                <a:schemeClr val="dk1"/>
              </a:solidFill>
              <a:latin typeface="Calibri"/>
              <a:ea typeface="Calibri"/>
              <a:cs typeface="Calibri"/>
              <a:sym typeface="Calibri"/>
            </a:endParaRPr>
          </a:p>
        </p:txBody>
      </p:sp>
      <p:sp>
        <p:nvSpPr>
          <p:cNvPr id="797" name="Google Shape;797;p36"/>
          <p:cNvSpPr/>
          <p:nvPr/>
        </p:nvSpPr>
        <p:spPr>
          <a:xfrm>
            <a:off x="348530" y="4288700"/>
            <a:ext cx="8229600" cy="274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300"/>
              <a:buFont typeface="Georgia"/>
              <a:buNone/>
            </a:pPr>
            <a:r>
              <a:rPr b="1" lang="en-US" sz="1300">
                <a:solidFill>
                  <a:srgbClr val="FFFFFF"/>
                </a:solidFill>
                <a:latin typeface="Georgia"/>
                <a:ea typeface="Georgia"/>
                <a:cs typeface="Georgia"/>
                <a:sym typeface="Georgia"/>
              </a:rPr>
              <a:t>CCCCO AI </a:t>
            </a:r>
            <a:r>
              <a:rPr b="1" lang="en-US" sz="1300">
                <a:solidFill>
                  <a:srgbClr val="FFFFFF"/>
                </a:solidFill>
                <a:latin typeface="Georgia"/>
                <a:ea typeface="Georgia"/>
                <a:cs typeface="Georgia"/>
                <a:sym typeface="Georgia"/>
              </a:rPr>
              <a:t>Microsite</a:t>
            </a:r>
            <a:r>
              <a:rPr b="1" lang="en-US" sz="1300">
                <a:solidFill>
                  <a:srgbClr val="FFFFFF"/>
                </a:solidFill>
                <a:latin typeface="Georgia"/>
                <a:ea typeface="Georgia"/>
                <a:cs typeface="Georgia"/>
                <a:sym typeface="Georgia"/>
              </a:rPr>
              <a:t>: ai.cccco.edu</a:t>
            </a:r>
            <a:endParaRPr b="0" i="0" sz="1300" u="none" cap="none" strike="noStrike">
              <a:solidFill>
                <a:schemeClr val="dk1"/>
              </a:solidFill>
              <a:latin typeface="Calibri"/>
              <a:ea typeface="Calibri"/>
              <a:cs typeface="Calibri"/>
              <a:sym typeface="Calibri"/>
            </a:endParaRPr>
          </a:p>
        </p:txBody>
      </p:sp>
      <p:sp>
        <p:nvSpPr>
          <p:cNvPr id="798" name="Google Shape;798;p36"/>
          <p:cNvSpPr/>
          <p:nvPr/>
        </p:nvSpPr>
        <p:spPr>
          <a:xfrm>
            <a:off x="7406640" y="4881067"/>
            <a:ext cx="1554480" cy="201168"/>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B600"/>
              </a:buClr>
              <a:buSzPts val="900"/>
              <a:buFont typeface="Courier New"/>
              <a:buNone/>
            </a:pPr>
            <a:r>
              <a:rPr lang="en-US" sz="900">
                <a:solidFill>
                  <a:srgbClr val="FFB600"/>
                </a:solidFill>
                <a:latin typeface="Courier New"/>
                <a:ea typeface="Courier New"/>
                <a:cs typeface="Courier New"/>
                <a:sym typeface="Courier New"/>
              </a:rPr>
              <a:t>32</a:t>
            </a:r>
            <a:r>
              <a:rPr b="0" i="0" lang="en-US" sz="900" u="none" cap="none" strike="noStrike">
                <a:solidFill>
                  <a:srgbClr val="FFB600"/>
                </a:solidFill>
                <a:latin typeface="Courier New"/>
                <a:ea typeface="Courier New"/>
                <a:cs typeface="Courier New"/>
                <a:sym typeface="Courier New"/>
              </a:rPr>
              <a:t> </a:t>
            </a:r>
            <a:r>
              <a:rPr b="0" i="0" lang="en-US" sz="900" u="none" cap="none" strike="noStrike">
                <a:solidFill>
                  <a:srgbClr val="FFB600"/>
                </a:solidFill>
                <a:latin typeface="Courier New"/>
                <a:ea typeface="Courier New"/>
                <a:cs typeface="Courier New"/>
                <a:sym typeface="Courier New"/>
              </a:rPr>
              <a:t>/ </a:t>
            </a:r>
            <a:r>
              <a:rPr lang="en-US" sz="900">
                <a:solidFill>
                  <a:srgbClr val="FFB600"/>
                </a:solidFill>
                <a:latin typeface="Courier New"/>
                <a:ea typeface="Courier New"/>
                <a:cs typeface="Courier New"/>
                <a:sym typeface="Courier New"/>
              </a:rPr>
              <a:t>35</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1A45"/>
        </a:solidFill>
      </p:bgPr>
    </p:bg>
    <p:spTree>
      <p:nvGrpSpPr>
        <p:cNvPr id="803" name="Shape 803"/>
        <p:cNvGrpSpPr/>
        <p:nvPr/>
      </p:nvGrpSpPr>
      <p:grpSpPr>
        <a:xfrm>
          <a:off x="0" y="0"/>
          <a:ext cx="0" cy="0"/>
          <a:chOff x="0" y="0"/>
          <a:chExt cx="0" cy="0"/>
        </a:xfrm>
      </p:grpSpPr>
      <p:sp>
        <p:nvSpPr>
          <p:cNvPr id="804" name="Google Shape;804;p37"/>
          <p:cNvSpPr/>
          <p:nvPr/>
        </p:nvSpPr>
        <p:spPr>
          <a:xfrm>
            <a:off x="0" y="0"/>
            <a:ext cx="201168" cy="5143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5" name="Google Shape;805;p37"/>
          <p:cNvSpPr/>
          <p:nvPr/>
        </p:nvSpPr>
        <p:spPr>
          <a:xfrm>
            <a:off x="0" y="2071460"/>
            <a:ext cx="9144000" cy="549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6" name="Google Shape;806;p37"/>
          <p:cNvSpPr/>
          <p:nvPr/>
        </p:nvSpPr>
        <p:spPr>
          <a:xfrm>
            <a:off x="370748" y="1007950"/>
            <a:ext cx="1248900" cy="7860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B600"/>
              </a:buClr>
              <a:buSzPts val="8000"/>
              <a:buFont typeface="Georgia"/>
              <a:buNone/>
            </a:pPr>
            <a:r>
              <a:rPr b="1" i="1" lang="en-US" sz="4800" u="none" cap="none" strike="noStrike">
                <a:solidFill>
                  <a:srgbClr val="FFB600"/>
                </a:solidFill>
                <a:latin typeface="Georgia"/>
                <a:ea typeface="Georgia"/>
                <a:cs typeface="Georgia"/>
                <a:sym typeface="Georgia"/>
              </a:rPr>
              <a:t>VII</a:t>
            </a:r>
            <a:endParaRPr b="0" i="0" sz="4800" u="none" cap="none" strike="noStrike">
              <a:solidFill>
                <a:schemeClr val="dk1"/>
              </a:solidFill>
              <a:latin typeface="Calibri"/>
              <a:ea typeface="Calibri"/>
              <a:cs typeface="Calibri"/>
              <a:sym typeface="Calibri"/>
            </a:endParaRPr>
          </a:p>
        </p:txBody>
      </p:sp>
      <p:sp>
        <p:nvSpPr>
          <p:cNvPr id="807" name="Google Shape;807;p37"/>
          <p:cNvSpPr/>
          <p:nvPr/>
        </p:nvSpPr>
        <p:spPr>
          <a:xfrm>
            <a:off x="1789225" y="898000"/>
            <a:ext cx="6980700" cy="10059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4600"/>
              <a:buFont typeface="Georgia"/>
              <a:buNone/>
            </a:pPr>
            <a:r>
              <a:rPr b="1" i="0" lang="en-US" sz="4800" u="none" cap="none" strike="noStrike">
                <a:solidFill>
                  <a:srgbClr val="FFFFFF"/>
                </a:solidFill>
                <a:latin typeface="Georgia"/>
                <a:ea typeface="Georgia"/>
                <a:cs typeface="Georgia"/>
                <a:sym typeface="Georgia"/>
              </a:rPr>
              <a:t>Closing </a:t>
            </a:r>
            <a:r>
              <a:rPr b="1" lang="en-US" sz="4800">
                <a:solidFill>
                  <a:srgbClr val="FFFFFF"/>
                </a:solidFill>
                <a:latin typeface="Georgia"/>
                <a:ea typeface="Georgia"/>
                <a:cs typeface="Georgia"/>
                <a:sym typeface="Georgia"/>
              </a:rPr>
              <a:t>R</a:t>
            </a:r>
            <a:r>
              <a:rPr b="1" i="0" lang="en-US" sz="4800" u="none" cap="none" strike="noStrike">
                <a:solidFill>
                  <a:srgbClr val="FFFFFF"/>
                </a:solidFill>
                <a:latin typeface="Georgia"/>
                <a:ea typeface="Georgia"/>
                <a:cs typeface="Georgia"/>
                <a:sym typeface="Georgia"/>
              </a:rPr>
              <a:t>emarks </a:t>
            </a:r>
            <a:endParaRPr b="1" sz="4800">
              <a:solidFill>
                <a:srgbClr val="FFFFFF"/>
              </a:solidFill>
              <a:latin typeface="Georgia"/>
              <a:ea typeface="Georgia"/>
              <a:cs typeface="Georgia"/>
              <a:sym typeface="Georgia"/>
            </a:endParaRPr>
          </a:p>
        </p:txBody>
      </p:sp>
      <p:sp>
        <p:nvSpPr>
          <p:cNvPr id="808" name="Google Shape;808;p37"/>
          <p:cNvSpPr/>
          <p:nvPr/>
        </p:nvSpPr>
        <p:spPr>
          <a:xfrm>
            <a:off x="1480025" y="2222425"/>
            <a:ext cx="6667800" cy="2341500"/>
          </a:xfrm>
          <a:prstGeom prst="rect">
            <a:avLst/>
          </a:prstGeom>
          <a:noFill/>
          <a:ln>
            <a:noFill/>
          </a:ln>
        </p:spPr>
        <p:txBody>
          <a:bodyPr anchorCtr="0" anchor="ctr" bIns="0" lIns="0" spcFirstLastPara="1" rIns="0" wrap="square" tIns="0">
            <a:noAutofit/>
          </a:bodyPr>
          <a:lstStyle/>
          <a:p>
            <a:pPr indent="0" lvl="0" marL="0" marR="0" rtl="0" algn="l">
              <a:lnSpc>
                <a:spcPct val="150000"/>
              </a:lnSpc>
              <a:spcBef>
                <a:spcPts val="0"/>
              </a:spcBef>
              <a:spcAft>
                <a:spcPts val="0"/>
              </a:spcAft>
              <a:buClr>
                <a:srgbClr val="FFFFFF"/>
              </a:buClr>
              <a:buSzPts val="2600"/>
              <a:buFont typeface="Calibri"/>
              <a:buNone/>
            </a:pPr>
            <a:r>
              <a:rPr b="1" lang="en-US" sz="2900">
                <a:solidFill>
                  <a:srgbClr val="FFFFFF"/>
                </a:solidFill>
                <a:latin typeface="Calibri"/>
                <a:ea typeface="Calibri"/>
                <a:cs typeface="Calibri"/>
                <a:sym typeface="Calibri"/>
              </a:rPr>
              <a:t>“We do not go around AI.</a:t>
            </a:r>
            <a:endParaRPr b="1" sz="2900">
              <a:solidFill>
                <a:srgbClr val="FFFFFF"/>
              </a:solidFill>
              <a:latin typeface="Calibri"/>
              <a:ea typeface="Calibri"/>
              <a:cs typeface="Calibri"/>
              <a:sym typeface="Calibri"/>
            </a:endParaRPr>
          </a:p>
          <a:p>
            <a:pPr indent="0" lvl="0" marL="0" rtl="0" algn="l">
              <a:lnSpc>
                <a:spcPct val="150000"/>
              </a:lnSpc>
              <a:spcBef>
                <a:spcPts val="0"/>
              </a:spcBef>
              <a:spcAft>
                <a:spcPts val="0"/>
              </a:spcAft>
              <a:buClr>
                <a:srgbClr val="FFB600"/>
              </a:buClr>
              <a:buSzPts val="2600"/>
              <a:buFont typeface="Calibri"/>
              <a:buNone/>
            </a:pPr>
            <a:r>
              <a:rPr b="1" lang="en-US" sz="2900">
                <a:solidFill>
                  <a:srgbClr val="FFB600"/>
                </a:solidFill>
                <a:latin typeface="Calibri"/>
                <a:ea typeface="Calibri"/>
                <a:cs typeface="Calibri"/>
                <a:sym typeface="Calibri"/>
              </a:rPr>
              <a:t>We go through it.</a:t>
            </a:r>
            <a:endParaRPr b="1" sz="2900">
              <a:solidFill>
                <a:srgbClr val="FFB600"/>
              </a:solidFill>
              <a:latin typeface="Calibri"/>
              <a:ea typeface="Calibri"/>
              <a:cs typeface="Calibri"/>
              <a:sym typeface="Calibri"/>
            </a:endParaRPr>
          </a:p>
          <a:p>
            <a:pPr indent="0" lvl="0" marL="0" rtl="0" algn="l">
              <a:spcBef>
                <a:spcPts val="0"/>
              </a:spcBef>
              <a:spcAft>
                <a:spcPts val="0"/>
              </a:spcAft>
              <a:buClr>
                <a:schemeClr val="lt1"/>
              </a:buClr>
              <a:buSzPts val="2600"/>
              <a:buFont typeface="Calibri"/>
              <a:buNone/>
            </a:pPr>
            <a:r>
              <a:rPr b="1" lang="en-US" sz="2900">
                <a:solidFill>
                  <a:schemeClr val="lt1"/>
                </a:solidFill>
                <a:latin typeface="Calibri"/>
                <a:ea typeface="Calibri"/>
                <a:cs typeface="Calibri"/>
                <a:sym typeface="Calibri"/>
              </a:rPr>
              <a:t>And we help our students do the same.”</a:t>
            </a:r>
            <a:endParaRPr b="1" sz="2900">
              <a:solidFill>
                <a:schemeClr val="lt1"/>
              </a:solidFill>
              <a:latin typeface="Calibri"/>
              <a:ea typeface="Calibri"/>
              <a:cs typeface="Calibri"/>
              <a:sym typeface="Calibri"/>
            </a:endParaRPr>
          </a:p>
          <a:p>
            <a:pPr indent="0" lvl="0" marL="0" rtl="0" algn="l">
              <a:spcBef>
                <a:spcPts val="0"/>
              </a:spcBef>
              <a:spcAft>
                <a:spcPts val="0"/>
              </a:spcAft>
              <a:buClr>
                <a:schemeClr val="lt1"/>
              </a:buClr>
              <a:buSzPts val="2600"/>
              <a:buFont typeface="Calibri"/>
              <a:buNone/>
            </a:pPr>
            <a:r>
              <a:t/>
            </a:r>
            <a:endParaRPr b="1" sz="800">
              <a:solidFill>
                <a:schemeClr val="lt1"/>
              </a:solidFill>
              <a:latin typeface="Calibri"/>
              <a:ea typeface="Calibri"/>
              <a:cs typeface="Calibri"/>
              <a:sym typeface="Calibri"/>
            </a:endParaRPr>
          </a:p>
          <a:p>
            <a:pPr indent="0" lvl="0" marL="0" rtl="0" algn="l">
              <a:spcBef>
                <a:spcPts val="0"/>
              </a:spcBef>
              <a:spcAft>
                <a:spcPts val="0"/>
              </a:spcAft>
              <a:buClr>
                <a:srgbClr val="D0E4F5"/>
              </a:buClr>
              <a:buSzPts val="1200"/>
              <a:buFont typeface="Calibri"/>
              <a:buNone/>
            </a:pPr>
            <a:r>
              <a:rPr lang="en-US" sz="1200">
                <a:solidFill>
                  <a:srgbClr val="D0E4F5"/>
                </a:solidFill>
                <a:latin typeface="Calibri"/>
                <a:ea typeface="Calibri"/>
                <a:cs typeface="Calibri"/>
                <a:sym typeface="Calibri"/>
              </a:rPr>
              <a:t>— Community College Daily, February 2026</a:t>
            </a:r>
            <a:endParaRPr b="1" sz="2600">
              <a:solidFill>
                <a:srgbClr val="FFFFFF"/>
              </a:solidFill>
              <a:latin typeface="Calibri"/>
              <a:ea typeface="Calibri"/>
              <a:cs typeface="Calibri"/>
              <a:sym typeface="Calibri"/>
            </a:endParaRPr>
          </a:p>
        </p:txBody>
      </p:sp>
      <p:sp>
        <p:nvSpPr>
          <p:cNvPr id="809" name="Google Shape;809;p37"/>
          <p:cNvSpPr/>
          <p:nvPr/>
        </p:nvSpPr>
        <p:spPr>
          <a:xfrm>
            <a:off x="457205" y="4660000"/>
            <a:ext cx="8229600" cy="274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1300"/>
              <a:buFont typeface="Georgia"/>
              <a:buNone/>
            </a:pPr>
            <a:r>
              <a:rPr b="1" i="0" lang="en-US" sz="1300" u="none" cap="none" strike="noStrike">
                <a:solidFill>
                  <a:srgbClr val="FFFFFF"/>
                </a:solidFill>
                <a:latin typeface="Georgia"/>
                <a:ea typeface="Georgia"/>
                <a:cs typeface="Georgia"/>
                <a:sym typeface="Georgia"/>
              </a:rPr>
              <a:t>Thank you for the courage it takes to be </a:t>
            </a:r>
            <a:r>
              <a:rPr b="1" lang="en-US" sz="1300">
                <a:solidFill>
                  <a:srgbClr val="FFFFFF"/>
                </a:solidFill>
                <a:latin typeface="Georgia"/>
                <a:ea typeface="Georgia"/>
                <a:cs typeface="Georgia"/>
                <a:sym typeface="Georgia"/>
              </a:rPr>
              <a:t>in this space</a:t>
            </a:r>
            <a:r>
              <a:rPr b="1" i="0" lang="en-US" sz="1300" u="none" cap="none" strike="noStrike">
                <a:solidFill>
                  <a:srgbClr val="FFFFFF"/>
                </a:solidFill>
                <a:latin typeface="Georgia"/>
                <a:ea typeface="Georgia"/>
                <a:cs typeface="Georgia"/>
                <a:sym typeface="Georgia"/>
              </a:rPr>
              <a:t>. Now let’s get to work. The Time is No</a:t>
            </a:r>
            <a:r>
              <a:rPr b="1" lang="en-US" sz="1300">
                <a:solidFill>
                  <a:srgbClr val="FFFFFF"/>
                </a:solidFill>
                <a:latin typeface="Georgia"/>
                <a:ea typeface="Georgia"/>
                <a:cs typeface="Georgia"/>
                <a:sym typeface="Georgia"/>
              </a:rPr>
              <a:t>w</a:t>
            </a:r>
            <a:endParaRPr b="0" i="0" sz="1300" u="none" cap="none" strike="noStrike">
              <a:solidFill>
                <a:schemeClr val="dk1"/>
              </a:solidFill>
              <a:latin typeface="Calibri"/>
              <a:ea typeface="Calibri"/>
              <a:cs typeface="Calibri"/>
              <a:sym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814" name="Shape 814"/>
        <p:cNvGrpSpPr/>
        <p:nvPr/>
      </p:nvGrpSpPr>
      <p:grpSpPr>
        <a:xfrm>
          <a:off x="0" y="0"/>
          <a:ext cx="0" cy="0"/>
          <a:chOff x="0" y="0"/>
          <a:chExt cx="0" cy="0"/>
        </a:xfrm>
      </p:grpSpPr>
      <p:sp>
        <p:nvSpPr>
          <p:cNvPr id="815" name="Google Shape;815;p38"/>
          <p:cNvSpPr/>
          <p:nvPr/>
        </p:nvSpPr>
        <p:spPr>
          <a:xfrm>
            <a:off x="0" y="0"/>
            <a:ext cx="9144000" cy="63900"/>
          </a:xfrm>
          <a:prstGeom prst="rect">
            <a:avLst/>
          </a:prstGeom>
          <a:solidFill>
            <a:srgbClr val="002F6D"/>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16" name="Google Shape;816;p38"/>
          <p:cNvSpPr/>
          <p:nvPr/>
        </p:nvSpPr>
        <p:spPr>
          <a:xfrm>
            <a:off x="384048" y="91440"/>
            <a:ext cx="45600" cy="347400"/>
          </a:xfrm>
          <a:prstGeom prst="rect">
            <a:avLst/>
          </a:prstGeom>
          <a:solidFill>
            <a:srgbClr val="FFB6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17" name="Google Shape;817;p38"/>
          <p:cNvSpPr/>
          <p:nvPr/>
        </p:nvSpPr>
        <p:spPr>
          <a:xfrm>
            <a:off x="530352" y="91440"/>
            <a:ext cx="7772400" cy="347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66BA"/>
              </a:buClr>
              <a:buSzPts val="850"/>
              <a:buFont typeface="Calibri"/>
              <a:buNone/>
            </a:pPr>
            <a:r>
              <a:rPr b="1" lang="en-US" sz="850">
                <a:solidFill>
                  <a:srgbClr val="0066BA"/>
                </a:solidFill>
                <a:latin typeface="Calibri"/>
                <a:ea typeface="Calibri"/>
                <a:cs typeface="Calibri"/>
                <a:sym typeface="Calibri"/>
              </a:rPr>
              <a:t>FULL RESOURCE LIST — ALL SOURCES REFERENCED IN THIS WORKSHOP</a:t>
            </a:r>
            <a:endParaRPr sz="850">
              <a:solidFill>
                <a:schemeClr val="dk1"/>
              </a:solidFill>
              <a:latin typeface="Calibri"/>
              <a:ea typeface="Calibri"/>
              <a:cs typeface="Calibri"/>
              <a:sym typeface="Calibri"/>
            </a:endParaRPr>
          </a:p>
        </p:txBody>
      </p:sp>
      <p:sp>
        <p:nvSpPr>
          <p:cNvPr id="818" name="Google Shape;818;p38"/>
          <p:cNvSpPr/>
          <p:nvPr/>
        </p:nvSpPr>
        <p:spPr>
          <a:xfrm>
            <a:off x="384048" y="566928"/>
            <a:ext cx="8321100" cy="530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002F6D"/>
              </a:buClr>
              <a:buSzPts val="3000"/>
              <a:buFont typeface="Calibri"/>
              <a:buNone/>
            </a:pPr>
            <a:r>
              <a:rPr b="1" lang="en-US" sz="3000">
                <a:solidFill>
                  <a:srgbClr val="002F6D"/>
                </a:solidFill>
                <a:latin typeface="Calibri"/>
                <a:ea typeface="Calibri"/>
                <a:cs typeface="Calibri"/>
                <a:sym typeface="Calibri"/>
              </a:rPr>
              <a:t>Research &amp; Resources Referenced</a:t>
            </a:r>
            <a:endParaRPr sz="3000">
              <a:solidFill>
                <a:schemeClr val="dk1"/>
              </a:solidFill>
              <a:latin typeface="Calibri"/>
              <a:ea typeface="Calibri"/>
              <a:cs typeface="Calibri"/>
              <a:sym typeface="Calibri"/>
            </a:endParaRPr>
          </a:p>
        </p:txBody>
      </p:sp>
      <p:sp>
        <p:nvSpPr>
          <p:cNvPr id="819" name="Google Shape;819;p38"/>
          <p:cNvSpPr/>
          <p:nvPr/>
        </p:nvSpPr>
        <p:spPr>
          <a:xfrm>
            <a:off x="384048" y="1078992"/>
            <a:ext cx="7772400" cy="2559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200"/>
              <a:buFont typeface="Calibri"/>
              <a:buNone/>
            </a:pPr>
            <a:r>
              <a:rPr i="1" lang="en-US" sz="1200">
                <a:solidFill>
                  <a:srgbClr val="555759"/>
                </a:solidFill>
                <a:latin typeface="Calibri"/>
                <a:ea typeface="Calibri"/>
                <a:cs typeface="Calibri"/>
                <a:sym typeface="Calibri"/>
              </a:rPr>
              <a:t>Everything cited in today’s discussion — for follow-up and further reading.</a:t>
            </a:r>
            <a:endParaRPr sz="1200">
              <a:solidFill>
                <a:schemeClr val="dk1"/>
              </a:solidFill>
              <a:latin typeface="Calibri"/>
              <a:ea typeface="Calibri"/>
              <a:cs typeface="Calibri"/>
              <a:sym typeface="Calibri"/>
            </a:endParaRPr>
          </a:p>
        </p:txBody>
      </p:sp>
      <p:sp>
        <p:nvSpPr>
          <p:cNvPr id="820" name="Google Shape;820;p38"/>
          <p:cNvSpPr/>
          <p:nvPr/>
        </p:nvSpPr>
        <p:spPr>
          <a:xfrm>
            <a:off x="384048" y="1371600"/>
            <a:ext cx="4069200" cy="402300"/>
          </a:xfrm>
          <a:prstGeom prst="rect">
            <a:avLst/>
          </a:prstGeom>
          <a:solidFill>
            <a:srgbClr val="FFFFFF"/>
          </a:solidFill>
          <a:ln cap="flat" cmpd="sng" w="9525">
            <a:solidFill>
              <a:srgbClr val="D6DCE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21" name="Google Shape;821;p38"/>
          <p:cNvSpPr/>
          <p:nvPr/>
        </p:nvSpPr>
        <p:spPr>
          <a:xfrm>
            <a:off x="384048" y="1371600"/>
            <a:ext cx="54900" cy="402300"/>
          </a:xfrm>
          <a:prstGeom prst="rect">
            <a:avLst/>
          </a:prstGeom>
          <a:solidFill>
            <a:srgbClr val="002F6D"/>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22" name="Google Shape;822;p38"/>
          <p:cNvSpPr/>
          <p:nvPr/>
        </p:nvSpPr>
        <p:spPr>
          <a:xfrm>
            <a:off x="512064" y="1453896"/>
            <a:ext cx="658500" cy="201300"/>
          </a:xfrm>
          <a:prstGeom prst="rect">
            <a:avLst/>
          </a:prstGeom>
          <a:solidFill>
            <a:srgbClr val="002F6D">
              <a:alpha val="149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23" name="Google Shape;823;p38"/>
          <p:cNvSpPr/>
          <p:nvPr/>
        </p:nvSpPr>
        <p:spPr>
          <a:xfrm>
            <a:off x="512064" y="1453896"/>
            <a:ext cx="658500" cy="201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2F6D"/>
              </a:buClr>
              <a:buSzPts val="700"/>
              <a:buFont typeface="Calibri"/>
              <a:buNone/>
            </a:pPr>
            <a:r>
              <a:rPr b="1" lang="en-US" sz="700">
                <a:solidFill>
                  <a:srgbClr val="002F6D"/>
                </a:solidFill>
                <a:latin typeface="Calibri"/>
                <a:ea typeface="Calibri"/>
                <a:cs typeface="Calibri"/>
                <a:sym typeface="Calibri"/>
              </a:rPr>
              <a:t>System</a:t>
            </a:r>
            <a:endParaRPr sz="700">
              <a:solidFill>
                <a:schemeClr val="dk1"/>
              </a:solidFill>
              <a:latin typeface="Calibri"/>
              <a:ea typeface="Calibri"/>
              <a:cs typeface="Calibri"/>
              <a:sym typeface="Calibri"/>
            </a:endParaRPr>
          </a:p>
        </p:txBody>
      </p:sp>
      <p:sp>
        <p:nvSpPr>
          <p:cNvPr id="824" name="Google Shape;824;p38"/>
          <p:cNvSpPr/>
          <p:nvPr/>
        </p:nvSpPr>
        <p:spPr>
          <a:xfrm>
            <a:off x="1261872" y="1371600"/>
            <a:ext cx="3127200" cy="402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000"/>
              <a:buFont typeface="Calibri"/>
              <a:buNone/>
            </a:pPr>
            <a:r>
              <a:rPr lang="en-US" sz="1000">
                <a:solidFill>
                  <a:srgbClr val="555759"/>
                </a:solidFill>
                <a:latin typeface="Calibri"/>
                <a:ea typeface="Calibri"/>
                <a:cs typeface="Calibri"/>
                <a:sym typeface="Calibri"/>
              </a:rPr>
              <a:t>CCC Vision 2030 AI </a:t>
            </a:r>
            <a:r>
              <a:rPr lang="en-US" sz="1000">
                <a:solidFill>
                  <a:srgbClr val="555759"/>
                </a:solidFill>
                <a:latin typeface="Calibri"/>
                <a:ea typeface="Calibri"/>
                <a:cs typeface="Calibri"/>
                <a:sym typeface="Calibri"/>
              </a:rPr>
              <a:t>Work Plan</a:t>
            </a:r>
            <a:r>
              <a:rPr lang="en-US" sz="1000">
                <a:solidFill>
                  <a:srgbClr val="555759"/>
                </a:solidFill>
                <a:latin typeface="Calibri"/>
                <a:ea typeface="Calibri"/>
                <a:cs typeface="Calibri"/>
                <a:sym typeface="Calibri"/>
              </a:rPr>
              <a:t> (July 2025)</a:t>
            </a:r>
            <a:endParaRPr sz="1000">
              <a:solidFill>
                <a:schemeClr val="dk1"/>
              </a:solidFill>
              <a:latin typeface="Calibri"/>
              <a:ea typeface="Calibri"/>
              <a:cs typeface="Calibri"/>
              <a:sym typeface="Calibri"/>
            </a:endParaRPr>
          </a:p>
        </p:txBody>
      </p:sp>
      <p:sp>
        <p:nvSpPr>
          <p:cNvPr id="825" name="Google Shape;825;p38"/>
          <p:cNvSpPr/>
          <p:nvPr/>
        </p:nvSpPr>
        <p:spPr>
          <a:xfrm>
            <a:off x="4636008" y="1371600"/>
            <a:ext cx="4069200" cy="402300"/>
          </a:xfrm>
          <a:prstGeom prst="rect">
            <a:avLst/>
          </a:prstGeom>
          <a:solidFill>
            <a:srgbClr val="FFFFFF"/>
          </a:solidFill>
          <a:ln cap="flat" cmpd="sng" w="9525">
            <a:solidFill>
              <a:srgbClr val="D6DCE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26" name="Google Shape;826;p38"/>
          <p:cNvSpPr/>
          <p:nvPr/>
        </p:nvSpPr>
        <p:spPr>
          <a:xfrm>
            <a:off x="4636008" y="1371600"/>
            <a:ext cx="54900" cy="402300"/>
          </a:xfrm>
          <a:prstGeom prst="rect">
            <a:avLst/>
          </a:prstGeom>
          <a:solidFill>
            <a:srgbClr val="0066B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27" name="Google Shape;827;p38"/>
          <p:cNvSpPr/>
          <p:nvPr/>
        </p:nvSpPr>
        <p:spPr>
          <a:xfrm>
            <a:off x="4764024" y="1453896"/>
            <a:ext cx="658500" cy="201300"/>
          </a:xfrm>
          <a:prstGeom prst="rect">
            <a:avLst/>
          </a:prstGeom>
          <a:solidFill>
            <a:srgbClr val="0066BA">
              <a:alpha val="149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28" name="Google Shape;828;p38"/>
          <p:cNvSpPr/>
          <p:nvPr/>
        </p:nvSpPr>
        <p:spPr>
          <a:xfrm>
            <a:off x="4764024" y="1453896"/>
            <a:ext cx="658500" cy="201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66BA"/>
              </a:buClr>
              <a:buSzPts val="700"/>
              <a:buFont typeface="Calibri"/>
              <a:buNone/>
            </a:pPr>
            <a:r>
              <a:rPr b="1" lang="en-US" sz="700">
                <a:solidFill>
                  <a:srgbClr val="0066BA"/>
                </a:solidFill>
                <a:latin typeface="Calibri"/>
                <a:ea typeface="Calibri"/>
                <a:cs typeface="Calibri"/>
                <a:sym typeface="Calibri"/>
              </a:rPr>
              <a:t>Assessment</a:t>
            </a:r>
            <a:endParaRPr sz="700">
              <a:solidFill>
                <a:schemeClr val="dk1"/>
              </a:solidFill>
              <a:latin typeface="Calibri"/>
              <a:ea typeface="Calibri"/>
              <a:cs typeface="Calibri"/>
              <a:sym typeface="Calibri"/>
            </a:endParaRPr>
          </a:p>
        </p:txBody>
      </p:sp>
      <p:sp>
        <p:nvSpPr>
          <p:cNvPr id="829" name="Google Shape;829;p38"/>
          <p:cNvSpPr/>
          <p:nvPr/>
        </p:nvSpPr>
        <p:spPr>
          <a:xfrm>
            <a:off x="5513832" y="1371600"/>
            <a:ext cx="3127200" cy="402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000"/>
              <a:buFont typeface="Calibri"/>
              <a:buNone/>
            </a:pPr>
            <a:r>
              <a:rPr lang="en-US" sz="1000">
                <a:solidFill>
                  <a:srgbClr val="555759"/>
                </a:solidFill>
                <a:latin typeface="Calibri"/>
                <a:ea typeface="Calibri"/>
                <a:cs typeface="Calibri"/>
                <a:sym typeface="Calibri"/>
              </a:rPr>
              <a:t>El Khoury: Seven Waves of GenAI Assessment (Oct. 2025)</a:t>
            </a:r>
            <a:endParaRPr sz="1000">
              <a:solidFill>
                <a:schemeClr val="dk1"/>
              </a:solidFill>
              <a:latin typeface="Calibri"/>
              <a:ea typeface="Calibri"/>
              <a:cs typeface="Calibri"/>
              <a:sym typeface="Calibri"/>
            </a:endParaRPr>
          </a:p>
        </p:txBody>
      </p:sp>
      <p:sp>
        <p:nvSpPr>
          <p:cNvPr id="830" name="Google Shape;830;p38"/>
          <p:cNvSpPr/>
          <p:nvPr/>
        </p:nvSpPr>
        <p:spPr>
          <a:xfrm>
            <a:off x="384048" y="1828800"/>
            <a:ext cx="4069200" cy="402300"/>
          </a:xfrm>
          <a:prstGeom prst="rect">
            <a:avLst/>
          </a:prstGeom>
          <a:solidFill>
            <a:srgbClr val="F4F6FA"/>
          </a:solidFill>
          <a:ln cap="flat" cmpd="sng" w="9525">
            <a:solidFill>
              <a:srgbClr val="D6DCE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31" name="Google Shape;831;p38"/>
          <p:cNvSpPr/>
          <p:nvPr/>
        </p:nvSpPr>
        <p:spPr>
          <a:xfrm>
            <a:off x="384048" y="1828800"/>
            <a:ext cx="54900" cy="402300"/>
          </a:xfrm>
          <a:prstGeom prst="rect">
            <a:avLst/>
          </a:prstGeom>
          <a:solidFill>
            <a:srgbClr val="0066B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32" name="Google Shape;832;p38"/>
          <p:cNvSpPr/>
          <p:nvPr/>
        </p:nvSpPr>
        <p:spPr>
          <a:xfrm>
            <a:off x="512064" y="1911096"/>
            <a:ext cx="658500" cy="201300"/>
          </a:xfrm>
          <a:prstGeom prst="rect">
            <a:avLst/>
          </a:prstGeom>
          <a:solidFill>
            <a:srgbClr val="0066BA">
              <a:alpha val="149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33" name="Google Shape;833;p38"/>
          <p:cNvSpPr/>
          <p:nvPr/>
        </p:nvSpPr>
        <p:spPr>
          <a:xfrm>
            <a:off x="512064" y="1911096"/>
            <a:ext cx="658500" cy="201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66BA"/>
              </a:buClr>
              <a:buSzPts val="700"/>
              <a:buFont typeface="Calibri"/>
              <a:buNone/>
            </a:pPr>
            <a:r>
              <a:rPr b="1" lang="en-US" sz="700">
                <a:solidFill>
                  <a:srgbClr val="0066BA"/>
                </a:solidFill>
                <a:latin typeface="Calibri"/>
                <a:ea typeface="Calibri"/>
                <a:cs typeface="Calibri"/>
                <a:sym typeface="Calibri"/>
              </a:rPr>
              <a:t>Assessment</a:t>
            </a:r>
            <a:endParaRPr sz="700">
              <a:solidFill>
                <a:schemeClr val="dk1"/>
              </a:solidFill>
              <a:latin typeface="Calibri"/>
              <a:ea typeface="Calibri"/>
              <a:cs typeface="Calibri"/>
              <a:sym typeface="Calibri"/>
            </a:endParaRPr>
          </a:p>
        </p:txBody>
      </p:sp>
      <p:sp>
        <p:nvSpPr>
          <p:cNvPr id="834" name="Google Shape;834;p38"/>
          <p:cNvSpPr/>
          <p:nvPr/>
        </p:nvSpPr>
        <p:spPr>
          <a:xfrm>
            <a:off x="1261872" y="1828800"/>
            <a:ext cx="3127200" cy="402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000"/>
              <a:buFont typeface="Calibri"/>
              <a:buNone/>
            </a:pPr>
            <a:r>
              <a:rPr lang="en-US" sz="1000">
                <a:solidFill>
                  <a:srgbClr val="555759"/>
                </a:solidFill>
                <a:latin typeface="Calibri"/>
                <a:ea typeface="Calibri"/>
                <a:cs typeface="Calibri"/>
                <a:sym typeface="Calibri"/>
              </a:rPr>
              <a:t>Northeastern Univ.: Assessment in an AI-Ubiquitous World (March 2026)</a:t>
            </a:r>
            <a:endParaRPr sz="1000">
              <a:solidFill>
                <a:schemeClr val="dk1"/>
              </a:solidFill>
              <a:latin typeface="Calibri"/>
              <a:ea typeface="Calibri"/>
              <a:cs typeface="Calibri"/>
              <a:sym typeface="Calibri"/>
            </a:endParaRPr>
          </a:p>
        </p:txBody>
      </p:sp>
      <p:sp>
        <p:nvSpPr>
          <p:cNvPr id="835" name="Google Shape;835;p38"/>
          <p:cNvSpPr/>
          <p:nvPr/>
        </p:nvSpPr>
        <p:spPr>
          <a:xfrm>
            <a:off x="4636008" y="1828800"/>
            <a:ext cx="4069200" cy="402300"/>
          </a:xfrm>
          <a:prstGeom prst="rect">
            <a:avLst/>
          </a:prstGeom>
          <a:solidFill>
            <a:srgbClr val="F4F6FA"/>
          </a:solidFill>
          <a:ln cap="flat" cmpd="sng" w="9525">
            <a:solidFill>
              <a:srgbClr val="D6DCE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36" name="Google Shape;836;p38"/>
          <p:cNvSpPr/>
          <p:nvPr/>
        </p:nvSpPr>
        <p:spPr>
          <a:xfrm>
            <a:off x="4636008" y="1828800"/>
            <a:ext cx="54900" cy="402300"/>
          </a:xfrm>
          <a:prstGeom prst="rect">
            <a:avLst/>
          </a:prstGeom>
          <a:solidFill>
            <a:srgbClr val="0066B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37" name="Google Shape;837;p38"/>
          <p:cNvSpPr/>
          <p:nvPr/>
        </p:nvSpPr>
        <p:spPr>
          <a:xfrm>
            <a:off x="4764024" y="1911096"/>
            <a:ext cx="658500" cy="201300"/>
          </a:xfrm>
          <a:prstGeom prst="rect">
            <a:avLst/>
          </a:prstGeom>
          <a:solidFill>
            <a:srgbClr val="0066BA">
              <a:alpha val="149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38" name="Google Shape;838;p38"/>
          <p:cNvSpPr/>
          <p:nvPr/>
        </p:nvSpPr>
        <p:spPr>
          <a:xfrm>
            <a:off x="4764024" y="1911096"/>
            <a:ext cx="658500" cy="201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66BA"/>
              </a:buClr>
              <a:buSzPts val="700"/>
              <a:buFont typeface="Calibri"/>
              <a:buNone/>
            </a:pPr>
            <a:r>
              <a:rPr b="1" lang="en-US" sz="700">
                <a:solidFill>
                  <a:srgbClr val="0066BA"/>
                </a:solidFill>
                <a:latin typeface="Calibri"/>
                <a:ea typeface="Calibri"/>
                <a:cs typeface="Calibri"/>
                <a:sym typeface="Calibri"/>
              </a:rPr>
              <a:t>Assessment</a:t>
            </a:r>
            <a:endParaRPr sz="700">
              <a:solidFill>
                <a:schemeClr val="dk1"/>
              </a:solidFill>
              <a:latin typeface="Calibri"/>
              <a:ea typeface="Calibri"/>
              <a:cs typeface="Calibri"/>
              <a:sym typeface="Calibri"/>
            </a:endParaRPr>
          </a:p>
        </p:txBody>
      </p:sp>
      <p:sp>
        <p:nvSpPr>
          <p:cNvPr id="839" name="Google Shape;839;p38"/>
          <p:cNvSpPr/>
          <p:nvPr/>
        </p:nvSpPr>
        <p:spPr>
          <a:xfrm>
            <a:off x="5513832" y="1828800"/>
            <a:ext cx="3127200" cy="402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000"/>
              <a:buFont typeface="Calibri"/>
              <a:buNone/>
            </a:pPr>
            <a:r>
              <a:rPr lang="en-US" sz="1000">
                <a:solidFill>
                  <a:srgbClr val="555759"/>
                </a:solidFill>
                <a:latin typeface="Calibri"/>
                <a:ea typeface="Calibri"/>
                <a:cs typeface="Calibri"/>
                <a:sym typeface="Calibri"/>
              </a:rPr>
              <a:t>Chronicle of Higher Ed: Will Agentic AI Break Higher Education? (March 2026)</a:t>
            </a:r>
            <a:endParaRPr sz="1000">
              <a:solidFill>
                <a:schemeClr val="dk1"/>
              </a:solidFill>
              <a:latin typeface="Calibri"/>
              <a:ea typeface="Calibri"/>
              <a:cs typeface="Calibri"/>
              <a:sym typeface="Calibri"/>
            </a:endParaRPr>
          </a:p>
        </p:txBody>
      </p:sp>
      <p:sp>
        <p:nvSpPr>
          <p:cNvPr id="840" name="Google Shape;840;p38"/>
          <p:cNvSpPr/>
          <p:nvPr/>
        </p:nvSpPr>
        <p:spPr>
          <a:xfrm>
            <a:off x="384048" y="2286000"/>
            <a:ext cx="4069200" cy="402300"/>
          </a:xfrm>
          <a:prstGeom prst="rect">
            <a:avLst/>
          </a:prstGeom>
          <a:solidFill>
            <a:srgbClr val="FFFFFF"/>
          </a:solidFill>
          <a:ln cap="flat" cmpd="sng" w="9525">
            <a:solidFill>
              <a:srgbClr val="D6DCE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41" name="Google Shape;841;p38"/>
          <p:cNvSpPr/>
          <p:nvPr/>
        </p:nvSpPr>
        <p:spPr>
          <a:xfrm>
            <a:off x="384048" y="2286000"/>
            <a:ext cx="54900" cy="402300"/>
          </a:xfrm>
          <a:prstGeom prst="rect">
            <a:avLst/>
          </a:prstGeom>
          <a:solidFill>
            <a:srgbClr val="002F6D"/>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42" name="Google Shape;842;p38"/>
          <p:cNvSpPr/>
          <p:nvPr/>
        </p:nvSpPr>
        <p:spPr>
          <a:xfrm>
            <a:off x="512064" y="2368296"/>
            <a:ext cx="658500" cy="201300"/>
          </a:xfrm>
          <a:prstGeom prst="rect">
            <a:avLst/>
          </a:prstGeom>
          <a:solidFill>
            <a:srgbClr val="002F6D">
              <a:alpha val="149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43" name="Google Shape;843;p38"/>
          <p:cNvSpPr/>
          <p:nvPr/>
        </p:nvSpPr>
        <p:spPr>
          <a:xfrm>
            <a:off x="512064" y="2368296"/>
            <a:ext cx="658500" cy="201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2F6D"/>
              </a:buClr>
              <a:buSzPts val="700"/>
              <a:buFont typeface="Calibri"/>
              <a:buNone/>
            </a:pPr>
            <a:r>
              <a:rPr b="1" lang="en-US" sz="700">
                <a:solidFill>
                  <a:srgbClr val="002F6D"/>
                </a:solidFill>
                <a:latin typeface="Calibri"/>
                <a:ea typeface="Calibri"/>
                <a:cs typeface="Calibri"/>
                <a:sym typeface="Calibri"/>
              </a:rPr>
              <a:t>Equity</a:t>
            </a:r>
            <a:endParaRPr sz="700">
              <a:solidFill>
                <a:schemeClr val="dk1"/>
              </a:solidFill>
              <a:latin typeface="Calibri"/>
              <a:ea typeface="Calibri"/>
              <a:cs typeface="Calibri"/>
              <a:sym typeface="Calibri"/>
            </a:endParaRPr>
          </a:p>
        </p:txBody>
      </p:sp>
      <p:sp>
        <p:nvSpPr>
          <p:cNvPr id="844" name="Google Shape;844;p38"/>
          <p:cNvSpPr/>
          <p:nvPr/>
        </p:nvSpPr>
        <p:spPr>
          <a:xfrm>
            <a:off x="1261872" y="2286000"/>
            <a:ext cx="3127200" cy="402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000"/>
              <a:buFont typeface="Calibri"/>
              <a:buNone/>
            </a:pPr>
            <a:r>
              <a:rPr lang="en-US" sz="1000">
                <a:solidFill>
                  <a:srgbClr val="555759"/>
                </a:solidFill>
                <a:latin typeface="Calibri"/>
                <a:ea typeface="Calibri"/>
                <a:cs typeface="Calibri"/>
                <a:sym typeface="Calibri"/>
              </a:rPr>
              <a:t>Siddiqi: New Digital Divide in the Age of AI (New Directions for CC, 2026)</a:t>
            </a:r>
            <a:endParaRPr sz="1000">
              <a:solidFill>
                <a:schemeClr val="dk1"/>
              </a:solidFill>
              <a:latin typeface="Calibri"/>
              <a:ea typeface="Calibri"/>
              <a:cs typeface="Calibri"/>
              <a:sym typeface="Calibri"/>
            </a:endParaRPr>
          </a:p>
        </p:txBody>
      </p:sp>
      <p:sp>
        <p:nvSpPr>
          <p:cNvPr id="845" name="Google Shape;845;p38"/>
          <p:cNvSpPr/>
          <p:nvPr/>
        </p:nvSpPr>
        <p:spPr>
          <a:xfrm>
            <a:off x="4636008" y="2286000"/>
            <a:ext cx="4069200" cy="402300"/>
          </a:xfrm>
          <a:prstGeom prst="rect">
            <a:avLst/>
          </a:prstGeom>
          <a:solidFill>
            <a:srgbClr val="FFFFFF"/>
          </a:solidFill>
          <a:ln cap="flat" cmpd="sng" w="9525">
            <a:solidFill>
              <a:srgbClr val="D6DCE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46" name="Google Shape;846;p38"/>
          <p:cNvSpPr/>
          <p:nvPr/>
        </p:nvSpPr>
        <p:spPr>
          <a:xfrm>
            <a:off x="4636008" y="2286000"/>
            <a:ext cx="54900" cy="402300"/>
          </a:xfrm>
          <a:prstGeom prst="rect">
            <a:avLst/>
          </a:prstGeom>
          <a:solidFill>
            <a:srgbClr val="002F6D"/>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47" name="Google Shape;847;p38"/>
          <p:cNvSpPr/>
          <p:nvPr/>
        </p:nvSpPr>
        <p:spPr>
          <a:xfrm>
            <a:off x="4764024" y="2368296"/>
            <a:ext cx="658500" cy="201300"/>
          </a:xfrm>
          <a:prstGeom prst="rect">
            <a:avLst/>
          </a:prstGeom>
          <a:solidFill>
            <a:srgbClr val="002F6D">
              <a:alpha val="149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48" name="Google Shape;848;p38"/>
          <p:cNvSpPr/>
          <p:nvPr/>
        </p:nvSpPr>
        <p:spPr>
          <a:xfrm>
            <a:off x="4764024" y="2368296"/>
            <a:ext cx="658500" cy="201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2F6D"/>
              </a:buClr>
              <a:buSzPts val="700"/>
              <a:buFont typeface="Calibri"/>
              <a:buNone/>
            </a:pPr>
            <a:r>
              <a:rPr b="1" lang="en-US" sz="700">
                <a:solidFill>
                  <a:srgbClr val="002F6D"/>
                </a:solidFill>
                <a:latin typeface="Calibri"/>
                <a:ea typeface="Calibri"/>
                <a:cs typeface="Calibri"/>
                <a:sym typeface="Calibri"/>
              </a:rPr>
              <a:t>Equity</a:t>
            </a:r>
            <a:endParaRPr sz="700">
              <a:solidFill>
                <a:schemeClr val="dk1"/>
              </a:solidFill>
              <a:latin typeface="Calibri"/>
              <a:ea typeface="Calibri"/>
              <a:cs typeface="Calibri"/>
              <a:sym typeface="Calibri"/>
            </a:endParaRPr>
          </a:p>
        </p:txBody>
      </p:sp>
      <p:sp>
        <p:nvSpPr>
          <p:cNvPr id="849" name="Google Shape;849;p38"/>
          <p:cNvSpPr/>
          <p:nvPr/>
        </p:nvSpPr>
        <p:spPr>
          <a:xfrm>
            <a:off x="5513832" y="2286000"/>
            <a:ext cx="3127200" cy="402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000"/>
              <a:buFont typeface="Calibri"/>
              <a:buNone/>
            </a:pPr>
            <a:r>
              <a:rPr lang="en-US" sz="1000">
                <a:solidFill>
                  <a:srgbClr val="555759"/>
                </a:solidFill>
                <a:latin typeface="Calibri"/>
                <a:ea typeface="Calibri"/>
                <a:cs typeface="Calibri"/>
                <a:sym typeface="Calibri"/>
              </a:rPr>
              <a:t>MDPI: AI in Higher Ed — Bridging or Widening the Gap (May 2025)</a:t>
            </a:r>
            <a:endParaRPr sz="1000">
              <a:solidFill>
                <a:schemeClr val="dk1"/>
              </a:solidFill>
              <a:latin typeface="Calibri"/>
              <a:ea typeface="Calibri"/>
              <a:cs typeface="Calibri"/>
              <a:sym typeface="Calibri"/>
            </a:endParaRPr>
          </a:p>
        </p:txBody>
      </p:sp>
      <p:sp>
        <p:nvSpPr>
          <p:cNvPr id="850" name="Google Shape;850;p38"/>
          <p:cNvSpPr/>
          <p:nvPr/>
        </p:nvSpPr>
        <p:spPr>
          <a:xfrm>
            <a:off x="384048" y="2743200"/>
            <a:ext cx="4069200" cy="402300"/>
          </a:xfrm>
          <a:prstGeom prst="rect">
            <a:avLst/>
          </a:prstGeom>
          <a:solidFill>
            <a:srgbClr val="F4F6FA"/>
          </a:solidFill>
          <a:ln cap="flat" cmpd="sng" w="9525">
            <a:solidFill>
              <a:srgbClr val="D6DCE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51" name="Google Shape;851;p38"/>
          <p:cNvSpPr/>
          <p:nvPr/>
        </p:nvSpPr>
        <p:spPr>
          <a:xfrm>
            <a:off x="384048" y="2743200"/>
            <a:ext cx="54900" cy="402300"/>
          </a:xfrm>
          <a:prstGeom prst="rect">
            <a:avLst/>
          </a:prstGeom>
          <a:solidFill>
            <a:srgbClr val="002F6D"/>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52" name="Google Shape;852;p38"/>
          <p:cNvSpPr/>
          <p:nvPr/>
        </p:nvSpPr>
        <p:spPr>
          <a:xfrm>
            <a:off x="512064" y="2825496"/>
            <a:ext cx="658500" cy="201300"/>
          </a:xfrm>
          <a:prstGeom prst="rect">
            <a:avLst/>
          </a:prstGeom>
          <a:solidFill>
            <a:srgbClr val="002F6D">
              <a:alpha val="149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53" name="Google Shape;853;p38"/>
          <p:cNvSpPr/>
          <p:nvPr/>
        </p:nvSpPr>
        <p:spPr>
          <a:xfrm>
            <a:off x="512064" y="2825496"/>
            <a:ext cx="658500" cy="201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2F6D"/>
              </a:buClr>
              <a:buSzPts val="700"/>
              <a:buFont typeface="Calibri"/>
              <a:buNone/>
            </a:pPr>
            <a:r>
              <a:rPr b="1" lang="en-US" sz="700">
                <a:solidFill>
                  <a:srgbClr val="002F6D"/>
                </a:solidFill>
                <a:latin typeface="Calibri"/>
                <a:ea typeface="Calibri"/>
                <a:cs typeface="Calibri"/>
                <a:sym typeface="Calibri"/>
              </a:rPr>
              <a:t>Equity</a:t>
            </a:r>
            <a:endParaRPr sz="700">
              <a:solidFill>
                <a:schemeClr val="dk1"/>
              </a:solidFill>
              <a:latin typeface="Calibri"/>
              <a:ea typeface="Calibri"/>
              <a:cs typeface="Calibri"/>
              <a:sym typeface="Calibri"/>
            </a:endParaRPr>
          </a:p>
        </p:txBody>
      </p:sp>
      <p:sp>
        <p:nvSpPr>
          <p:cNvPr id="854" name="Google Shape;854;p38"/>
          <p:cNvSpPr/>
          <p:nvPr/>
        </p:nvSpPr>
        <p:spPr>
          <a:xfrm>
            <a:off x="1261872" y="2743200"/>
            <a:ext cx="3127200" cy="402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000"/>
              <a:buFont typeface="Calibri"/>
              <a:buNone/>
            </a:pPr>
            <a:r>
              <a:rPr lang="en-US" sz="1000">
                <a:solidFill>
                  <a:srgbClr val="555759"/>
                </a:solidFill>
                <a:latin typeface="Calibri"/>
                <a:ea typeface="Calibri"/>
                <a:cs typeface="Calibri"/>
                <a:sym typeface="Calibri"/>
              </a:rPr>
              <a:t>Educause AI Landscape Study: Into the Digital AI Divide (2025)</a:t>
            </a:r>
            <a:endParaRPr sz="1000">
              <a:solidFill>
                <a:schemeClr val="dk1"/>
              </a:solidFill>
              <a:latin typeface="Calibri"/>
              <a:ea typeface="Calibri"/>
              <a:cs typeface="Calibri"/>
              <a:sym typeface="Calibri"/>
            </a:endParaRPr>
          </a:p>
        </p:txBody>
      </p:sp>
      <p:sp>
        <p:nvSpPr>
          <p:cNvPr id="855" name="Google Shape;855;p38"/>
          <p:cNvSpPr/>
          <p:nvPr/>
        </p:nvSpPr>
        <p:spPr>
          <a:xfrm>
            <a:off x="4636008" y="2743200"/>
            <a:ext cx="4069200" cy="402300"/>
          </a:xfrm>
          <a:prstGeom prst="rect">
            <a:avLst/>
          </a:prstGeom>
          <a:solidFill>
            <a:srgbClr val="F4F6FA"/>
          </a:solidFill>
          <a:ln cap="flat" cmpd="sng" w="9525">
            <a:solidFill>
              <a:srgbClr val="D6DCE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56" name="Google Shape;856;p38"/>
          <p:cNvSpPr/>
          <p:nvPr/>
        </p:nvSpPr>
        <p:spPr>
          <a:xfrm>
            <a:off x="4636008" y="2743200"/>
            <a:ext cx="54900" cy="402300"/>
          </a:xfrm>
          <a:prstGeom prst="rect">
            <a:avLst/>
          </a:prstGeom>
          <a:solidFill>
            <a:srgbClr val="002F6D"/>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57" name="Google Shape;857;p38"/>
          <p:cNvSpPr/>
          <p:nvPr/>
        </p:nvSpPr>
        <p:spPr>
          <a:xfrm>
            <a:off x="4764024" y="2825496"/>
            <a:ext cx="658500" cy="201300"/>
          </a:xfrm>
          <a:prstGeom prst="rect">
            <a:avLst/>
          </a:prstGeom>
          <a:solidFill>
            <a:srgbClr val="002F6D">
              <a:alpha val="149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58" name="Google Shape;858;p38"/>
          <p:cNvSpPr/>
          <p:nvPr/>
        </p:nvSpPr>
        <p:spPr>
          <a:xfrm>
            <a:off x="4764024" y="2825496"/>
            <a:ext cx="658500" cy="201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2F6D"/>
              </a:buClr>
              <a:buSzPts val="700"/>
              <a:buFont typeface="Calibri"/>
              <a:buNone/>
            </a:pPr>
            <a:r>
              <a:rPr b="1" lang="en-US" sz="700">
                <a:solidFill>
                  <a:srgbClr val="002F6D"/>
                </a:solidFill>
                <a:latin typeface="Calibri"/>
                <a:ea typeface="Calibri"/>
                <a:cs typeface="Calibri"/>
                <a:sym typeface="Calibri"/>
              </a:rPr>
              <a:t>Equity</a:t>
            </a:r>
            <a:endParaRPr sz="700">
              <a:solidFill>
                <a:schemeClr val="dk1"/>
              </a:solidFill>
              <a:latin typeface="Calibri"/>
              <a:ea typeface="Calibri"/>
              <a:cs typeface="Calibri"/>
              <a:sym typeface="Calibri"/>
            </a:endParaRPr>
          </a:p>
        </p:txBody>
      </p:sp>
      <p:sp>
        <p:nvSpPr>
          <p:cNvPr id="859" name="Google Shape;859;p38"/>
          <p:cNvSpPr/>
          <p:nvPr/>
        </p:nvSpPr>
        <p:spPr>
          <a:xfrm>
            <a:off x="5513832" y="2743200"/>
            <a:ext cx="3127200" cy="402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000"/>
              <a:buFont typeface="Calibri"/>
              <a:buNone/>
            </a:pPr>
            <a:r>
              <a:rPr lang="en-US" sz="1000">
                <a:solidFill>
                  <a:srgbClr val="555759"/>
                </a:solidFill>
                <a:latin typeface="Calibri"/>
                <a:ea typeface="Calibri"/>
                <a:cs typeface="Calibri"/>
                <a:sym typeface="Calibri"/>
              </a:rPr>
              <a:t>BERA: Digital Equity in the Age of Generative AI (2025)</a:t>
            </a:r>
            <a:endParaRPr sz="1000">
              <a:solidFill>
                <a:schemeClr val="dk1"/>
              </a:solidFill>
              <a:latin typeface="Calibri"/>
              <a:ea typeface="Calibri"/>
              <a:cs typeface="Calibri"/>
              <a:sym typeface="Calibri"/>
            </a:endParaRPr>
          </a:p>
        </p:txBody>
      </p:sp>
      <p:sp>
        <p:nvSpPr>
          <p:cNvPr id="860" name="Google Shape;860;p38"/>
          <p:cNvSpPr/>
          <p:nvPr/>
        </p:nvSpPr>
        <p:spPr>
          <a:xfrm>
            <a:off x="384048" y="3200400"/>
            <a:ext cx="4069200" cy="402300"/>
          </a:xfrm>
          <a:prstGeom prst="rect">
            <a:avLst/>
          </a:prstGeom>
          <a:solidFill>
            <a:srgbClr val="FFFFFF"/>
          </a:solidFill>
          <a:ln cap="flat" cmpd="sng" w="9525">
            <a:solidFill>
              <a:srgbClr val="D6DCE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1" name="Google Shape;861;p38"/>
          <p:cNvSpPr/>
          <p:nvPr/>
        </p:nvSpPr>
        <p:spPr>
          <a:xfrm>
            <a:off x="384048" y="3200400"/>
            <a:ext cx="54900" cy="402300"/>
          </a:xfrm>
          <a:prstGeom prst="rect">
            <a:avLst/>
          </a:prstGeom>
          <a:solidFill>
            <a:srgbClr val="0066B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2" name="Google Shape;862;p38"/>
          <p:cNvSpPr/>
          <p:nvPr/>
        </p:nvSpPr>
        <p:spPr>
          <a:xfrm>
            <a:off x="512064" y="3282696"/>
            <a:ext cx="658500" cy="201300"/>
          </a:xfrm>
          <a:prstGeom prst="rect">
            <a:avLst/>
          </a:prstGeom>
          <a:solidFill>
            <a:srgbClr val="0066BA">
              <a:alpha val="149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3" name="Google Shape;863;p38"/>
          <p:cNvSpPr/>
          <p:nvPr/>
        </p:nvSpPr>
        <p:spPr>
          <a:xfrm>
            <a:off x="512064" y="3282696"/>
            <a:ext cx="658500" cy="201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66BA"/>
              </a:buClr>
              <a:buSzPts val="700"/>
              <a:buFont typeface="Calibri"/>
              <a:buNone/>
            </a:pPr>
            <a:r>
              <a:rPr b="1" lang="en-US" sz="700">
                <a:solidFill>
                  <a:srgbClr val="0066BA"/>
                </a:solidFill>
                <a:latin typeface="Calibri"/>
                <a:ea typeface="Calibri"/>
                <a:cs typeface="Calibri"/>
                <a:sym typeface="Calibri"/>
              </a:rPr>
              <a:t>Human Skills</a:t>
            </a:r>
            <a:endParaRPr sz="700">
              <a:solidFill>
                <a:schemeClr val="dk1"/>
              </a:solidFill>
              <a:latin typeface="Calibri"/>
              <a:ea typeface="Calibri"/>
              <a:cs typeface="Calibri"/>
              <a:sym typeface="Calibri"/>
            </a:endParaRPr>
          </a:p>
        </p:txBody>
      </p:sp>
      <p:sp>
        <p:nvSpPr>
          <p:cNvPr id="864" name="Google Shape;864;p38"/>
          <p:cNvSpPr/>
          <p:nvPr/>
        </p:nvSpPr>
        <p:spPr>
          <a:xfrm>
            <a:off x="1261872" y="3200400"/>
            <a:ext cx="3127200" cy="402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000"/>
              <a:buFont typeface="Calibri"/>
              <a:buNone/>
            </a:pPr>
            <a:r>
              <a:rPr lang="en-US" sz="1000">
                <a:solidFill>
                  <a:srgbClr val="555759"/>
                </a:solidFill>
                <a:latin typeface="Calibri"/>
                <a:ea typeface="Calibri"/>
                <a:cs typeface="Calibri"/>
                <a:sym typeface="Calibri"/>
              </a:rPr>
              <a:t>WEF Future of Jobs Report (2025)</a:t>
            </a:r>
            <a:endParaRPr sz="1000">
              <a:solidFill>
                <a:schemeClr val="dk1"/>
              </a:solidFill>
              <a:latin typeface="Calibri"/>
              <a:ea typeface="Calibri"/>
              <a:cs typeface="Calibri"/>
              <a:sym typeface="Calibri"/>
            </a:endParaRPr>
          </a:p>
        </p:txBody>
      </p:sp>
      <p:sp>
        <p:nvSpPr>
          <p:cNvPr id="865" name="Google Shape;865;p38"/>
          <p:cNvSpPr/>
          <p:nvPr/>
        </p:nvSpPr>
        <p:spPr>
          <a:xfrm>
            <a:off x="4636008" y="3200400"/>
            <a:ext cx="4069200" cy="402300"/>
          </a:xfrm>
          <a:prstGeom prst="rect">
            <a:avLst/>
          </a:prstGeom>
          <a:solidFill>
            <a:srgbClr val="FFFFFF"/>
          </a:solidFill>
          <a:ln cap="flat" cmpd="sng" w="9525">
            <a:solidFill>
              <a:srgbClr val="D6DCE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6" name="Google Shape;866;p38"/>
          <p:cNvSpPr/>
          <p:nvPr/>
        </p:nvSpPr>
        <p:spPr>
          <a:xfrm>
            <a:off x="4636008" y="3200400"/>
            <a:ext cx="54900" cy="402300"/>
          </a:xfrm>
          <a:prstGeom prst="rect">
            <a:avLst/>
          </a:prstGeom>
          <a:solidFill>
            <a:srgbClr val="0066B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7" name="Google Shape;867;p38"/>
          <p:cNvSpPr/>
          <p:nvPr/>
        </p:nvSpPr>
        <p:spPr>
          <a:xfrm>
            <a:off x="4764024" y="3282696"/>
            <a:ext cx="658500" cy="201300"/>
          </a:xfrm>
          <a:prstGeom prst="rect">
            <a:avLst/>
          </a:prstGeom>
          <a:solidFill>
            <a:srgbClr val="0066BA">
              <a:alpha val="149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68" name="Google Shape;868;p38"/>
          <p:cNvSpPr/>
          <p:nvPr/>
        </p:nvSpPr>
        <p:spPr>
          <a:xfrm>
            <a:off x="4764024" y="3282696"/>
            <a:ext cx="658500" cy="201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66BA"/>
              </a:buClr>
              <a:buSzPts val="700"/>
              <a:buFont typeface="Calibri"/>
              <a:buNone/>
            </a:pPr>
            <a:r>
              <a:rPr b="1" lang="en-US" sz="700">
                <a:solidFill>
                  <a:srgbClr val="0066BA"/>
                </a:solidFill>
                <a:latin typeface="Calibri"/>
                <a:ea typeface="Calibri"/>
                <a:cs typeface="Calibri"/>
                <a:sym typeface="Calibri"/>
              </a:rPr>
              <a:t>Human Skills</a:t>
            </a:r>
            <a:endParaRPr sz="700">
              <a:solidFill>
                <a:schemeClr val="dk1"/>
              </a:solidFill>
              <a:latin typeface="Calibri"/>
              <a:ea typeface="Calibri"/>
              <a:cs typeface="Calibri"/>
              <a:sym typeface="Calibri"/>
            </a:endParaRPr>
          </a:p>
        </p:txBody>
      </p:sp>
      <p:sp>
        <p:nvSpPr>
          <p:cNvPr id="869" name="Google Shape;869;p38"/>
          <p:cNvSpPr/>
          <p:nvPr/>
        </p:nvSpPr>
        <p:spPr>
          <a:xfrm>
            <a:off x="5513832" y="3200400"/>
            <a:ext cx="3127200" cy="402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000"/>
              <a:buFont typeface="Calibri"/>
              <a:buNone/>
            </a:pPr>
            <a:r>
              <a:rPr lang="en-US" sz="1000">
                <a:solidFill>
                  <a:srgbClr val="555759"/>
                </a:solidFill>
                <a:latin typeface="Calibri"/>
                <a:ea typeface="Calibri"/>
                <a:cs typeface="Calibri"/>
                <a:sym typeface="Calibri"/>
              </a:rPr>
              <a:t>America Succeeds: Durable Skills Framework (2025)</a:t>
            </a:r>
            <a:endParaRPr sz="1000">
              <a:solidFill>
                <a:schemeClr val="dk1"/>
              </a:solidFill>
              <a:latin typeface="Calibri"/>
              <a:ea typeface="Calibri"/>
              <a:cs typeface="Calibri"/>
              <a:sym typeface="Calibri"/>
            </a:endParaRPr>
          </a:p>
        </p:txBody>
      </p:sp>
      <p:sp>
        <p:nvSpPr>
          <p:cNvPr id="870" name="Google Shape;870;p38"/>
          <p:cNvSpPr/>
          <p:nvPr/>
        </p:nvSpPr>
        <p:spPr>
          <a:xfrm>
            <a:off x="384048" y="3657600"/>
            <a:ext cx="4069200" cy="402300"/>
          </a:xfrm>
          <a:prstGeom prst="rect">
            <a:avLst/>
          </a:prstGeom>
          <a:solidFill>
            <a:srgbClr val="F4F6FA"/>
          </a:solidFill>
          <a:ln cap="flat" cmpd="sng" w="9525">
            <a:solidFill>
              <a:srgbClr val="D6DCE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1" name="Google Shape;871;p38"/>
          <p:cNvSpPr/>
          <p:nvPr/>
        </p:nvSpPr>
        <p:spPr>
          <a:xfrm>
            <a:off x="384048" y="3657600"/>
            <a:ext cx="54900" cy="402300"/>
          </a:xfrm>
          <a:prstGeom prst="rect">
            <a:avLst/>
          </a:prstGeom>
          <a:solidFill>
            <a:srgbClr val="0066B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2" name="Google Shape;872;p38"/>
          <p:cNvSpPr/>
          <p:nvPr/>
        </p:nvSpPr>
        <p:spPr>
          <a:xfrm>
            <a:off x="512064" y="3739896"/>
            <a:ext cx="658500" cy="201300"/>
          </a:xfrm>
          <a:prstGeom prst="rect">
            <a:avLst/>
          </a:prstGeom>
          <a:solidFill>
            <a:srgbClr val="0066BA">
              <a:alpha val="149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3" name="Google Shape;873;p38"/>
          <p:cNvSpPr/>
          <p:nvPr/>
        </p:nvSpPr>
        <p:spPr>
          <a:xfrm>
            <a:off x="512064" y="3739896"/>
            <a:ext cx="658500" cy="201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66BA"/>
              </a:buClr>
              <a:buSzPts val="700"/>
              <a:buFont typeface="Calibri"/>
              <a:buNone/>
            </a:pPr>
            <a:r>
              <a:rPr b="1" lang="en-US" sz="700">
                <a:solidFill>
                  <a:srgbClr val="0066BA"/>
                </a:solidFill>
                <a:latin typeface="Calibri"/>
                <a:ea typeface="Calibri"/>
                <a:cs typeface="Calibri"/>
                <a:sym typeface="Calibri"/>
              </a:rPr>
              <a:t>Human Skills</a:t>
            </a:r>
            <a:endParaRPr sz="700">
              <a:solidFill>
                <a:schemeClr val="dk1"/>
              </a:solidFill>
              <a:latin typeface="Calibri"/>
              <a:ea typeface="Calibri"/>
              <a:cs typeface="Calibri"/>
              <a:sym typeface="Calibri"/>
            </a:endParaRPr>
          </a:p>
        </p:txBody>
      </p:sp>
      <p:sp>
        <p:nvSpPr>
          <p:cNvPr id="874" name="Google Shape;874;p38"/>
          <p:cNvSpPr/>
          <p:nvPr/>
        </p:nvSpPr>
        <p:spPr>
          <a:xfrm>
            <a:off x="1261872" y="3657600"/>
            <a:ext cx="3127200" cy="402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000"/>
              <a:buFont typeface="Calibri"/>
              <a:buNone/>
            </a:pPr>
            <a:r>
              <a:rPr lang="en-US" sz="1000">
                <a:solidFill>
                  <a:srgbClr val="555759"/>
                </a:solidFill>
                <a:latin typeface="Calibri"/>
                <a:ea typeface="Calibri"/>
                <a:cs typeface="Calibri"/>
                <a:sym typeface="Calibri"/>
              </a:rPr>
              <a:t>Community College Daily: Fostering Student AI Fluency (Feb. 2026)</a:t>
            </a:r>
            <a:endParaRPr sz="1000">
              <a:solidFill>
                <a:schemeClr val="dk1"/>
              </a:solidFill>
              <a:latin typeface="Calibri"/>
              <a:ea typeface="Calibri"/>
              <a:cs typeface="Calibri"/>
              <a:sym typeface="Calibri"/>
            </a:endParaRPr>
          </a:p>
        </p:txBody>
      </p:sp>
      <p:sp>
        <p:nvSpPr>
          <p:cNvPr id="875" name="Google Shape;875;p38"/>
          <p:cNvSpPr/>
          <p:nvPr/>
        </p:nvSpPr>
        <p:spPr>
          <a:xfrm>
            <a:off x="4636008" y="3657600"/>
            <a:ext cx="4069200" cy="402300"/>
          </a:xfrm>
          <a:prstGeom prst="rect">
            <a:avLst/>
          </a:prstGeom>
          <a:solidFill>
            <a:srgbClr val="F4F6FA"/>
          </a:solidFill>
          <a:ln cap="flat" cmpd="sng" w="9525">
            <a:solidFill>
              <a:srgbClr val="D6DCE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6" name="Google Shape;876;p38"/>
          <p:cNvSpPr/>
          <p:nvPr/>
        </p:nvSpPr>
        <p:spPr>
          <a:xfrm>
            <a:off x="4636008" y="3657600"/>
            <a:ext cx="54900" cy="402300"/>
          </a:xfrm>
          <a:prstGeom prst="rect">
            <a:avLst/>
          </a:prstGeom>
          <a:solidFill>
            <a:srgbClr val="002F6D"/>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7" name="Google Shape;877;p38"/>
          <p:cNvSpPr/>
          <p:nvPr/>
        </p:nvSpPr>
        <p:spPr>
          <a:xfrm>
            <a:off x="4764024" y="3739896"/>
            <a:ext cx="658500" cy="201300"/>
          </a:xfrm>
          <a:prstGeom prst="rect">
            <a:avLst/>
          </a:prstGeom>
          <a:solidFill>
            <a:srgbClr val="002F6D">
              <a:alpha val="149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78" name="Google Shape;878;p38"/>
          <p:cNvSpPr/>
          <p:nvPr/>
        </p:nvSpPr>
        <p:spPr>
          <a:xfrm>
            <a:off x="4764024" y="3739896"/>
            <a:ext cx="658500" cy="201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2F6D"/>
              </a:buClr>
              <a:buSzPts val="700"/>
              <a:buFont typeface="Calibri"/>
              <a:buNone/>
            </a:pPr>
            <a:r>
              <a:rPr b="1" lang="en-US" sz="700">
                <a:solidFill>
                  <a:srgbClr val="002F6D"/>
                </a:solidFill>
                <a:latin typeface="Calibri"/>
                <a:ea typeface="Calibri"/>
                <a:cs typeface="Calibri"/>
                <a:sym typeface="Calibri"/>
              </a:rPr>
              <a:t>CCC</a:t>
            </a:r>
            <a:endParaRPr sz="700">
              <a:solidFill>
                <a:schemeClr val="dk1"/>
              </a:solidFill>
              <a:latin typeface="Calibri"/>
              <a:ea typeface="Calibri"/>
              <a:cs typeface="Calibri"/>
              <a:sym typeface="Calibri"/>
            </a:endParaRPr>
          </a:p>
        </p:txBody>
      </p:sp>
      <p:sp>
        <p:nvSpPr>
          <p:cNvPr id="879" name="Google Shape;879;p38"/>
          <p:cNvSpPr/>
          <p:nvPr/>
        </p:nvSpPr>
        <p:spPr>
          <a:xfrm>
            <a:off x="5513832" y="3657600"/>
            <a:ext cx="3127200" cy="402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000"/>
              <a:buFont typeface="Calibri"/>
              <a:buNone/>
            </a:pPr>
            <a:r>
              <a:rPr lang="en-US" sz="1000">
                <a:solidFill>
                  <a:srgbClr val="555759"/>
                </a:solidFill>
                <a:latin typeface="Calibri"/>
                <a:ea typeface="Calibri"/>
                <a:cs typeface="Calibri"/>
                <a:sym typeface="Calibri"/>
              </a:rPr>
              <a:t>ASCCC: AI-Powered Education &amp; Authentic Assessments (2025)</a:t>
            </a:r>
            <a:endParaRPr sz="1000">
              <a:solidFill>
                <a:schemeClr val="dk1"/>
              </a:solidFill>
              <a:latin typeface="Calibri"/>
              <a:ea typeface="Calibri"/>
              <a:cs typeface="Calibri"/>
              <a:sym typeface="Calibri"/>
            </a:endParaRPr>
          </a:p>
        </p:txBody>
      </p:sp>
      <p:sp>
        <p:nvSpPr>
          <p:cNvPr id="880" name="Google Shape;880;p38"/>
          <p:cNvSpPr/>
          <p:nvPr/>
        </p:nvSpPr>
        <p:spPr>
          <a:xfrm>
            <a:off x="384048" y="4114800"/>
            <a:ext cx="4069200" cy="402300"/>
          </a:xfrm>
          <a:prstGeom prst="rect">
            <a:avLst/>
          </a:prstGeom>
          <a:solidFill>
            <a:srgbClr val="FFFFFF"/>
          </a:solidFill>
          <a:ln cap="flat" cmpd="sng" w="9525">
            <a:solidFill>
              <a:srgbClr val="D6DCE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81" name="Google Shape;881;p38"/>
          <p:cNvSpPr/>
          <p:nvPr/>
        </p:nvSpPr>
        <p:spPr>
          <a:xfrm>
            <a:off x="384048" y="4114800"/>
            <a:ext cx="54900" cy="402300"/>
          </a:xfrm>
          <a:prstGeom prst="rect">
            <a:avLst/>
          </a:prstGeom>
          <a:solidFill>
            <a:srgbClr val="002F6D"/>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82" name="Google Shape;882;p38"/>
          <p:cNvSpPr/>
          <p:nvPr/>
        </p:nvSpPr>
        <p:spPr>
          <a:xfrm>
            <a:off x="512064" y="4197096"/>
            <a:ext cx="658500" cy="201300"/>
          </a:xfrm>
          <a:prstGeom prst="rect">
            <a:avLst/>
          </a:prstGeom>
          <a:solidFill>
            <a:srgbClr val="002F6D">
              <a:alpha val="149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83" name="Google Shape;883;p38"/>
          <p:cNvSpPr/>
          <p:nvPr/>
        </p:nvSpPr>
        <p:spPr>
          <a:xfrm>
            <a:off x="512064" y="4197096"/>
            <a:ext cx="658500" cy="201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2F6D"/>
              </a:buClr>
              <a:buSzPts val="700"/>
              <a:buFont typeface="Calibri"/>
              <a:buNone/>
            </a:pPr>
            <a:r>
              <a:rPr b="1" lang="en-US" sz="700">
                <a:solidFill>
                  <a:srgbClr val="002F6D"/>
                </a:solidFill>
                <a:latin typeface="Calibri"/>
                <a:ea typeface="Calibri"/>
                <a:cs typeface="Calibri"/>
                <a:sym typeface="Calibri"/>
              </a:rPr>
              <a:t>CCC</a:t>
            </a:r>
            <a:endParaRPr sz="700">
              <a:solidFill>
                <a:schemeClr val="dk1"/>
              </a:solidFill>
              <a:latin typeface="Calibri"/>
              <a:ea typeface="Calibri"/>
              <a:cs typeface="Calibri"/>
              <a:sym typeface="Calibri"/>
            </a:endParaRPr>
          </a:p>
        </p:txBody>
      </p:sp>
      <p:sp>
        <p:nvSpPr>
          <p:cNvPr id="884" name="Google Shape;884;p38"/>
          <p:cNvSpPr/>
          <p:nvPr/>
        </p:nvSpPr>
        <p:spPr>
          <a:xfrm>
            <a:off x="1261872" y="4114800"/>
            <a:ext cx="3127200" cy="402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000"/>
              <a:buFont typeface="Calibri"/>
              <a:buNone/>
            </a:pPr>
            <a:r>
              <a:rPr lang="en-US" sz="1000">
                <a:solidFill>
                  <a:srgbClr val="555759"/>
                </a:solidFill>
                <a:latin typeface="Calibri"/>
                <a:ea typeface="Calibri"/>
                <a:cs typeface="Calibri"/>
                <a:sym typeface="Calibri"/>
              </a:rPr>
              <a:t>CCC-Google Systemwide AI Partnership (2025)</a:t>
            </a:r>
            <a:endParaRPr sz="1000">
              <a:solidFill>
                <a:schemeClr val="dk1"/>
              </a:solidFill>
              <a:latin typeface="Calibri"/>
              <a:ea typeface="Calibri"/>
              <a:cs typeface="Calibri"/>
              <a:sym typeface="Calibri"/>
            </a:endParaRPr>
          </a:p>
        </p:txBody>
      </p:sp>
      <p:sp>
        <p:nvSpPr>
          <p:cNvPr id="885" name="Google Shape;885;p38"/>
          <p:cNvSpPr/>
          <p:nvPr/>
        </p:nvSpPr>
        <p:spPr>
          <a:xfrm>
            <a:off x="4636008" y="4114800"/>
            <a:ext cx="4069200" cy="402300"/>
          </a:xfrm>
          <a:prstGeom prst="rect">
            <a:avLst/>
          </a:prstGeom>
          <a:solidFill>
            <a:srgbClr val="FFFFFF"/>
          </a:solidFill>
          <a:ln cap="flat" cmpd="sng" w="9525">
            <a:solidFill>
              <a:srgbClr val="D6DCE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86" name="Google Shape;886;p38"/>
          <p:cNvSpPr/>
          <p:nvPr/>
        </p:nvSpPr>
        <p:spPr>
          <a:xfrm>
            <a:off x="4636008" y="4114800"/>
            <a:ext cx="54900" cy="402300"/>
          </a:xfrm>
          <a:prstGeom prst="rect">
            <a:avLst/>
          </a:prstGeom>
          <a:solidFill>
            <a:srgbClr val="002F6D"/>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87" name="Google Shape;887;p38"/>
          <p:cNvSpPr/>
          <p:nvPr/>
        </p:nvSpPr>
        <p:spPr>
          <a:xfrm>
            <a:off x="4764024" y="4197096"/>
            <a:ext cx="658500" cy="201300"/>
          </a:xfrm>
          <a:prstGeom prst="rect">
            <a:avLst/>
          </a:prstGeom>
          <a:solidFill>
            <a:srgbClr val="002F6D">
              <a:alpha val="149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88" name="Google Shape;888;p38"/>
          <p:cNvSpPr/>
          <p:nvPr/>
        </p:nvSpPr>
        <p:spPr>
          <a:xfrm>
            <a:off x="4764024" y="4197096"/>
            <a:ext cx="658500" cy="2013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002F6D"/>
              </a:buClr>
              <a:buSzPts val="700"/>
              <a:buFont typeface="Calibri"/>
              <a:buNone/>
            </a:pPr>
            <a:r>
              <a:rPr b="1" lang="en-US" sz="700">
                <a:solidFill>
                  <a:srgbClr val="002F6D"/>
                </a:solidFill>
                <a:latin typeface="Calibri"/>
                <a:ea typeface="Calibri"/>
                <a:cs typeface="Calibri"/>
                <a:sym typeface="Calibri"/>
              </a:rPr>
              <a:t>Equity</a:t>
            </a:r>
            <a:endParaRPr sz="700">
              <a:solidFill>
                <a:schemeClr val="dk1"/>
              </a:solidFill>
              <a:latin typeface="Calibri"/>
              <a:ea typeface="Calibri"/>
              <a:cs typeface="Calibri"/>
              <a:sym typeface="Calibri"/>
            </a:endParaRPr>
          </a:p>
        </p:txBody>
      </p:sp>
      <p:sp>
        <p:nvSpPr>
          <p:cNvPr id="889" name="Google Shape;889;p38"/>
          <p:cNvSpPr/>
          <p:nvPr/>
        </p:nvSpPr>
        <p:spPr>
          <a:xfrm>
            <a:off x="5513832" y="4114800"/>
            <a:ext cx="3127200" cy="402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555759"/>
              </a:buClr>
              <a:buSzPts val="1000"/>
              <a:buFont typeface="Calibri"/>
              <a:buNone/>
            </a:pPr>
            <a:r>
              <a:rPr lang="en-US" sz="1000">
                <a:solidFill>
                  <a:srgbClr val="555759"/>
                </a:solidFill>
                <a:latin typeface="Calibri"/>
                <a:ea typeface="Calibri"/>
                <a:cs typeface="Calibri"/>
                <a:sym typeface="Calibri"/>
              </a:rPr>
              <a:t>Syracuse University: 2024–25 AI Fluency Report</a:t>
            </a:r>
            <a:endParaRPr sz="1000">
              <a:solidFill>
                <a:schemeClr val="dk1"/>
              </a:solidFill>
              <a:latin typeface="Calibri"/>
              <a:ea typeface="Calibri"/>
              <a:cs typeface="Calibri"/>
              <a:sym typeface="Calibri"/>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1A45"/>
        </a:solidFill>
      </p:bgPr>
    </p:bg>
    <p:spTree>
      <p:nvGrpSpPr>
        <p:cNvPr id="894" name="Shape 894"/>
        <p:cNvGrpSpPr/>
        <p:nvPr/>
      </p:nvGrpSpPr>
      <p:grpSpPr>
        <a:xfrm>
          <a:off x="0" y="0"/>
          <a:ext cx="0" cy="0"/>
          <a:chOff x="0" y="0"/>
          <a:chExt cx="0" cy="0"/>
        </a:xfrm>
      </p:grpSpPr>
      <p:sp>
        <p:nvSpPr>
          <p:cNvPr id="895" name="Google Shape;895;p39"/>
          <p:cNvSpPr/>
          <p:nvPr/>
        </p:nvSpPr>
        <p:spPr>
          <a:xfrm>
            <a:off x="0" y="0"/>
            <a:ext cx="9144000" cy="109728"/>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6" name="Google Shape;896;p39"/>
          <p:cNvSpPr/>
          <p:nvPr/>
        </p:nvSpPr>
        <p:spPr>
          <a:xfrm>
            <a:off x="0" y="5033772"/>
            <a:ext cx="9144000" cy="109728"/>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7" name="Google Shape;897;p39"/>
          <p:cNvSpPr/>
          <p:nvPr/>
        </p:nvSpPr>
        <p:spPr>
          <a:xfrm>
            <a:off x="914400" y="384048"/>
            <a:ext cx="7315200" cy="65836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3800"/>
              <a:buFont typeface="Georgia"/>
              <a:buNone/>
            </a:pPr>
            <a:r>
              <a:rPr b="1" i="0" lang="en-US" sz="3800" u="none" cap="none" strike="noStrike">
                <a:solidFill>
                  <a:srgbClr val="FFFFFF"/>
                </a:solidFill>
                <a:latin typeface="Georgia"/>
                <a:ea typeface="Georgia"/>
                <a:cs typeface="Georgia"/>
                <a:sym typeface="Georgia"/>
              </a:rPr>
              <a:t>Questions &amp; Conversation</a:t>
            </a:r>
            <a:endParaRPr b="0" i="0" sz="3800" u="none" cap="none" strike="noStrike">
              <a:solidFill>
                <a:schemeClr val="dk1"/>
              </a:solidFill>
              <a:latin typeface="Calibri"/>
              <a:ea typeface="Calibri"/>
              <a:cs typeface="Calibri"/>
              <a:sym typeface="Calibri"/>
            </a:endParaRPr>
          </a:p>
        </p:txBody>
      </p:sp>
      <p:sp>
        <p:nvSpPr>
          <p:cNvPr id="898" name="Google Shape;898;p39"/>
          <p:cNvSpPr/>
          <p:nvPr/>
        </p:nvSpPr>
        <p:spPr>
          <a:xfrm>
            <a:off x="914400" y="1051560"/>
            <a:ext cx="7315200" cy="38404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C47"/>
              </a:buClr>
              <a:buSzPts val="2000"/>
              <a:buFont typeface="Georgia"/>
              <a:buNone/>
            </a:pPr>
            <a:r>
              <a:rPr b="0" i="1" lang="en-US" sz="2000" u="none" cap="none" strike="noStrike">
                <a:solidFill>
                  <a:srgbClr val="FFCC47"/>
                </a:solidFill>
                <a:latin typeface="Georgia"/>
                <a:ea typeface="Georgia"/>
                <a:cs typeface="Georgia"/>
                <a:sym typeface="Georgia"/>
              </a:rPr>
              <a:t>15 minutes</a:t>
            </a:r>
            <a:endParaRPr b="0" i="0" sz="2000" u="none" cap="none" strike="noStrike">
              <a:solidFill>
                <a:schemeClr val="dk1"/>
              </a:solidFill>
              <a:latin typeface="Calibri"/>
              <a:ea typeface="Calibri"/>
              <a:cs typeface="Calibri"/>
              <a:sym typeface="Calibri"/>
            </a:endParaRPr>
          </a:p>
        </p:txBody>
      </p:sp>
      <p:sp>
        <p:nvSpPr>
          <p:cNvPr id="899" name="Google Shape;899;p39"/>
          <p:cNvSpPr/>
          <p:nvPr/>
        </p:nvSpPr>
        <p:spPr>
          <a:xfrm>
            <a:off x="3200400" y="1536192"/>
            <a:ext cx="2743200" cy="4572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0" name="Google Shape;900;p39"/>
          <p:cNvSpPr/>
          <p:nvPr/>
        </p:nvSpPr>
        <p:spPr>
          <a:xfrm>
            <a:off x="755450" y="1783075"/>
            <a:ext cx="7474200" cy="749700"/>
          </a:xfrm>
          <a:prstGeom prst="rect">
            <a:avLst/>
          </a:prstGeom>
          <a:solidFill>
            <a:srgbClr val="13203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1" name="Google Shape;901;p39"/>
          <p:cNvSpPr/>
          <p:nvPr/>
        </p:nvSpPr>
        <p:spPr>
          <a:xfrm>
            <a:off x="1097280" y="1783080"/>
            <a:ext cx="6949440" cy="74980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400"/>
              <a:buFont typeface="Georgia"/>
              <a:buNone/>
            </a:pPr>
            <a:r>
              <a:rPr b="0" i="1" lang="en-US" sz="1400" u="none" cap="none" strike="noStrike">
                <a:solidFill>
                  <a:srgbClr val="FFFFFF"/>
                </a:solidFill>
                <a:latin typeface="Georgia"/>
                <a:ea typeface="Georgia"/>
                <a:cs typeface="Georgia"/>
                <a:sym typeface="Georgia"/>
              </a:rPr>
              <a:t>What’s a question about AI you haven’t felt safe enough to ask — until now?</a:t>
            </a:r>
            <a:endParaRPr b="0" i="0" sz="1400" u="none" cap="none" strike="noStrike">
              <a:solidFill>
                <a:schemeClr val="dk1"/>
              </a:solidFill>
              <a:latin typeface="Calibri"/>
              <a:ea typeface="Calibri"/>
              <a:cs typeface="Calibri"/>
              <a:sym typeface="Calibri"/>
            </a:endParaRPr>
          </a:p>
        </p:txBody>
      </p:sp>
      <p:sp>
        <p:nvSpPr>
          <p:cNvPr id="902" name="Google Shape;902;p39"/>
          <p:cNvSpPr/>
          <p:nvPr/>
        </p:nvSpPr>
        <p:spPr>
          <a:xfrm>
            <a:off x="755450" y="2679200"/>
            <a:ext cx="7474200" cy="749700"/>
          </a:xfrm>
          <a:prstGeom prst="rect">
            <a:avLst/>
          </a:prstGeom>
          <a:solidFill>
            <a:srgbClr val="13203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3" name="Google Shape;903;p39"/>
          <p:cNvSpPr/>
          <p:nvPr/>
        </p:nvSpPr>
        <p:spPr>
          <a:xfrm>
            <a:off x="801950" y="2679250"/>
            <a:ext cx="7381200" cy="749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400"/>
              <a:buFont typeface="Georgia"/>
              <a:buNone/>
            </a:pPr>
            <a:r>
              <a:rPr b="0" i="1" lang="en-US" sz="1400" u="none" cap="none" strike="noStrike">
                <a:solidFill>
                  <a:srgbClr val="FFFFFF"/>
                </a:solidFill>
                <a:latin typeface="Georgia"/>
                <a:ea typeface="Georgia"/>
                <a:cs typeface="Georgia"/>
                <a:sym typeface="Georgia"/>
              </a:rPr>
              <a:t>What’s one thing you’re bringing back to your classroom, office, or department this week?</a:t>
            </a:r>
            <a:endParaRPr b="0" i="0" sz="1400" u="none" cap="none" strike="noStrike">
              <a:solidFill>
                <a:schemeClr val="dk1"/>
              </a:solidFill>
              <a:latin typeface="Calibri"/>
              <a:ea typeface="Calibri"/>
              <a:cs typeface="Calibri"/>
              <a:sym typeface="Calibri"/>
            </a:endParaRPr>
          </a:p>
        </p:txBody>
      </p:sp>
      <p:sp>
        <p:nvSpPr>
          <p:cNvPr id="904" name="Google Shape;904;p39"/>
          <p:cNvSpPr/>
          <p:nvPr/>
        </p:nvSpPr>
        <p:spPr>
          <a:xfrm>
            <a:off x="755450" y="3543475"/>
            <a:ext cx="7474200" cy="749700"/>
          </a:xfrm>
          <a:prstGeom prst="rect">
            <a:avLst/>
          </a:prstGeom>
          <a:solidFill>
            <a:srgbClr val="13203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5" name="Google Shape;905;p39"/>
          <p:cNvSpPr/>
          <p:nvPr/>
        </p:nvSpPr>
        <p:spPr>
          <a:xfrm>
            <a:off x="1788975" y="3504125"/>
            <a:ext cx="6339900" cy="749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400"/>
              <a:buFont typeface="Georgia"/>
              <a:buNone/>
            </a:pPr>
            <a:r>
              <a:rPr b="0" i="1" lang="en-US" sz="1400" u="none" cap="none" strike="noStrike">
                <a:solidFill>
                  <a:srgbClr val="FFFFFF"/>
                </a:solidFill>
                <a:latin typeface="Georgia"/>
                <a:ea typeface="Georgia"/>
                <a:cs typeface="Georgia"/>
                <a:sym typeface="Georgia"/>
              </a:rPr>
              <a:t>Where do you feel most stuck? Where do you feel most ready?</a:t>
            </a:r>
            <a:endParaRPr b="0" i="0" sz="1400" u="none" cap="none" strike="noStrike">
              <a:solidFill>
                <a:schemeClr val="dk1"/>
              </a:solidFill>
              <a:latin typeface="Calibri"/>
              <a:ea typeface="Calibri"/>
              <a:cs typeface="Calibri"/>
              <a:sym typeface="Calibri"/>
            </a:endParaRPr>
          </a:p>
        </p:txBody>
      </p:sp>
      <p:sp>
        <p:nvSpPr>
          <p:cNvPr id="906" name="Google Shape;906;p39"/>
          <p:cNvSpPr/>
          <p:nvPr/>
        </p:nvSpPr>
        <p:spPr>
          <a:xfrm>
            <a:off x="512275" y="4542330"/>
            <a:ext cx="8229600" cy="2742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667788"/>
              </a:buClr>
              <a:buSzPts val="1000"/>
              <a:buFont typeface="Calibri"/>
              <a:buNone/>
            </a:pPr>
            <a:r>
              <a:rPr b="1" lang="en-US" sz="1000">
                <a:solidFill>
                  <a:srgbClr val="88CCFF"/>
                </a:solidFill>
                <a:latin typeface="Calibri"/>
                <a:ea typeface="Calibri"/>
                <a:cs typeface="Calibri"/>
                <a:sym typeface="Calibri"/>
              </a:rPr>
              <a:t>ddrougeaux@cccco.edu</a:t>
            </a:r>
            <a:r>
              <a:rPr b="1" i="0" lang="en-US" sz="1000" u="none" cap="none" strike="noStrike">
                <a:solidFill>
                  <a:srgbClr val="88CCFF"/>
                </a:solidFill>
                <a:latin typeface="Calibri"/>
                <a:ea typeface="Calibri"/>
                <a:cs typeface="Calibri"/>
                <a:sym typeface="Calibri"/>
              </a:rPr>
              <a:t>  ·  Sr. Advisor to the Chancellor, CCC Chancellor’s Office  ·  Workforce, </a:t>
            </a:r>
            <a:r>
              <a:rPr b="1" lang="en-US" sz="1000">
                <a:solidFill>
                  <a:srgbClr val="88CCFF"/>
                </a:solidFill>
                <a:latin typeface="Calibri"/>
                <a:ea typeface="Calibri"/>
                <a:cs typeface="Calibri"/>
                <a:sym typeface="Calibri"/>
              </a:rPr>
              <a:t>St</a:t>
            </a:r>
            <a:r>
              <a:rPr b="1" lang="en-US" sz="1000">
                <a:solidFill>
                  <a:srgbClr val="88CCFF"/>
                </a:solidFill>
                <a:latin typeface="Calibri"/>
                <a:ea typeface="Calibri"/>
                <a:cs typeface="Calibri"/>
                <a:sym typeface="Calibri"/>
              </a:rPr>
              <a:t>rategic</a:t>
            </a:r>
            <a:r>
              <a:rPr b="1" i="0" lang="en-US" sz="1000" u="none" cap="none" strike="noStrike">
                <a:solidFill>
                  <a:srgbClr val="88CCFF"/>
                </a:solidFill>
                <a:latin typeface="Calibri"/>
                <a:ea typeface="Calibri"/>
                <a:cs typeface="Calibri"/>
                <a:sym typeface="Calibri"/>
              </a:rPr>
              <a:t> Partnerships &amp; Generative AI</a:t>
            </a:r>
            <a:endParaRPr b="1" i="0" sz="1000" u="none" cap="none" strike="noStrike">
              <a:solidFill>
                <a:srgbClr val="88CCFF"/>
              </a:solidFill>
              <a:latin typeface="Calibri"/>
              <a:ea typeface="Calibri"/>
              <a:cs typeface="Calibri"/>
              <a:sym typeface="Calibri"/>
            </a:endParaRPr>
          </a:p>
        </p:txBody>
      </p:sp>
      <p:sp>
        <p:nvSpPr>
          <p:cNvPr id="907" name="Google Shape;907;p39"/>
          <p:cNvSpPr/>
          <p:nvPr/>
        </p:nvSpPr>
        <p:spPr>
          <a:xfrm>
            <a:off x="7406640" y="4832617"/>
            <a:ext cx="1554600" cy="2013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B600"/>
              </a:buClr>
              <a:buSzPts val="900"/>
              <a:buFont typeface="Courier New"/>
              <a:buNone/>
            </a:pPr>
            <a:r>
              <a:rPr lang="en-US" sz="900">
                <a:solidFill>
                  <a:srgbClr val="FFB600"/>
                </a:solidFill>
                <a:latin typeface="Courier New"/>
                <a:ea typeface="Courier New"/>
                <a:cs typeface="Courier New"/>
                <a:sym typeface="Courier New"/>
              </a:rPr>
              <a:t>35 / 35</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2F6D"/>
        </a:solidFill>
      </p:bgPr>
    </p:bg>
    <p:spTree>
      <p:nvGrpSpPr>
        <p:cNvPr id="79" name="Shape 79"/>
        <p:cNvGrpSpPr/>
        <p:nvPr/>
      </p:nvGrpSpPr>
      <p:grpSpPr>
        <a:xfrm>
          <a:off x="0" y="0"/>
          <a:ext cx="0" cy="0"/>
          <a:chOff x="0" y="0"/>
          <a:chExt cx="0" cy="0"/>
        </a:xfrm>
      </p:grpSpPr>
      <p:sp>
        <p:nvSpPr>
          <p:cNvPr id="80" name="Google Shape;80;p8"/>
          <p:cNvSpPr/>
          <p:nvPr/>
        </p:nvSpPr>
        <p:spPr>
          <a:xfrm>
            <a:off x="0" y="0"/>
            <a:ext cx="9144000" cy="5143500"/>
          </a:xfrm>
          <a:prstGeom prst="rect">
            <a:avLst/>
          </a:prstGeom>
          <a:solidFill>
            <a:srgbClr val="001E47"/>
          </a:solidFill>
          <a:ln cap="flat" cmpd="sng" w="12700">
            <a:solidFill>
              <a:srgbClr val="001E47"/>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8"/>
          <p:cNvSpPr/>
          <p:nvPr/>
        </p:nvSpPr>
        <p:spPr>
          <a:xfrm>
            <a:off x="0" y="0"/>
            <a:ext cx="228600" cy="514350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57200" y="457200"/>
            <a:ext cx="8229600" cy="5028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B600"/>
              </a:buClr>
              <a:buSzPts val="1600"/>
              <a:buFont typeface="Calibri"/>
              <a:buNone/>
            </a:pPr>
            <a:r>
              <a:rPr b="1" i="0" lang="en-US" sz="1600" u="none" cap="none" strike="noStrike">
                <a:solidFill>
                  <a:srgbClr val="FFB600"/>
                </a:solidFill>
                <a:latin typeface="Calibri"/>
                <a:ea typeface="Calibri"/>
                <a:cs typeface="Calibri"/>
                <a:sym typeface="Calibri"/>
              </a:rPr>
              <a:t>Quick Poll</a:t>
            </a:r>
            <a:endParaRPr b="0" i="0" sz="1600" u="none" cap="none" strike="noStrike">
              <a:solidFill>
                <a:schemeClr val="dk1"/>
              </a:solidFill>
              <a:latin typeface="Calibri"/>
              <a:ea typeface="Calibri"/>
              <a:cs typeface="Calibri"/>
              <a:sym typeface="Calibri"/>
            </a:endParaRPr>
          </a:p>
        </p:txBody>
      </p:sp>
      <p:sp>
        <p:nvSpPr>
          <p:cNvPr id="83" name="Google Shape;83;p8"/>
          <p:cNvSpPr/>
          <p:nvPr/>
        </p:nvSpPr>
        <p:spPr>
          <a:xfrm>
            <a:off x="457200" y="1188720"/>
            <a:ext cx="8229600" cy="1371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3000"/>
              <a:buFont typeface="Calibri"/>
              <a:buNone/>
            </a:pPr>
            <a:r>
              <a:rPr b="1" i="0" lang="en-US" sz="3000" u="none" cap="none" strike="noStrike">
                <a:solidFill>
                  <a:srgbClr val="FFFFFF"/>
                </a:solidFill>
                <a:latin typeface="Calibri"/>
                <a:ea typeface="Calibri"/>
                <a:cs typeface="Calibri"/>
                <a:sym typeface="Calibri"/>
              </a:rPr>
              <a:t>How many of you have used an AI tool — ChatGPT, Copilot, anything — in the last 30 days?</a:t>
            </a:r>
            <a:endParaRPr b="0" i="0" sz="3000" u="none" cap="none" strike="noStrike">
              <a:solidFill>
                <a:schemeClr val="dk1"/>
              </a:solidFill>
              <a:latin typeface="Calibri"/>
              <a:ea typeface="Calibri"/>
              <a:cs typeface="Calibri"/>
              <a:sym typeface="Calibri"/>
            </a:endParaRPr>
          </a:p>
        </p:txBody>
      </p:sp>
      <p:pic>
        <p:nvPicPr>
          <p:cNvPr id="84" name="Google Shape;84;p8"/>
          <p:cNvPicPr preferRelativeResize="0"/>
          <p:nvPr/>
        </p:nvPicPr>
        <p:blipFill rotWithShape="1">
          <a:blip r:embed="rId3">
            <a:alphaModFix/>
          </a:blip>
          <a:srcRect b="0" l="0" r="0" t="0"/>
          <a:stretch/>
        </p:blipFill>
        <p:spPr>
          <a:xfrm>
            <a:off x="7902675" y="4646225"/>
            <a:ext cx="1170626" cy="42350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1A45"/>
        </a:solidFill>
      </p:bgPr>
    </p:bg>
    <p:spTree>
      <p:nvGrpSpPr>
        <p:cNvPr id="89" name="Shape 89"/>
        <p:cNvGrpSpPr/>
        <p:nvPr/>
      </p:nvGrpSpPr>
      <p:grpSpPr>
        <a:xfrm>
          <a:off x="0" y="0"/>
          <a:ext cx="0" cy="0"/>
          <a:chOff x="0" y="0"/>
          <a:chExt cx="0" cy="0"/>
        </a:xfrm>
      </p:grpSpPr>
      <p:sp>
        <p:nvSpPr>
          <p:cNvPr id="90" name="Google Shape;90;p9"/>
          <p:cNvSpPr/>
          <p:nvPr/>
        </p:nvSpPr>
        <p:spPr>
          <a:xfrm>
            <a:off x="731520" y="347472"/>
            <a:ext cx="7680960" cy="4434840"/>
          </a:xfrm>
          <a:prstGeom prst="rect">
            <a:avLst/>
          </a:prstGeom>
          <a:solidFill>
            <a:srgbClr val="002F6D"/>
          </a:solidFill>
          <a:ln cap="flat" cmpd="sng" w="25400">
            <a:solidFill>
              <a:srgbClr val="FFB600"/>
            </a:solidFill>
            <a:prstDash val="solid"/>
            <a:round/>
            <a:headEnd len="sm" w="sm" type="none"/>
            <a:tailEnd len="sm" w="sm" type="none"/>
          </a:ln>
          <a:effectLst>
            <a:outerShdw blurRad="101600" rotWithShape="0" algn="bl" dir="8100000" dist="38100">
              <a:srgbClr val="000000">
                <a:alpha val="14117"/>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9"/>
          <p:cNvSpPr/>
          <p:nvPr/>
        </p:nvSpPr>
        <p:spPr>
          <a:xfrm>
            <a:off x="731520" y="347472"/>
            <a:ext cx="7680960" cy="164592"/>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9"/>
          <p:cNvSpPr/>
          <p:nvPr/>
        </p:nvSpPr>
        <p:spPr>
          <a:xfrm>
            <a:off x="1005840" y="685800"/>
            <a:ext cx="7132320" cy="59436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FFFF"/>
              </a:buClr>
              <a:buSzPts val="2400"/>
              <a:buFont typeface="Georgia"/>
              <a:buNone/>
            </a:pPr>
            <a:r>
              <a:rPr b="0" i="1" lang="en-US" sz="2400" u="none" cap="none" strike="noStrike">
                <a:solidFill>
                  <a:srgbClr val="FFFFFF"/>
                </a:solidFill>
                <a:latin typeface="Georgia"/>
                <a:ea typeface="Georgia"/>
                <a:cs typeface="Georgia"/>
                <a:sym typeface="Georgia"/>
              </a:rPr>
              <a:t>“The </a:t>
            </a:r>
            <a:r>
              <a:rPr i="1" lang="en-US" sz="2400">
                <a:solidFill>
                  <a:srgbClr val="FF0000"/>
                </a:solidFill>
                <a:latin typeface="Georgia"/>
                <a:ea typeface="Georgia"/>
                <a:cs typeface="Georgia"/>
                <a:sym typeface="Georgia"/>
              </a:rPr>
              <a:t>Q</a:t>
            </a:r>
            <a:r>
              <a:rPr b="0" i="1" lang="en-US" sz="2400" u="none" cap="none" strike="noStrike">
                <a:solidFill>
                  <a:srgbClr val="FF0000"/>
                </a:solidFill>
                <a:latin typeface="Georgia"/>
                <a:ea typeface="Georgia"/>
                <a:cs typeface="Georgia"/>
                <a:sym typeface="Georgia"/>
              </a:rPr>
              <a:t>uestion</a:t>
            </a:r>
            <a:r>
              <a:rPr b="0" i="1" lang="en-US" sz="2400" u="none" cap="none" strike="noStrike">
                <a:solidFill>
                  <a:srgbClr val="FFFFFF"/>
                </a:solidFill>
                <a:latin typeface="Georgia"/>
                <a:ea typeface="Georgia"/>
                <a:cs typeface="Georgia"/>
                <a:sym typeface="Georgia"/>
              </a:rPr>
              <a:t> </a:t>
            </a:r>
            <a:r>
              <a:rPr i="1" lang="en-US" sz="2400">
                <a:solidFill>
                  <a:srgbClr val="FFFFFF"/>
                </a:solidFill>
                <a:latin typeface="Georgia"/>
                <a:ea typeface="Georgia"/>
                <a:cs typeface="Georgia"/>
                <a:sym typeface="Georgia"/>
              </a:rPr>
              <a:t>has</a:t>
            </a:r>
            <a:r>
              <a:rPr b="0" i="1" lang="en-US" sz="2400" u="none" cap="none" strike="noStrike">
                <a:solidFill>
                  <a:srgbClr val="FFFFFF"/>
                </a:solidFill>
                <a:latin typeface="Georgia"/>
                <a:ea typeface="Georgia"/>
                <a:cs typeface="Georgia"/>
                <a:sym typeface="Georgia"/>
              </a:rPr>
              <a:t> never </a:t>
            </a:r>
            <a:r>
              <a:rPr i="1" lang="en-US" sz="2400">
                <a:solidFill>
                  <a:srgbClr val="FFFFFF"/>
                </a:solidFill>
                <a:latin typeface="Georgia"/>
                <a:ea typeface="Georgia"/>
                <a:cs typeface="Georgia"/>
                <a:sym typeface="Georgia"/>
              </a:rPr>
              <a:t>been </a:t>
            </a:r>
            <a:r>
              <a:rPr b="0" i="1" lang="en-US" sz="2400" u="none" cap="none" strike="noStrike">
                <a:solidFill>
                  <a:srgbClr val="FFFFFF"/>
                </a:solidFill>
                <a:latin typeface="Georgia"/>
                <a:ea typeface="Georgia"/>
                <a:cs typeface="Georgia"/>
                <a:sym typeface="Georgia"/>
              </a:rPr>
              <a:t>whether the technology </a:t>
            </a:r>
            <a:r>
              <a:rPr i="1" lang="en-US" sz="2400">
                <a:solidFill>
                  <a:srgbClr val="FFFFFF"/>
                </a:solidFill>
                <a:latin typeface="Georgia"/>
                <a:ea typeface="Georgia"/>
                <a:cs typeface="Georgia"/>
                <a:sym typeface="Georgia"/>
              </a:rPr>
              <a:t>is</a:t>
            </a:r>
            <a:r>
              <a:rPr b="0" i="1" lang="en-US" sz="2400" u="none" cap="none" strike="noStrike">
                <a:solidFill>
                  <a:srgbClr val="FFFFFF"/>
                </a:solidFill>
                <a:latin typeface="Georgia"/>
                <a:ea typeface="Georgia"/>
                <a:cs typeface="Georgia"/>
                <a:sym typeface="Georgia"/>
              </a:rPr>
              <a:t> powerful.</a:t>
            </a:r>
            <a:endParaRPr b="0" i="0" sz="2400" u="none" cap="none" strike="noStrike">
              <a:solidFill>
                <a:schemeClr val="dk1"/>
              </a:solidFill>
              <a:latin typeface="Calibri"/>
              <a:ea typeface="Calibri"/>
              <a:cs typeface="Calibri"/>
              <a:sym typeface="Calibri"/>
            </a:endParaRPr>
          </a:p>
        </p:txBody>
      </p:sp>
      <p:sp>
        <p:nvSpPr>
          <p:cNvPr id="93" name="Google Shape;93;p9"/>
          <p:cNvSpPr/>
          <p:nvPr/>
        </p:nvSpPr>
        <p:spPr>
          <a:xfrm>
            <a:off x="1005840" y="1389888"/>
            <a:ext cx="7132320" cy="384048"/>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ABBCC"/>
              </a:buClr>
              <a:buSzPts val="1700"/>
              <a:buFont typeface="Calibri"/>
              <a:buNone/>
            </a:pPr>
            <a:r>
              <a:rPr b="0" i="0" lang="en-US" sz="1700" u="none" cap="none" strike="noStrike">
                <a:solidFill>
                  <a:srgbClr val="AABBCC"/>
                </a:solidFill>
                <a:latin typeface="Calibri"/>
                <a:ea typeface="Calibri"/>
                <a:cs typeface="Calibri"/>
                <a:sym typeface="Calibri"/>
              </a:rPr>
              <a:t>The question </a:t>
            </a:r>
            <a:r>
              <a:rPr lang="en-US" sz="1700">
                <a:solidFill>
                  <a:srgbClr val="AABBCC"/>
                </a:solidFill>
                <a:latin typeface="Calibri"/>
                <a:ea typeface="Calibri"/>
                <a:cs typeface="Calibri"/>
                <a:sym typeface="Calibri"/>
              </a:rPr>
              <a:t>has</a:t>
            </a:r>
            <a:r>
              <a:rPr b="0" i="0" lang="en-US" sz="1700" u="none" cap="none" strike="noStrike">
                <a:solidFill>
                  <a:srgbClr val="AABBCC"/>
                </a:solidFill>
                <a:latin typeface="Calibri"/>
                <a:ea typeface="Calibri"/>
                <a:cs typeface="Calibri"/>
                <a:sym typeface="Calibri"/>
              </a:rPr>
              <a:t> always been:</a:t>
            </a:r>
            <a:endParaRPr b="0" i="0" sz="1700" u="none" cap="none" strike="noStrike">
              <a:solidFill>
                <a:schemeClr val="dk1"/>
              </a:solidFill>
              <a:latin typeface="Calibri"/>
              <a:ea typeface="Calibri"/>
              <a:cs typeface="Calibri"/>
              <a:sym typeface="Calibri"/>
            </a:endParaRPr>
          </a:p>
        </p:txBody>
      </p:sp>
      <p:sp>
        <p:nvSpPr>
          <p:cNvPr id="94" name="Google Shape;94;p9"/>
          <p:cNvSpPr/>
          <p:nvPr/>
        </p:nvSpPr>
        <p:spPr>
          <a:xfrm>
            <a:off x="1005840" y="1828800"/>
            <a:ext cx="7132320" cy="7772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C47"/>
              </a:buClr>
              <a:buSzPts val="4200"/>
              <a:buFont typeface="Georgia"/>
              <a:buNone/>
            </a:pPr>
            <a:r>
              <a:rPr b="1" i="0" lang="en-US" sz="4200" u="none" cap="none" strike="noStrike">
                <a:solidFill>
                  <a:srgbClr val="FFCC47"/>
                </a:solidFill>
                <a:latin typeface="Georgia"/>
                <a:ea typeface="Georgia"/>
                <a:cs typeface="Georgia"/>
                <a:sym typeface="Georgia"/>
              </a:rPr>
              <a:t>Powerful for whom?”</a:t>
            </a:r>
            <a:endParaRPr b="0" i="0" sz="4200" u="none" cap="none" strike="noStrike">
              <a:solidFill>
                <a:schemeClr val="dk1"/>
              </a:solidFill>
              <a:latin typeface="Calibri"/>
              <a:ea typeface="Calibri"/>
              <a:cs typeface="Calibri"/>
              <a:sym typeface="Calibri"/>
            </a:endParaRPr>
          </a:p>
        </p:txBody>
      </p:sp>
      <p:sp>
        <p:nvSpPr>
          <p:cNvPr id="95" name="Google Shape;95;p9"/>
          <p:cNvSpPr/>
          <p:nvPr/>
        </p:nvSpPr>
        <p:spPr>
          <a:xfrm>
            <a:off x="2926080" y="2724912"/>
            <a:ext cx="3291840" cy="4572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9"/>
          <p:cNvSpPr/>
          <p:nvPr/>
        </p:nvSpPr>
        <p:spPr>
          <a:xfrm>
            <a:off x="1005840" y="2880360"/>
            <a:ext cx="7132320" cy="86868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8899AA"/>
              </a:buClr>
              <a:buSzPts val="1400"/>
              <a:buFont typeface="Calibri"/>
              <a:buNone/>
            </a:pPr>
            <a:r>
              <a:rPr b="0" i="1" lang="en-US" sz="1400" u="none" cap="none" strike="noStrike">
                <a:solidFill>
                  <a:srgbClr val="8899AA"/>
                </a:solidFill>
                <a:latin typeface="Calibri"/>
                <a:ea typeface="Calibri"/>
                <a:cs typeface="Calibri"/>
                <a:sym typeface="Calibri"/>
              </a:rPr>
              <a:t>Not: is AI here? (It is.)</a:t>
            </a:r>
            <a:endParaRPr b="0" i="0" sz="14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8899AA"/>
              </a:buClr>
              <a:buSzPts val="1400"/>
              <a:buFont typeface="Calibri"/>
              <a:buNone/>
            </a:pPr>
            <a:r>
              <a:rPr b="0" i="1" lang="en-US" sz="1400" u="none" cap="none" strike="noStrike">
                <a:solidFill>
                  <a:srgbClr val="8899AA"/>
                </a:solidFill>
                <a:latin typeface="Calibri"/>
                <a:ea typeface="Calibri"/>
                <a:cs typeface="Calibri"/>
                <a:sym typeface="Calibri"/>
              </a:rPr>
              <a:t>Not: is it changing education? (It already has.)</a:t>
            </a:r>
            <a:endParaRPr b="0" i="0" sz="14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8899AA"/>
              </a:buClr>
              <a:buSzPts val="1400"/>
              <a:buFont typeface="Calibri"/>
              <a:buNone/>
            </a:pPr>
            <a:r>
              <a:rPr b="0" i="1" lang="en-US" sz="1400" u="none" cap="none" strike="noStrike">
                <a:solidFill>
                  <a:srgbClr val="8899AA"/>
                </a:solidFill>
                <a:latin typeface="Calibri"/>
                <a:ea typeface="Calibri"/>
                <a:cs typeface="Calibri"/>
                <a:sym typeface="Calibri"/>
              </a:rPr>
              <a:t>But: are we the ones doing the shaping — or just receiving the shape?</a:t>
            </a:r>
            <a:endParaRPr b="0" i="0" sz="1400" u="none" cap="none" strike="noStrike">
              <a:solidFill>
                <a:schemeClr val="dk1"/>
              </a:solidFill>
              <a:latin typeface="Calibri"/>
              <a:ea typeface="Calibri"/>
              <a:cs typeface="Calibri"/>
              <a:sym typeface="Calibri"/>
            </a:endParaRPr>
          </a:p>
        </p:txBody>
      </p:sp>
      <p:sp>
        <p:nvSpPr>
          <p:cNvPr id="97" name="Google Shape;97;p9"/>
          <p:cNvSpPr/>
          <p:nvPr/>
        </p:nvSpPr>
        <p:spPr>
          <a:xfrm>
            <a:off x="0" y="4869180"/>
            <a:ext cx="9144000" cy="274320"/>
          </a:xfrm>
          <a:prstGeom prst="rect">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0" y="4869180"/>
            <a:ext cx="411480" cy="27432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p:nvPr/>
        </p:nvSpPr>
        <p:spPr>
          <a:xfrm>
            <a:off x="7406640" y="4881067"/>
            <a:ext cx="1554480" cy="201168"/>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B600"/>
              </a:buClr>
              <a:buSzPts val="900"/>
              <a:buFont typeface="Courier New"/>
              <a:buNone/>
            </a:pPr>
            <a:r>
              <a:rPr lang="en-US" sz="900">
                <a:solidFill>
                  <a:srgbClr val="FFB600"/>
                </a:solidFill>
                <a:latin typeface="Courier New"/>
                <a:ea typeface="Courier New"/>
                <a:cs typeface="Courier New"/>
                <a:sym typeface="Courier New"/>
              </a:rPr>
              <a:t>5</a:t>
            </a:r>
            <a:r>
              <a:rPr b="0" i="0" lang="en-US" sz="900" u="none" cap="none" strike="noStrike">
                <a:solidFill>
                  <a:srgbClr val="FFB600"/>
                </a:solidFill>
                <a:latin typeface="Courier New"/>
                <a:ea typeface="Courier New"/>
                <a:cs typeface="Courier New"/>
                <a:sym typeface="Courier New"/>
              </a:rPr>
              <a:t> / </a:t>
            </a:r>
            <a:r>
              <a:rPr lang="en-US" sz="900">
                <a:solidFill>
                  <a:srgbClr val="FFB600"/>
                </a:solidFill>
                <a:latin typeface="Courier New"/>
                <a:ea typeface="Courier New"/>
                <a:cs typeface="Courier New"/>
                <a:sym typeface="Courier New"/>
              </a:rPr>
              <a:t>35</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2F6D"/>
        </a:solidFill>
      </p:bgPr>
    </p:bg>
    <p:spTree>
      <p:nvGrpSpPr>
        <p:cNvPr id="104" name="Shape 104"/>
        <p:cNvGrpSpPr/>
        <p:nvPr/>
      </p:nvGrpSpPr>
      <p:grpSpPr>
        <a:xfrm>
          <a:off x="0" y="0"/>
          <a:ext cx="0" cy="0"/>
          <a:chOff x="0" y="0"/>
          <a:chExt cx="0" cy="0"/>
        </a:xfrm>
      </p:grpSpPr>
      <p:sp>
        <p:nvSpPr>
          <p:cNvPr id="105" name="Google Shape;105;p10"/>
          <p:cNvSpPr/>
          <p:nvPr/>
        </p:nvSpPr>
        <p:spPr>
          <a:xfrm>
            <a:off x="0" y="0"/>
            <a:ext cx="9144000" cy="73152"/>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411480" y="457200"/>
            <a:ext cx="8321040" cy="10058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AABBCC"/>
              </a:buClr>
              <a:buSzPts val="2800"/>
              <a:buFont typeface="Georgia"/>
              <a:buNone/>
            </a:pPr>
            <a:r>
              <a:rPr b="0" i="0" lang="en-US" sz="2800" u="none" cap="none" strike="noStrike">
                <a:solidFill>
                  <a:srgbClr val="AABBCC"/>
                </a:solidFill>
                <a:latin typeface="Georgia"/>
                <a:ea typeface="Georgia"/>
                <a:cs typeface="Georgia"/>
                <a:sym typeface="Georgia"/>
              </a:rPr>
              <a:t>Not an AI optimist.</a:t>
            </a:r>
            <a:endParaRPr b="0" i="0" sz="28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AABBCC"/>
              </a:buClr>
              <a:buSzPts val="2800"/>
              <a:buFont typeface="Georgia"/>
              <a:buNone/>
            </a:pPr>
            <a:r>
              <a:rPr b="0" i="0" lang="en-US" sz="2800" u="none" cap="none" strike="noStrike">
                <a:solidFill>
                  <a:srgbClr val="AABBCC"/>
                </a:solidFill>
                <a:latin typeface="Georgia"/>
                <a:ea typeface="Georgia"/>
                <a:cs typeface="Georgia"/>
                <a:sym typeface="Georgia"/>
              </a:rPr>
              <a:t>Not an AI pessimist.</a:t>
            </a:r>
            <a:endParaRPr b="0" i="0" sz="2800" u="none" cap="none" strike="noStrike">
              <a:solidFill>
                <a:schemeClr val="dk1"/>
              </a:solidFill>
              <a:latin typeface="Calibri"/>
              <a:ea typeface="Calibri"/>
              <a:cs typeface="Calibri"/>
              <a:sym typeface="Calibri"/>
            </a:endParaRPr>
          </a:p>
        </p:txBody>
      </p:sp>
      <p:sp>
        <p:nvSpPr>
          <p:cNvPr id="107" name="Google Shape;107;p10"/>
          <p:cNvSpPr/>
          <p:nvPr/>
        </p:nvSpPr>
        <p:spPr>
          <a:xfrm>
            <a:off x="2926080" y="1572768"/>
            <a:ext cx="3291840" cy="54864"/>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0"/>
          <p:cNvSpPr/>
          <p:nvPr/>
        </p:nvSpPr>
        <p:spPr>
          <a:xfrm>
            <a:off x="411480" y="1719072"/>
            <a:ext cx="8321040" cy="77724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FFCC47"/>
              </a:buClr>
              <a:buSzPts val="5200"/>
              <a:buFont typeface="Georgia"/>
              <a:buNone/>
            </a:pPr>
            <a:r>
              <a:rPr b="1" i="0" lang="en-US" sz="5200" u="none" cap="none" strike="noStrike">
                <a:solidFill>
                  <a:srgbClr val="FFCC47"/>
                </a:solidFill>
                <a:latin typeface="Georgia"/>
                <a:ea typeface="Georgia"/>
                <a:cs typeface="Georgia"/>
                <a:sym typeface="Georgia"/>
              </a:rPr>
              <a:t>A steward.</a:t>
            </a:r>
            <a:endParaRPr b="0" i="0" sz="5200" u="none" cap="none" strike="noStrike">
              <a:solidFill>
                <a:schemeClr val="dk1"/>
              </a:solidFill>
              <a:latin typeface="Calibri"/>
              <a:ea typeface="Calibri"/>
              <a:cs typeface="Calibri"/>
              <a:sym typeface="Calibri"/>
            </a:endParaRPr>
          </a:p>
        </p:txBody>
      </p:sp>
      <p:sp>
        <p:nvSpPr>
          <p:cNvPr id="109" name="Google Shape;109;p10"/>
          <p:cNvSpPr/>
          <p:nvPr/>
        </p:nvSpPr>
        <p:spPr>
          <a:xfrm>
            <a:off x="457200" y="2670048"/>
            <a:ext cx="8229600" cy="566928"/>
          </a:xfrm>
          <a:prstGeom prst="rect">
            <a:avLst/>
          </a:prstGeom>
          <a:solidFill>
            <a:srgbClr val="FFFFFF">
              <a:alpha val="7058"/>
            </a:srgbClr>
          </a:solidFill>
          <a:ln cap="flat" cmpd="sng" w="12700">
            <a:solidFill>
              <a:srgbClr val="FFFFFF">
                <a:alpha val="12156"/>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0"/>
          <p:cNvSpPr/>
          <p:nvPr/>
        </p:nvSpPr>
        <p:spPr>
          <a:xfrm>
            <a:off x="457200" y="2670048"/>
            <a:ext cx="73152" cy="566928"/>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0"/>
          <p:cNvSpPr/>
          <p:nvPr/>
        </p:nvSpPr>
        <p:spPr>
          <a:xfrm>
            <a:off x="658368" y="2706624"/>
            <a:ext cx="2560320" cy="47548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C47"/>
              </a:buClr>
              <a:buSzPts val="1200"/>
              <a:buFont typeface="Georgia"/>
              <a:buNone/>
            </a:pPr>
            <a:r>
              <a:rPr b="1" i="0" lang="en-US" sz="1200" u="none" cap="none" strike="noStrike">
                <a:solidFill>
                  <a:srgbClr val="FFCC47"/>
                </a:solidFill>
                <a:latin typeface="Georgia"/>
                <a:ea typeface="Georgia"/>
                <a:cs typeface="Georgia"/>
                <a:sym typeface="Georgia"/>
              </a:rPr>
              <a:t>11</a:t>
            </a:r>
            <a:r>
              <a:rPr b="1" lang="en-US" sz="1200">
                <a:solidFill>
                  <a:srgbClr val="FFCC47"/>
                </a:solidFill>
                <a:latin typeface="Georgia"/>
                <a:ea typeface="Georgia"/>
                <a:cs typeface="Georgia"/>
                <a:sym typeface="Georgia"/>
              </a:rPr>
              <a:t>6</a:t>
            </a:r>
            <a:r>
              <a:rPr b="1" i="0" lang="en-US" sz="1200" u="none" cap="none" strike="noStrike">
                <a:solidFill>
                  <a:srgbClr val="FFCC47"/>
                </a:solidFill>
                <a:latin typeface="Georgia"/>
                <a:ea typeface="Georgia"/>
                <a:cs typeface="Georgia"/>
                <a:sym typeface="Georgia"/>
              </a:rPr>
              <a:t> colleges, 2.2M students</a:t>
            </a:r>
            <a:endParaRPr b="0" i="0" sz="1200" u="none" cap="none" strike="noStrike">
              <a:solidFill>
                <a:schemeClr val="dk1"/>
              </a:solidFill>
              <a:latin typeface="Calibri"/>
              <a:ea typeface="Calibri"/>
              <a:cs typeface="Calibri"/>
              <a:sym typeface="Calibri"/>
            </a:endParaRPr>
          </a:p>
        </p:txBody>
      </p:sp>
      <p:sp>
        <p:nvSpPr>
          <p:cNvPr id="112" name="Google Shape;112;p10"/>
          <p:cNvSpPr/>
          <p:nvPr/>
        </p:nvSpPr>
        <p:spPr>
          <a:xfrm>
            <a:off x="3218700" y="2706625"/>
            <a:ext cx="5376600" cy="4755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ABBCC"/>
              </a:buClr>
              <a:buSzPts val="1200"/>
              <a:buFont typeface="Calibri"/>
              <a:buNone/>
            </a:pPr>
            <a:r>
              <a:rPr b="0" i="0" lang="en-US" sz="1200" u="none" cap="none" strike="noStrike">
                <a:solidFill>
                  <a:srgbClr val="AABBCC"/>
                </a:solidFill>
                <a:latin typeface="Calibri"/>
                <a:ea typeface="Calibri"/>
                <a:cs typeface="Calibri"/>
                <a:sym typeface="Calibri"/>
              </a:rPr>
              <a:t>The largest public higher education system in the United States.</a:t>
            </a:r>
            <a:endParaRPr b="0" i="0" sz="1200" u="none" cap="none" strike="noStrike">
              <a:solidFill>
                <a:schemeClr val="dk1"/>
              </a:solidFill>
              <a:latin typeface="Calibri"/>
              <a:ea typeface="Calibri"/>
              <a:cs typeface="Calibri"/>
              <a:sym typeface="Calibri"/>
            </a:endParaRPr>
          </a:p>
        </p:txBody>
      </p:sp>
      <p:sp>
        <p:nvSpPr>
          <p:cNvPr id="113" name="Google Shape;113;p10"/>
          <p:cNvSpPr/>
          <p:nvPr/>
        </p:nvSpPr>
        <p:spPr>
          <a:xfrm>
            <a:off x="457200" y="3328416"/>
            <a:ext cx="8229600" cy="566928"/>
          </a:xfrm>
          <a:prstGeom prst="rect">
            <a:avLst/>
          </a:prstGeom>
          <a:solidFill>
            <a:srgbClr val="FFFFFF">
              <a:alpha val="7058"/>
            </a:srgbClr>
          </a:solidFill>
          <a:ln cap="flat" cmpd="sng" w="12700">
            <a:solidFill>
              <a:srgbClr val="FFFFFF">
                <a:alpha val="12156"/>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0"/>
          <p:cNvSpPr/>
          <p:nvPr/>
        </p:nvSpPr>
        <p:spPr>
          <a:xfrm>
            <a:off x="457200" y="3328416"/>
            <a:ext cx="73152" cy="566928"/>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0"/>
          <p:cNvSpPr/>
          <p:nvPr/>
        </p:nvSpPr>
        <p:spPr>
          <a:xfrm>
            <a:off x="658368" y="3364992"/>
            <a:ext cx="2560320" cy="47548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C47"/>
              </a:buClr>
              <a:buSzPts val="1200"/>
              <a:buFont typeface="Georgia"/>
              <a:buNone/>
            </a:pPr>
            <a:r>
              <a:rPr b="1" lang="en-US" sz="1200">
                <a:solidFill>
                  <a:srgbClr val="FFCC47"/>
                </a:solidFill>
                <a:latin typeface="Georgia"/>
                <a:ea typeface="Georgia"/>
                <a:cs typeface="Georgia"/>
                <a:sym typeface="Georgia"/>
              </a:rPr>
              <a:t>5 </a:t>
            </a:r>
            <a:r>
              <a:rPr b="1" i="0" lang="en-US" sz="1200" u="none" cap="none" strike="noStrike">
                <a:solidFill>
                  <a:srgbClr val="FFCC47"/>
                </a:solidFill>
                <a:latin typeface="Georgia"/>
                <a:ea typeface="Georgia"/>
                <a:cs typeface="Georgia"/>
                <a:sym typeface="Georgia"/>
              </a:rPr>
              <a:t>AI Literacy Initiatives</a:t>
            </a:r>
            <a:endParaRPr b="0" i="0" sz="1200" u="none" cap="none" strike="noStrike">
              <a:solidFill>
                <a:schemeClr val="dk1"/>
              </a:solidFill>
              <a:latin typeface="Calibri"/>
              <a:ea typeface="Calibri"/>
              <a:cs typeface="Calibri"/>
              <a:sym typeface="Calibri"/>
            </a:endParaRPr>
          </a:p>
        </p:txBody>
      </p:sp>
      <p:sp>
        <p:nvSpPr>
          <p:cNvPr id="116" name="Google Shape;116;p10"/>
          <p:cNvSpPr/>
          <p:nvPr/>
        </p:nvSpPr>
        <p:spPr>
          <a:xfrm>
            <a:off x="3184075" y="3365000"/>
            <a:ext cx="5455200" cy="4755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ABBCC"/>
              </a:buClr>
              <a:buSzPts val="1200"/>
              <a:buFont typeface="Calibri"/>
              <a:buNone/>
            </a:pPr>
            <a:r>
              <a:rPr lang="en-US" sz="1200">
                <a:solidFill>
                  <a:srgbClr val="AABBCC"/>
                </a:solidFill>
                <a:latin typeface="Calibri"/>
                <a:ea typeface="Calibri"/>
                <a:cs typeface="Calibri"/>
                <a:sym typeface="Calibri"/>
              </a:rPr>
              <a:t>Classified Professionals, </a:t>
            </a:r>
            <a:r>
              <a:rPr lang="en-US" sz="1200">
                <a:solidFill>
                  <a:srgbClr val="AABBCC"/>
                </a:solidFill>
                <a:latin typeface="Calibri"/>
                <a:ea typeface="Calibri"/>
                <a:cs typeface="Calibri"/>
                <a:sym typeface="Calibri"/>
              </a:rPr>
              <a:t>Faculty,  Students, Community Engagement, CEO Tech Tours</a:t>
            </a:r>
            <a:endParaRPr b="0" i="0" sz="1200" u="none" cap="none" strike="noStrike">
              <a:solidFill>
                <a:schemeClr val="dk1"/>
              </a:solidFill>
              <a:latin typeface="Calibri"/>
              <a:ea typeface="Calibri"/>
              <a:cs typeface="Calibri"/>
              <a:sym typeface="Calibri"/>
            </a:endParaRPr>
          </a:p>
        </p:txBody>
      </p:sp>
      <p:sp>
        <p:nvSpPr>
          <p:cNvPr id="117" name="Google Shape;117;p10"/>
          <p:cNvSpPr/>
          <p:nvPr/>
        </p:nvSpPr>
        <p:spPr>
          <a:xfrm>
            <a:off x="457200" y="3986784"/>
            <a:ext cx="8229600" cy="566928"/>
          </a:xfrm>
          <a:prstGeom prst="rect">
            <a:avLst/>
          </a:prstGeom>
          <a:solidFill>
            <a:srgbClr val="FFFFFF">
              <a:alpha val="7058"/>
            </a:srgbClr>
          </a:solidFill>
          <a:ln cap="flat" cmpd="sng" w="12700">
            <a:solidFill>
              <a:srgbClr val="FFFFFF">
                <a:alpha val="12156"/>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0"/>
          <p:cNvSpPr/>
          <p:nvPr/>
        </p:nvSpPr>
        <p:spPr>
          <a:xfrm>
            <a:off x="457200" y="3986784"/>
            <a:ext cx="73152" cy="566928"/>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0"/>
          <p:cNvSpPr/>
          <p:nvPr/>
        </p:nvSpPr>
        <p:spPr>
          <a:xfrm>
            <a:off x="658368" y="4023360"/>
            <a:ext cx="2560320" cy="47548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CC47"/>
              </a:buClr>
              <a:buSzPts val="1200"/>
              <a:buFont typeface="Georgia"/>
              <a:buNone/>
            </a:pPr>
            <a:r>
              <a:rPr b="1" i="0" lang="en-US" sz="1200" u="none" cap="none" strike="noStrike">
                <a:solidFill>
                  <a:srgbClr val="FFCC47"/>
                </a:solidFill>
                <a:latin typeface="Georgia"/>
                <a:ea typeface="Georgia"/>
                <a:cs typeface="Georgia"/>
                <a:sym typeface="Georgia"/>
              </a:rPr>
              <a:t>The through-line</a:t>
            </a:r>
            <a:endParaRPr b="0" i="0" sz="1200" u="none" cap="none" strike="noStrike">
              <a:solidFill>
                <a:schemeClr val="dk1"/>
              </a:solidFill>
              <a:latin typeface="Calibri"/>
              <a:ea typeface="Calibri"/>
              <a:cs typeface="Calibri"/>
              <a:sym typeface="Calibri"/>
            </a:endParaRPr>
          </a:p>
        </p:txBody>
      </p:sp>
      <p:sp>
        <p:nvSpPr>
          <p:cNvPr id="120" name="Google Shape;120;p10"/>
          <p:cNvSpPr/>
          <p:nvPr/>
        </p:nvSpPr>
        <p:spPr>
          <a:xfrm>
            <a:off x="3218750" y="4023350"/>
            <a:ext cx="5376600" cy="4755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AABBCC"/>
              </a:buClr>
              <a:buSzPts val="1200"/>
              <a:buFont typeface="Calibri"/>
              <a:buNone/>
            </a:pPr>
            <a:r>
              <a:rPr b="0" i="0" lang="en-US" sz="1200" u="none" cap="none" strike="noStrike">
                <a:solidFill>
                  <a:srgbClr val="AABBCC"/>
                </a:solidFill>
                <a:latin typeface="Calibri"/>
                <a:ea typeface="Calibri"/>
                <a:cs typeface="Calibri"/>
                <a:sym typeface="Calibri"/>
              </a:rPr>
              <a:t>Every decision about AI runs through: does this work for the people who need it most? Or does it make their situation harder to see?</a:t>
            </a:r>
            <a:endParaRPr b="0" i="0" sz="1200" u="none" cap="none" strike="noStrike">
              <a:solidFill>
                <a:schemeClr val="dk1"/>
              </a:solidFill>
              <a:latin typeface="Calibri"/>
              <a:ea typeface="Calibri"/>
              <a:cs typeface="Calibri"/>
              <a:sym typeface="Calibri"/>
            </a:endParaRPr>
          </a:p>
        </p:txBody>
      </p:sp>
      <p:sp>
        <p:nvSpPr>
          <p:cNvPr id="121" name="Google Shape;121;p10"/>
          <p:cNvSpPr/>
          <p:nvPr/>
        </p:nvSpPr>
        <p:spPr>
          <a:xfrm>
            <a:off x="0" y="4869180"/>
            <a:ext cx="9144000" cy="274320"/>
          </a:xfrm>
          <a:prstGeom prst="rect">
            <a:avLst/>
          </a:prstGeom>
          <a:solidFill>
            <a:srgbClr val="002F6D"/>
          </a:solidFill>
          <a:ln cap="flat" cmpd="sng" w="12700">
            <a:solidFill>
              <a:srgbClr val="002F6D"/>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0"/>
          <p:cNvSpPr/>
          <p:nvPr/>
        </p:nvSpPr>
        <p:spPr>
          <a:xfrm>
            <a:off x="0" y="4869180"/>
            <a:ext cx="411480" cy="274320"/>
          </a:xfrm>
          <a:prstGeom prst="rect">
            <a:avLst/>
          </a:prstGeom>
          <a:solidFill>
            <a:srgbClr val="FFB600"/>
          </a:solidFill>
          <a:ln cap="flat" cmpd="sng" w="12700">
            <a:solidFill>
              <a:srgbClr val="FFB6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0"/>
          <p:cNvSpPr/>
          <p:nvPr/>
        </p:nvSpPr>
        <p:spPr>
          <a:xfrm>
            <a:off x="7406640" y="4881067"/>
            <a:ext cx="1554480" cy="201168"/>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rgbClr val="FFB600"/>
              </a:buClr>
              <a:buSzPts val="900"/>
              <a:buFont typeface="Courier New"/>
              <a:buNone/>
            </a:pPr>
            <a:r>
              <a:rPr lang="en-US" sz="900">
                <a:solidFill>
                  <a:srgbClr val="FFB600"/>
                </a:solidFill>
                <a:latin typeface="Courier New"/>
                <a:ea typeface="Courier New"/>
                <a:cs typeface="Courier New"/>
                <a:sym typeface="Courier New"/>
              </a:rPr>
              <a:t>6</a:t>
            </a:r>
            <a:r>
              <a:rPr b="0" i="0" lang="en-US" sz="900" u="none" cap="none" strike="noStrike">
                <a:solidFill>
                  <a:srgbClr val="FFB600"/>
                </a:solidFill>
                <a:latin typeface="Courier New"/>
                <a:ea typeface="Courier New"/>
                <a:cs typeface="Courier New"/>
                <a:sym typeface="Courier New"/>
              </a:rPr>
              <a:t> / </a:t>
            </a:r>
            <a:r>
              <a:rPr lang="en-US" sz="900">
                <a:solidFill>
                  <a:srgbClr val="FFB600"/>
                </a:solidFill>
                <a:latin typeface="Courier New"/>
                <a:ea typeface="Courier New"/>
                <a:cs typeface="Courier New"/>
                <a:sym typeface="Courier New"/>
              </a:rPr>
              <a:t>35</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7F5F0"/>
        </a:solidFill>
      </p:bgPr>
    </p:bg>
    <p:spTree>
      <p:nvGrpSpPr>
        <p:cNvPr id="128" name="Shape 128"/>
        <p:cNvGrpSpPr/>
        <p:nvPr/>
      </p:nvGrpSpPr>
      <p:grpSpPr>
        <a:xfrm>
          <a:off x="0" y="0"/>
          <a:ext cx="0" cy="0"/>
          <a:chOff x="0" y="0"/>
          <a:chExt cx="0" cy="0"/>
        </a:xfrm>
      </p:grpSpPr>
      <p:sp>
        <p:nvSpPr>
          <p:cNvPr id="129" name="Google Shape;129;p11"/>
          <p:cNvSpPr/>
          <p:nvPr/>
        </p:nvSpPr>
        <p:spPr>
          <a:xfrm>
            <a:off x="0" y="0"/>
            <a:ext cx="9144000" cy="73200"/>
          </a:xfrm>
          <a:prstGeom prst="rect">
            <a:avLst/>
          </a:prstGeom>
          <a:solidFill>
            <a:srgbClr val="E8A838"/>
          </a:solidFill>
          <a:ln cap="flat" cmpd="sng" w="12700">
            <a:solidFill>
              <a:srgbClr val="E8A838"/>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0" name="Google Shape;130;p11"/>
          <p:cNvSpPr/>
          <p:nvPr/>
        </p:nvSpPr>
        <p:spPr>
          <a:xfrm>
            <a:off x="457200" y="164592"/>
            <a:ext cx="8229600" cy="5943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3D4A"/>
              </a:buClr>
              <a:buSzPts val="2800"/>
              <a:buFont typeface="Georgia"/>
              <a:buNone/>
            </a:pPr>
            <a:r>
              <a:rPr b="1" lang="en-US" sz="2800">
                <a:solidFill>
                  <a:srgbClr val="0D3D4A"/>
                </a:solidFill>
                <a:latin typeface="Georgia"/>
                <a:ea typeface="Georgia"/>
                <a:cs typeface="Georgia"/>
                <a:sym typeface="Georgia"/>
              </a:rPr>
              <a:t>Why AI — Why Now — Why Us</a:t>
            </a:r>
            <a:endParaRPr sz="2800">
              <a:solidFill>
                <a:schemeClr val="dk1"/>
              </a:solidFill>
              <a:latin typeface="Calibri"/>
              <a:ea typeface="Calibri"/>
              <a:cs typeface="Calibri"/>
              <a:sym typeface="Calibri"/>
            </a:endParaRPr>
          </a:p>
        </p:txBody>
      </p:sp>
      <p:sp>
        <p:nvSpPr>
          <p:cNvPr id="131" name="Google Shape;131;p11"/>
          <p:cNvSpPr/>
          <p:nvPr/>
        </p:nvSpPr>
        <p:spPr>
          <a:xfrm>
            <a:off x="457200" y="777240"/>
            <a:ext cx="8229600" cy="3201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1A6B7A"/>
              </a:buClr>
              <a:buSzPts val="1300"/>
              <a:buFont typeface="Calibri"/>
              <a:buNone/>
            </a:pPr>
            <a:r>
              <a:rPr i="1" lang="en-US" sz="1300">
                <a:solidFill>
                  <a:srgbClr val="1A6B7A"/>
                </a:solidFill>
                <a:latin typeface="Calibri"/>
                <a:ea typeface="Calibri"/>
                <a:cs typeface="Calibri"/>
                <a:sym typeface="Calibri"/>
              </a:rPr>
              <a:t>AI is not a standalone initiative. It is a strategic lever for Vision 2030.</a:t>
            </a:r>
            <a:endParaRPr sz="1300">
              <a:solidFill>
                <a:schemeClr val="dk1"/>
              </a:solidFill>
              <a:latin typeface="Calibri"/>
              <a:ea typeface="Calibri"/>
              <a:cs typeface="Calibri"/>
              <a:sym typeface="Calibri"/>
            </a:endParaRPr>
          </a:p>
        </p:txBody>
      </p:sp>
      <p:sp>
        <p:nvSpPr>
          <p:cNvPr id="132" name="Google Shape;132;p11"/>
          <p:cNvSpPr/>
          <p:nvPr/>
        </p:nvSpPr>
        <p:spPr>
          <a:xfrm>
            <a:off x="274320" y="1188720"/>
            <a:ext cx="4114800" cy="3749100"/>
          </a:xfrm>
          <a:prstGeom prst="rect">
            <a:avLst/>
          </a:prstGeom>
          <a:solidFill>
            <a:srgbClr val="0D3D4A"/>
          </a:solidFill>
          <a:ln cap="flat" cmpd="sng" w="12700">
            <a:solidFill>
              <a:srgbClr val="0D3D4A"/>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3" name="Google Shape;133;p11"/>
          <p:cNvSpPr/>
          <p:nvPr/>
        </p:nvSpPr>
        <p:spPr>
          <a:xfrm>
            <a:off x="274320" y="1188720"/>
            <a:ext cx="4114800" cy="411600"/>
          </a:xfrm>
          <a:prstGeom prst="rect">
            <a:avLst/>
          </a:prstGeom>
          <a:solidFill>
            <a:srgbClr val="E8A838"/>
          </a:solidFill>
          <a:ln cap="flat" cmpd="sng" w="12700">
            <a:solidFill>
              <a:srgbClr val="E8A838"/>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4" name="Google Shape;134;p11"/>
          <p:cNvSpPr/>
          <p:nvPr/>
        </p:nvSpPr>
        <p:spPr>
          <a:xfrm>
            <a:off x="365760" y="1188720"/>
            <a:ext cx="3931800" cy="411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D3D4A"/>
              </a:buClr>
              <a:buSzPts val="1300"/>
              <a:buFont typeface="Georgia"/>
              <a:buNone/>
            </a:pPr>
            <a:r>
              <a:rPr b="1" lang="en-US" sz="1300">
                <a:solidFill>
                  <a:srgbClr val="0D3D4A"/>
                </a:solidFill>
                <a:latin typeface="Georgia"/>
                <a:ea typeface="Georgia"/>
                <a:cs typeface="Georgia"/>
                <a:sym typeface="Georgia"/>
              </a:rPr>
              <a:t>Vision 2030 Core Goals</a:t>
            </a:r>
            <a:endParaRPr sz="1300">
              <a:solidFill>
                <a:schemeClr val="dk1"/>
              </a:solidFill>
              <a:latin typeface="Calibri"/>
              <a:ea typeface="Calibri"/>
              <a:cs typeface="Calibri"/>
              <a:sym typeface="Calibri"/>
            </a:endParaRPr>
          </a:p>
        </p:txBody>
      </p:sp>
      <p:sp>
        <p:nvSpPr>
          <p:cNvPr id="135" name="Google Shape;135;p11"/>
          <p:cNvSpPr/>
          <p:nvPr/>
        </p:nvSpPr>
        <p:spPr>
          <a:xfrm>
            <a:off x="411480" y="1682496"/>
            <a:ext cx="54900" cy="548700"/>
          </a:xfrm>
          <a:prstGeom prst="rect">
            <a:avLst/>
          </a:prstGeom>
          <a:solidFill>
            <a:srgbClr val="E8A838"/>
          </a:solidFill>
          <a:ln cap="flat" cmpd="sng" w="12700">
            <a:solidFill>
              <a:srgbClr val="E8A838"/>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6" name="Google Shape;136;p11"/>
          <p:cNvSpPr/>
          <p:nvPr/>
        </p:nvSpPr>
        <p:spPr>
          <a:xfrm>
            <a:off x="566928" y="1719072"/>
            <a:ext cx="3657600" cy="255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Increase Credential Attainment</a:t>
            </a:r>
            <a:endParaRPr sz="1100">
              <a:solidFill>
                <a:schemeClr val="dk1"/>
              </a:solidFill>
              <a:latin typeface="Calibri"/>
              <a:ea typeface="Calibri"/>
              <a:cs typeface="Calibri"/>
              <a:sym typeface="Calibri"/>
            </a:endParaRPr>
          </a:p>
        </p:txBody>
      </p:sp>
      <p:sp>
        <p:nvSpPr>
          <p:cNvPr id="137" name="Google Shape;137;p11"/>
          <p:cNvSpPr/>
          <p:nvPr/>
        </p:nvSpPr>
        <p:spPr>
          <a:xfrm>
            <a:off x="566928" y="1975104"/>
            <a:ext cx="3657600" cy="41160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Clr>
                <a:srgbClr val="D4ECF0"/>
              </a:buClr>
              <a:buSzPts val="1000"/>
              <a:buFont typeface="Calibri"/>
              <a:buNone/>
            </a:pPr>
            <a:r>
              <a:rPr lang="en-US" sz="1000">
                <a:solidFill>
                  <a:srgbClr val="D4ECF0"/>
                </a:solidFill>
                <a:latin typeface="Calibri"/>
                <a:ea typeface="Calibri"/>
                <a:cs typeface="Calibri"/>
                <a:sym typeface="Calibri"/>
              </a:rPr>
              <a:t>Double the number of students earning a high-quality degree, certificate, or transfer pathway.</a:t>
            </a:r>
            <a:endParaRPr sz="1000">
              <a:solidFill>
                <a:schemeClr val="dk1"/>
              </a:solidFill>
              <a:latin typeface="Calibri"/>
              <a:ea typeface="Calibri"/>
              <a:cs typeface="Calibri"/>
              <a:sym typeface="Calibri"/>
            </a:endParaRPr>
          </a:p>
        </p:txBody>
      </p:sp>
      <p:sp>
        <p:nvSpPr>
          <p:cNvPr id="138" name="Google Shape;138;p11"/>
          <p:cNvSpPr/>
          <p:nvPr/>
        </p:nvSpPr>
        <p:spPr>
          <a:xfrm>
            <a:off x="411480" y="2432304"/>
            <a:ext cx="54900" cy="548700"/>
          </a:xfrm>
          <a:prstGeom prst="rect">
            <a:avLst/>
          </a:prstGeom>
          <a:solidFill>
            <a:srgbClr val="E8A838"/>
          </a:solidFill>
          <a:ln cap="flat" cmpd="sng" w="12700">
            <a:solidFill>
              <a:srgbClr val="E8A838"/>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39" name="Google Shape;139;p11"/>
          <p:cNvSpPr/>
          <p:nvPr/>
        </p:nvSpPr>
        <p:spPr>
          <a:xfrm>
            <a:off x="566928" y="2468880"/>
            <a:ext cx="3657600" cy="255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Close Equity Gaps</a:t>
            </a:r>
            <a:endParaRPr sz="1100">
              <a:solidFill>
                <a:schemeClr val="dk1"/>
              </a:solidFill>
              <a:latin typeface="Calibri"/>
              <a:ea typeface="Calibri"/>
              <a:cs typeface="Calibri"/>
              <a:sym typeface="Calibri"/>
            </a:endParaRPr>
          </a:p>
        </p:txBody>
      </p:sp>
      <p:sp>
        <p:nvSpPr>
          <p:cNvPr id="140" name="Google Shape;140;p11"/>
          <p:cNvSpPr/>
          <p:nvPr/>
        </p:nvSpPr>
        <p:spPr>
          <a:xfrm>
            <a:off x="566928" y="2724912"/>
            <a:ext cx="3657600" cy="41160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Clr>
                <a:srgbClr val="D4ECF0"/>
              </a:buClr>
              <a:buSzPts val="1000"/>
              <a:buFont typeface="Calibri"/>
              <a:buNone/>
            </a:pPr>
            <a:r>
              <a:rPr lang="en-US" sz="1000">
                <a:solidFill>
                  <a:srgbClr val="D4ECF0"/>
                </a:solidFill>
                <a:latin typeface="Calibri"/>
                <a:ea typeface="Calibri"/>
                <a:cs typeface="Calibri"/>
                <a:sym typeface="Calibri"/>
              </a:rPr>
              <a:t>Eliminate outcome disparities for students of color, first-gen, low-income, and rural learners.</a:t>
            </a:r>
            <a:endParaRPr sz="1000">
              <a:solidFill>
                <a:schemeClr val="dk1"/>
              </a:solidFill>
              <a:latin typeface="Calibri"/>
              <a:ea typeface="Calibri"/>
              <a:cs typeface="Calibri"/>
              <a:sym typeface="Calibri"/>
            </a:endParaRPr>
          </a:p>
        </p:txBody>
      </p:sp>
      <p:sp>
        <p:nvSpPr>
          <p:cNvPr id="141" name="Google Shape;141;p11"/>
          <p:cNvSpPr/>
          <p:nvPr/>
        </p:nvSpPr>
        <p:spPr>
          <a:xfrm>
            <a:off x="411480" y="3182112"/>
            <a:ext cx="54900" cy="548700"/>
          </a:xfrm>
          <a:prstGeom prst="rect">
            <a:avLst/>
          </a:prstGeom>
          <a:solidFill>
            <a:srgbClr val="E8A838"/>
          </a:solidFill>
          <a:ln cap="flat" cmpd="sng" w="12700">
            <a:solidFill>
              <a:srgbClr val="E8A838"/>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2" name="Google Shape;142;p11"/>
          <p:cNvSpPr/>
          <p:nvPr/>
        </p:nvSpPr>
        <p:spPr>
          <a:xfrm>
            <a:off x="566928" y="3218688"/>
            <a:ext cx="3657600" cy="255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Strengthen Workforce Alignment</a:t>
            </a:r>
            <a:endParaRPr sz="1100">
              <a:solidFill>
                <a:schemeClr val="dk1"/>
              </a:solidFill>
              <a:latin typeface="Calibri"/>
              <a:ea typeface="Calibri"/>
              <a:cs typeface="Calibri"/>
              <a:sym typeface="Calibri"/>
            </a:endParaRPr>
          </a:p>
        </p:txBody>
      </p:sp>
      <p:sp>
        <p:nvSpPr>
          <p:cNvPr id="143" name="Google Shape;143;p11"/>
          <p:cNvSpPr/>
          <p:nvPr/>
        </p:nvSpPr>
        <p:spPr>
          <a:xfrm>
            <a:off x="566928" y="3474720"/>
            <a:ext cx="3657600" cy="41160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Clr>
                <a:srgbClr val="D4ECF0"/>
              </a:buClr>
              <a:buSzPts val="1000"/>
              <a:buFont typeface="Calibri"/>
              <a:buNone/>
            </a:pPr>
            <a:r>
              <a:rPr lang="en-US" sz="1000">
                <a:solidFill>
                  <a:srgbClr val="D4ECF0"/>
                </a:solidFill>
                <a:latin typeface="Calibri"/>
                <a:ea typeface="Calibri"/>
                <a:cs typeface="Calibri"/>
                <a:sym typeface="Calibri"/>
              </a:rPr>
              <a:t>Ensure graduates are ready for high-demand, high-wage careers in California's evolving economy.</a:t>
            </a:r>
            <a:endParaRPr sz="1000">
              <a:solidFill>
                <a:schemeClr val="dk1"/>
              </a:solidFill>
              <a:latin typeface="Calibri"/>
              <a:ea typeface="Calibri"/>
              <a:cs typeface="Calibri"/>
              <a:sym typeface="Calibri"/>
            </a:endParaRPr>
          </a:p>
        </p:txBody>
      </p:sp>
      <p:sp>
        <p:nvSpPr>
          <p:cNvPr id="144" name="Google Shape;144;p11"/>
          <p:cNvSpPr/>
          <p:nvPr/>
        </p:nvSpPr>
        <p:spPr>
          <a:xfrm>
            <a:off x="411480" y="3931920"/>
            <a:ext cx="54900" cy="548700"/>
          </a:xfrm>
          <a:prstGeom prst="rect">
            <a:avLst/>
          </a:prstGeom>
          <a:solidFill>
            <a:srgbClr val="E8A838"/>
          </a:solidFill>
          <a:ln cap="flat" cmpd="sng" w="12700">
            <a:solidFill>
              <a:srgbClr val="E8A838"/>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5" name="Google Shape;145;p11"/>
          <p:cNvSpPr/>
          <p:nvPr/>
        </p:nvSpPr>
        <p:spPr>
          <a:xfrm>
            <a:off x="566928" y="3968496"/>
            <a:ext cx="3657600" cy="255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FFFF"/>
              </a:buClr>
              <a:buSzPts val="1100"/>
              <a:buFont typeface="Calibri"/>
              <a:buNone/>
            </a:pPr>
            <a:r>
              <a:rPr b="1" lang="en-US" sz="1100">
                <a:solidFill>
                  <a:srgbClr val="FFFFFF"/>
                </a:solidFill>
                <a:latin typeface="Calibri"/>
                <a:ea typeface="Calibri"/>
                <a:cs typeface="Calibri"/>
                <a:sym typeface="Calibri"/>
              </a:rPr>
              <a:t>Modernize the Student Experience</a:t>
            </a:r>
            <a:endParaRPr sz="1100">
              <a:solidFill>
                <a:schemeClr val="dk1"/>
              </a:solidFill>
              <a:latin typeface="Calibri"/>
              <a:ea typeface="Calibri"/>
              <a:cs typeface="Calibri"/>
              <a:sym typeface="Calibri"/>
            </a:endParaRPr>
          </a:p>
        </p:txBody>
      </p:sp>
      <p:sp>
        <p:nvSpPr>
          <p:cNvPr id="146" name="Google Shape;146;p11"/>
          <p:cNvSpPr/>
          <p:nvPr/>
        </p:nvSpPr>
        <p:spPr>
          <a:xfrm>
            <a:off x="566928" y="4224528"/>
            <a:ext cx="3657600" cy="41160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Clr>
                <a:srgbClr val="D4ECF0"/>
              </a:buClr>
              <a:buSzPts val="1000"/>
              <a:buFont typeface="Calibri"/>
              <a:buNone/>
            </a:pPr>
            <a:r>
              <a:rPr lang="en-US" sz="1000">
                <a:solidFill>
                  <a:srgbClr val="D4ECF0"/>
                </a:solidFill>
                <a:latin typeface="Calibri"/>
                <a:ea typeface="Calibri"/>
                <a:cs typeface="Calibri"/>
                <a:sym typeface="Calibri"/>
              </a:rPr>
              <a:t>Deliver seamless, tech-enabled, student-centered services across all 116 colleges.</a:t>
            </a:r>
            <a:endParaRPr sz="1000">
              <a:solidFill>
                <a:schemeClr val="dk1"/>
              </a:solidFill>
              <a:latin typeface="Calibri"/>
              <a:ea typeface="Calibri"/>
              <a:cs typeface="Calibri"/>
              <a:sym typeface="Calibri"/>
            </a:endParaRPr>
          </a:p>
        </p:txBody>
      </p:sp>
      <p:sp>
        <p:nvSpPr>
          <p:cNvPr id="147" name="Google Shape;147;p11"/>
          <p:cNvSpPr/>
          <p:nvPr/>
        </p:nvSpPr>
        <p:spPr>
          <a:xfrm>
            <a:off x="4754880" y="1188720"/>
            <a:ext cx="4114800" cy="3749100"/>
          </a:xfrm>
          <a:prstGeom prst="rect">
            <a:avLst/>
          </a:prstGeom>
          <a:solidFill>
            <a:srgbClr val="FFFFFF"/>
          </a:solidFill>
          <a:ln cap="flat" cmpd="sng" w="12700">
            <a:solidFill>
              <a:srgbClr val="E0E0E0"/>
            </a:solidFill>
            <a:prstDash val="solid"/>
            <a:round/>
            <a:headEnd len="sm" w="sm" type="none"/>
            <a:tailEnd len="sm" w="sm" type="none"/>
          </a:ln>
          <a:effectLst>
            <a:outerShdw blurRad="101600" rotWithShape="0" algn="bl" dir="8100000" dist="38100">
              <a:srgbClr val="000000">
                <a:alpha val="1216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8" name="Google Shape;148;p11"/>
          <p:cNvSpPr/>
          <p:nvPr/>
        </p:nvSpPr>
        <p:spPr>
          <a:xfrm>
            <a:off x="4754880" y="1188720"/>
            <a:ext cx="4114800" cy="411600"/>
          </a:xfrm>
          <a:prstGeom prst="rect">
            <a:avLst/>
          </a:prstGeom>
          <a:solidFill>
            <a:srgbClr val="1A6B7A"/>
          </a:solidFill>
          <a:ln cap="flat" cmpd="sng" w="12700">
            <a:solidFill>
              <a:srgbClr val="1A6B7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9" name="Google Shape;149;p11"/>
          <p:cNvSpPr/>
          <p:nvPr/>
        </p:nvSpPr>
        <p:spPr>
          <a:xfrm>
            <a:off x="4846320" y="1188720"/>
            <a:ext cx="3931800" cy="411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1300"/>
              <a:buFont typeface="Georgia"/>
              <a:buNone/>
            </a:pPr>
            <a:r>
              <a:rPr b="1" lang="en-US" sz="1300">
                <a:solidFill>
                  <a:srgbClr val="FFFFFF"/>
                </a:solidFill>
                <a:latin typeface="Georgia"/>
                <a:ea typeface="Georgia"/>
                <a:cs typeface="Georgia"/>
                <a:sym typeface="Georgia"/>
              </a:rPr>
              <a:t>AI as a Strategic Lever</a:t>
            </a:r>
            <a:endParaRPr sz="1300">
              <a:solidFill>
                <a:schemeClr val="dk1"/>
              </a:solidFill>
              <a:latin typeface="Calibri"/>
              <a:ea typeface="Calibri"/>
              <a:cs typeface="Calibri"/>
              <a:sym typeface="Calibri"/>
            </a:endParaRPr>
          </a:p>
        </p:txBody>
      </p:sp>
      <p:sp>
        <p:nvSpPr>
          <p:cNvPr id="150" name="Google Shape;150;p11"/>
          <p:cNvSpPr/>
          <p:nvPr/>
        </p:nvSpPr>
        <p:spPr>
          <a:xfrm>
            <a:off x="4892040" y="1682496"/>
            <a:ext cx="54900" cy="548700"/>
          </a:xfrm>
          <a:prstGeom prst="rect">
            <a:avLst/>
          </a:prstGeom>
          <a:solidFill>
            <a:srgbClr val="1A6B7A"/>
          </a:solidFill>
          <a:ln cap="flat" cmpd="sng" w="12700">
            <a:solidFill>
              <a:srgbClr val="1A6B7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51" name="Google Shape;151;p11"/>
          <p:cNvSpPr/>
          <p:nvPr/>
        </p:nvSpPr>
        <p:spPr>
          <a:xfrm>
            <a:off x="5047488" y="1719072"/>
            <a:ext cx="3657600" cy="255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1E2D35"/>
              </a:buClr>
              <a:buSzPts val="1100"/>
              <a:buFont typeface="Calibri"/>
              <a:buNone/>
            </a:pPr>
            <a:r>
              <a:rPr b="1" lang="en-US" sz="1100">
                <a:solidFill>
                  <a:srgbClr val="1E2D35"/>
                </a:solidFill>
                <a:latin typeface="Calibri"/>
                <a:ea typeface="Calibri"/>
                <a:cs typeface="Calibri"/>
                <a:sym typeface="Calibri"/>
              </a:rPr>
              <a:t>Personalized Support at Scale</a:t>
            </a:r>
            <a:endParaRPr sz="1100">
              <a:solidFill>
                <a:schemeClr val="dk1"/>
              </a:solidFill>
              <a:latin typeface="Calibri"/>
              <a:ea typeface="Calibri"/>
              <a:cs typeface="Calibri"/>
              <a:sym typeface="Calibri"/>
            </a:endParaRPr>
          </a:p>
        </p:txBody>
      </p:sp>
      <p:sp>
        <p:nvSpPr>
          <p:cNvPr id="152" name="Google Shape;152;p11"/>
          <p:cNvSpPr/>
          <p:nvPr/>
        </p:nvSpPr>
        <p:spPr>
          <a:xfrm>
            <a:off x="5047488" y="1975104"/>
            <a:ext cx="3657600" cy="41160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Clr>
                <a:srgbClr val="64748B"/>
              </a:buClr>
              <a:buSzPts val="1000"/>
              <a:buFont typeface="Calibri"/>
              <a:buNone/>
            </a:pPr>
            <a:r>
              <a:rPr lang="en-US" sz="1000">
                <a:solidFill>
                  <a:srgbClr val="64748B"/>
                </a:solidFill>
                <a:latin typeface="Calibri"/>
                <a:ea typeface="Calibri"/>
                <a:cs typeface="Calibri"/>
                <a:sym typeface="Calibri"/>
              </a:rPr>
              <a:t>AI tutoring and advising tools extend human capacity — reaching students who need support most, when they need it.</a:t>
            </a:r>
            <a:endParaRPr sz="1000">
              <a:solidFill>
                <a:schemeClr val="dk1"/>
              </a:solidFill>
              <a:latin typeface="Calibri"/>
              <a:ea typeface="Calibri"/>
              <a:cs typeface="Calibri"/>
              <a:sym typeface="Calibri"/>
            </a:endParaRPr>
          </a:p>
        </p:txBody>
      </p:sp>
      <p:sp>
        <p:nvSpPr>
          <p:cNvPr id="153" name="Google Shape;153;p11"/>
          <p:cNvSpPr/>
          <p:nvPr/>
        </p:nvSpPr>
        <p:spPr>
          <a:xfrm>
            <a:off x="4892040" y="2432304"/>
            <a:ext cx="54900" cy="548700"/>
          </a:xfrm>
          <a:prstGeom prst="rect">
            <a:avLst/>
          </a:prstGeom>
          <a:solidFill>
            <a:srgbClr val="1A6B7A"/>
          </a:solidFill>
          <a:ln cap="flat" cmpd="sng" w="12700">
            <a:solidFill>
              <a:srgbClr val="1A6B7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54" name="Google Shape;154;p11"/>
          <p:cNvSpPr/>
          <p:nvPr/>
        </p:nvSpPr>
        <p:spPr>
          <a:xfrm>
            <a:off x="5047488" y="2468880"/>
            <a:ext cx="3657600" cy="255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1E2D35"/>
              </a:buClr>
              <a:buSzPts val="1100"/>
              <a:buFont typeface="Calibri"/>
              <a:buNone/>
            </a:pPr>
            <a:r>
              <a:rPr b="1" lang="en-US" sz="1100">
                <a:solidFill>
                  <a:srgbClr val="1E2D35"/>
                </a:solidFill>
                <a:latin typeface="Calibri"/>
                <a:ea typeface="Calibri"/>
                <a:cs typeface="Calibri"/>
                <a:sym typeface="Calibri"/>
              </a:rPr>
              <a:t>Workforce Curriculum Alignment</a:t>
            </a:r>
            <a:endParaRPr sz="1100">
              <a:solidFill>
                <a:schemeClr val="dk1"/>
              </a:solidFill>
              <a:latin typeface="Calibri"/>
              <a:ea typeface="Calibri"/>
              <a:cs typeface="Calibri"/>
              <a:sym typeface="Calibri"/>
            </a:endParaRPr>
          </a:p>
        </p:txBody>
      </p:sp>
      <p:sp>
        <p:nvSpPr>
          <p:cNvPr id="155" name="Google Shape;155;p11"/>
          <p:cNvSpPr/>
          <p:nvPr/>
        </p:nvSpPr>
        <p:spPr>
          <a:xfrm>
            <a:off x="5047488" y="2724912"/>
            <a:ext cx="3657600" cy="41160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Clr>
                <a:srgbClr val="64748B"/>
              </a:buClr>
              <a:buSzPts val="1000"/>
              <a:buFont typeface="Calibri"/>
              <a:buNone/>
            </a:pPr>
            <a:r>
              <a:rPr lang="en-US" sz="1000">
                <a:solidFill>
                  <a:srgbClr val="64748B"/>
                </a:solidFill>
                <a:latin typeface="Calibri"/>
                <a:ea typeface="Calibri"/>
                <a:cs typeface="Calibri"/>
                <a:sym typeface="Calibri"/>
              </a:rPr>
              <a:t>AI can rapidly align curriculum to regional labor market data, keeping CTE pathways current and relevant.</a:t>
            </a:r>
            <a:endParaRPr sz="1000">
              <a:solidFill>
                <a:schemeClr val="dk1"/>
              </a:solidFill>
              <a:latin typeface="Calibri"/>
              <a:ea typeface="Calibri"/>
              <a:cs typeface="Calibri"/>
              <a:sym typeface="Calibri"/>
            </a:endParaRPr>
          </a:p>
        </p:txBody>
      </p:sp>
      <p:sp>
        <p:nvSpPr>
          <p:cNvPr id="156" name="Google Shape;156;p11"/>
          <p:cNvSpPr/>
          <p:nvPr/>
        </p:nvSpPr>
        <p:spPr>
          <a:xfrm>
            <a:off x="4892040" y="3182112"/>
            <a:ext cx="54900" cy="548700"/>
          </a:xfrm>
          <a:prstGeom prst="rect">
            <a:avLst/>
          </a:prstGeom>
          <a:solidFill>
            <a:srgbClr val="1A6B7A"/>
          </a:solidFill>
          <a:ln cap="flat" cmpd="sng" w="12700">
            <a:solidFill>
              <a:srgbClr val="1A6B7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57" name="Google Shape;157;p11"/>
          <p:cNvSpPr/>
          <p:nvPr/>
        </p:nvSpPr>
        <p:spPr>
          <a:xfrm>
            <a:off x="5047488" y="3218688"/>
            <a:ext cx="3657600" cy="255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1E2D35"/>
              </a:buClr>
              <a:buSzPts val="1100"/>
              <a:buFont typeface="Calibri"/>
              <a:buNone/>
            </a:pPr>
            <a:r>
              <a:rPr b="1" lang="en-US" sz="1100">
                <a:solidFill>
                  <a:srgbClr val="1E2D35"/>
                </a:solidFill>
                <a:latin typeface="Calibri"/>
                <a:ea typeface="Calibri"/>
                <a:cs typeface="Calibri"/>
                <a:sym typeface="Calibri"/>
              </a:rPr>
              <a:t>Closing the Completion Gap</a:t>
            </a:r>
            <a:endParaRPr sz="1100">
              <a:solidFill>
                <a:schemeClr val="dk1"/>
              </a:solidFill>
              <a:latin typeface="Calibri"/>
              <a:ea typeface="Calibri"/>
              <a:cs typeface="Calibri"/>
              <a:sym typeface="Calibri"/>
            </a:endParaRPr>
          </a:p>
        </p:txBody>
      </p:sp>
      <p:sp>
        <p:nvSpPr>
          <p:cNvPr id="158" name="Google Shape;158;p11"/>
          <p:cNvSpPr/>
          <p:nvPr/>
        </p:nvSpPr>
        <p:spPr>
          <a:xfrm>
            <a:off x="5047488" y="3474720"/>
            <a:ext cx="3657600" cy="41160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Clr>
                <a:srgbClr val="64748B"/>
              </a:buClr>
              <a:buSzPts val="1000"/>
              <a:buFont typeface="Calibri"/>
              <a:buNone/>
            </a:pPr>
            <a:r>
              <a:rPr lang="en-US" sz="1000">
                <a:solidFill>
                  <a:srgbClr val="64748B"/>
                </a:solidFill>
                <a:latin typeface="Calibri"/>
                <a:ea typeface="Calibri"/>
                <a:cs typeface="Calibri"/>
                <a:sym typeface="Calibri"/>
              </a:rPr>
              <a:t>Predictive analytics and early alert tools help identify and intervene with at-risk students before they disengage.</a:t>
            </a:r>
            <a:endParaRPr sz="1000">
              <a:solidFill>
                <a:schemeClr val="dk1"/>
              </a:solidFill>
              <a:latin typeface="Calibri"/>
              <a:ea typeface="Calibri"/>
              <a:cs typeface="Calibri"/>
              <a:sym typeface="Calibri"/>
            </a:endParaRPr>
          </a:p>
        </p:txBody>
      </p:sp>
      <p:sp>
        <p:nvSpPr>
          <p:cNvPr id="159" name="Google Shape;159;p11"/>
          <p:cNvSpPr/>
          <p:nvPr/>
        </p:nvSpPr>
        <p:spPr>
          <a:xfrm>
            <a:off x="4892040" y="3931920"/>
            <a:ext cx="54900" cy="548700"/>
          </a:xfrm>
          <a:prstGeom prst="rect">
            <a:avLst/>
          </a:prstGeom>
          <a:solidFill>
            <a:srgbClr val="1A6B7A"/>
          </a:solidFill>
          <a:ln cap="flat" cmpd="sng" w="12700">
            <a:solidFill>
              <a:srgbClr val="1A6B7A"/>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0" name="Google Shape;160;p11"/>
          <p:cNvSpPr/>
          <p:nvPr/>
        </p:nvSpPr>
        <p:spPr>
          <a:xfrm>
            <a:off x="5047488" y="3968496"/>
            <a:ext cx="3657600" cy="255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1E2D35"/>
              </a:buClr>
              <a:buSzPts val="1100"/>
              <a:buFont typeface="Calibri"/>
              <a:buNone/>
            </a:pPr>
            <a:r>
              <a:rPr b="1" lang="en-US" sz="1100">
                <a:solidFill>
                  <a:srgbClr val="1E2D35"/>
                </a:solidFill>
                <a:latin typeface="Calibri"/>
                <a:ea typeface="Calibri"/>
                <a:cs typeface="Calibri"/>
                <a:sym typeface="Calibri"/>
              </a:rPr>
              <a:t>AI Literacy as a Core Competency</a:t>
            </a:r>
            <a:endParaRPr sz="1100">
              <a:solidFill>
                <a:schemeClr val="dk1"/>
              </a:solidFill>
              <a:latin typeface="Calibri"/>
              <a:ea typeface="Calibri"/>
              <a:cs typeface="Calibri"/>
              <a:sym typeface="Calibri"/>
            </a:endParaRPr>
          </a:p>
        </p:txBody>
      </p:sp>
      <p:sp>
        <p:nvSpPr>
          <p:cNvPr id="161" name="Google Shape;161;p11"/>
          <p:cNvSpPr/>
          <p:nvPr/>
        </p:nvSpPr>
        <p:spPr>
          <a:xfrm>
            <a:off x="5047488" y="4224528"/>
            <a:ext cx="3657600" cy="411600"/>
          </a:xfrm>
          <a:prstGeom prst="rect">
            <a:avLst/>
          </a:prstGeom>
          <a:noFill/>
          <a:ln>
            <a:noFill/>
          </a:ln>
        </p:spPr>
        <p:txBody>
          <a:bodyPr anchorCtr="0" anchor="t" bIns="45700" lIns="91425" spcFirstLastPara="1" rIns="91425" wrap="square" tIns="45700">
            <a:noAutofit/>
          </a:bodyPr>
          <a:lstStyle/>
          <a:p>
            <a:pPr indent="0" lvl="0" marL="0" marR="0" rtl="0" algn="l">
              <a:lnSpc>
                <a:spcPct val="120000"/>
              </a:lnSpc>
              <a:spcBef>
                <a:spcPts val="0"/>
              </a:spcBef>
              <a:spcAft>
                <a:spcPts val="0"/>
              </a:spcAft>
              <a:buClr>
                <a:srgbClr val="64748B"/>
              </a:buClr>
              <a:buSzPts val="1000"/>
              <a:buFont typeface="Calibri"/>
              <a:buNone/>
            </a:pPr>
            <a:r>
              <a:rPr lang="en-US" sz="1000">
                <a:solidFill>
                  <a:srgbClr val="64748B"/>
                </a:solidFill>
                <a:latin typeface="Calibri"/>
                <a:ea typeface="Calibri"/>
                <a:cs typeface="Calibri"/>
                <a:sym typeface="Calibri"/>
              </a:rPr>
              <a:t>Preparing 2.2M students to work alongside AI is itself a workforce equity issue — not just a technology question.</a:t>
            </a:r>
            <a:endParaRPr sz="1000">
              <a:solidFill>
                <a:schemeClr val="dk1"/>
              </a:solidFill>
              <a:latin typeface="Calibri"/>
              <a:ea typeface="Calibri"/>
              <a:cs typeface="Calibri"/>
              <a:sym typeface="Calibri"/>
            </a:endParaRPr>
          </a:p>
        </p:txBody>
      </p:sp>
      <p:pic>
        <p:nvPicPr>
          <p:cNvPr id="162" name="Google Shape;162;p11"/>
          <p:cNvPicPr preferRelativeResize="0"/>
          <p:nvPr/>
        </p:nvPicPr>
        <p:blipFill rotWithShape="1">
          <a:blip r:embed="rId3">
            <a:alphaModFix/>
          </a:blip>
          <a:srcRect b="0" l="0" r="0" t="0"/>
          <a:stretch/>
        </p:blipFill>
        <p:spPr>
          <a:xfrm>
            <a:off x="8056206" y="91401"/>
            <a:ext cx="1061643" cy="3840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F7FB"/>
        </a:solidFill>
      </p:bgPr>
    </p:bg>
    <p:spTree>
      <p:nvGrpSpPr>
        <p:cNvPr id="167" name="Shape 167"/>
        <p:cNvGrpSpPr/>
        <p:nvPr/>
      </p:nvGrpSpPr>
      <p:grpSpPr>
        <a:xfrm>
          <a:off x="0" y="0"/>
          <a:ext cx="0" cy="0"/>
          <a:chOff x="0" y="0"/>
          <a:chExt cx="0" cy="0"/>
        </a:xfrm>
      </p:grpSpPr>
      <p:sp>
        <p:nvSpPr>
          <p:cNvPr id="168" name="Google Shape;168;p12"/>
          <p:cNvSpPr/>
          <p:nvPr/>
        </p:nvSpPr>
        <p:spPr>
          <a:xfrm>
            <a:off x="0" y="0"/>
            <a:ext cx="9121200" cy="377100"/>
          </a:xfrm>
          <a:prstGeom prst="rect">
            <a:avLst/>
          </a:prstGeom>
          <a:solidFill>
            <a:srgbClr val="003366"/>
          </a:solidFill>
          <a:ln cap="flat" cmpd="sng" w="9525">
            <a:solidFill>
              <a:srgbClr val="003366"/>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69" name="Google Shape;169;p12"/>
          <p:cNvSpPr/>
          <p:nvPr/>
        </p:nvSpPr>
        <p:spPr>
          <a:xfrm>
            <a:off x="0" y="377190"/>
            <a:ext cx="9121200" cy="34200"/>
          </a:xfrm>
          <a:prstGeom prst="rect">
            <a:avLst/>
          </a:prstGeom>
          <a:solidFill>
            <a:srgbClr val="C9A84C"/>
          </a:solidFill>
          <a:ln cap="flat" cmpd="sng" w="9525">
            <a:solidFill>
              <a:srgbClr val="C9A84C"/>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70" name="Google Shape;170;p12"/>
          <p:cNvSpPr/>
          <p:nvPr/>
        </p:nvSpPr>
        <p:spPr>
          <a:xfrm>
            <a:off x="205740" y="0"/>
            <a:ext cx="8709900" cy="3771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00"/>
              <a:buFont typeface="Calibri"/>
              <a:buNone/>
            </a:pPr>
            <a:r>
              <a:rPr b="1" lang="en-US" sz="1200">
                <a:solidFill>
                  <a:srgbClr val="FFFFFF"/>
                </a:solidFill>
                <a:latin typeface="Calibri"/>
                <a:ea typeface="Calibri"/>
                <a:cs typeface="Calibri"/>
                <a:sym typeface="Calibri"/>
              </a:rPr>
              <a:t>Chancellor's</a:t>
            </a:r>
            <a:r>
              <a:rPr b="1" lang="en-US" sz="1200">
                <a:solidFill>
                  <a:srgbClr val="FFFFFF"/>
                </a:solidFill>
                <a:latin typeface="Calibri"/>
                <a:ea typeface="Calibri"/>
                <a:cs typeface="Calibri"/>
                <a:sym typeface="Calibri"/>
              </a:rPr>
              <a:t> Office: </a:t>
            </a:r>
            <a:r>
              <a:rPr b="1" i="0" lang="en-US" sz="1200" u="none" cap="none" strike="noStrike">
                <a:solidFill>
                  <a:srgbClr val="FFFFFF"/>
                </a:solidFill>
                <a:latin typeface="Calibri"/>
                <a:ea typeface="Calibri"/>
                <a:cs typeface="Calibri"/>
                <a:sym typeface="Calibri"/>
              </a:rPr>
              <a:t>Digital Center for Innovation, Transformation and Equity — Strategic Initiatives</a:t>
            </a:r>
            <a:endParaRPr b="0" i="0" sz="1200" u="none" cap="none" strike="noStrike">
              <a:solidFill>
                <a:schemeClr val="dk1"/>
              </a:solidFill>
              <a:latin typeface="Calibri"/>
              <a:ea typeface="Calibri"/>
              <a:cs typeface="Calibri"/>
              <a:sym typeface="Calibri"/>
            </a:endParaRPr>
          </a:p>
        </p:txBody>
      </p:sp>
      <p:sp>
        <p:nvSpPr>
          <p:cNvPr id="171" name="Google Shape;171;p12"/>
          <p:cNvSpPr/>
          <p:nvPr/>
        </p:nvSpPr>
        <p:spPr>
          <a:xfrm>
            <a:off x="123450" y="466350"/>
            <a:ext cx="4354800" cy="2126100"/>
          </a:xfrm>
          <a:prstGeom prst="rect">
            <a:avLst/>
          </a:prstGeom>
          <a:solidFill>
            <a:srgbClr val="FFFFFF"/>
          </a:solidFill>
          <a:ln cap="flat" cmpd="sng" w="7150">
            <a:solidFill>
              <a:srgbClr val="E0E8F0"/>
            </a:solidFill>
            <a:prstDash val="solid"/>
            <a:round/>
            <a:headEnd len="sm" w="sm" type="none"/>
            <a:tailEnd len="sm" w="sm" type="none"/>
          </a:ln>
          <a:effectLst>
            <a:outerShdw blurRad="47625" rotWithShape="0" algn="bl" dir="8100000" dist="19050">
              <a:srgbClr val="000000">
                <a:alpha val="10200"/>
              </a:srgbClr>
            </a:outerShdw>
          </a:effectLst>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72" name="Google Shape;172;p12"/>
          <p:cNvSpPr/>
          <p:nvPr/>
        </p:nvSpPr>
        <p:spPr>
          <a:xfrm>
            <a:off x="123444" y="466344"/>
            <a:ext cx="37800" cy="2126100"/>
          </a:xfrm>
          <a:prstGeom prst="rect">
            <a:avLst/>
          </a:prstGeom>
          <a:solidFill>
            <a:srgbClr val="003366"/>
          </a:solidFill>
          <a:ln cap="flat" cmpd="sng" w="9525">
            <a:solidFill>
              <a:srgbClr val="003366"/>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73" name="Google Shape;173;p12"/>
          <p:cNvSpPr/>
          <p:nvPr/>
        </p:nvSpPr>
        <p:spPr>
          <a:xfrm>
            <a:off x="192025" y="528075"/>
            <a:ext cx="4172100" cy="2193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003366"/>
              </a:buClr>
              <a:buSzPts val="800"/>
              <a:buFont typeface="Calibri"/>
              <a:buNone/>
            </a:pPr>
            <a:r>
              <a:rPr b="1" i="0" lang="en-US" sz="1100" u="none" cap="none" strike="noStrike">
                <a:solidFill>
                  <a:srgbClr val="003366"/>
                </a:solidFill>
                <a:latin typeface="Calibri"/>
                <a:ea typeface="Calibri"/>
                <a:cs typeface="Calibri"/>
                <a:sym typeface="Calibri"/>
              </a:rPr>
              <a:t>California Career Passport + eTranscript California 2.0</a:t>
            </a:r>
            <a:endParaRPr b="0" i="0" sz="1100" u="none" cap="none" strike="noStrike">
              <a:solidFill>
                <a:schemeClr val="dk1"/>
              </a:solidFill>
              <a:latin typeface="Calibri"/>
              <a:ea typeface="Calibri"/>
              <a:cs typeface="Calibri"/>
              <a:sym typeface="Calibri"/>
            </a:endParaRPr>
          </a:p>
        </p:txBody>
      </p:sp>
      <p:sp>
        <p:nvSpPr>
          <p:cNvPr id="174" name="Google Shape;174;p12"/>
          <p:cNvSpPr/>
          <p:nvPr/>
        </p:nvSpPr>
        <p:spPr>
          <a:xfrm>
            <a:off x="192026" y="768105"/>
            <a:ext cx="4172100" cy="34200"/>
          </a:xfrm>
          <a:prstGeom prst="rect">
            <a:avLst/>
          </a:prstGeom>
          <a:solidFill>
            <a:srgbClr val="C9A84C"/>
          </a:solidFill>
          <a:ln cap="flat" cmpd="sng" w="9525">
            <a:solidFill>
              <a:srgbClr val="C9A84C"/>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75" name="Google Shape;175;p12"/>
          <p:cNvSpPr/>
          <p:nvPr/>
        </p:nvSpPr>
        <p:spPr>
          <a:xfrm>
            <a:off x="212600" y="877700"/>
            <a:ext cx="4298400" cy="1680300"/>
          </a:xfrm>
          <a:prstGeom prst="rect">
            <a:avLst/>
          </a:prstGeom>
          <a:noFill/>
          <a:ln>
            <a:noFill/>
          </a:ln>
        </p:spPr>
        <p:txBody>
          <a:bodyPr anchorCtr="0" anchor="t" bIns="34275" lIns="68575" spcFirstLastPara="1" rIns="68575" wrap="square" tIns="34275">
            <a:noAutofit/>
          </a:bodyPr>
          <a:lstStyle/>
          <a:p>
            <a:pPr indent="-285750" lvl="0" marL="254000" marR="0" rtl="0" algn="l">
              <a:spcBef>
                <a:spcPts val="0"/>
              </a:spcBef>
              <a:spcAft>
                <a:spcPts val="0"/>
              </a:spcAft>
              <a:buClr>
                <a:schemeClr val="dk1"/>
              </a:buClr>
              <a:buSzPts val="1100"/>
              <a:buFont typeface="Calibri"/>
              <a:buChar char="•"/>
            </a:pPr>
            <a:r>
              <a:rPr b="0" i="0" lang="en-US" sz="1100" u="none" cap="none" strike="noStrike">
                <a:solidFill>
                  <a:schemeClr val="dk1"/>
                </a:solidFill>
                <a:latin typeface="Calibri"/>
                <a:ea typeface="Calibri"/>
                <a:cs typeface="Calibri"/>
                <a:sym typeface="Calibri"/>
              </a:rPr>
              <a:t>Aligned initiatives creating a trusted, interoperable ecosystem for academic and verifiable skills-based records.</a:t>
            </a:r>
            <a:endParaRPr b="0" i="0" sz="1100" u="none" cap="none" strike="noStrike">
              <a:solidFill>
                <a:schemeClr val="dk1"/>
              </a:solidFill>
              <a:latin typeface="Calibri"/>
              <a:ea typeface="Calibri"/>
              <a:cs typeface="Calibri"/>
              <a:sym typeface="Calibri"/>
            </a:endParaRPr>
          </a:p>
          <a:p>
            <a:pPr indent="-285750" lvl="0" marL="254000" marR="0" rtl="0" algn="l">
              <a:spcBef>
                <a:spcPts val="200"/>
              </a:spcBef>
              <a:spcAft>
                <a:spcPts val="0"/>
              </a:spcAft>
              <a:buClr>
                <a:schemeClr val="dk1"/>
              </a:buClr>
              <a:buSzPts val="1100"/>
              <a:buFont typeface="Calibri"/>
              <a:buChar char="•"/>
            </a:pPr>
            <a:r>
              <a:rPr b="0" i="0" lang="en-US" sz="1100" u="none" cap="none" strike="noStrike">
                <a:solidFill>
                  <a:schemeClr val="dk1"/>
                </a:solidFill>
                <a:latin typeface="Calibri"/>
                <a:ea typeface="Calibri"/>
                <a:cs typeface="Calibri"/>
                <a:sym typeface="Calibri"/>
              </a:rPr>
              <a:t>Advancing a statewide framework connecting verified credentials, academic records, and skills data into a portable, learner-centered digital record.</a:t>
            </a:r>
            <a:endParaRPr b="0" i="0" sz="1100" u="none" cap="none" strike="noStrike">
              <a:solidFill>
                <a:schemeClr val="dk1"/>
              </a:solidFill>
              <a:latin typeface="Calibri"/>
              <a:ea typeface="Calibri"/>
              <a:cs typeface="Calibri"/>
              <a:sym typeface="Calibri"/>
            </a:endParaRPr>
          </a:p>
          <a:p>
            <a:pPr indent="-285750" lvl="0" marL="254000" marR="0" rtl="0" algn="l">
              <a:spcBef>
                <a:spcPts val="200"/>
              </a:spcBef>
              <a:spcAft>
                <a:spcPts val="0"/>
              </a:spcAft>
              <a:buClr>
                <a:schemeClr val="dk1"/>
              </a:buClr>
              <a:buSzPts val="1100"/>
              <a:buFont typeface="Calibri"/>
              <a:buChar char="•"/>
            </a:pPr>
            <a:r>
              <a:rPr b="0" i="0" lang="en-US" sz="1100" u="none" cap="none" strike="noStrike">
                <a:solidFill>
                  <a:schemeClr val="dk1"/>
                </a:solidFill>
                <a:latin typeface="Calibri"/>
                <a:ea typeface="Calibri"/>
                <a:cs typeface="Calibri"/>
                <a:sym typeface="Calibri"/>
              </a:rPr>
              <a:t>Defining skills and competencies from trusted sources to improve transparency for learners, employers, and institutions.</a:t>
            </a:r>
            <a:endParaRPr b="0" i="0" sz="1100" u="none" cap="none" strike="noStrike">
              <a:solidFill>
                <a:schemeClr val="dk1"/>
              </a:solidFill>
              <a:latin typeface="Calibri"/>
              <a:ea typeface="Calibri"/>
              <a:cs typeface="Calibri"/>
              <a:sym typeface="Calibri"/>
            </a:endParaRPr>
          </a:p>
          <a:p>
            <a:pPr indent="-285750" lvl="0" marL="254000" marR="0" rtl="0" algn="l">
              <a:spcBef>
                <a:spcPts val="200"/>
              </a:spcBef>
              <a:spcAft>
                <a:spcPts val="0"/>
              </a:spcAft>
              <a:buClr>
                <a:schemeClr val="dk1"/>
              </a:buClr>
              <a:buSzPts val="1100"/>
              <a:buFont typeface="Calibri"/>
              <a:buChar char="•"/>
            </a:pPr>
            <a:r>
              <a:rPr b="0" i="0" lang="en-US" sz="1100" u="none" cap="none" strike="noStrike">
                <a:solidFill>
                  <a:schemeClr val="dk1"/>
                </a:solidFill>
                <a:latin typeface="Calibri"/>
                <a:ea typeface="Calibri"/>
                <a:cs typeface="Calibri"/>
                <a:sym typeface="Calibri"/>
              </a:rPr>
              <a:t>Building toward a scalable statewide model through cross-agency collaboration and alignment with broader system data initiatives.</a:t>
            </a:r>
            <a:endParaRPr b="0" i="0" sz="1100" u="none" cap="none" strike="noStrike">
              <a:solidFill>
                <a:schemeClr val="dk1"/>
              </a:solidFill>
              <a:latin typeface="Calibri"/>
              <a:ea typeface="Calibri"/>
              <a:cs typeface="Calibri"/>
              <a:sym typeface="Calibri"/>
            </a:endParaRPr>
          </a:p>
        </p:txBody>
      </p:sp>
      <p:sp>
        <p:nvSpPr>
          <p:cNvPr id="176" name="Google Shape;176;p12"/>
          <p:cNvSpPr/>
          <p:nvPr/>
        </p:nvSpPr>
        <p:spPr>
          <a:xfrm>
            <a:off x="4663650" y="481738"/>
            <a:ext cx="4265700" cy="2110800"/>
          </a:xfrm>
          <a:prstGeom prst="rect">
            <a:avLst/>
          </a:prstGeom>
          <a:solidFill>
            <a:srgbClr val="FFFFFF"/>
          </a:solidFill>
          <a:ln cap="flat" cmpd="sng" w="7150">
            <a:solidFill>
              <a:srgbClr val="E0E8F0"/>
            </a:solidFill>
            <a:prstDash val="solid"/>
            <a:round/>
            <a:headEnd len="sm" w="sm" type="none"/>
            <a:tailEnd len="sm" w="sm" type="none"/>
          </a:ln>
          <a:effectLst>
            <a:outerShdw blurRad="47625" rotWithShape="0" algn="bl" dir="8100000" dist="19050">
              <a:srgbClr val="000000">
                <a:alpha val="10200"/>
              </a:srgbClr>
            </a:outerShdw>
          </a:effectLst>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77" name="Google Shape;177;p12"/>
          <p:cNvSpPr/>
          <p:nvPr/>
        </p:nvSpPr>
        <p:spPr>
          <a:xfrm>
            <a:off x="4560581" y="466244"/>
            <a:ext cx="37800" cy="2126100"/>
          </a:xfrm>
          <a:prstGeom prst="rect">
            <a:avLst/>
          </a:prstGeom>
          <a:solidFill>
            <a:srgbClr val="2D7D46"/>
          </a:solidFill>
          <a:ln cap="flat" cmpd="sng" w="9525">
            <a:solidFill>
              <a:srgbClr val="2D7D46"/>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78" name="Google Shape;178;p12"/>
          <p:cNvSpPr/>
          <p:nvPr/>
        </p:nvSpPr>
        <p:spPr>
          <a:xfrm>
            <a:off x="4722625" y="528075"/>
            <a:ext cx="4172100" cy="2193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2D7D46"/>
              </a:buClr>
              <a:buSzPts val="800"/>
              <a:buFont typeface="Calibri"/>
              <a:buNone/>
            </a:pPr>
            <a:r>
              <a:rPr b="1" i="0" lang="en-US" sz="1200" u="none" cap="none" strike="noStrike">
                <a:solidFill>
                  <a:srgbClr val="2D7D46"/>
                </a:solidFill>
                <a:latin typeface="Calibri"/>
                <a:ea typeface="Calibri"/>
                <a:cs typeface="Calibri"/>
                <a:sym typeface="Calibri"/>
              </a:rPr>
              <a:t>Faculty and Classified Founder Program - Salesf</a:t>
            </a:r>
            <a:r>
              <a:rPr b="1" lang="en-US" sz="1200">
                <a:solidFill>
                  <a:srgbClr val="2D7D46"/>
                </a:solidFill>
                <a:latin typeface="Calibri"/>
                <a:ea typeface="Calibri"/>
                <a:cs typeface="Calibri"/>
                <a:sym typeface="Calibri"/>
              </a:rPr>
              <a:t>orce Funded</a:t>
            </a:r>
            <a:endParaRPr b="0" i="0" sz="1200" u="none" cap="none" strike="noStrike">
              <a:solidFill>
                <a:schemeClr val="dk1"/>
              </a:solidFill>
              <a:latin typeface="Calibri"/>
              <a:ea typeface="Calibri"/>
              <a:cs typeface="Calibri"/>
              <a:sym typeface="Calibri"/>
            </a:endParaRPr>
          </a:p>
        </p:txBody>
      </p:sp>
      <p:sp>
        <p:nvSpPr>
          <p:cNvPr id="179" name="Google Shape;179;p12"/>
          <p:cNvSpPr/>
          <p:nvPr/>
        </p:nvSpPr>
        <p:spPr>
          <a:xfrm flipH="1" rot="10800000">
            <a:off x="4722619" y="778810"/>
            <a:ext cx="4137900" cy="15000"/>
          </a:xfrm>
          <a:prstGeom prst="rect">
            <a:avLst/>
          </a:prstGeom>
          <a:solidFill>
            <a:srgbClr val="C9A84C"/>
          </a:solidFill>
          <a:ln cap="flat" cmpd="sng" w="9525">
            <a:solidFill>
              <a:srgbClr val="C9A84C"/>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80" name="Google Shape;180;p12"/>
          <p:cNvSpPr/>
          <p:nvPr/>
        </p:nvSpPr>
        <p:spPr>
          <a:xfrm>
            <a:off x="4646250" y="877700"/>
            <a:ext cx="4217700" cy="1714800"/>
          </a:xfrm>
          <a:prstGeom prst="rect">
            <a:avLst/>
          </a:prstGeom>
          <a:noFill/>
          <a:ln>
            <a:noFill/>
          </a:ln>
        </p:spPr>
        <p:txBody>
          <a:bodyPr anchorCtr="0" anchor="t" bIns="34275" lIns="68575" spcFirstLastPara="1" rIns="68575" wrap="square" tIns="34275">
            <a:noAutofit/>
          </a:bodyPr>
          <a:lstStyle/>
          <a:p>
            <a:pPr indent="-285750" lvl="0" marL="254000" marR="0" rtl="0" algn="l">
              <a:spcBef>
                <a:spcPts val="0"/>
              </a:spcBef>
              <a:spcAft>
                <a:spcPts val="0"/>
              </a:spcAft>
              <a:buClr>
                <a:srgbClr val="1A2B42"/>
              </a:buClr>
              <a:buSzPts val="1100"/>
              <a:buFont typeface="Calibri"/>
              <a:buChar char="•"/>
            </a:pPr>
            <a:r>
              <a:rPr b="0" i="0" lang="en-US" sz="1100" u="none" cap="none" strike="noStrike">
                <a:solidFill>
                  <a:srgbClr val="1A2B42"/>
                </a:solidFill>
                <a:latin typeface="Calibri"/>
                <a:ea typeface="Calibri"/>
                <a:cs typeface="Calibri"/>
                <a:sym typeface="Calibri"/>
              </a:rPr>
              <a:t>Investing in faculty and classified professional innovation pipelines, supporting AI-driven ideas as applied solutions.</a:t>
            </a:r>
            <a:endParaRPr b="0" i="0" sz="1100" u="none" cap="none" strike="noStrike">
              <a:solidFill>
                <a:schemeClr val="dk1"/>
              </a:solidFill>
              <a:latin typeface="Calibri"/>
              <a:ea typeface="Calibri"/>
              <a:cs typeface="Calibri"/>
              <a:sym typeface="Calibri"/>
            </a:endParaRPr>
          </a:p>
          <a:p>
            <a:pPr indent="-285750" lvl="0" marL="254000" marR="0" rtl="0" algn="l">
              <a:spcBef>
                <a:spcPts val="200"/>
              </a:spcBef>
              <a:spcAft>
                <a:spcPts val="0"/>
              </a:spcAft>
              <a:buClr>
                <a:srgbClr val="1A2B42"/>
              </a:buClr>
              <a:buSzPts val="1100"/>
              <a:buFont typeface="Calibri"/>
              <a:buChar char="•"/>
            </a:pPr>
            <a:r>
              <a:rPr b="0" i="0" lang="en-US" sz="1100" u="none" cap="none" strike="noStrike">
                <a:solidFill>
                  <a:srgbClr val="1A2B42"/>
                </a:solidFill>
                <a:latin typeface="Calibri"/>
                <a:ea typeface="Calibri"/>
                <a:cs typeface="Calibri"/>
                <a:sym typeface="Calibri"/>
              </a:rPr>
              <a:t>Student entrepreneurship efforts generating early-stage projects applying AI to real problems in education and community services.</a:t>
            </a:r>
            <a:endParaRPr b="0" i="0" sz="1100" u="none" cap="none" strike="noStrike">
              <a:solidFill>
                <a:schemeClr val="dk1"/>
              </a:solidFill>
              <a:latin typeface="Calibri"/>
              <a:ea typeface="Calibri"/>
              <a:cs typeface="Calibri"/>
              <a:sym typeface="Calibri"/>
            </a:endParaRPr>
          </a:p>
          <a:p>
            <a:pPr indent="-285750" lvl="0" marL="254000" marR="0" rtl="0" algn="l">
              <a:spcBef>
                <a:spcPts val="200"/>
              </a:spcBef>
              <a:spcAft>
                <a:spcPts val="0"/>
              </a:spcAft>
              <a:buClr>
                <a:srgbClr val="1A2B42"/>
              </a:buClr>
              <a:buSzPts val="1100"/>
              <a:buFont typeface="Calibri"/>
              <a:buChar char="•"/>
            </a:pPr>
            <a:r>
              <a:rPr b="0" i="0" lang="en-US" sz="1100" u="none" cap="none" strike="noStrike">
                <a:solidFill>
                  <a:srgbClr val="1A2B42"/>
                </a:solidFill>
                <a:latin typeface="Calibri"/>
                <a:ea typeface="Calibri"/>
                <a:cs typeface="Calibri"/>
                <a:sym typeface="Calibri"/>
              </a:rPr>
              <a:t>Connecting learning directly to innovation and workforce relevance.</a:t>
            </a:r>
            <a:endParaRPr b="0" i="0" sz="1100" u="none" cap="none" strike="noStrike">
              <a:solidFill>
                <a:srgbClr val="1A2B42"/>
              </a:solidFill>
              <a:latin typeface="Calibri"/>
              <a:ea typeface="Calibri"/>
              <a:cs typeface="Calibri"/>
              <a:sym typeface="Calibri"/>
            </a:endParaRPr>
          </a:p>
          <a:p>
            <a:pPr indent="-285750" lvl="0" marL="254000" marR="0" rtl="0" algn="l">
              <a:spcBef>
                <a:spcPts val="200"/>
              </a:spcBef>
              <a:spcAft>
                <a:spcPts val="0"/>
              </a:spcAft>
              <a:buClr>
                <a:srgbClr val="1A2B42"/>
              </a:buClr>
              <a:buSzPts val="1100"/>
              <a:buFont typeface="Calibri"/>
              <a:buChar char="•"/>
            </a:pPr>
            <a:r>
              <a:rPr lang="en-US" sz="1100">
                <a:solidFill>
                  <a:srgbClr val="1A2B42"/>
                </a:solidFill>
                <a:latin typeface="Calibri"/>
                <a:ea typeface="Calibri"/>
                <a:cs typeface="Calibri"/>
                <a:sym typeface="Calibri"/>
              </a:rPr>
              <a:t>Contact me if interested in sharing ideas and participating</a:t>
            </a:r>
            <a:endParaRPr sz="1100">
              <a:solidFill>
                <a:srgbClr val="1A2B42"/>
              </a:solidFill>
              <a:latin typeface="Calibri"/>
              <a:ea typeface="Calibri"/>
              <a:cs typeface="Calibri"/>
              <a:sym typeface="Calibri"/>
            </a:endParaRPr>
          </a:p>
        </p:txBody>
      </p:sp>
      <p:sp>
        <p:nvSpPr>
          <p:cNvPr id="181" name="Google Shape;181;p12"/>
          <p:cNvSpPr/>
          <p:nvPr/>
        </p:nvSpPr>
        <p:spPr>
          <a:xfrm>
            <a:off x="123444" y="2647188"/>
            <a:ext cx="4354800" cy="2276700"/>
          </a:xfrm>
          <a:prstGeom prst="rect">
            <a:avLst/>
          </a:prstGeom>
          <a:solidFill>
            <a:srgbClr val="FFFFFF"/>
          </a:solidFill>
          <a:ln cap="flat" cmpd="sng" w="7150">
            <a:solidFill>
              <a:srgbClr val="E0E8F0"/>
            </a:solidFill>
            <a:prstDash val="solid"/>
            <a:round/>
            <a:headEnd len="sm" w="sm" type="none"/>
            <a:tailEnd len="sm" w="sm" type="none"/>
          </a:ln>
          <a:effectLst>
            <a:outerShdw blurRad="47625" rotWithShape="0" algn="bl" dir="8100000" dist="19050">
              <a:srgbClr val="000000">
                <a:alpha val="10200"/>
              </a:srgbClr>
            </a:outerShdw>
          </a:effectLst>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82" name="Google Shape;182;p12"/>
          <p:cNvSpPr/>
          <p:nvPr/>
        </p:nvSpPr>
        <p:spPr>
          <a:xfrm>
            <a:off x="123444" y="2647188"/>
            <a:ext cx="37800" cy="2276700"/>
          </a:xfrm>
          <a:prstGeom prst="rect">
            <a:avLst/>
          </a:prstGeom>
          <a:solidFill>
            <a:srgbClr val="E67E22"/>
          </a:solidFill>
          <a:ln cap="flat" cmpd="sng" w="9525">
            <a:solidFill>
              <a:srgbClr val="E67E22"/>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83" name="Google Shape;183;p12"/>
          <p:cNvSpPr/>
          <p:nvPr/>
        </p:nvSpPr>
        <p:spPr>
          <a:xfrm>
            <a:off x="192024" y="2708910"/>
            <a:ext cx="4251900" cy="2193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67E22"/>
              </a:buClr>
              <a:buSzPts val="800"/>
              <a:buFont typeface="Calibri"/>
              <a:buNone/>
            </a:pPr>
            <a:r>
              <a:rPr b="1" i="0" lang="en-US" sz="1200" u="none" cap="none" strike="noStrike">
                <a:solidFill>
                  <a:srgbClr val="E67E22"/>
                </a:solidFill>
                <a:latin typeface="Calibri"/>
                <a:ea typeface="Calibri"/>
                <a:cs typeface="Calibri"/>
                <a:sym typeface="Calibri"/>
              </a:rPr>
              <a:t>Google AI Tools — Data Analytics </a:t>
            </a:r>
            <a:r>
              <a:rPr b="1" lang="en-US" sz="1200">
                <a:solidFill>
                  <a:srgbClr val="E67E22"/>
                </a:solidFill>
                <a:latin typeface="Calibri"/>
                <a:ea typeface="Calibri"/>
                <a:cs typeface="Calibri"/>
                <a:sym typeface="Calibri"/>
              </a:rPr>
              <a:t>+ </a:t>
            </a:r>
            <a:r>
              <a:rPr b="1" i="0" lang="en-US" sz="1200" u="none" cap="none" strike="noStrike">
                <a:solidFill>
                  <a:srgbClr val="E67E22"/>
                </a:solidFill>
                <a:latin typeface="Calibri"/>
                <a:ea typeface="Calibri"/>
                <a:cs typeface="Calibri"/>
                <a:sym typeface="Calibri"/>
              </a:rPr>
              <a:t>Gemini &amp; NotebookLM</a:t>
            </a:r>
            <a:endParaRPr b="0" i="0" sz="1200" u="none" cap="none" strike="noStrike">
              <a:solidFill>
                <a:schemeClr val="dk1"/>
              </a:solidFill>
              <a:latin typeface="Calibri"/>
              <a:ea typeface="Calibri"/>
              <a:cs typeface="Calibri"/>
              <a:sym typeface="Calibri"/>
            </a:endParaRPr>
          </a:p>
        </p:txBody>
      </p:sp>
      <p:sp>
        <p:nvSpPr>
          <p:cNvPr id="184" name="Google Shape;184;p12"/>
          <p:cNvSpPr/>
          <p:nvPr/>
        </p:nvSpPr>
        <p:spPr>
          <a:xfrm>
            <a:off x="192024" y="2948940"/>
            <a:ext cx="4217700" cy="15000"/>
          </a:xfrm>
          <a:prstGeom prst="rect">
            <a:avLst/>
          </a:prstGeom>
          <a:solidFill>
            <a:srgbClr val="C9A84C"/>
          </a:solidFill>
          <a:ln cap="flat" cmpd="sng" w="9525">
            <a:solidFill>
              <a:srgbClr val="C9A84C"/>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85" name="Google Shape;185;p12"/>
          <p:cNvSpPr/>
          <p:nvPr/>
        </p:nvSpPr>
        <p:spPr>
          <a:xfrm>
            <a:off x="212600" y="3097349"/>
            <a:ext cx="4231500" cy="1792200"/>
          </a:xfrm>
          <a:prstGeom prst="rect">
            <a:avLst/>
          </a:prstGeom>
          <a:noFill/>
          <a:ln>
            <a:noFill/>
          </a:ln>
        </p:spPr>
        <p:txBody>
          <a:bodyPr anchorCtr="0" anchor="t" bIns="34275" lIns="68575" spcFirstLastPara="1" rIns="68575" wrap="square" tIns="34275">
            <a:noAutofit/>
          </a:bodyPr>
          <a:lstStyle/>
          <a:p>
            <a:pPr indent="-285750" lvl="0" marL="254000" marR="0" rtl="0" algn="l">
              <a:spcBef>
                <a:spcPts val="0"/>
              </a:spcBef>
              <a:spcAft>
                <a:spcPts val="0"/>
              </a:spcAft>
              <a:buClr>
                <a:srgbClr val="1A2B42"/>
              </a:buClr>
              <a:buSzPts val="1100"/>
              <a:buFont typeface="Calibri"/>
              <a:buChar char="•"/>
            </a:pPr>
            <a:r>
              <a:rPr b="1" lang="en-US" sz="1100">
                <a:solidFill>
                  <a:srgbClr val="1A2B42"/>
                </a:solidFill>
                <a:latin typeface="Calibri"/>
                <a:ea typeface="Calibri"/>
                <a:cs typeface="Calibri"/>
                <a:sym typeface="Calibri"/>
              </a:rPr>
              <a:t>Chancellor’s Office r</a:t>
            </a:r>
            <a:r>
              <a:rPr b="1" i="0" lang="en-US" sz="1100" u="none" cap="none" strike="noStrike">
                <a:solidFill>
                  <a:srgbClr val="1A2B42"/>
                </a:solidFill>
                <a:latin typeface="Calibri"/>
                <a:ea typeface="Calibri"/>
                <a:cs typeface="Calibri"/>
                <a:sym typeface="Calibri"/>
              </a:rPr>
              <a:t>ollout </a:t>
            </a:r>
            <a:r>
              <a:rPr b="0" i="0" lang="en-US" sz="1100" u="none" cap="none" strike="noStrike">
                <a:solidFill>
                  <a:srgbClr val="1A2B42"/>
                </a:solidFill>
                <a:latin typeface="Calibri"/>
                <a:ea typeface="Calibri"/>
                <a:cs typeface="Calibri"/>
                <a:sym typeface="Calibri"/>
              </a:rPr>
              <a:t>of Google's AI tools — Gemini and NotebookLM — across all 116 CCC colleges.</a:t>
            </a:r>
            <a:endParaRPr sz="1100">
              <a:solidFill>
                <a:srgbClr val="1A2B42"/>
              </a:solidFill>
              <a:latin typeface="Calibri"/>
              <a:ea typeface="Calibri"/>
              <a:cs typeface="Calibri"/>
              <a:sym typeface="Calibri"/>
            </a:endParaRPr>
          </a:p>
          <a:p>
            <a:pPr indent="-285750" lvl="0" marL="254000" marR="0" rtl="0" algn="l">
              <a:spcBef>
                <a:spcPts val="0"/>
              </a:spcBef>
              <a:spcAft>
                <a:spcPts val="0"/>
              </a:spcAft>
              <a:buClr>
                <a:srgbClr val="1A2B42"/>
              </a:buClr>
              <a:buSzPts val="1100"/>
              <a:buFont typeface="Calibri"/>
              <a:buChar char="•"/>
            </a:pPr>
            <a:r>
              <a:rPr lang="en-US" sz="1100">
                <a:solidFill>
                  <a:schemeClr val="dk1"/>
                </a:solidFill>
                <a:latin typeface="Calibri"/>
                <a:ea typeface="Calibri"/>
                <a:cs typeface="Calibri"/>
                <a:sym typeface="Calibri"/>
              </a:rPr>
              <a:t>Digital Center coordination on planning and implementation.</a:t>
            </a:r>
            <a:endParaRPr sz="1100">
              <a:solidFill>
                <a:srgbClr val="1A2B42"/>
              </a:solidFill>
              <a:latin typeface="Calibri"/>
              <a:ea typeface="Calibri"/>
              <a:cs typeface="Calibri"/>
              <a:sym typeface="Calibri"/>
            </a:endParaRPr>
          </a:p>
          <a:p>
            <a:pPr indent="-285750" lvl="0" marL="254000" marR="0" rtl="0" algn="l">
              <a:spcBef>
                <a:spcPts val="200"/>
              </a:spcBef>
              <a:spcAft>
                <a:spcPts val="0"/>
              </a:spcAft>
              <a:buClr>
                <a:srgbClr val="1A2B42"/>
              </a:buClr>
              <a:buSzPts val="1100"/>
              <a:buFont typeface="Calibri"/>
              <a:buChar char="•"/>
            </a:pPr>
            <a:r>
              <a:rPr b="0" i="0" lang="en-US" sz="1100" u="none" cap="none" strike="noStrike">
                <a:solidFill>
                  <a:srgbClr val="1A2B42"/>
                </a:solidFill>
                <a:latin typeface="Calibri"/>
                <a:ea typeface="Calibri"/>
                <a:cs typeface="Calibri"/>
                <a:sym typeface="Calibri"/>
              </a:rPr>
              <a:t>Both tools help streamline workflows, enhance productivity, and transform the way faculty and staff work and support students.</a:t>
            </a:r>
            <a:endParaRPr b="0" i="0" sz="1100" u="none" cap="none" strike="noStrike">
              <a:solidFill>
                <a:schemeClr val="dk1"/>
              </a:solidFill>
              <a:latin typeface="Calibri"/>
              <a:ea typeface="Calibri"/>
              <a:cs typeface="Calibri"/>
              <a:sym typeface="Calibri"/>
            </a:endParaRPr>
          </a:p>
          <a:p>
            <a:pPr indent="-285750" lvl="0" marL="254000" marR="0" rtl="0" algn="l">
              <a:spcBef>
                <a:spcPts val="200"/>
              </a:spcBef>
              <a:spcAft>
                <a:spcPts val="0"/>
              </a:spcAft>
              <a:buClr>
                <a:srgbClr val="1A2B42"/>
              </a:buClr>
              <a:buSzPts val="1100"/>
              <a:buFont typeface="Calibri"/>
              <a:buChar char="•"/>
            </a:pPr>
            <a:r>
              <a:rPr b="0" i="0" lang="en-US" sz="1100" u="none" cap="none" strike="noStrike">
                <a:solidFill>
                  <a:srgbClr val="1A2B42"/>
                </a:solidFill>
                <a:latin typeface="Calibri"/>
                <a:ea typeface="Calibri"/>
                <a:cs typeface="Calibri"/>
                <a:sym typeface="Calibri"/>
              </a:rPr>
              <a:t>The Digital Center is sponsoring a series of training sessions to build capacity across the system.</a:t>
            </a:r>
            <a:endParaRPr b="0" i="0" sz="1100" u="none" cap="none" strike="noStrike">
              <a:solidFill>
                <a:schemeClr val="dk1"/>
              </a:solidFill>
              <a:latin typeface="Calibri"/>
              <a:ea typeface="Calibri"/>
              <a:cs typeface="Calibri"/>
              <a:sym typeface="Calibri"/>
            </a:endParaRPr>
          </a:p>
          <a:p>
            <a:pPr indent="0" lvl="0" marL="0" marR="0" rtl="0" algn="l">
              <a:spcBef>
                <a:spcPts val="200"/>
              </a:spcBef>
              <a:spcAft>
                <a:spcPts val="0"/>
              </a:spcAft>
              <a:buNone/>
            </a:pPr>
            <a:r>
              <a:t/>
            </a:r>
            <a:endParaRPr b="0" i="0" sz="1100" u="none" cap="none" strike="noStrike">
              <a:solidFill>
                <a:schemeClr val="dk1"/>
              </a:solidFill>
              <a:latin typeface="Calibri"/>
              <a:ea typeface="Calibri"/>
              <a:cs typeface="Calibri"/>
              <a:sym typeface="Calibri"/>
            </a:endParaRPr>
          </a:p>
        </p:txBody>
      </p:sp>
      <p:sp>
        <p:nvSpPr>
          <p:cNvPr id="186" name="Google Shape;186;p12"/>
          <p:cNvSpPr/>
          <p:nvPr/>
        </p:nvSpPr>
        <p:spPr>
          <a:xfrm>
            <a:off x="4560570" y="2647188"/>
            <a:ext cx="4354800" cy="2276700"/>
          </a:xfrm>
          <a:prstGeom prst="rect">
            <a:avLst/>
          </a:prstGeom>
          <a:solidFill>
            <a:srgbClr val="FFFFFF"/>
          </a:solidFill>
          <a:ln cap="flat" cmpd="sng" w="7150">
            <a:solidFill>
              <a:srgbClr val="E0E8F0"/>
            </a:solidFill>
            <a:prstDash val="solid"/>
            <a:round/>
            <a:headEnd len="sm" w="sm" type="none"/>
            <a:tailEnd len="sm" w="sm" type="none"/>
          </a:ln>
          <a:effectLst>
            <a:outerShdw blurRad="47625" rotWithShape="0" algn="bl" dir="8100000" dist="19050">
              <a:srgbClr val="000000">
                <a:alpha val="10200"/>
              </a:srgbClr>
            </a:outerShdw>
          </a:effectLst>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87" name="Google Shape;187;p12"/>
          <p:cNvSpPr/>
          <p:nvPr/>
        </p:nvSpPr>
        <p:spPr>
          <a:xfrm>
            <a:off x="4560570" y="2647188"/>
            <a:ext cx="37800" cy="2276700"/>
          </a:xfrm>
          <a:prstGeom prst="rect">
            <a:avLst/>
          </a:prstGeom>
          <a:solidFill>
            <a:srgbClr val="8B008B"/>
          </a:solidFill>
          <a:ln cap="flat" cmpd="sng" w="9525">
            <a:solidFill>
              <a:srgbClr val="8B008B"/>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88" name="Google Shape;188;p12"/>
          <p:cNvSpPr/>
          <p:nvPr/>
        </p:nvSpPr>
        <p:spPr>
          <a:xfrm>
            <a:off x="4629150" y="2708910"/>
            <a:ext cx="4251900" cy="2193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8B008B"/>
              </a:buClr>
              <a:buSzPts val="800"/>
              <a:buFont typeface="Calibri"/>
              <a:buNone/>
            </a:pPr>
            <a:r>
              <a:rPr b="1" i="0" lang="en-US" sz="1100" u="none" cap="none" strike="noStrike">
                <a:solidFill>
                  <a:srgbClr val="8B008B"/>
                </a:solidFill>
                <a:latin typeface="Calibri"/>
                <a:ea typeface="Calibri"/>
                <a:cs typeface="Calibri"/>
                <a:sym typeface="Calibri"/>
              </a:rPr>
              <a:t>Cali — The Multilingual AI-Powered Digital Coach</a:t>
            </a:r>
            <a:endParaRPr b="0" i="0" sz="1100" u="none" cap="none" strike="noStrike">
              <a:solidFill>
                <a:schemeClr val="dk1"/>
              </a:solidFill>
              <a:latin typeface="Calibri"/>
              <a:ea typeface="Calibri"/>
              <a:cs typeface="Calibri"/>
              <a:sym typeface="Calibri"/>
            </a:endParaRPr>
          </a:p>
        </p:txBody>
      </p:sp>
      <p:sp>
        <p:nvSpPr>
          <p:cNvPr id="189" name="Google Shape;189;p12"/>
          <p:cNvSpPr/>
          <p:nvPr/>
        </p:nvSpPr>
        <p:spPr>
          <a:xfrm>
            <a:off x="4629150" y="2948940"/>
            <a:ext cx="4217700" cy="15000"/>
          </a:xfrm>
          <a:prstGeom prst="rect">
            <a:avLst/>
          </a:prstGeom>
          <a:solidFill>
            <a:srgbClr val="C9A84C"/>
          </a:solidFill>
          <a:ln cap="flat" cmpd="sng" w="9525">
            <a:solidFill>
              <a:srgbClr val="C9A84C"/>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90" name="Google Shape;190;p12"/>
          <p:cNvSpPr/>
          <p:nvPr/>
        </p:nvSpPr>
        <p:spPr>
          <a:xfrm>
            <a:off x="4642875" y="3003796"/>
            <a:ext cx="754500" cy="832200"/>
          </a:xfrm>
          <a:prstGeom prst="rect">
            <a:avLst/>
          </a:prstGeom>
          <a:solidFill>
            <a:srgbClr val="F3E5F5"/>
          </a:solidFill>
          <a:ln cap="flat" cmpd="sng" w="7150">
            <a:solidFill>
              <a:srgbClr val="CE93D8"/>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91" name="Google Shape;191;p12"/>
          <p:cNvSpPr/>
          <p:nvPr/>
        </p:nvSpPr>
        <p:spPr>
          <a:xfrm>
            <a:off x="4642866" y="3003804"/>
            <a:ext cx="754500" cy="2400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8B008B"/>
              </a:buClr>
              <a:buSzPts val="1400"/>
              <a:buFont typeface="Calibri"/>
              <a:buNone/>
            </a:pPr>
            <a:r>
              <a:rPr b="1" i="0" lang="en-US" sz="1400" u="none" cap="none" strike="noStrike">
                <a:solidFill>
                  <a:srgbClr val="8B008B"/>
                </a:solidFill>
                <a:latin typeface="Calibri"/>
                <a:ea typeface="Calibri"/>
                <a:cs typeface="Calibri"/>
                <a:sym typeface="Calibri"/>
              </a:rPr>
              <a:t>90%+</a:t>
            </a:r>
            <a:endParaRPr b="0" i="0" sz="1400" u="none" cap="none" strike="noStrike">
              <a:solidFill>
                <a:schemeClr val="dk1"/>
              </a:solidFill>
              <a:latin typeface="Calibri"/>
              <a:ea typeface="Calibri"/>
              <a:cs typeface="Calibri"/>
              <a:sym typeface="Calibri"/>
            </a:endParaRPr>
          </a:p>
        </p:txBody>
      </p:sp>
      <p:sp>
        <p:nvSpPr>
          <p:cNvPr id="192" name="Google Shape;192;p12"/>
          <p:cNvSpPr/>
          <p:nvPr/>
        </p:nvSpPr>
        <p:spPr>
          <a:xfrm>
            <a:off x="4641138" y="3243796"/>
            <a:ext cx="754500" cy="60600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Clr>
                <a:srgbClr val="5A007A"/>
              </a:buClr>
              <a:buSzPts val="500"/>
              <a:buFont typeface="Calibri"/>
              <a:buNone/>
            </a:pPr>
            <a:r>
              <a:rPr b="0" i="0" lang="en-US" sz="1200" u="none" cap="none" strike="noStrike">
                <a:solidFill>
                  <a:srgbClr val="5A007A"/>
                </a:solidFill>
                <a:latin typeface="Calibri"/>
                <a:ea typeface="Calibri"/>
                <a:cs typeface="Calibri"/>
                <a:sym typeface="Calibri"/>
              </a:rPr>
              <a:t>student queries</a:t>
            </a:r>
            <a:endParaRPr b="0" i="0" sz="1200" u="none" cap="none" strike="noStrike">
              <a:solidFill>
                <a:schemeClr val="dk1"/>
              </a:solidFill>
              <a:latin typeface="Calibri"/>
              <a:ea typeface="Calibri"/>
              <a:cs typeface="Calibri"/>
              <a:sym typeface="Calibri"/>
            </a:endParaRPr>
          </a:p>
          <a:p>
            <a:pPr indent="0" lvl="0" marL="0" marR="0" rtl="0" algn="ctr">
              <a:spcBef>
                <a:spcPts val="0"/>
              </a:spcBef>
              <a:spcAft>
                <a:spcPts val="0"/>
              </a:spcAft>
              <a:buClr>
                <a:srgbClr val="5A007A"/>
              </a:buClr>
              <a:buSzPts val="500"/>
              <a:buFont typeface="Calibri"/>
              <a:buNone/>
            </a:pPr>
            <a:r>
              <a:rPr b="0" i="0" lang="en-US" sz="1200" u="none" cap="none" strike="noStrike">
                <a:solidFill>
                  <a:srgbClr val="5A007A"/>
                </a:solidFill>
                <a:latin typeface="Calibri"/>
                <a:ea typeface="Calibri"/>
                <a:cs typeface="Calibri"/>
                <a:sym typeface="Calibri"/>
              </a:rPr>
              <a:t>resolved</a:t>
            </a:r>
            <a:endParaRPr b="0" i="0" sz="1200" u="none" cap="none" strike="noStrike">
              <a:solidFill>
                <a:schemeClr val="dk1"/>
              </a:solidFill>
              <a:latin typeface="Calibri"/>
              <a:ea typeface="Calibri"/>
              <a:cs typeface="Calibri"/>
              <a:sym typeface="Calibri"/>
            </a:endParaRPr>
          </a:p>
        </p:txBody>
      </p:sp>
      <p:sp>
        <p:nvSpPr>
          <p:cNvPr id="193" name="Google Shape;193;p12"/>
          <p:cNvSpPr/>
          <p:nvPr/>
        </p:nvSpPr>
        <p:spPr>
          <a:xfrm>
            <a:off x="5438400" y="3077099"/>
            <a:ext cx="3360300" cy="1792200"/>
          </a:xfrm>
          <a:prstGeom prst="rect">
            <a:avLst/>
          </a:prstGeom>
          <a:noFill/>
          <a:ln>
            <a:noFill/>
          </a:ln>
        </p:spPr>
        <p:txBody>
          <a:bodyPr anchorCtr="0" anchor="t" bIns="34275" lIns="68575" spcFirstLastPara="1" rIns="68575" wrap="square" tIns="34275">
            <a:noAutofit/>
          </a:bodyPr>
          <a:lstStyle/>
          <a:p>
            <a:pPr indent="-285750" lvl="0" marL="254000" marR="0" rtl="0" algn="l">
              <a:spcBef>
                <a:spcPts val="0"/>
              </a:spcBef>
              <a:spcAft>
                <a:spcPts val="0"/>
              </a:spcAft>
              <a:buClr>
                <a:srgbClr val="1A2B42"/>
              </a:buClr>
              <a:buSzPts val="1100"/>
              <a:buFont typeface="Calibri"/>
              <a:buChar char="•"/>
            </a:pPr>
            <a:r>
              <a:rPr b="0" i="0" lang="en-US" sz="1100" u="none" cap="none" strike="noStrike">
                <a:solidFill>
                  <a:srgbClr val="1A2B42"/>
                </a:solidFill>
                <a:latin typeface="Calibri"/>
                <a:ea typeface="Calibri"/>
                <a:cs typeface="Calibri"/>
                <a:sym typeface="Calibri"/>
              </a:rPr>
              <a:t>Piloting with 3 rural colleges in the North/Far North region.</a:t>
            </a:r>
            <a:endParaRPr b="0" i="0" sz="1100" u="none" cap="none" strike="noStrike">
              <a:solidFill>
                <a:schemeClr val="dk1"/>
              </a:solidFill>
              <a:latin typeface="Calibri"/>
              <a:ea typeface="Calibri"/>
              <a:cs typeface="Calibri"/>
              <a:sym typeface="Calibri"/>
            </a:endParaRPr>
          </a:p>
          <a:p>
            <a:pPr indent="-285750" lvl="0" marL="254000" marR="0" rtl="0" algn="l">
              <a:spcBef>
                <a:spcPts val="200"/>
              </a:spcBef>
              <a:spcAft>
                <a:spcPts val="0"/>
              </a:spcAft>
              <a:buClr>
                <a:srgbClr val="1A2B42"/>
              </a:buClr>
              <a:buSzPts val="1100"/>
              <a:buFont typeface="Calibri"/>
              <a:buChar char="•"/>
            </a:pPr>
            <a:r>
              <a:rPr b="0" i="0" lang="en-US" sz="1100" u="none" cap="none" strike="noStrike">
                <a:solidFill>
                  <a:srgbClr val="1A2B42"/>
                </a:solidFill>
                <a:latin typeface="Calibri"/>
                <a:ea typeface="Calibri"/>
                <a:cs typeface="Calibri"/>
                <a:sym typeface="Calibri"/>
              </a:rPr>
              <a:t>Multi-channel platform guides students through financial aid, enrollment, registration, and campus resource navigation.</a:t>
            </a:r>
            <a:endParaRPr b="0" i="0" sz="1100" u="none" cap="none" strike="noStrike">
              <a:solidFill>
                <a:schemeClr val="dk1"/>
              </a:solidFill>
              <a:latin typeface="Calibri"/>
              <a:ea typeface="Calibri"/>
              <a:cs typeface="Calibri"/>
              <a:sym typeface="Calibri"/>
            </a:endParaRPr>
          </a:p>
          <a:p>
            <a:pPr indent="-285750" lvl="0" marL="254000" marR="0" rtl="0" algn="l">
              <a:spcBef>
                <a:spcPts val="200"/>
              </a:spcBef>
              <a:spcAft>
                <a:spcPts val="0"/>
              </a:spcAft>
              <a:buClr>
                <a:srgbClr val="1A2B42"/>
              </a:buClr>
              <a:buSzPts val="1100"/>
              <a:buFont typeface="Calibri"/>
              <a:buChar char="•"/>
            </a:pPr>
            <a:r>
              <a:rPr b="0" i="0" lang="en-US" sz="1100" u="none" cap="none" strike="noStrike">
                <a:solidFill>
                  <a:srgbClr val="1A2B42"/>
                </a:solidFill>
                <a:latin typeface="Calibri"/>
                <a:ea typeface="Calibri"/>
                <a:cs typeface="Calibri"/>
                <a:sym typeface="Calibri"/>
              </a:rPr>
              <a:t>Proactively nudges students to complete key steps and connects them to basic needs support.</a:t>
            </a:r>
            <a:endParaRPr b="0" i="0" sz="1100" u="none" cap="none" strike="noStrike">
              <a:solidFill>
                <a:schemeClr val="dk1"/>
              </a:solidFill>
              <a:latin typeface="Calibri"/>
              <a:ea typeface="Calibri"/>
              <a:cs typeface="Calibri"/>
              <a:sym typeface="Calibri"/>
            </a:endParaRPr>
          </a:p>
          <a:p>
            <a:pPr indent="-285750" lvl="0" marL="254000" marR="0" rtl="0" algn="l">
              <a:spcBef>
                <a:spcPts val="200"/>
              </a:spcBef>
              <a:spcAft>
                <a:spcPts val="0"/>
              </a:spcAft>
              <a:buClr>
                <a:srgbClr val="1A2B42"/>
              </a:buClr>
              <a:buSzPts val="1100"/>
              <a:buFont typeface="Calibri"/>
              <a:buChar char="•"/>
            </a:pPr>
            <a:r>
              <a:rPr b="0" i="0" lang="en-US" sz="1100" u="none" cap="none" strike="noStrike">
                <a:solidFill>
                  <a:srgbClr val="1A2B42"/>
                </a:solidFill>
                <a:latin typeface="Calibri"/>
                <a:ea typeface="Calibri"/>
                <a:cs typeface="Calibri"/>
                <a:sym typeface="Calibri"/>
              </a:rPr>
              <a:t>Handling over 90% of student-initiated questions, freeing staff for complex, high-touch student support.</a:t>
            </a:r>
            <a:endParaRPr b="0" i="0" sz="1100" u="none" cap="none" strike="noStrike">
              <a:solidFill>
                <a:schemeClr val="dk1"/>
              </a:solidFill>
              <a:latin typeface="Calibri"/>
              <a:ea typeface="Calibri"/>
              <a:cs typeface="Calibri"/>
              <a:sym typeface="Calibri"/>
            </a:endParaRPr>
          </a:p>
        </p:txBody>
      </p:sp>
      <p:sp>
        <p:nvSpPr>
          <p:cNvPr id="194" name="Google Shape;194;p12"/>
          <p:cNvSpPr/>
          <p:nvPr/>
        </p:nvSpPr>
        <p:spPr>
          <a:xfrm>
            <a:off x="0" y="5061204"/>
            <a:ext cx="9121200" cy="82500"/>
          </a:xfrm>
          <a:prstGeom prst="rect">
            <a:avLst/>
          </a:prstGeom>
          <a:solidFill>
            <a:srgbClr val="003366"/>
          </a:solidFill>
          <a:ln cap="flat" cmpd="sng" w="9525">
            <a:solidFill>
              <a:srgbClr val="003366"/>
            </a:solidFill>
            <a:prstDash val="solid"/>
            <a:round/>
            <a:headEnd len="sm" w="sm" type="none"/>
            <a:tailEnd len="sm" w="sm" type="none"/>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A0806"/>
        </a:solidFill>
      </p:bgPr>
    </p:bg>
    <p:spTree>
      <p:nvGrpSpPr>
        <p:cNvPr id="199" name="Shape 199"/>
        <p:cNvGrpSpPr/>
        <p:nvPr/>
      </p:nvGrpSpPr>
      <p:grpSpPr>
        <a:xfrm>
          <a:off x="0" y="0"/>
          <a:ext cx="0" cy="0"/>
          <a:chOff x="0" y="0"/>
          <a:chExt cx="0" cy="0"/>
        </a:xfrm>
      </p:grpSpPr>
      <p:sp>
        <p:nvSpPr>
          <p:cNvPr id="200" name="Google Shape;200;p13"/>
          <p:cNvSpPr/>
          <p:nvPr/>
        </p:nvSpPr>
        <p:spPr>
          <a:xfrm>
            <a:off x="0" y="0"/>
            <a:ext cx="201168" cy="5143500"/>
          </a:xfrm>
          <a:prstGeom prst="rect">
            <a:avLst/>
          </a:prstGeom>
          <a:solidFill>
            <a:srgbClr val="C0392B"/>
          </a:solidFill>
          <a:ln cap="flat" cmpd="sng" w="12700">
            <a:solidFill>
              <a:srgbClr val="C0392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3"/>
          <p:cNvSpPr/>
          <p:nvPr/>
        </p:nvSpPr>
        <p:spPr>
          <a:xfrm>
            <a:off x="0" y="2423160"/>
            <a:ext cx="9144000" cy="54864"/>
          </a:xfrm>
          <a:prstGeom prst="rect">
            <a:avLst/>
          </a:prstGeom>
          <a:solidFill>
            <a:srgbClr val="C0392B"/>
          </a:solidFill>
          <a:ln cap="flat" cmpd="sng" w="12700">
            <a:solidFill>
              <a:srgbClr val="C0392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3"/>
          <p:cNvSpPr/>
          <p:nvPr/>
        </p:nvSpPr>
        <p:spPr>
          <a:xfrm>
            <a:off x="411480" y="1078992"/>
            <a:ext cx="1645920" cy="10058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C0392B"/>
              </a:buClr>
              <a:buSzPts val="8000"/>
              <a:buFont typeface="Georgia"/>
              <a:buNone/>
            </a:pPr>
            <a:r>
              <a:rPr b="1" i="1" lang="en-US" sz="8000" u="none" cap="none" strike="noStrike">
                <a:solidFill>
                  <a:srgbClr val="C0392B"/>
                </a:solidFill>
                <a:latin typeface="Georgia"/>
                <a:ea typeface="Georgia"/>
                <a:cs typeface="Georgia"/>
                <a:sym typeface="Georgia"/>
              </a:rPr>
              <a:t>II</a:t>
            </a:r>
            <a:endParaRPr b="0" i="0" sz="8000" u="none" cap="none" strike="noStrike">
              <a:solidFill>
                <a:schemeClr val="dk1"/>
              </a:solidFill>
              <a:latin typeface="Calibri"/>
              <a:ea typeface="Calibri"/>
              <a:cs typeface="Calibri"/>
              <a:sym typeface="Calibri"/>
            </a:endParaRPr>
          </a:p>
        </p:txBody>
      </p:sp>
      <p:sp>
        <p:nvSpPr>
          <p:cNvPr id="203" name="Google Shape;203;p13"/>
          <p:cNvSpPr/>
          <p:nvPr/>
        </p:nvSpPr>
        <p:spPr>
          <a:xfrm>
            <a:off x="1920240" y="1078992"/>
            <a:ext cx="6858000" cy="100584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FFFF"/>
              </a:buClr>
              <a:buSzPts val="4600"/>
              <a:buFont typeface="Georgia"/>
              <a:buNone/>
            </a:pPr>
            <a:r>
              <a:rPr b="1" i="0" lang="en-US" sz="4600" u="none" cap="none" strike="noStrike">
                <a:solidFill>
                  <a:srgbClr val="FFFFFF"/>
                </a:solidFill>
                <a:latin typeface="Georgia"/>
                <a:ea typeface="Georgia"/>
                <a:cs typeface="Georgia"/>
                <a:sym typeface="Georgia"/>
              </a:rPr>
              <a:t>The Provocation</a:t>
            </a:r>
            <a:endParaRPr b="0" i="0" sz="4600" u="none" cap="none" strike="noStrike">
              <a:solidFill>
                <a:schemeClr val="dk1"/>
              </a:solidFill>
              <a:latin typeface="Calibri"/>
              <a:ea typeface="Calibri"/>
              <a:cs typeface="Calibri"/>
              <a:sym typeface="Calibri"/>
            </a:endParaRPr>
          </a:p>
        </p:txBody>
      </p:sp>
      <p:sp>
        <p:nvSpPr>
          <p:cNvPr id="204" name="Google Shape;204;p13"/>
          <p:cNvSpPr/>
          <p:nvPr/>
        </p:nvSpPr>
        <p:spPr>
          <a:xfrm>
            <a:off x="411480" y="2578608"/>
            <a:ext cx="8229600" cy="475488"/>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FFBBAA"/>
              </a:buClr>
              <a:buSzPts val="2000"/>
              <a:buFont typeface="Georgia"/>
              <a:buNone/>
            </a:pPr>
            <a:r>
              <a:rPr b="0" i="1" lang="en-US" sz="2000" u="none" cap="none" strike="noStrike">
                <a:solidFill>
                  <a:srgbClr val="FFBBAA"/>
                </a:solidFill>
                <a:latin typeface="Georgia"/>
                <a:ea typeface="Georgia"/>
                <a:cs typeface="Georgia"/>
                <a:sym typeface="Georgia"/>
              </a:rPr>
              <a:t>AI is not a tool</a:t>
            </a:r>
            <a:endParaRPr b="0" i="0" sz="2000" u="none" cap="none" strike="noStrike">
              <a:solidFill>
                <a:schemeClr val="dk1"/>
              </a:solidFill>
              <a:latin typeface="Calibri"/>
              <a:ea typeface="Calibri"/>
              <a:cs typeface="Calibri"/>
              <a:sym typeface="Calibri"/>
            </a:endParaRPr>
          </a:p>
        </p:txBody>
      </p:sp>
      <p:pic>
        <p:nvPicPr>
          <p:cNvPr id="205" name="Google Shape;205;p13"/>
          <p:cNvPicPr preferRelativeResize="0"/>
          <p:nvPr/>
        </p:nvPicPr>
        <p:blipFill rotWithShape="1">
          <a:blip r:embed="rId3">
            <a:alphaModFix/>
          </a:blip>
          <a:srcRect b="0" l="0" r="0" t="0"/>
          <a:stretch/>
        </p:blipFill>
        <p:spPr>
          <a:xfrm>
            <a:off x="7902675" y="4646225"/>
            <a:ext cx="1170626" cy="423501"/>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