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6.xml" ContentType="application/vnd.openxmlformats-officedocument.themeOverride+xml"/>
  <Override PartName="/ppt/notesSlides/notesSlide33.xml" ContentType="application/vnd.openxmlformats-officedocument.presentationml.notesSlide+xml"/>
  <Override PartName="/ppt/theme/themeOverride7.xml" ContentType="application/vnd.openxmlformats-officedocument.themeOverr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4"/>
    <p:sldMasterId id="2147483672" r:id="rId5"/>
    <p:sldMasterId id="2147483690" r:id="rId6"/>
  </p:sldMasterIdLst>
  <p:notesMasterIdLst>
    <p:notesMasterId r:id="rId64"/>
  </p:notesMasterIdLst>
  <p:handoutMasterIdLst>
    <p:handoutMasterId r:id="rId65"/>
  </p:handoutMasterIdLst>
  <p:sldIdLst>
    <p:sldId id="292" r:id="rId7"/>
    <p:sldId id="300" r:id="rId8"/>
    <p:sldId id="356" r:id="rId9"/>
    <p:sldId id="357" r:id="rId10"/>
    <p:sldId id="358" r:id="rId11"/>
    <p:sldId id="3054" r:id="rId12"/>
    <p:sldId id="360" r:id="rId13"/>
    <p:sldId id="361" r:id="rId14"/>
    <p:sldId id="363" r:id="rId15"/>
    <p:sldId id="362" r:id="rId16"/>
    <p:sldId id="365" r:id="rId17"/>
    <p:sldId id="366" r:id="rId18"/>
    <p:sldId id="405" r:id="rId19"/>
    <p:sldId id="3081" r:id="rId20"/>
    <p:sldId id="3058" r:id="rId21"/>
    <p:sldId id="3093" r:id="rId22"/>
    <p:sldId id="3088" r:id="rId23"/>
    <p:sldId id="3092" r:id="rId24"/>
    <p:sldId id="444" r:id="rId25"/>
    <p:sldId id="458" r:id="rId26"/>
    <p:sldId id="3047" r:id="rId27"/>
    <p:sldId id="442" r:id="rId28"/>
    <p:sldId id="457" r:id="rId29"/>
    <p:sldId id="449" r:id="rId30"/>
    <p:sldId id="3080" r:id="rId31"/>
    <p:sldId id="3090" r:id="rId32"/>
    <p:sldId id="3091" r:id="rId33"/>
    <p:sldId id="3098" r:id="rId34"/>
    <p:sldId id="3094" r:id="rId35"/>
    <p:sldId id="459" r:id="rId36"/>
    <p:sldId id="454" r:id="rId37"/>
    <p:sldId id="3078" r:id="rId38"/>
    <p:sldId id="3077" r:id="rId39"/>
    <p:sldId id="451" r:id="rId40"/>
    <p:sldId id="3097" r:id="rId41"/>
    <p:sldId id="3084" r:id="rId42"/>
    <p:sldId id="306" r:id="rId43"/>
    <p:sldId id="3085" r:id="rId44"/>
    <p:sldId id="307" r:id="rId45"/>
    <p:sldId id="308" r:id="rId46"/>
    <p:sldId id="309" r:id="rId47"/>
    <p:sldId id="318" r:id="rId48"/>
    <p:sldId id="310" r:id="rId49"/>
    <p:sldId id="311" r:id="rId50"/>
    <p:sldId id="312" r:id="rId51"/>
    <p:sldId id="319" r:id="rId52"/>
    <p:sldId id="3095" r:id="rId53"/>
    <p:sldId id="3096" r:id="rId54"/>
    <p:sldId id="463" r:id="rId55"/>
    <p:sldId id="464" r:id="rId56"/>
    <p:sldId id="465" r:id="rId57"/>
    <p:sldId id="468" r:id="rId58"/>
    <p:sldId id="469" r:id="rId59"/>
    <p:sldId id="470" r:id="rId60"/>
    <p:sldId id="471" r:id="rId61"/>
    <p:sldId id="336" r:id="rId62"/>
    <p:sldId id="337" r:id="rId63"/>
  </p:sldIdLst>
  <p:sldSz cx="12192000" cy="6858000"/>
  <p:notesSz cx="7010400" cy="9296400"/>
  <p:embeddedFontLst>
    <p:embeddedFont>
      <p:font typeface="Source Sans Pro" panose="020B0503030403020204" pitchFamily="34" charset="0"/>
      <p:regular r:id="rId66"/>
      <p:bold r:id="rId67"/>
      <p:italic r:id="rId68"/>
      <p:boldItalic r:id="rId69"/>
    </p:embeddedFont>
    <p:embeddedFont>
      <p:font typeface="Source Sans Pro Semibold" panose="020B0603030403020204" pitchFamily="34" charset="0"/>
      <p:bold r:id="rId70"/>
      <p:boldItalic r:id="rId71"/>
    </p:embeddedFont>
    <p:embeddedFont>
      <p:font typeface="Verdana" panose="020B0604030504040204"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17F578-6E8D-37C2-DA89-CB8B47DB26A5}" name="Wagner, Natalie" initials="NW" userId="S::nwagner@cccco.edu::f0494343-f98d-4733-ac36-45e4e4f979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D"/>
    <a:srgbClr val="000000"/>
    <a:srgbClr val="53575A"/>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844" autoAdjust="0"/>
  </p:normalViewPr>
  <p:slideViewPr>
    <p:cSldViewPr snapToGrid="0" snapToObjects="1" showGuides="1">
      <p:cViewPr varScale="1">
        <p:scale>
          <a:sx n="89" d="100"/>
          <a:sy n="89" d="100"/>
        </p:scale>
        <p:origin x="600" y="78"/>
      </p:cViewPr>
      <p:guideLst>
        <p:guide orient="horz" pos="624"/>
        <p:guide pos="648"/>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3.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7.fntdata"/><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DF7D3-0037-423C-B9EB-B0068138CC0A}"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4011D397-1560-4587-8A4C-A9ED8E716B41}">
      <dgm:prSet/>
      <dgm:spPr/>
      <dgm:t>
        <a:bodyPr/>
        <a:lstStyle/>
        <a:p>
          <a:pPr>
            <a:spcAft>
              <a:spcPts val="0"/>
            </a:spcAft>
          </a:pPr>
          <a:r>
            <a:rPr lang="en-US" b="1" dirty="0"/>
            <a:t>Resident </a:t>
          </a:r>
        </a:p>
        <a:p>
          <a:pPr>
            <a:spcAft>
              <a:spcPts val="0"/>
            </a:spcAft>
          </a:pPr>
          <a:r>
            <a:rPr lang="en-US" b="1" dirty="0"/>
            <a:t>(For tuition purposes):</a:t>
          </a:r>
          <a:endParaRPr lang="en-US" dirty="0"/>
        </a:p>
      </dgm:t>
    </dgm:pt>
    <dgm:pt modelId="{EDCB44E7-1CE9-4128-8252-3623F30856DC}" type="parTrans" cxnId="{E6615EE8-E78D-47B7-AA60-B9AFD294D40A}">
      <dgm:prSet/>
      <dgm:spPr/>
      <dgm:t>
        <a:bodyPr/>
        <a:lstStyle/>
        <a:p>
          <a:endParaRPr lang="en-US"/>
        </a:p>
      </dgm:t>
    </dgm:pt>
    <dgm:pt modelId="{BD48B62F-1F5D-48E5-AB52-95435E8E0EF0}" type="sibTrans" cxnId="{E6615EE8-E78D-47B7-AA60-B9AFD294D40A}">
      <dgm:prSet/>
      <dgm:spPr/>
      <dgm:t>
        <a:bodyPr/>
        <a:lstStyle/>
        <a:p>
          <a:endParaRPr lang="en-US"/>
        </a:p>
      </dgm:t>
    </dgm:pt>
    <dgm:pt modelId="{C83800E0-57FD-42D7-9079-BE178D84B4F8}">
      <dgm:prSet/>
      <dgm:spPr/>
      <dgm:t>
        <a:bodyPr/>
        <a:lstStyle/>
        <a:p>
          <a:pPr marL="171450" indent="0">
            <a:buNone/>
          </a:pPr>
          <a:r>
            <a:rPr lang="en-US" dirty="0"/>
            <a:t>Unless precluded, a “resident” is a student who has been physically present in the state for more than one year immediately preceding the residence determination date (one year and one day), and has demonstrated an intent to make California a permanent home. EC § 68017</a:t>
          </a:r>
        </a:p>
      </dgm:t>
    </dgm:pt>
    <dgm:pt modelId="{3A97D761-428A-44A8-8ACF-CAFF34508EFB}" type="parTrans" cxnId="{4EF6D04D-F866-45C1-A400-17A7734E75C8}">
      <dgm:prSet/>
      <dgm:spPr/>
      <dgm:t>
        <a:bodyPr/>
        <a:lstStyle/>
        <a:p>
          <a:endParaRPr lang="en-US"/>
        </a:p>
      </dgm:t>
    </dgm:pt>
    <dgm:pt modelId="{52BDF400-D6A8-46E7-A653-607ED4B86321}" type="sibTrans" cxnId="{4EF6D04D-F866-45C1-A400-17A7734E75C8}">
      <dgm:prSet/>
      <dgm:spPr/>
      <dgm:t>
        <a:bodyPr/>
        <a:lstStyle/>
        <a:p>
          <a:endParaRPr lang="en-US"/>
        </a:p>
      </dgm:t>
    </dgm:pt>
    <dgm:pt modelId="{4DA5F8E4-F728-43EC-A678-9D49640320DE}">
      <dgm:prSet/>
      <dgm:spPr/>
      <dgm:t>
        <a:bodyPr/>
        <a:lstStyle/>
        <a:p>
          <a:r>
            <a:rPr lang="en-US" b="1"/>
            <a:t>Nonresident</a:t>
          </a:r>
          <a:endParaRPr lang="en-US"/>
        </a:p>
      </dgm:t>
    </dgm:pt>
    <dgm:pt modelId="{BEE94CE8-321B-4256-A2D6-787FAA8EBB7E}" type="parTrans" cxnId="{CA7150F5-A6D0-45C2-BE99-884CCE4A9366}">
      <dgm:prSet/>
      <dgm:spPr/>
      <dgm:t>
        <a:bodyPr/>
        <a:lstStyle/>
        <a:p>
          <a:endParaRPr lang="en-US"/>
        </a:p>
      </dgm:t>
    </dgm:pt>
    <dgm:pt modelId="{DBD1485A-A63B-48F2-83EE-0346945F87D4}" type="sibTrans" cxnId="{CA7150F5-A6D0-45C2-BE99-884CCE4A9366}">
      <dgm:prSet/>
      <dgm:spPr/>
      <dgm:t>
        <a:bodyPr/>
        <a:lstStyle/>
        <a:p>
          <a:endParaRPr lang="en-US"/>
        </a:p>
      </dgm:t>
    </dgm:pt>
    <dgm:pt modelId="{2703719A-B724-413F-A45A-D71EB82CCDC4}">
      <dgm:prSet/>
      <dgm:spPr/>
      <dgm:t>
        <a:bodyPr/>
        <a:lstStyle/>
        <a:p>
          <a:pPr marL="171450" indent="0">
            <a:buNone/>
          </a:pPr>
          <a:r>
            <a:rPr lang="en-US" dirty="0"/>
            <a:t>A “nonresident” is a student who does not have residence in the state for more than one year immediately preceding the residence determination date. EC § 68018</a:t>
          </a:r>
        </a:p>
      </dgm:t>
    </dgm:pt>
    <dgm:pt modelId="{689851FB-FABC-4F1D-AD9F-AA668AB35546}" type="parTrans" cxnId="{D559C3A1-D5B7-4629-B4EF-BD1334B42F08}">
      <dgm:prSet/>
      <dgm:spPr/>
      <dgm:t>
        <a:bodyPr/>
        <a:lstStyle/>
        <a:p>
          <a:endParaRPr lang="en-US"/>
        </a:p>
      </dgm:t>
    </dgm:pt>
    <dgm:pt modelId="{2F616BA6-8918-47CC-AD5E-D3C0F8808598}" type="sibTrans" cxnId="{D559C3A1-D5B7-4629-B4EF-BD1334B42F08}">
      <dgm:prSet/>
      <dgm:spPr/>
      <dgm:t>
        <a:bodyPr/>
        <a:lstStyle/>
        <a:p>
          <a:endParaRPr lang="en-US"/>
        </a:p>
      </dgm:t>
    </dgm:pt>
    <dgm:pt modelId="{F8B0A60A-C049-4D9D-A400-DF73396DB650}" type="pres">
      <dgm:prSet presAssocID="{472DF7D3-0037-423C-B9EB-B0068138CC0A}" presName="Name0" presStyleCnt="0">
        <dgm:presLayoutVars>
          <dgm:dir/>
          <dgm:animLvl val="lvl"/>
          <dgm:resizeHandles val="exact"/>
        </dgm:presLayoutVars>
      </dgm:prSet>
      <dgm:spPr/>
    </dgm:pt>
    <dgm:pt modelId="{F8704BD4-F233-44E9-9104-5D693BCC9F8F}" type="pres">
      <dgm:prSet presAssocID="{4011D397-1560-4587-8A4C-A9ED8E716B41}" presName="linNode" presStyleCnt="0"/>
      <dgm:spPr/>
    </dgm:pt>
    <dgm:pt modelId="{02CAAC21-2E95-4F1D-A12F-9CF77A874F93}" type="pres">
      <dgm:prSet presAssocID="{4011D397-1560-4587-8A4C-A9ED8E716B41}" presName="parentText" presStyleLbl="node1" presStyleIdx="0" presStyleCnt="2">
        <dgm:presLayoutVars>
          <dgm:chMax val="1"/>
          <dgm:bulletEnabled val="1"/>
        </dgm:presLayoutVars>
      </dgm:prSet>
      <dgm:spPr/>
    </dgm:pt>
    <dgm:pt modelId="{982D39C2-0F9E-4EE0-885F-946266663979}" type="pres">
      <dgm:prSet presAssocID="{4011D397-1560-4587-8A4C-A9ED8E716B41}" presName="descendantText" presStyleLbl="alignAccFollowNode1" presStyleIdx="0" presStyleCnt="2">
        <dgm:presLayoutVars>
          <dgm:bulletEnabled val="1"/>
        </dgm:presLayoutVars>
      </dgm:prSet>
      <dgm:spPr/>
    </dgm:pt>
    <dgm:pt modelId="{639A669C-BF34-436F-9F59-6C62E548586A}" type="pres">
      <dgm:prSet presAssocID="{BD48B62F-1F5D-48E5-AB52-95435E8E0EF0}" presName="sp" presStyleCnt="0"/>
      <dgm:spPr/>
    </dgm:pt>
    <dgm:pt modelId="{43F787F4-D722-4655-B07E-8F7FCB39A3A8}" type="pres">
      <dgm:prSet presAssocID="{4DA5F8E4-F728-43EC-A678-9D49640320DE}" presName="linNode" presStyleCnt="0"/>
      <dgm:spPr/>
    </dgm:pt>
    <dgm:pt modelId="{54E43F0D-8529-4DC9-A04F-341912E39695}" type="pres">
      <dgm:prSet presAssocID="{4DA5F8E4-F728-43EC-A678-9D49640320DE}" presName="parentText" presStyleLbl="node1" presStyleIdx="1" presStyleCnt="2">
        <dgm:presLayoutVars>
          <dgm:chMax val="1"/>
          <dgm:bulletEnabled val="1"/>
        </dgm:presLayoutVars>
      </dgm:prSet>
      <dgm:spPr/>
    </dgm:pt>
    <dgm:pt modelId="{ECD36823-A0D8-4330-875A-C6592E6F0CE6}" type="pres">
      <dgm:prSet presAssocID="{4DA5F8E4-F728-43EC-A678-9D49640320DE}" presName="descendantText" presStyleLbl="alignAccFollowNode1" presStyleIdx="1" presStyleCnt="2">
        <dgm:presLayoutVars>
          <dgm:bulletEnabled val="1"/>
        </dgm:presLayoutVars>
      </dgm:prSet>
      <dgm:spPr/>
    </dgm:pt>
  </dgm:ptLst>
  <dgm:cxnLst>
    <dgm:cxn modelId="{11F7A221-82BC-4D66-BA14-AF2869021A26}" type="presOf" srcId="{2703719A-B724-413F-A45A-D71EB82CCDC4}" destId="{ECD36823-A0D8-4330-875A-C6592E6F0CE6}" srcOrd="0" destOrd="0" presId="urn:microsoft.com/office/officeart/2005/8/layout/vList5"/>
    <dgm:cxn modelId="{81362230-01BA-47FF-91C3-E4D8F3E7BD89}" type="presOf" srcId="{4DA5F8E4-F728-43EC-A678-9D49640320DE}" destId="{54E43F0D-8529-4DC9-A04F-341912E39695}" srcOrd="0" destOrd="0" presId="urn:microsoft.com/office/officeart/2005/8/layout/vList5"/>
    <dgm:cxn modelId="{4EF6D04D-F866-45C1-A400-17A7734E75C8}" srcId="{4011D397-1560-4587-8A4C-A9ED8E716B41}" destId="{C83800E0-57FD-42D7-9079-BE178D84B4F8}" srcOrd="0" destOrd="0" parTransId="{3A97D761-428A-44A8-8ACF-CAFF34508EFB}" sibTransId="{52BDF400-D6A8-46E7-A653-607ED4B86321}"/>
    <dgm:cxn modelId="{D5F0C873-4572-4746-B7A7-3EE30536223F}" type="presOf" srcId="{4011D397-1560-4587-8A4C-A9ED8E716B41}" destId="{02CAAC21-2E95-4F1D-A12F-9CF77A874F93}" srcOrd="0" destOrd="0" presId="urn:microsoft.com/office/officeart/2005/8/layout/vList5"/>
    <dgm:cxn modelId="{D559C3A1-D5B7-4629-B4EF-BD1334B42F08}" srcId="{4DA5F8E4-F728-43EC-A678-9D49640320DE}" destId="{2703719A-B724-413F-A45A-D71EB82CCDC4}" srcOrd="0" destOrd="0" parTransId="{689851FB-FABC-4F1D-AD9F-AA668AB35546}" sibTransId="{2F616BA6-8918-47CC-AD5E-D3C0F8808598}"/>
    <dgm:cxn modelId="{F4A39FCA-FE82-4D05-858E-57E96C87A487}" type="presOf" srcId="{472DF7D3-0037-423C-B9EB-B0068138CC0A}" destId="{F8B0A60A-C049-4D9D-A400-DF73396DB650}" srcOrd="0" destOrd="0" presId="urn:microsoft.com/office/officeart/2005/8/layout/vList5"/>
    <dgm:cxn modelId="{0959E5D6-7483-4155-9EDB-6E9DFB489089}" type="presOf" srcId="{C83800E0-57FD-42D7-9079-BE178D84B4F8}" destId="{982D39C2-0F9E-4EE0-885F-946266663979}" srcOrd="0" destOrd="0" presId="urn:microsoft.com/office/officeart/2005/8/layout/vList5"/>
    <dgm:cxn modelId="{E6615EE8-E78D-47B7-AA60-B9AFD294D40A}" srcId="{472DF7D3-0037-423C-B9EB-B0068138CC0A}" destId="{4011D397-1560-4587-8A4C-A9ED8E716B41}" srcOrd="0" destOrd="0" parTransId="{EDCB44E7-1CE9-4128-8252-3623F30856DC}" sibTransId="{BD48B62F-1F5D-48E5-AB52-95435E8E0EF0}"/>
    <dgm:cxn modelId="{CA7150F5-A6D0-45C2-BE99-884CCE4A9366}" srcId="{472DF7D3-0037-423C-B9EB-B0068138CC0A}" destId="{4DA5F8E4-F728-43EC-A678-9D49640320DE}" srcOrd="1" destOrd="0" parTransId="{BEE94CE8-321B-4256-A2D6-787FAA8EBB7E}" sibTransId="{DBD1485A-A63B-48F2-83EE-0346945F87D4}"/>
    <dgm:cxn modelId="{8CC05B24-4271-4D87-8A7B-5BA250E61FE9}" type="presParOf" srcId="{F8B0A60A-C049-4D9D-A400-DF73396DB650}" destId="{F8704BD4-F233-44E9-9104-5D693BCC9F8F}" srcOrd="0" destOrd="0" presId="urn:microsoft.com/office/officeart/2005/8/layout/vList5"/>
    <dgm:cxn modelId="{726A257A-318B-40C8-BB97-241D07BB9FBD}" type="presParOf" srcId="{F8704BD4-F233-44E9-9104-5D693BCC9F8F}" destId="{02CAAC21-2E95-4F1D-A12F-9CF77A874F93}" srcOrd="0" destOrd="0" presId="urn:microsoft.com/office/officeart/2005/8/layout/vList5"/>
    <dgm:cxn modelId="{C0B73D19-A48C-4429-BC76-D89513F02D94}" type="presParOf" srcId="{F8704BD4-F233-44E9-9104-5D693BCC9F8F}" destId="{982D39C2-0F9E-4EE0-885F-946266663979}" srcOrd="1" destOrd="0" presId="urn:microsoft.com/office/officeart/2005/8/layout/vList5"/>
    <dgm:cxn modelId="{A4153B11-C806-4A42-8997-0821B7A56E04}" type="presParOf" srcId="{F8B0A60A-C049-4D9D-A400-DF73396DB650}" destId="{639A669C-BF34-436F-9F59-6C62E548586A}" srcOrd="1" destOrd="0" presId="urn:microsoft.com/office/officeart/2005/8/layout/vList5"/>
    <dgm:cxn modelId="{38F45F27-A3E8-4B6E-83C5-D2B17FFDC8C7}" type="presParOf" srcId="{F8B0A60A-C049-4D9D-A400-DF73396DB650}" destId="{43F787F4-D722-4655-B07E-8F7FCB39A3A8}" srcOrd="2" destOrd="0" presId="urn:microsoft.com/office/officeart/2005/8/layout/vList5"/>
    <dgm:cxn modelId="{47858892-B915-4F6C-A9E2-4FBC89125CDF}" type="presParOf" srcId="{43F787F4-D722-4655-B07E-8F7FCB39A3A8}" destId="{54E43F0D-8529-4DC9-A04F-341912E39695}" srcOrd="0" destOrd="0" presId="urn:microsoft.com/office/officeart/2005/8/layout/vList5"/>
    <dgm:cxn modelId="{9AA53908-E4F3-4B0F-858D-06A4908D562D}" type="presParOf" srcId="{43F787F4-D722-4655-B07E-8F7FCB39A3A8}" destId="{ECD36823-A0D8-4330-875A-C6592E6F0CE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A61B5-74E5-4282-BE12-61F00CE24A1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90440F7-4BFD-40B4-A8F7-8EF41055FED3}">
      <dgm:prSet/>
      <dgm:spPr/>
      <dgm:t>
        <a:bodyPr/>
        <a:lstStyle/>
        <a:p>
          <a:pPr>
            <a:lnSpc>
              <a:spcPct val="100000"/>
            </a:lnSpc>
          </a:pPr>
          <a:r>
            <a:rPr lang="en-US" altLang="en-US" b="1" baseline="0" dirty="0">
              <a:solidFill>
                <a:schemeClr val="bg1"/>
              </a:solidFill>
            </a:rPr>
            <a:t>Proper charging of Nonresident Tuition </a:t>
          </a:r>
          <a:br>
            <a:rPr lang="en-US" altLang="en-US" baseline="0" dirty="0">
              <a:solidFill>
                <a:schemeClr val="bg1"/>
              </a:solidFill>
            </a:rPr>
          </a:br>
          <a:r>
            <a:rPr lang="en-US" altLang="en-US" baseline="0" dirty="0">
              <a:solidFill>
                <a:schemeClr val="bg1"/>
              </a:solidFill>
            </a:rPr>
            <a:t>(Note: Nonresident students must also be charged the basic enrollment fee)</a:t>
          </a:r>
          <a:endParaRPr lang="en-US" u="none" baseline="0" dirty="0">
            <a:solidFill>
              <a:schemeClr val="bg1"/>
            </a:solidFill>
          </a:endParaRPr>
        </a:p>
      </dgm:t>
    </dgm:pt>
    <dgm:pt modelId="{624CDF7C-0CD9-4181-866F-6682DC1E57CB}" type="parTrans" cxnId="{136758A5-A9FE-49B5-BF31-8281947050EC}">
      <dgm:prSet/>
      <dgm:spPr/>
      <dgm:t>
        <a:bodyPr/>
        <a:lstStyle/>
        <a:p>
          <a:endParaRPr lang="en-US"/>
        </a:p>
      </dgm:t>
    </dgm:pt>
    <dgm:pt modelId="{EE5C80CC-028F-4A31-A230-C334AF531FA7}" type="sibTrans" cxnId="{136758A5-A9FE-49B5-BF31-8281947050EC}">
      <dgm:prSet/>
      <dgm:spPr/>
      <dgm:t>
        <a:bodyPr/>
        <a:lstStyle/>
        <a:p>
          <a:endParaRPr lang="en-US"/>
        </a:p>
      </dgm:t>
    </dgm:pt>
    <dgm:pt modelId="{8E33C782-560F-416D-A898-00B728ABA0C7}">
      <dgm:prSet custT="1"/>
      <dgm:spPr/>
      <dgm:t>
        <a:bodyPr/>
        <a:lstStyle/>
        <a:p>
          <a:pPr>
            <a:lnSpc>
              <a:spcPct val="100000"/>
            </a:lnSpc>
          </a:pPr>
          <a:r>
            <a:rPr lang="en-US" altLang="en-US" sz="1800" b="1" kern="1200" baseline="0" dirty="0">
              <a:solidFill>
                <a:schemeClr val="bg1"/>
              </a:solidFill>
            </a:rPr>
            <a:t>Student Eligibility for certain programs </a:t>
          </a:r>
          <a:r>
            <a:rPr lang="en-US" altLang="en-US" sz="1800" kern="1200" baseline="0" dirty="0">
              <a:solidFill>
                <a:schemeClr val="bg1"/>
              </a:solidFill>
            </a:rPr>
            <a:t>(Example: CA Promise Grant, formerly known as the BOG fee waiver</a:t>
          </a:r>
          <a:r>
            <a:rPr lang="en-US" altLang="en-US" sz="1400" kern="1200" baseline="0" dirty="0">
              <a:solidFill>
                <a:schemeClr val="bg1"/>
              </a:solidFill>
            </a:rPr>
            <a:t>)</a:t>
          </a:r>
          <a:endParaRPr lang="en-US" sz="1400" b="0" i="0" u="none" kern="1200" baseline="0" dirty="0">
            <a:solidFill>
              <a:schemeClr val="bg1"/>
            </a:solidFill>
            <a:effectLst/>
            <a:latin typeface="Source Sans Pro" panose="020B0503030403020204" pitchFamily="34" charset="0"/>
            <a:ea typeface="+mn-ea"/>
            <a:cs typeface="+mn-cs"/>
          </a:endParaRPr>
        </a:p>
      </dgm:t>
    </dgm:pt>
    <dgm:pt modelId="{9626A8A4-E375-4A60-A4FF-4B9847AF9724}" type="sibTrans" cxnId="{83AFFA6C-812D-4F91-B645-689A02EF2264}">
      <dgm:prSet/>
      <dgm:spPr/>
      <dgm:t>
        <a:bodyPr/>
        <a:lstStyle/>
        <a:p>
          <a:endParaRPr lang="en-US"/>
        </a:p>
      </dgm:t>
    </dgm:pt>
    <dgm:pt modelId="{5449F0A9-8979-4D9D-8168-BC4CA9F6C396}" type="parTrans" cxnId="{83AFFA6C-812D-4F91-B645-689A02EF2264}">
      <dgm:prSet/>
      <dgm:spPr/>
      <dgm:t>
        <a:bodyPr/>
        <a:lstStyle/>
        <a:p>
          <a:endParaRPr lang="en-US"/>
        </a:p>
      </dgm:t>
    </dgm:pt>
    <dgm:pt modelId="{0A2A3BCC-AB22-44C3-B5F9-CF5E19A14E50}">
      <dgm:prSet custT="1"/>
      <dgm:spPr/>
      <dgm:t>
        <a:bodyPr/>
        <a:lstStyle/>
        <a:p>
          <a:pPr>
            <a:lnSpc>
              <a:spcPct val="100000"/>
            </a:lnSpc>
          </a:pPr>
          <a:r>
            <a:rPr lang="en-US" altLang="en-US" sz="1400" b="1" kern="1200" baseline="0" dirty="0">
              <a:solidFill>
                <a:schemeClr val="bg1"/>
              </a:solidFill>
            </a:rPr>
            <a:t>Proper claiming of State general apportionment</a:t>
          </a:r>
        </a:p>
        <a:p>
          <a:pPr>
            <a:lnSpc>
              <a:spcPct val="100000"/>
            </a:lnSpc>
          </a:pPr>
          <a:r>
            <a:rPr lang="en-US" altLang="en-US" sz="1400" kern="1200" baseline="0" dirty="0">
              <a:solidFill>
                <a:schemeClr val="bg1"/>
              </a:solidFill>
            </a:rPr>
            <a:t>Nonresident FTES is not included in state apportionment calculations (Note: certain nonresident students qualify to be reported as residents for apportionment purposes, such as AB 540 students or active military members stationed or domiciled in California)</a:t>
          </a:r>
          <a:endParaRPr lang="en-US" sz="1400" b="0" i="0" u="none" kern="1200" baseline="0" dirty="0">
            <a:solidFill>
              <a:schemeClr val="bg1"/>
            </a:solidFill>
            <a:effectLst/>
            <a:latin typeface="Source Sans Pro" panose="020B0503030403020204" pitchFamily="34" charset="0"/>
            <a:ea typeface="+mn-ea"/>
            <a:cs typeface="+mn-cs"/>
          </a:endParaRPr>
        </a:p>
      </dgm:t>
    </dgm:pt>
    <dgm:pt modelId="{879E310D-002A-414F-B098-B47298E46383}" type="sibTrans" cxnId="{4EDFC7BC-0A23-4C58-A34C-73A5F8C9A6AC}">
      <dgm:prSet/>
      <dgm:spPr/>
      <dgm:t>
        <a:bodyPr/>
        <a:lstStyle/>
        <a:p>
          <a:endParaRPr lang="en-US"/>
        </a:p>
      </dgm:t>
    </dgm:pt>
    <dgm:pt modelId="{C49F6533-548F-4ED2-B4D0-7054782EBAED}" type="parTrans" cxnId="{4EDFC7BC-0A23-4C58-A34C-73A5F8C9A6AC}">
      <dgm:prSet/>
      <dgm:spPr/>
      <dgm:t>
        <a:bodyPr/>
        <a:lstStyle/>
        <a:p>
          <a:endParaRPr lang="en-US"/>
        </a:p>
      </dgm:t>
    </dgm:pt>
    <dgm:pt modelId="{CD945042-7B0E-444C-AA3F-EB9C070083EC}" type="pres">
      <dgm:prSet presAssocID="{0FAA61B5-74E5-4282-BE12-61F00CE24A13}" presName="root" presStyleCnt="0">
        <dgm:presLayoutVars>
          <dgm:dir/>
          <dgm:resizeHandles val="exact"/>
        </dgm:presLayoutVars>
      </dgm:prSet>
      <dgm:spPr/>
    </dgm:pt>
    <dgm:pt modelId="{6DE5F279-A2A2-4716-AFE5-FD51751F598D}" type="pres">
      <dgm:prSet presAssocID="{390440F7-4BFD-40B4-A8F7-8EF41055FED3}" presName="compNode" presStyleCnt="0"/>
      <dgm:spPr/>
    </dgm:pt>
    <dgm:pt modelId="{767B9EDE-2BE4-4647-B770-17FA97ABC6CA}" type="pres">
      <dgm:prSet presAssocID="{390440F7-4BFD-40B4-A8F7-8EF41055FED3}" presName="bgRect" presStyleLbl="bgShp" presStyleIdx="0" presStyleCnt="3"/>
      <dgm:spPr/>
    </dgm:pt>
    <dgm:pt modelId="{2E8FC1D1-ED80-4100-A170-D3183EADFF7F}" type="pres">
      <dgm:prSet presAssocID="{390440F7-4BFD-40B4-A8F7-8EF41055FE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E9A13B3-4F15-496F-8156-471F2BD77246}" type="pres">
      <dgm:prSet presAssocID="{390440F7-4BFD-40B4-A8F7-8EF41055FED3}" presName="spaceRect" presStyleCnt="0"/>
      <dgm:spPr/>
    </dgm:pt>
    <dgm:pt modelId="{10E10362-C5F1-4DD1-86C7-C787E2085655}" type="pres">
      <dgm:prSet presAssocID="{390440F7-4BFD-40B4-A8F7-8EF41055FED3}" presName="parTx" presStyleLbl="revTx" presStyleIdx="0" presStyleCnt="3" custLinFactNeighborX="-225" custLinFactNeighborY="-10725">
        <dgm:presLayoutVars>
          <dgm:chMax val="0"/>
          <dgm:chPref val="0"/>
        </dgm:presLayoutVars>
      </dgm:prSet>
      <dgm:spPr/>
    </dgm:pt>
    <dgm:pt modelId="{E5F0EC08-BC42-4203-BA50-052FC535660A}" type="pres">
      <dgm:prSet presAssocID="{EE5C80CC-028F-4A31-A230-C334AF531FA7}" presName="sibTrans" presStyleCnt="0"/>
      <dgm:spPr/>
    </dgm:pt>
    <dgm:pt modelId="{A4C0E9BC-21ED-4829-80BB-8906C3F556FF}" type="pres">
      <dgm:prSet presAssocID="{0A2A3BCC-AB22-44C3-B5F9-CF5E19A14E50}" presName="compNode" presStyleCnt="0"/>
      <dgm:spPr/>
    </dgm:pt>
    <dgm:pt modelId="{3C0BF729-61FD-420A-82E9-2C45D3E95F21}" type="pres">
      <dgm:prSet presAssocID="{0A2A3BCC-AB22-44C3-B5F9-CF5E19A14E50}" presName="bgRect" presStyleLbl="bgShp" presStyleIdx="1" presStyleCnt="3" custScaleY="110800" custLinFactNeighborY="-36990"/>
      <dgm:spPr/>
    </dgm:pt>
    <dgm:pt modelId="{6F9191BC-9334-472F-9DFE-77ED61106B55}" type="pres">
      <dgm:prSet presAssocID="{0A2A3BCC-AB22-44C3-B5F9-CF5E19A14E50}" presName="iconRect" presStyleLbl="node1" presStyleIdx="1" presStyleCnt="3" custLinFactNeighborX="-8910" custLinFactNeighborY="-7307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outline"/>
        </a:ext>
      </dgm:extLst>
    </dgm:pt>
    <dgm:pt modelId="{B4B1312D-B8BD-416A-BB37-6A4FD8786EA7}" type="pres">
      <dgm:prSet presAssocID="{0A2A3BCC-AB22-44C3-B5F9-CF5E19A14E50}" presName="spaceRect" presStyleCnt="0"/>
      <dgm:spPr/>
    </dgm:pt>
    <dgm:pt modelId="{E0D09301-5282-48CE-8491-20A86BA82DE5}" type="pres">
      <dgm:prSet presAssocID="{0A2A3BCC-AB22-44C3-B5F9-CF5E19A14E50}" presName="parTx" presStyleLbl="revTx" presStyleIdx="1" presStyleCnt="3" custScaleX="100887" custLinFactNeighborX="-3651" custLinFactNeighborY="-38090">
        <dgm:presLayoutVars>
          <dgm:chMax val="0"/>
          <dgm:chPref val="0"/>
        </dgm:presLayoutVars>
      </dgm:prSet>
      <dgm:spPr/>
    </dgm:pt>
    <dgm:pt modelId="{86C040A0-B210-4AE7-8501-9C01B3C75C44}" type="pres">
      <dgm:prSet presAssocID="{879E310D-002A-414F-B098-B47298E46383}" presName="sibTrans" presStyleCnt="0"/>
      <dgm:spPr/>
    </dgm:pt>
    <dgm:pt modelId="{602E23E6-5C74-4C00-992D-F5853FC839C3}" type="pres">
      <dgm:prSet presAssocID="{8E33C782-560F-416D-A898-00B728ABA0C7}" presName="compNode" presStyleCnt="0"/>
      <dgm:spPr/>
    </dgm:pt>
    <dgm:pt modelId="{07F60166-6BD6-4010-8E87-CD038700B204}" type="pres">
      <dgm:prSet presAssocID="{8E33C782-560F-416D-A898-00B728ABA0C7}" presName="bgRect" presStyleLbl="bgShp" presStyleIdx="2" presStyleCnt="3" custLinFactNeighborY="-69447"/>
      <dgm:spPr/>
    </dgm:pt>
    <dgm:pt modelId="{78E3DF9A-B875-4111-87B3-BB69447A1C3B}" type="pres">
      <dgm:prSet presAssocID="{8E33C782-560F-416D-A898-00B728ABA0C7}" presName="iconRect" presStyleLbl="node1" presStyleIdx="2" presStyleCnt="3" custLinFactY="-36887" custLinFactNeighborX="-9072" custLinFactNeighborY="-1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thernet with solid fill"/>
        </a:ext>
      </dgm:extLst>
    </dgm:pt>
    <dgm:pt modelId="{982A4643-A8F2-4EB0-B166-591093BED5CA}" type="pres">
      <dgm:prSet presAssocID="{8E33C782-560F-416D-A898-00B728ABA0C7}" presName="spaceRect" presStyleCnt="0"/>
      <dgm:spPr/>
    </dgm:pt>
    <dgm:pt modelId="{1096064C-2BD7-432B-A184-C41F2A86C184}" type="pres">
      <dgm:prSet presAssocID="{8E33C782-560F-416D-A898-00B728ABA0C7}" presName="parTx" presStyleLbl="revTx" presStyleIdx="2" presStyleCnt="3" custLinFactNeighborX="-5449" custLinFactNeighborY="-67889">
        <dgm:presLayoutVars>
          <dgm:chMax val="0"/>
          <dgm:chPref val="0"/>
        </dgm:presLayoutVars>
      </dgm:prSet>
      <dgm:spPr/>
    </dgm:pt>
  </dgm:ptLst>
  <dgm:cxnLst>
    <dgm:cxn modelId="{51812F13-03DA-49C3-8B41-1C21FBE7AD54}" type="presOf" srcId="{0FAA61B5-74E5-4282-BE12-61F00CE24A13}" destId="{CD945042-7B0E-444C-AA3F-EB9C070083EC}" srcOrd="0" destOrd="0" presId="urn:microsoft.com/office/officeart/2018/2/layout/IconVerticalSolidList"/>
    <dgm:cxn modelId="{83AFFA6C-812D-4F91-B645-689A02EF2264}" srcId="{0FAA61B5-74E5-4282-BE12-61F00CE24A13}" destId="{8E33C782-560F-416D-A898-00B728ABA0C7}" srcOrd="2" destOrd="0" parTransId="{5449F0A9-8979-4D9D-8168-BC4CA9F6C396}" sibTransId="{9626A8A4-E375-4A60-A4FF-4B9847AF9724}"/>
    <dgm:cxn modelId="{136758A5-A9FE-49B5-BF31-8281947050EC}" srcId="{0FAA61B5-74E5-4282-BE12-61F00CE24A13}" destId="{390440F7-4BFD-40B4-A8F7-8EF41055FED3}" srcOrd="0" destOrd="0" parTransId="{624CDF7C-0CD9-4181-866F-6682DC1E57CB}" sibTransId="{EE5C80CC-028F-4A31-A230-C334AF531FA7}"/>
    <dgm:cxn modelId="{4EDFC7BC-0A23-4C58-A34C-73A5F8C9A6AC}" srcId="{0FAA61B5-74E5-4282-BE12-61F00CE24A13}" destId="{0A2A3BCC-AB22-44C3-B5F9-CF5E19A14E50}" srcOrd="1" destOrd="0" parTransId="{C49F6533-548F-4ED2-B4D0-7054782EBAED}" sibTransId="{879E310D-002A-414F-B098-B47298E46383}"/>
    <dgm:cxn modelId="{255630C8-F20A-44EE-A2B5-93C4AA6B9B7C}" type="presOf" srcId="{390440F7-4BFD-40B4-A8F7-8EF41055FED3}" destId="{10E10362-C5F1-4DD1-86C7-C787E2085655}" srcOrd="0" destOrd="0" presId="urn:microsoft.com/office/officeart/2018/2/layout/IconVerticalSolidList"/>
    <dgm:cxn modelId="{0F6D2DEF-E006-4C8D-8C97-FF931FC568A8}" type="presOf" srcId="{0A2A3BCC-AB22-44C3-B5F9-CF5E19A14E50}" destId="{E0D09301-5282-48CE-8491-20A86BA82DE5}" srcOrd="0" destOrd="0" presId="urn:microsoft.com/office/officeart/2018/2/layout/IconVerticalSolidList"/>
    <dgm:cxn modelId="{6A619BF7-8270-403D-BCCF-173A4F0E5602}" type="presOf" srcId="{8E33C782-560F-416D-A898-00B728ABA0C7}" destId="{1096064C-2BD7-432B-A184-C41F2A86C184}" srcOrd="0" destOrd="0" presId="urn:microsoft.com/office/officeart/2018/2/layout/IconVerticalSolidList"/>
    <dgm:cxn modelId="{5EF96565-874F-44A9-A20C-9031B6D44A76}" type="presParOf" srcId="{CD945042-7B0E-444C-AA3F-EB9C070083EC}" destId="{6DE5F279-A2A2-4716-AFE5-FD51751F598D}" srcOrd="0" destOrd="0" presId="urn:microsoft.com/office/officeart/2018/2/layout/IconVerticalSolidList"/>
    <dgm:cxn modelId="{48128928-81F5-4689-BD28-CDF92FC9BE5C}" type="presParOf" srcId="{6DE5F279-A2A2-4716-AFE5-FD51751F598D}" destId="{767B9EDE-2BE4-4647-B770-17FA97ABC6CA}" srcOrd="0" destOrd="0" presId="urn:microsoft.com/office/officeart/2018/2/layout/IconVerticalSolidList"/>
    <dgm:cxn modelId="{4DD30760-3EBC-4CC0-AF8D-393D0F918993}" type="presParOf" srcId="{6DE5F279-A2A2-4716-AFE5-FD51751F598D}" destId="{2E8FC1D1-ED80-4100-A170-D3183EADFF7F}" srcOrd="1" destOrd="0" presId="urn:microsoft.com/office/officeart/2018/2/layout/IconVerticalSolidList"/>
    <dgm:cxn modelId="{B9CC0E1C-E8A0-4D94-A34D-88C294844AF4}" type="presParOf" srcId="{6DE5F279-A2A2-4716-AFE5-FD51751F598D}" destId="{CE9A13B3-4F15-496F-8156-471F2BD77246}" srcOrd="2" destOrd="0" presId="urn:microsoft.com/office/officeart/2018/2/layout/IconVerticalSolidList"/>
    <dgm:cxn modelId="{1CEF39B4-2142-4AD8-8561-76B0A8D8DDDB}" type="presParOf" srcId="{6DE5F279-A2A2-4716-AFE5-FD51751F598D}" destId="{10E10362-C5F1-4DD1-86C7-C787E2085655}" srcOrd="3" destOrd="0" presId="urn:microsoft.com/office/officeart/2018/2/layout/IconVerticalSolidList"/>
    <dgm:cxn modelId="{289019D8-1AEB-47F9-B32A-6A95263254A8}" type="presParOf" srcId="{CD945042-7B0E-444C-AA3F-EB9C070083EC}" destId="{E5F0EC08-BC42-4203-BA50-052FC535660A}" srcOrd="1" destOrd="0" presId="urn:microsoft.com/office/officeart/2018/2/layout/IconVerticalSolidList"/>
    <dgm:cxn modelId="{1D509233-7F47-42AB-B6DF-F22AA9BB0981}" type="presParOf" srcId="{CD945042-7B0E-444C-AA3F-EB9C070083EC}" destId="{A4C0E9BC-21ED-4829-80BB-8906C3F556FF}" srcOrd="2" destOrd="0" presId="urn:microsoft.com/office/officeart/2018/2/layout/IconVerticalSolidList"/>
    <dgm:cxn modelId="{654F6D3C-6480-40BD-9530-0703E76C12AB}" type="presParOf" srcId="{A4C0E9BC-21ED-4829-80BB-8906C3F556FF}" destId="{3C0BF729-61FD-420A-82E9-2C45D3E95F21}" srcOrd="0" destOrd="0" presId="urn:microsoft.com/office/officeart/2018/2/layout/IconVerticalSolidList"/>
    <dgm:cxn modelId="{F1B8E53B-D7CE-485D-929B-BF2E81EA6677}" type="presParOf" srcId="{A4C0E9BC-21ED-4829-80BB-8906C3F556FF}" destId="{6F9191BC-9334-472F-9DFE-77ED61106B55}" srcOrd="1" destOrd="0" presId="urn:microsoft.com/office/officeart/2018/2/layout/IconVerticalSolidList"/>
    <dgm:cxn modelId="{D24DDE7D-3E58-4BC4-A902-D293F3F18AC8}" type="presParOf" srcId="{A4C0E9BC-21ED-4829-80BB-8906C3F556FF}" destId="{B4B1312D-B8BD-416A-BB37-6A4FD8786EA7}" srcOrd="2" destOrd="0" presId="urn:microsoft.com/office/officeart/2018/2/layout/IconVerticalSolidList"/>
    <dgm:cxn modelId="{C7CBBFDF-ACC1-4968-8600-12227714AECC}" type="presParOf" srcId="{A4C0E9BC-21ED-4829-80BB-8906C3F556FF}" destId="{E0D09301-5282-48CE-8491-20A86BA82DE5}" srcOrd="3" destOrd="0" presId="urn:microsoft.com/office/officeart/2018/2/layout/IconVerticalSolidList"/>
    <dgm:cxn modelId="{47CB3C7C-75E4-4E5D-AB91-DF31F54DA07E}" type="presParOf" srcId="{CD945042-7B0E-444C-AA3F-EB9C070083EC}" destId="{86C040A0-B210-4AE7-8501-9C01B3C75C44}" srcOrd="3" destOrd="0" presId="urn:microsoft.com/office/officeart/2018/2/layout/IconVerticalSolidList"/>
    <dgm:cxn modelId="{3D7321DD-B857-43EA-BA31-005A3FDB17EB}" type="presParOf" srcId="{CD945042-7B0E-444C-AA3F-EB9C070083EC}" destId="{602E23E6-5C74-4C00-992D-F5853FC839C3}" srcOrd="4" destOrd="0" presId="urn:microsoft.com/office/officeart/2018/2/layout/IconVerticalSolidList"/>
    <dgm:cxn modelId="{A2971EAB-866C-4AA0-9618-E05DBF5B0516}" type="presParOf" srcId="{602E23E6-5C74-4C00-992D-F5853FC839C3}" destId="{07F60166-6BD6-4010-8E87-CD038700B204}" srcOrd="0" destOrd="0" presId="urn:microsoft.com/office/officeart/2018/2/layout/IconVerticalSolidList"/>
    <dgm:cxn modelId="{71586909-502E-4770-88E4-6B051E5F0BD8}" type="presParOf" srcId="{602E23E6-5C74-4C00-992D-F5853FC839C3}" destId="{78E3DF9A-B875-4111-87B3-BB69447A1C3B}" srcOrd="1" destOrd="0" presId="urn:microsoft.com/office/officeart/2018/2/layout/IconVerticalSolidList"/>
    <dgm:cxn modelId="{F51AD4C2-7122-4985-BFDF-C1D980CDD4B6}" type="presParOf" srcId="{602E23E6-5C74-4C00-992D-F5853FC839C3}" destId="{982A4643-A8F2-4EB0-B166-591093BED5CA}" srcOrd="2" destOrd="0" presId="urn:microsoft.com/office/officeart/2018/2/layout/IconVerticalSolidList"/>
    <dgm:cxn modelId="{03AC4BDA-A3A2-4B42-8003-31F975B0E5B2}" type="presParOf" srcId="{602E23E6-5C74-4C00-992D-F5853FC839C3}" destId="{1096064C-2BD7-432B-A184-C41F2A86C1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C2AA8-9089-47EE-A698-81CCB27DA17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4FEA569-DE70-45A9-AAEF-5529C75AC7AA}">
      <dgm:prSet custT="1"/>
      <dgm:spPr/>
      <dgm: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The teaching college should establish a local district policy for accepting residency classification as determined by another community college district. </a:t>
          </a:r>
        </a:p>
      </dgm:t>
    </dgm:pt>
    <dgm:pt modelId="{946921C8-7D39-4588-8B82-8886BC06A53E}" type="parTrans" cxnId="{B0172E57-18A1-4DF7-9141-02F62577B1EC}">
      <dgm:prSet/>
      <dgm:spPr/>
      <dgm:t>
        <a:bodyPr/>
        <a:lstStyle/>
        <a:p>
          <a:endParaRPr lang="en-US"/>
        </a:p>
      </dgm:t>
    </dgm:pt>
    <dgm:pt modelId="{12402522-E860-4F8C-A45E-E09B5DEB23FF}" type="sibTrans" cxnId="{B0172E57-18A1-4DF7-9141-02F62577B1EC}">
      <dgm:prSet/>
      <dgm:spPr/>
      <dgm:t>
        <a:bodyPr/>
        <a:lstStyle/>
        <a:p>
          <a:endParaRPr lang="en-US"/>
        </a:p>
      </dgm:t>
    </dgm:pt>
    <dgm:pt modelId="{7C6E7425-FFAE-4D87-A70F-AE1367EDB11B}">
      <dgm:prSet custT="1"/>
      <dgm:spPr/>
      <dgm:t>
        <a:bodyPr/>
        <a:lstStyle/>
        <a:p>
          <a:r>
            <a:rPr lang="en-US" sz="1700" b="0" i="0" u="none" strike="noStrike" kern="1200" baseline="0" dirty="0">
              <a:solidFill>
                <a:srgbClr val="002755"/>
              </a:solidFill>
              <a:latin typeface="Source Sans Pro" panose="020B0503030403020204" pitchFamily="34" charset="0"/>
              <a:ea typeface="+mn-ea"/>
              <a:cs typeface="+mn-cs"/>
            </a:rPr>
            <a:t>The teaching college must maintain documentation for audit purposes, for any students for whom residency classification is accepted from another community college district. This documentation should be issued by the college that performed the formal residency classification. </a:t>
          </a:r>
        </a:p>
      </dgm:t>
    </dgm:pt>
    <dgm:pt modelId="{116DA2D9-A8D2-47D0-A8B0-87B1726015A8}" type="parTrans" cxnId="{43C84FB6-032C-4493-8D53-CB7FF35DEC30}">
      <dgm:prSet/>
      <dgm:spPr/>
      <dgm:t>
        <a:bodyPr/>
        <a:lstStyle/>
        <a:p>
          <a:endParaRPr lang="en-US"/>
        </a:p>
      </dgm:t>
    </dgm:pt>
    <dgm:pt modelId="{D76A1845-C7ED-474D-A916-2B137EB35C28}" type="sibTrans" cxnId="{43C84FB6-032C-4493-8D53-CB7FF35DEC30}">
      <dgm:prSet/>
      <dgm:spPr/>
      <dgm:t>
        <a:bodyPr/>
        <a:lstStyle/>
        <a:p>
          <a:endParaRPr lang="en-US"/>
        </a:p>
      </dgm:t>
    </dgm:pt>
    <dgm:pt modelId="{F25C82BC-9B41-47B2-BC01-6C184A638B1F}">
      <dgm:prSet/>
      <dgm:spPr/>
      <dgm:t>
        <a:bodyPr/>
        <a:lstStyle/>
        <a:p>
          <a:r>
            <a:rPr lang="en-US" b="0" i="0" u="none" strike="noStrike" baseline="0" dirty="0">
              <a:solidFill>
                <a:schemeClr val="accent4"/>
              </a:solidFill>
              <a:latin typeface="Source Sans Pro" panose="020B0503030403020204" pitchFamily="34" charset="0"/>
            </a:rPr>
            <a:t>In the event that information conflicts with a finding of California residence, the teaching college reserves the right to reject the residency classification from the community college district that made the initial classification. </a:t>
          </a:r>
          <a:endParaRPr lang="en-US" baseline="0" dirty="0">
            <a:solidFill>
              <a:schemeClr val="accent4"/>
            </a:solidFill>
          </a:endParaRPr>
        </a:p>
      </dgm:t>
    </dgm:pt>
    <dgm:pt modelId="{65A1AD7C-DE5D-4284-B396-62D6C1229C89}" type="parTrans" cxnId="{87305777-DE5D-467F-9B0B-BDB8D6E17FA2}">
      <dgm:prSet/>
      <dgm:spPr/>
      <dgm:t>
        <a:bodyPr/>
        <a:lstStyle/>
        <a:p>
          <a:endParaRPr lang="en-US"/>
        </a:p>
      </dgm:t>
    </dgm:pt>
    <dgm:pt modelId="{E5E40F47-290D-457D-96F8-154BC18697DE}" type="sibTrans" cxnId="{87305777-DE5D-467F-9B0B-BDB8D6E17FA2}">
      <dgm:prSet/>
      <dgm:spPr/>
      <dgm:t>
        <a:bodyPr/>
        <a:lstStyle/>
        <a:p>
          <a:endParaRPr lang="en-US"/>
        </a:p>
      </dgm:t>
    </dgm:pt>
    <dgm:pt modelId="{F286EEB0-A830-4F59-A2D6-DC172C8E2891}" type="pres">
      <dgm:prSet presAssocID="{59EC2AA8-9089-47EE-A698-81CCB27DA17B}" presName="root" presStyleCnt="0">
        <dgm:presLayoutVars>
          <dgm:dir/>
          <dgm:resizeHandles val="exact"/>
        </dgm:presLayoutVars>
      </dgm:prSet>
      <dgm:spPr/>
    </dgm:pt>
    <dgm:pt modelId="{F75410D6-7A39-4CFE-8DF2-B225563F2968}" type="pres">
      <dgm:prSet presAssocID="{54FEA569-DE70-45A9-AAEF-5529C75AC7AA}" presName="compNode" presStyleCnt="0"/>
      <dgm:spPr/>
    </dgm:pt>
    <dgm:pt modelId="{54D2FE80-FFE1-450B-9224-11C7D7EFF21F}" type="pres">
      <dgm:prSet presAssocID="{54FEA569-DE70-45A9-AAEF-5529C75AC7AA}" presName="bgRect" presStyleLbl="bgShp" presStyleIdx="0" presStyleCnt="3"/>
      <dgm:spPr/>
    </dgm:pt>
    <dgm:pt modelId="{B61CAB04-F559-4B66-A8D7-C342EF83A980}" type="pres">
      <dgm:prSet presAssocID="{54FEA569-DE70-45A9-AAEF-5529C75AC7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E7B0A86-4D6E-4EA4-94AE-30B3B5930692}" type="pres">
      <dgm:prSet presAssocID="{54FEA569-DE70-45A9-AAEF-5529C75AC7AA}" presName="spaceRect" presStyleCnt="0"/>
      <dgm:spPr/>
    </dgm:pt>
    <dgm:pt modelId="{E1D22B21-7AF8-489C-936A-9CCA765D2AFC}" type="pres">
      <dgm:prSet presAssocID="{54FEA569-DE70-45A9-AAEF-5529C75AC7AA}" presName="parTx" presStyleLbl="revTx" presStyleIdx="0" presStyleCnt="3">
        <dgm:presLayoutVars>
          <dgm:chMax val="0"/>
          <dgm:chPref val="0"/>
        </dgm:presLayoutVars>
      </dgm:prSet>
      <dgm:spPr/>
    </dgm:pt>
    <dgm:pt modelId="{DB5E96CF-8060-4117-AE2C-F9ACDD382A5D}" type="pres">
      <dgm:prSet presAssocID="{12402522-E860-4F8C-A45E-E09B5DEB23FF}" presName="sibTrans" presStyleCnt="0"/>
      <dgm:spPr/>
    </dgm:pt>
    <dgm:pt modelId="{BE99D953-A332-48F2-BCFA-AC81EA78BD4C}" type="pres">
      <dgm:prSet presAssocID="{7C6E7425-FFAE-4D87-A70F-AE1367EDB11B}" presName="compNode" presStyleCnt="0"/>
      <dgm:spPr/>
    </dgm:pt>
    <dgm:pt modelId="{87B3D694-C74B-4A42-9179-D53E77839B9B}" type="pres">
      <dgm:prSet presAssocID="{7C6E7425-FFAE-4D87-A70F-AE1367EDB11B}" presName="bgRect" presStyleLbl="bgShp" presStyleIdx="1" presStyleCnt="3"/>
      <dgm:spPr/>
    </dgm:pt>
    <dgm:pt modelId="{74868600-F61D-437B-BA0F-CE8DBE2EA95A}" type="pres">
      <dgm:prSet presAssocID="{7C6E7425-FFAE-4D87-A70F-AE1367EDB1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12637C7A-B58B-4E1D-AF00-C8B403F14906}" type="pres">
      <dgm:prSet presAssocID="{7C6E7425-FFAE-4D87-A70F-AE1367EDB11B}" presName="spaceRect" presStyleCnt="0"/>
      <dgm:spPr/>
    </dgm:pt>
    <dgm:pt modelId="{9EE4E16D-F0BC-400D-884F-CB1F63D06445}" type="pres">
      <dgm:prSet presAssocID="{7C6E7425-FFAE-4D87-A70F-AE1367EDB11B}" presName="parTx" presStyleLbl="revTx" presStyleIdx="1" presStyleCnt="3">
        <dgm:presLayoutVars>
          <dgm:chMax val="0"/>
          <dgm:chPref val="0"/>
        </dgm:presLayoutVars>
      </dgm:prSet>
      <dgm:spPr/>
    </dgm:pt>
    <dgm:pt modelId="{0CF1BDA2-DCD8-40D5-B2C7-2D9A163C5D79}" type="pres">
      <dgm:prSet presAssocID="{D76A1845-C7ED-474D-A916-2B137EB35C28}" presName="sibTrans" presStyleCnt="0"/>
      <dgm:spPr/>
    </dgm:pt>
    <dgm:pt modelId="{AED1E67D-8A50-4785-9DAA-0F5DF78A8C5B}" type="pres">
      <dgm:prSet presAssocID="{F25C82BC-9B41-47B2-BC01-6C184A638B1F}" presName="compNode" presStyleCnt="0"/>
      <dgm:spPr/>
    </dgm:pt>
    <dgm:pt modelId="{7034B0A4-6361-468E-B102-9B0EBB3C9AC3}" type="pres">
      <dgm:prSet presAssocID="{F25C82BC-9B41-47B2-BC01-6C184A638B1F}" presName="bgRect" presStyleLbl="bgShp" presStyleIdx="2" presStyleCnt="3"/>
      <dgm:spPr/>
    </dgm:pt>
    <dgm:pt modelId="{FF5DA287-8A1F-47E2-BB3B-712D065D1195}" type="pres">
      <dgm:prSet presAssocID="{F25C82BC-9B41-47B2-BC01-6C184A638B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C678A26F-4C73-49D8-803D-2867F26932F8}" type="pres">
      <dgm:prSet presAssocID="{F25C82BC-9B41-47B2-BC01-6C184A638B1F}" presName="spaceRect" presStyleCnt="0"/>
      <dgm:spPr/>
    </dgm:pt>
    <dgm:pt modelId="{958A566D-FE4A-4D0E-B3BF-6A0F5B2B1440}" type="pres">
      <dgm:prSet presAssocID="{F25C82BC-9B41-47B2-BC01-6C184A638B1F}" presName="parTx" presStyleLbl="revTx" presStyleIdx="2" presStyleCnt="3">
        <dgm:presLayoutVars>
          <dgm:chMax val="0"/>
          <dgm:chPref val="0"/>
        </dgm:presLayoutVars>
      </dgm:prSet>
      <dgm:spPr/>
    </dgm:pt>
  </dgm:ptLst>
  <dgm:cxnLst>
    <dgm:cxn modelId="{8CB72B2B-FF2E-4169-81A3-6371DF9EAB21}" type="presOf" srcId="{54FEA569-DE70-45A9-AAEF-5529C75AC7AA}" destId="{E1D22B21-7AF8-489C-936A-9CCA765D2AFC}" srcOrd="0" destOrd="0" presId="urn:microsoft.com/office/officeart/2018/2/layout/IconVerticalSolidList"/>
    <dgm:cxn modelId="{B0172E57-18A1-4DF7-9141-02F62577B1EC}" srcId="{59EC2AA8-9089-47EE-A698-81CCB27DA17B}" destId="{54FEA569-DE70-45A9-AAEF-5529C75AC7AA}" srcOrd="0" destOrd="0" parTransId="{946921C8-7D39-4588-8B82-8886BC06A53E}" sibTransId="{12402522-E860-4F8C-A45E-E09B5DEB23FF}"/>
    <dgm:cxn modelId="{87305777-DE5D-467F-9B0B-BDB8D6E17FA2}" srcId="{59EC2AA8-9089-47EE-A698-81CCB27DA17B}" destId="{F25C82BC-9B41-47B2-BC01-6C184A638B1F}" srcOrd="2" destOrd="0" parTransId="{65A1AD7C-DE5D-4284-B396-62D6C1229C89}" sibTransId="{E5E40F47-290D-457D-96F8-154BC18697DE}"/>
    <dgm:cxn modelId="{54D71AAE-4B07-4376-82DF-82929DD782BE}" type="presOf" srcId="{59EC2AA8-9089-47EE-A698-81CCB27DA17B}" destId="{F286EEB0-A830-4F59-A2D6-DC172C8E2891}" srcOrd="0" destOrd="0" presId="urn:microsoft.com/office/officeart/2018/2/layout/IconVerticalSolidList"/>
    <dgm:cxn modelId="{9D5BA6B1-D979-4C7A-B245-B6D4EC2D2095}" type="presOf" srcId="{F25C82BC-9B41-47B2-BC01-6C184A638B1F}" destId="{958A566D-FE4A-4D0E-B3BF-6A0F5B2B1440}" srcOrd="0" destOrd="0" presId="urn:microsoft.com/office/officeart/2018/2/layout/IconVerticalSolidList"/>
    <dgm:cxn modelId="{43C84FB6-032C-4493-8D53-CB7FF35DEC30}" srcId="{59EC2AA8-9089-47EE-A698-81CCB27DA17B}" destId="{7C6E7425-FFAE-4D87-A70F-AE1367EDB11B}" srcOrd="1" destOrd="0" parTransId="{116DA2D9-A8D2-47D0-A8B0-87B1726015A8}" sibTransId="{D76A1845-C7ED-474D-A916-2B137EB35C28}"/>
    <dgm:cxn modelId="{3D0321C5-D4B5-4B1B-809D-0E5764CC12B2}" type="presOf" srcId="{7C6E7425-FFAE-4D87-A70F-AE1367EDB11B}" destId="{9EE4E16D-F0BC-400D-884F-CB1F63D06445}" srcOrd="0" destOrd="0" presId="urn:microsoft.com/office/officeart/2018/2/layout/IconVerticalSolidList"/>
    <dgm:cxn modelId="{5051A67E-3DCE-4FE6-9FF7-3A4C8FE619FF}" type="presParOf" srcId="{F286EEB0-A830-4F59-A2D6-DC172C8E2891}" destId="{F75410D6-7A39-4CFE-8DF2-B225563F2968}" srcOrd="0" destOrd="0" presId="urn:microsoft.com/office/officeart/2018/2/layout/IconVerticalSolidList"/>
    <dgm:cxn modelId="{C49B4BE3-4C9F-4128-8CC4-4891CC48D60C}" type="presParOf" srcId="{F75410D6-7A39-4CFE-8DF2-B225563F2968}" destId="{54D2FE80-FFE1-450B-9224-11C7D7EFF21F}" srcOrd="0" destOrd="0" presId="urn:microsoft.com/office/officeart/2018/2/layout/IconVerticalSolidList"/>
    <dgm:cxn modelId="{D61511ED-9142-4B58-9D26-B3CB469EA1B7}" type="presParOf" srcId="{F75410D6-7A39-4CFE-8DF2-B225563F2968}" destId="{B61CAB04-F559-4B66-A8D7-C342EF83A980}" srcOrd="1" destOrd="0" presId="urn:microsoft.com/office/officeart/2018/2/layout/IconVerticalSolidList"/>
    <dgm:cxn modelId="{170CAB92-A97F-4076-AB68-E7C2AFD00DE8}" type="presParOf" srcId="{F75410D6-7A39-4CFE-8DF2-B225563F2968}" destId="{DE7B0A86-4D6E-4EA4-94AE-30B3B5930692}" srcOrd="2" destOrd="0" presId="urn:microsoft.com/office/officeart/2018/2/layout/IconVerticalSolidList"/>
    <dgm:cxn modelId="{C4030B23-E1E5-4CC8-8DF4-F7E4F337168F}" type="presParOf" srcId="{F75410D6-7A39-4CFE-8DF2-B225563F2968}" destId="{E1D22B21-7AF8-489C-936A-9CCA765D2AFC}" srcOrd="3" destOrd="0" presId="urn:microsoft.com/office/officeart/2018/2/layout/IconVerticalSolidList"/>
    <dgm:cxn modelId="{F91B68F2-572F-4D3B-8B38-341861CB5DBE}" type="presParOf" srcId="{F286EEB0-A830-4F59-A2D6-DC172C8E2891}" destId="{DB5E96CF-8060-4117-AE2C-F9ACDD382A5D}" srcOrd="1" destOrd="0" presId="urn:microsoft.com/office/officeart/2018/2/layout/IconVerticalSolidList"/>
    <dgm:cxn modelId="{53FBEE41-4B54-4C4A-A332-918F19500039}" type="presParOf" srcId="{F286EEB0-A830-4F59-A2D6-DC172C8E2891}" destId="{BE99D953-A332-48F2-BCFA-AC81EA78BD4C}" srcOrd="2" destOrd="0" presId="urn:microsoft.com/office/officeart/2018/2/layout/IconVerticalSolidList"/>
    <dgm:cxn modelId="{6717FF40-10F0-4A0C-87D6-E72A13FC9B46}" type="presParOf" srcId="{BE99D953-A332-48F2-BCFA-AC81EA78BD4C}" destId="{87B3D694-C74B-4A42-9179-D53E77839B9B}" srcOrd="0" destOrd="0" presId="urn:microsoft.com/office/officeart/2018/2/layout/IconVerticalSolidList"/>
    <dgm:cxn modelId="{43954493-B396-4F77-825F-CE3B1E834D58}" type="presParOf" srcId="{BE99D953-A332-48F2-BCFA-AC81EA78BD4C}" destId="{74868600-F61D-437B-BA0F-CE8DBE2EA95A}" srcOrd="1" destOrd="0" presId="urn:microsoft.com/office/officeart/2018/2/layout/IconVerticalSolidList"/>
    <dgm:cxn modelId="{6ACBDD20-F174-4283-98D1-0A290A40642B}" type="presParOf" srcId="{BE99D953-A332-48F2-BCFA-AC81EA78BD4C}" destId="{12637C7A-B58B-4E1D-AF00-C8B403F14906}" srcOrd="2" destOrd="0" presId="urn:microsoft.com/office/officeart/2018/2/layout/IconVerticalSolidList"/>
    <dgm:cxn modelId="{F3380011-0971-4F5F-9E97-EC0865B20408}" type="presParOf" srcId="{BE99D953-A332-48F2-BCFA-AC81EA78BD4C}" destId="{9EE4E16D-F0BC-400D-884F-CB1F63D06445}" srcOrd="3" destOrd="0" presId="urn:microsoft.com/office/officeart/2018/2/layout/IconVerticalSolidList"/>
    <dgm:cxn modelId="{2884407C-6CC6-4F04-8D53-5053969F75CE}" type="presParOf" srcId="{F286EEB0-A830-4F59-A2D6-DC172C8E2891}" destId="{0CF1BDA2-DCD8-40D5-B2C7-2D9A163C5D79}" srcOrd="3" destOrd="0" presId="urn:microsoft.com/office/officeart/2018/2/layout/IconVerticalSolidList"/>
    <dgm:cxn modelId="{D6DC6E98-FB91-4996-A924-DCA1D41C46F0}" type="presParOf" srcId="{F286EEB0-A830-4F59-A2D6-DC172C8E2891}" destId="{AED1E67D-8A50-4785-9DAA-0F5DF78A8C5B}" srcOrd="4" destOrd="0" presId="urn:microsoft.com/office/officeart/2018/2/layout/IconVerticalSolidList"/>
    <dgm:cxn modelId="{331452B3-15C9-4EAA-A104-2527B54629B5}" type="presParOf" srcId="{AED1E67D-8A50-4785-9DAA-0F5DF78A8C5B}" destId="{7034B0A4-6361-468E-B102-9B0EBB3C9AC3}" srcOrd="0" destOrd="0" presId="urn:microsoft.com/office/officeart/2018/2/layout/IconVerticalSolidList"/>
    <dgm:cxn modelId="{C5446403-4F75-41C5-AE13-96107685F5DF}" type="presParOf" srcId="{AED1E67D-8A50-4785-9DAA-0F5DF78A8C5B}" destId="{FF5DA287-8A1F-47E2-BB3B-712D065D1195}" srcOrd="1" destOrd="0" presId="urn:microsoft.com/office/officeart/2018/2/layout/IconVerticalSolidList"/>
    <dgm:cxn modelId="{3C009426-FC79-457D-BF65-3A1DF9D2A47F}" type="presParOf" srcId="{AED1E67D-8A50-4785-9DAA-0F5DF78A8C5B}" destId="{C678A26F-4C73-49D8-803D-2867F26932F8}" srcOrd="2" destOrd="0" presId="urn:microsoft.com/office/officeart/2018/2/layout/IconVerticalSolidList"/>
    <dgm:cxn modelId="{6B954794-B8EC-4CC6-89C2-A1EE9CDB5719}" type="presParOf" srcId="{AED1E67D-8A50-4785-9DAA-0F5DF78A8C5B}" destId="{958A566D-FE4A-4D0E-B3BF-6A0F5B2B14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C2AA8-9089-47EE-A698-81CCB27DA17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4FEA569-DE70-45A9-AAEF-5529C75AC7AA}">
      <dgm:prSet custT="1"/>
      <dgm:spPr/>
      <dgm: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Student must be currently enrolled at a California Community College with a formal residency classification made. </a:t>
          </a:r>
        </a:p>
      </dgm:t>
    </dgm:pt>
    <dgm:pt modelId="{946921C8-7D39-4588-8B82-8886BC06A53E}" type="parTrans" cxnId="{B0172E57-18A1-4DF7-9141-02F62577B1EC}">
      <dgm:prSet/>
      <dgm:spPr/>
      <dgm:t>
        <a:bodyPr/>
        <a:lstStyle/>
        <a:p>
          <a:endParaRPr lang="en-US"/>
        </a:p>
      </dgm:t>
    </dgm:pt>
    <dgm:pt modelId="{12402522-E860-4F8C-A45E-E09B5DEB23FF}" type="sibTrans" cxnId="{B0172E57-18A1-4DF7-9141-02F62577B1EC}">
      <dgm:prSet/>
      <dgm:spPr/>
      <dgm:t>
        <a:bodyPr/>
        <a:lstStyle/>
        <a:p>
          <a:endParaRPr lang="en-US"/>
        </a:p>
      </dgm:t>
    </dgm:pt>
    <dgm:pt modelId="{7C6E7425-FFAE-4D87-A70F-AE1367EDB11B}">
      <dgm:prSet custT="1"/>
      <dgm:spPr/>
      <dgm:t>
        <a:bodyPr/>
        <a:lstStyle/>
        <a:p>
          <a:r>
            <a:rPr lang="en-US" sz="1800" b="0" i="0" u="none" strike="noStrike" kern="1200" baseline="0" dirty="0">
              <a:solidFill>
                <a:srgbClr val="002755"/>
              </a:solidFill>
              <a:latin typeface="Source Sans Pro" panose="020B0503030403020204" pitchFamily="34" charset="0"/>
              <a:ea typeface="+mn-ea"/>
              <a:cs typeface="+mn-cs"/>
            </a:rPr>
            <a:t>Student must meet all admission and eligibility requirements at the teaching college. </a:t>
          </a:r>
        </a:p>
        <a:p>
          <a:endParaRPr lang="en-US" sz="1700" b="0" i="0" u="none" strike="noStrike" kern="1200" baseline="0" dirty="0">
            <a:solidFill>
              <a:srgbClr val="002755"/>
            </a:solidFill>
            <a:latin typeface="Source Sans Pro" panose="020B0503030403020204" pitchFamily="34" charset="0"/>
            <a:ea typeface="+mn-ea"/>
            <a:cs typeface="+mn-cs"/>
          </a:endParaRPr>
        </a:p>
      </dgm:t>
    </dgm:pt>
    <dgm:pt modelId="{116DA2D9-A8D2-47D0-A8B0-87B1726015A8}" type="parTrans" cxnId="{43C84FB6-032C-4493-8D53-CB7FF35DEC30}">
      <dgm:prSet/>
      <dgm:spPr/>
      <dgm:t>
        <a:bodyPr/>
        <a:lstStyle/>
        <a:p>
          <a:endParaRPr lang="en-US"/>
        </a:p>
      </dgm:t>
    </dgm:pt>
    <dgm:pt modelId="{D76A1845-C7ED-474D-A916-2B137EB35C28}" type="sibTrans" cxnId="{43C84FB6-032C-4493-8D53-CB7FF35DEC30}">
      <dgm:prSet/>
      <dgm:spPr/>
      <dgm:t>
        <a:bodyPr/>
        <a:lstStyle/>
        <a:p>
          <a:endParaRPr lang="en-US"/>
        </a:p>
      </dgm:t>
    </dgm:pt>
    <dgm:pt modelId="{F25C82BC-9B41-47B2-BC01-6C184A638B1F}">
      <dgm:prSet/>
      <dgm:spPr/>
      <dgm:t>
        <a:bodyPr/>
        <a:lstStyle/>
        <a:p>
          <a:r>
            <a:rPr lang="en-US" b="0" i="0" u="none" strike="noStrike" baseline="0" dirty="0">
              <a:solidFill>
                <a:schemeClr val="accent4"/>
              </a:solidFill>
              <a:latin typeface="Source Sans Pro" panose="020B0503030403020204" pitchFamily="34" charset="0"/>
            </a:rPr>
            <a:t>Student must provide documentation showing their formal residency classification issued by the current college the student is attending. This documentation should show that the student is classified as a resident in the current academic year. </a:t>
          </a:r>
          <a:endParaRPr lang="en-US" baseline="0" dirty="0">
            <a:solidFill>
              <a:schemeClr val="accent4"/>
            </a:solidFill>
          </a:endParaRPr>
        </a:p>
      </dgm:t>
    </dgm:pt>
    <dgm:pt modelId="{65A1AD7C-DE5D-4284-B396-62D6C1229C89}" type="parTrans" cxnId="{87305777-DE5D-467F-9B0B-BDB8D6E17FA2}">
      <dgm:prSet/>
      <dgm:spPr/>
      <dgm:t>
        <a:bodyPr/>
        <a:lstStyle/>
        <a:p>
          <a:endParaRPr lang="en-US"/>
        </a:p>
      </dgm:t>
    </dgm:pt>
    <dgm:pt modelId="{E5E40F47-290D-457D-96F8-154BC18697DE}" type="sibTrans" cxnId="{87305777-DE5D-467F-9B0B-BDB8D6E17FA2}">
      <dgm:prSet/>
      <dgm:spPr/>
      <dgm:t>
        <a:bodyPr/>
        <a:lstStyle/>
        <a:p>
          <a:endParaRPr lang="en-US"/>
        </a:p>
      </dgm:t>
    </dgm:pt>
    <dgm:pt modelId="{F286EEB0-A830-4F59-A2D6-DC172C8E2891}" type="pres">
      <dgm:prSet presAssocID="{59EC2AA8-9089-47EE-A698-81CCB27DA17B}" presName="root" presStyleCnt="0">
        <dgm:presLayoutVars>
          <dgm:dir/>
          <dgm:resizeHandles val="exact"/>
        </dgm:presLayoutVars>
      </dgm:prSet>
      <dgm:spPr/>
    </dgm:pt>
    <dgm:pt modelId="{F75410D6-7A39-4CFE-8DF2-B225563F2968}" type="pres">
      <dgm:prSet presAssocID="{54FEA569-DE70-45A9-AAEF-5529C75AC7AA}" presName="compNode" presStyleCnt="0"/>
      <dgm:spPr/>
    </dgm:pt>
    <dgm:pt modelId="{54D2FE80-FFE1-450B-9224-11C7D7EFF21F}" type="pres">
      <dgm:prSet presAssocID="{54FEA569-DE70-45A9-AAEF-5529C75AC7AA}" presName="bgRect" presStyleLbl="bgShp" presStyleIdx="0" presStyleCnt="3"/>
      <dgm:spPr/>
    </dgm:pt>
    <dgm:pt modelId="{B61CAB04-F559-4B66-A8D7-C342EF83A980}" type="pres">
      <dgm:prSet presAssocID="{54FEA569-DE70-45A9-AAEF-5529C75AC7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E7B0A86-4D6E-4EA4-94AE-30B3B5930692}" type="pres">
      <dgm:prSet presAssocID="{54FEA569-DE70-45A9-AAEF-5529C75AC7AA}" presName="spaceRect" presStyleCnt="0"/>
      <dgm:spPr/>
    </dgm:pt>
    <dgm:pt modelId="{E1D22B21-7AF8-489C-936A-9CCA765D2AFC}" type="pres">
      <dgm:prSet presAssocID="{54FEA569-DE70-45A9-AAEF-5529C75AC7AA}" presName="parTx" presStyleLbl="revTx" presStyleIdx="0" presStyleCnt="3">
        <dgm:presLayoutVars>
          <dgm:chMax val="0"/>
          <dgm:chPref val="0"/>
        </dgm:presLayoutVars>
      </dgm:prSet>
      <dgm:spPr/>
    </dgm:pt>
    <dgm:pt modelId="{DB5E96CF-8060-4117-AE2C-F9ACDD382A5D}" type="pres">
      <dgm:prSet presAssocID="{12402522-E860-4F8C-A45E-E09B5DEB23FF}" presName="sibTrans" presStyleCnt="0"/>
      <dgm:spPr/>
    </dgm:pt>
    <dgm:pt modelId="{BE99D953-A332-48F2-BCFA-AC81EA78BD4C}" type="pres">
      <dgm:prSet presAssocID="{7C6E7425-FFAE-4D87-A70F-AE1367EDB11B}" presName="compNode" presStyleCnt="0"/>
      <dgm:spPr/>
    </dgm:pt>
    <dgm:pt modelId="{87B3D694-C74B-4A42-9179-D53E77839B9B}" type="pres">
      <dgm:prSet presAssocID="{7C6E7425-FFAE-4D87-A70F-AE1367EDB11B}" presName="bgRect" presStyleLbl="bgShp" presStyleIdx="1" presStyleCnt="3"/>
      <dgm:spPr/>
    </dgm:pt>
    <dgm:pt modelId="{74868600-F61D-437B-BA0F-CE8DBE2EA95A}" type="pres">
      <dgm:prSet presAssocID="{7C6E7425-FFAE-4D87-A70F-AE1367EDB1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12637C7A-B58B-4E1D-AF00-C8B403F14906}" type="pres">
      <dgm:prSet presAssocID="{7C6E7425-FFAE-4D87-A70F-AE1367EDB11B}" presName="spaceRect" presStyleCnt="0"/>
      <dgm:spPr/>
    </dgm:pt>
    <dgm:pt modelId="{9EE4E16D-F0BC-400D-884F-CB1F63D06445}" type="pres">
      <dgm:prSet presAssocID="{7C6E7425-FFAE-4D87-A70F-AE1367EDB11B}" presName="parTx" presStyleLbl="revTx" presStyleIdx="1" presStyleCnt="3" custLinFactNeighborX="0" custLinFactNeighborY="10004">
        <dgm:presLayoutVars>
          <dgm:chMax val="0"/>
          <dgm:chPref val="0"/>
        </dgm:presLayoutVars>
      </dgm:prSet>
      <dgm:spPr/>
    </dgm:pt>
    <dgm:pt modelId="{0CF1BDA2-DCD8-40D5-B2C7-2D9A163C5D79}" type="pres">
      <dgm:prSet presAssocID="{D76A1845-C7ED-474D-A916-2B137EB35C28}" presName="sibTrans" presStyleCnt="0"/>
      <dgm:spPr/>
    </dgm:pt>
    <dgm:pt modelId="{AED1E67D-8A50-4785-9DAA-0F5DF78A8C5B}" type="pres">
      <dgm:prSet presAssocID="{F25C82BC-9B41-47B2-BC01-6C184A638B1F}" presName="compNode" presStyleCnt="0"/>
      <dgm:spPr/>
    </dgm:pt>
    <dgm:pt modelId="{7034B0A4-6361-468E-B102-9B0EBB3C9AC3}" type="pres">
      <dgm:prSet presAssocID="{F25C82BC-9B41-47B2-BC01-6C184A638B1F}" presName="bgRect" presStyleLbl="bgShp" presStyleIdx="2" presStyleCnt="3"/>
      <dgm:spPr/>
    </dgm:pt>
    <dgm:pt modelId="{FF5DA287-8A1F-47E2-BB3B-712D065D1195}" type="pres">
      <dgm:prSet presAssocID="{F25C82BC-9B41-47B2-BC01-6C184A638B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C678A26F-4C73-49D8-803D-2867F26932F8}" type="pres">
      <dgm:prSet presAssocID="{F25C82BC-9B41-47B2-BC01-6C184A638B1F}" presName="spaceRect" presStyleCnt="0"/>
      <dgm:spPr/>
    </dgm:pt>
    <dgm:pt modelId="{958A566D-FE4A-4D0E-B3BF-6A0F5B2B1440}" type="pres">
      <dgm:prSet presAssocID="{F25C82BC-9B41-47B2-BC01-6C184A638B1F}" presName="parTx" presStyleLbl="revTx" presStyleIdx="2" presStyleCnt="3">
        <dgm:presLayoutVars>
          <dgm:chMax val="0"/>
          <dgm:chPref val="0"/>
        </dgm:presLayoutVars>
      </dgm:prSet>
      <dgm:spPr/>
    </dgm:pt>
  </dgm:ptLst>
  <dgm:cxnLst>
    <dgm:cxn modelId="{8CB72B2B-FF2E-4169-81A3-6371DF9EAB21}" type="presOf" srcId="{54FEA569-DE70-45A9-AAEF-5529C75AC7AA}" destId="{E1D22B21-7AF8-489C-936A-9CCA765D2AFC}" srcOrd="0" destOrd="0" presId="urn:microsoft.com/office/officeart/2018/2/layout/IconVerticalSolidList"/>
    <dgm:cxn modelId="{B0172E57-18A1-4DF7-9141-02F62577B1EC}" srcId="{59EC2AA8-9089-47EE-A698-81CCB27DA17B}" destId="{54FEA569-DE70-45A9-AAEF-5529C75AC7AA}" srcOrd="0" destOrd="0" parTransId="{946921C8-7D39-4588-8B82-8886BC06A53E}" sibTransId="{12402522-E860-4F8C-A45E-E09B5DEB23FF}"/>
    <dgm:cxn modelId="{87305777-DE5D-467F-9B0B-BDB8D6E17FA2}" srcId="{59EC2AA8-9089-47EE-A698-81CCB27DA17B}" destId="{F25C82BC-9B41-47B2-BC01-6C184A638B1F}" srcOrd="2" destOrd="0" parTransId="{65A1AD7C-DE5D-4284-B396-62D6C1229C89}" sibTransId="{E5E40F47-290D-457D-96F8-154BC18697DE}"/>
    <dgm:cxn modelId="{54D71AAE-4B07-4376-82DF-82929DD782BE}" type="presOf" srcId="{59EC2AA8-9089-47EE-A698-81CCB27DA17B}" destId="{F286EEB0-A830-4F59-A2D6-DC172C8E2891}" srcOrd="0" destOrd="0" presId="urn:microsoft.com/office/officeart/2018/2/layout/IconVerticalSolidList"/>
    <dgm:cxn modelId="{9D5BA6B1-D979-4C7A-B245-B6D4EC2D2095}" type="presOf" srcId="{F25C82BC-9B41-47B2-BC01-6C184A638B1F}" destId="{958A566D-FE4A-4D0E-B3BF-6A0F5B2B1440}" srcOrd="0" destOrd="0" presId="urn:microsoft.com/office/officeart/2018/2/layout/IconVerticalSolidList"/>
    <dgm:cxn modelId="{43C84FB6-032C-4493-8D53-CB7FF35DEC30}" srcId="{59EC2AA8-9089-47EE-A698-81CCB27DA17B}" destId="{7C6E7425-FFAE-4D87-A70F-AE1367EDB11B}" srcOrd="1" destOrd="0" parTransId="{116DA2D9-A8D2-47D0-A8B0-87B1726015A8}" sibTransId="{D76A1845-C7ED-474D-A916-2B137EB35C28}"/>
    <dgm:cxn modelId="{3D0321C5-D4B5-4B1B-809D-0E5764CC12B2}" type="presOf" srcId="{7C6E7425-FFAE-4D87-A70F-AE1367EDB11B}" destId="{9EE4E16D-F0BC-400D-884F-CB1F63D06445}" srcOrd="0" destOrd="0" presId="urn:microsoft.com/office/officeart/2018/2/layout/IconVerticalSolidList"/>
    <dgm:cxn modelId="{5051A67E-3DCE-4FE6-9FF7-3A4C8FE619FF}" type="presParOf" srcId="{F286EEB0-A830-4F59-A2D6-DC172C8E2891}" destId="{F75410D6-7A39-4CFE-8DF2-B225563F2968}" srcOrd="0" destOrd="0" presId="urn:microsoft.com/office/officeart/2018/2/layout/IconVerticalSolidList"/>
    <dgm:cxn modelId="{C49B4BE3-4C9F-4128-8CC4-4891CC48D60C}" type="presParOf" srcId="{F75410D6-7A39-4CFE-8DF2-B225563F2968}" destId="{54D2FE80-FFE1-450B-9224-11C7D7EFF21F}" srcOrd="0" destOrd="0" presId="urn:microsoft.com/office/officeart/2018/2/layout/IconVerticalSolidList"/>
    <dgm:cxn modelId="{D61511ED-9142-4B58-9D26-B3CB469EA1B7}" type="presParOf" srcId="{F75410D6-7A39-4CFE-8DF2-B225563F2968}" destId="{B61CAB04-F559-4B66-A8D7-C342EF83A980}" srcOrd="1" destOrd="0" presId="urn:microsoft.com/office/officeart/2018/2/layout/IconVerticalSolidList"/>
    <dgm:cxn modelId="{170CAB92-A97F-4076-AB68-E7C2AFD00DE8}" type="presParOf" srcId="{F75410D6-7A39-4CFE-8DF2-B225563F2968}" destId="{DE7B0A86-4D6E-4EA4-94AE-30B3B5930692}" srcOrd="2" destOrd="0" presId="urn:microsoft.com/office/officeart/2018/2/layout/IconVerticalSolidList"/>
    <dgm:cxn modelId="{C4030B23-E1E5-4CC8-8DF4-F7E4F337168F}" type="presParOf" srcId="{F75410D6-7A39-4CFE-8DF2-B225563F2968}" destId="{E1D22B21-7AF8-489C-936A-9CCA765D2AFC}" srcOrd="3" destOrd="0" presId="urn:microsoft.com/office/officeart/2018/2/layout/IconVerticalSolidList"/>
    <dgm:cxn modelId="{F91B68F2-572F-4D3B-8B38-341861CB5DBE}" type="presParOf" srcId="{F286EEB0-A830-4F59-A2D6-DC172C8E2891}" destId="{DB5E96CF-8060-4117-AE2C-F9ACDD382A5D}" srcOrd="1" destOrd="0" presId="urn:microsoft.com/office/officeart/2018/2/layout/IconVerticalSolidList"/>
    <dgm:cxn modelId="{53FBEE41-4B54-4C4A-A332-918F19500039}" type="presParOf" srcId="{F286EEB0-A830-4F59-A2D6-DC172C8E2891}" destId="{BE99D953-A332-48F2-BCFA-AC81EA78BD4C}" srcOrd="2" destOrd="0" presId="urn:microsoft.com/office/officeart/2018/2/layout/IconVerticalSolidList"/>
    <dgm:cxn modelId="{6717FF40-10F0-4A0C-87D6-E72A13FC9B46}" type="presParOf" srcId="{BE99D953-A332-48F2-BCFA-AC81EA78BD4C}" destId="{87B3D694-C74B-4A42-9179-D53E77839B9B}" srcOrd="0" destOrd="0" presId="urn:microsoft.com/office/officeart/2018/2/layout/IconVerticalSolidList"/>
    <dgm:cxn modelId="{43954493-B396-4F77-825F-CE3B1E834D58}" type="presParOf" srcId="{BE99D953-A332-48F2-BCFA-AC81EA78BD4C}" destId="{74868600-F61D-437B-BA0F-CE8DBE2EA95A}" srcOrd="1" destOrd="0" presId="urn:microsoft.com/office/officeart/2018/2/layout/IconVerticalSolidList"/>
    <dgm:cxn modelId="{6ACBDD20-F174-4283-98D1-0A290A40642B}" type="presParOf" srcId="{BE99D953-A332-48F2-BCFA-AC81EA78BD4C}" destId="{12637C7A-B58B-4E1D-AF00-C8B403F14906}" srcOrd="2" destOrd="0" presId="urn:microsoft.com/office/officeart/2018/2/layout/IconVerticalSolidList"/>
    <dgm:cxn modelId="{F3380011-0971-4F5F-9E97-EC0865B20408}" type="presParOf" srcId="{BE99D953-A332-48F2-BCFA-AC81EA78BD4C}" destId="{9EE4E16D-F0BC-400D-884F-CB1F63D06445}" srcOrd="3" destOrd="0" presId="urn:microsoft.com/office/officeart/2018/2/layout/IconVerticalSolidList"/>
    <dgm:cxn modelId="{2884407C-6CC6-4F04-8D53-5053969F75CE}" type="presParOf" srcId="{F286EEB0-A830-4F59-A2D6-DC172C8E2891}" destId="{0CF1BDA2-DCD8-40D5-B2C7-2D9A163C5D79}" srcOrd="3" destOrd="0" presId="urn:microsoft.com/office/officeart/2018/2/layout/IconVerticalSolidList"/>
    <dgm:cxn modelId="{D6DC6E98-FB91-4996-A924-DCA1D41C46F0}" type="presParOf" srcId="{F286EEB0-A830-4F59-A2D6-DC172C8E2891}" destId="{AED1E67D-8A50-4785-9DAA-0F5DF78A8C5B}" srcOrd="4" destOrd="0" presId="urn:microsoft.com/office/officeart/2018/2/layout/IconVerticalSolidList"/>
    <dgm:cxn modelId="{331452B3-15C9-4EAA-A104-2527B54629B5}" type="presParOf" srcId="{AED1E67D-8A50-4785-9DAA-0F5DF78A8C5B}" destId="{7034B0A4-6361-468E-B102-9B0EBB3C9AC3}" srcOrd="0" destOrd="0" presId="urn:microsoft.com/office/officeart/2018/2/layout/IconVerticalSolidList"/>
    <dgm:cxn modelId="{C5446403-4F75-41C5-AE13-96107685F5DF}" type="presParOf" srcId="{AED1E67D-8A50-4785-9DAA-0F5DF78A8C5B}" destId="{FF5DA287-8A1F-47E2-BB3B-712D065D1195}" srcOrd="1" destOrd="0" presId="urn:microsoft.com/office/officeart/2018/2/layout/IconVerticalSolidList"/>
    <dgm:cxn modelId="{3C009426-FC79-457D-BF65-3A1DF9D2A47F}" type="presParOf" srcId="{AED1E67D-8A50-4785-9DAA-0F5DF78A8C5B}" destId="{C678A26F-4C73-49D8-803D-2867F26932F8}" srcOrd="2" destOrd="0" presId="urn:microsoft.com/office/officeart/2018/2/layout/IconVerticalSolidList"/>
    <dgm:cxn modelId="{6B954794-B8EC-4CC6-89C2-A1EE9CDB5719}" type="presParOf" srcId="{AED1E67D-8A50-4785-9DAA-0F5DF78A8C5B}" destId="{958A566D-FE4A-4D0E-B3BF-6A0F5B2B14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89FC44-235F-487A-AFFB-59E0E86495C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1A270775-0E4A-46CE-A02B-87D7140C34B2}">
      <dgm:prSet/>
      <dgm:spPr/>
      <dgm:t>
        <a:bodyPr/>
        <a:lstStyle/>
        <a:p>
          <a:r>
            <a:rPr lang="en-US"/>
            <a:t>An EAD card is issued to noncitizens who have been granted temporary permission to work in the United States.</a:t>
          </a:r>
        </a:p>
      </dgm:t>
    </dgm:pt>
    <dgm:pt modelId="{2BE06511-90EF-4340-8A73-FBA3840AF371}" type="parTrans" cxnId="{7DE9E5C0-2CE4-4A1D-9CE8-5EEA9E187B9F}">
      <dgm:prSet/>
      <dgm:spPr/>
      <dgm:t>
        <a:bodyPr/>
        <a:lstStyle/>
        <a:p>
          <a:endParaRPr lang="en-US"/>
        </a:p>
      </dgm:t>
    </dgm:pt>
    <dgm:pt modelId="{933C0AD1-57C2-4ECA-AAA4-6C1B1225252E}" type="sibTrans" cxnId="{7DE9E5C0-2CE4-4A1D-9CE8-5EEA9E187B9F}">
      <dgm:prSet/>
      <dgm:spPr/>
      <dgm:t>
        <a:bodyPr/>
        <a:lstStyle/>
        <a:p>
          <a:endParaRPr lang="en-US"/>
        </a:p>
      </dgm:t>
    </dgm:pt>
    <dgm:pt modelId="{60826629-CC1E-4F29-A740-FB1D8DB5BFB3}">
      <dgm:prSet/>
      <dgm:spPr/>
      <dgm:t>
        <a:bodyPr/>
        <a:lstStyle/>
        <a:p>
          <a:r>
            <a:rPr lang="en-US"/>
            <a:t>It allows the recipient to remain and work in the United States but does not grant any other benefits and is not evidence of current immigration status.  </a:t>
          </a:r>
        </a:p>
      </dgm:t>
    </dgm:pt>
    <dgm:pt modelId="{7E2C2BA8-F54E-4378-A670-EBE218C0B044}" type="parTrans" cxnId="{9A78B91A-383F-4AD8-86B0-DD0BA18C1337}">
      <dgm:prSet/>
      <dgm:spPr/>
      <dgm:t>
        <a:bodyPr/>
        <a:lstStyle/>
        <a:p>
          <a:endParaRPr lang="en-US"/>
        </a:p>
      </dgm:t>
    </dgm:pt>
    <dgm:pt modelId="{3827370B-0CD1-4254-8CDF-10251FEA1354}" type="sibTrans" cxnId="{9A78B91A-383F-4AD8-86B0-DD0BA18C1337}">
      <dgm:prSet/>
      <dgm:spPr/>
      <dgm:t>
        <a:bodyPr/>
        <a:lstStyle/>
        <a:p>
          <a:endParaRPr lang="en-US"/>
        </a:p>
      </dgm:t>
    </dgm:pt>
    <dgm:pt modelId="{370FF33C-439B-4FAB-8FB8-62678B71A118}">
      <dgm:prSet/>
      <dgm:spPr/>
      <dgm:t>
        <a:bodyPr/>
        <a:lstStyle/>
        <a:p>
          <a:r>
            <a:rPr lang="en-US"/>
            <a:t>The EAD card includes immigration the category/code allowing the noncitizen to work in the United States, which corresponds to a status or visa type which may or may not be eligible to establish residency for tuition purposes. </a:t>
          </a:r>
        </a:p>
      </dgm:t>
    </dgm:pt>
    <dgm:pt modelId="{C624DD2D-7141-417A-A283-BE3679009931}" type="parTrans" cxnId="{25403B15-88FD-462D-9403-530E195F6BF9}">
      <dgm:prSet/>
      <dgm:spPr/>
      <dgm:t>
        <a:bodyPr/>
        <a:lstStyle/>
        <a:p>
          <a:endParaRPr lang="en-US"/>
        </a:p>
      </dgm:t>
    </dgm:pt>
    <dgm:pt modelId="{10F46663-3924-485A-A932-F157F6A5EF5A}" type="sibTrans" cxnId="{25403B15-88FD-462D-9403-530E195F6BF9}">
      <dgm:prSet/>
      <dgm:spPr/>
      <dgm:t>
        <a:bodyPr/>
        <a:lstStyle/>
        <a:p>
          <a:endParaRPr lang="en-US"/>
        </a:p>
      </dgm:t>
    </dgm:pt>
    <dgm:pt modelId="{E38C5098-427A-4D10-AED7-2FE3915BA28D}">
      <dgm:prSet/>
      <dgm:spPr/>
      <dgm:t>
        <a:bodyPr/>
        <a:lstStyle/>
        <a:p>
          <a:r>
            <a:rPr lang="en-US"/>
            <a:t>If the district is not able to readily determine whether the indicated immigration category/code can establish residence for tuition purposes, the admissions office should request further information from the student substantiating the person’s status. </a:t>
          </a:r>
        </a:p>
      </dgm:t>
    </dgm:pt>
    <dgm:pt modelId="{AE069C43-4919-47D8-A92B-89A2280CE345}" type="parTrans" cxnId="{6D14EC6E-8100-4EB8-90B7-C7C2C7043A8D}">
      <dgm:prSet/>
      <dgm:spPr/>
      <dgm:t>
        <a:bodyPr/>
        <a:lstStyle/>
        <a:p>
          <a:endParaRPr lang="en-US"/>
        </a:p>
      </dgm:t>
    </dgm:pt>
    <dgm:pt modelId="{BA2A5CF3-993F-4CE0-A815-050AA3BBB796}" type="sibTrans" cxnId="{6D14EC6E-8100-4EB8-90B7-C7C2C7043A8D}">
      <dgm:prSet/>
      <dgm:spPr/>
      <dgm:t>
        <a:bodyPr/>
        <a:lstStyle/>
        <a:p>
          <a:endParaRPr lang="en-US"/>
        </a:p>
      </dgm:t>
    </dgm:pt>
    <dgm:pt modelId="{13F01BCB-D80B-4AF7-AB7C-BB3AF0807134}" type="pres">
      <dgm:prSet presAssocID="{8D89FC44-235F-487A-AFFB-59E0E86495CC}" presName="root" presStyleCnt="0">
        <dgm:presLayoutVars>
          <dgm:dir/>
          <dgm:resizeHandles val="exact"/>
        </dgm:presLayoutVars>
      </dgm:prSet>
      <dgm:spPr/>
    </dgm:pt>
    <dgm:pt modelId="{A56321B1-88D8-4EED-9E92-DAF73DE41270}" type="pres">
      <dgm:prSet presAssocID="{1A270775-0E4A-46CE-A02B-87D7140C34B2}" presName="compNode" presStyleCnt="0"/>
      <dgm:spPr/>
    </dgm:pt>
    <dgm:pt modelId="{3FD7651D-44B3-4E52-9099-C335C228C93A}" type="pres">
      <dgm:prSet presAssocID="{1A270775-0E4A-46CE-A02B-87D7140C34B2}" presName="bgRect" presStyleLbl="bgShp" presStyleIdx="0" presStyleCnt="4"/>
      <dgm:spPr/>
    </dgm:pt>
    <dgm:pt modelId="{53860891-004F-4A3A-A9EE-7E7126528170}" type="pres">
      <dgm:prSet presAssocID="{1A270775-0E4A-46CE-A02B-87D7140C34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49D89E90-0300-4ED5-B66C-06F95893F37C}" type="pres">
      <dgm:prSet presAssocID="{1A270775-0E4A-46CE-A02B-87D7140C34B2}" presName="spaceRect" presStyleCnt="0"/>
      <dgm:spPr/>
    </dgm:pt>
    <dgm:pt modelId="{16144C8C-DE95-4BE1-BF46-614FA6952154}" type="pres">
      <dgm:prSet presAssocID="{1A270775-0E4A-46CE-A02B-87D7140C34B2}" presName="parTx" presStyleLbl="revTx" presStyleIdx="0" presStyleCnt="4">
        <dgm:presLayoutVars>
          <dgm:chMax val="0"/>
          <dgm:chPref val="0"/>
        </dgm:presLayoutVars>
      </dgm:prSet>
      <dgm:spPr/>
    </dgm:pt>
    <dgm:pt modelId="{59890ECC-1FB3-4A55-8FBC-2985054B8BE2}" type="pres">
      <dgm:prSet presAssocID="{933C0AD1-57C2-4ECA-AAA4-6C1B1225252E}" presName="sibTrans" presStyleCnt="0"/>
      <dgm:spPr/>
    </dgm:pt>
    <dgm:pt modelId="{FAAACAA1-F704-4E7D-8232-E41C8C5DA30B}" type="pres">
      <dgm:prSet presAssocID="{60826629-CC1E-4F29-A740-FB1D8DB5BFB3}" presName="compNode" presStyleCnt="0"/>
      <dgm:spPr/>
    </dgm:pt>
    <dgm:pt modelId="{24073992-8A7E-46A7-9FEA-4DD911233F70}" type="pres">
      <dgm:prSet presAssocID="{60826629-CC1E-4F29-A740-FB1D8DB5BFB3}" presName="bgRect" presStyleLbl="bgShp" presStyleIdx="1" presStyleCnt="4"/>
      <dgm:spPr/>
    </dgm:pt>
    <dgm:pt modelId="{38747D74-F101-49E2-830F-E1B2C425AEE4}" type="pres">
      <dgm:prSet presAssocID="{60826629-CC1E-4F29-A740-FB1D8DB5BF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85CF60C-228F-4F4C-B8D3-AD568940F0BF}" type="pres">
      <dgm:prSet presAssocID="{60826629-CC1E-4F29-A740-FB1D8DB5BFB3}" presName="spaceRect" presStyleCnt="0"/>
      <dgm:spPr/>
    </dgm:pt>
    <dgm:pt modelId="{107E46D8-65BB-4448-8F91-AE06BFEBBCDA}" type="pres">
      <dgm:prSet presAssocID="{60826629-CC1E-4F29-A740-FB1D8DB5BFB3}" presName="parTx" presStyleLbl="revTx" presStyleIdx="1" presStyleCnt="4">
        <dgm:presLayoutVars>
          <dgm:chMax val="0"/>
          <dgm:chPref val="0"/>
        </dgm:presLayoutVars>
      </dgm:prSet>
      <dgm:spPr/>
    </dgm:pt>
    <dgm:pt modelId="{39216FE9-4629-4D51-B246-9482F5262020}" type="pres">
      <dgm:prSet presAssocID="{3827370B-0CD1-4254-8CDF-10251FEA1354}" presName="sibTrans" presStyleCnt="0"/>
      <dgm:spPr/>
    </dgm:pt>
    <dgm:pt modelId="{2DD43848-CE88-4833-A317-BC08EC3A9B2D}" type="pres">
      <dgm:prSet presAssocID="{370FF33C-439B-4FAB-8FB8-62678B71A118}" presName="compNode" presStyleCnt="0"/>
      <dgm:spPr/>
    </dgm:pt>
    <dgm:pt modelId="{5A3D2521-A37F-4BB4-A19C-5AF7CCCAB268}" type="pres">
      <dgm:prSet presAssocID="{370FF33C-439B-4FAB-8FB8-62678B71A118}" presName="bgRect" presStyleLbl="bgShp" presStyleIdx="2" presStyleCnt="4"/>
      <dgm:spPr/>
    </dgm:pt>
    <dgm:pt modelId="{27E86228-7074-498B-91D4-21B2B1E97A16}" type="pres">
      <dgm:prSet presAssocID="{370FF33C-439B-4FAB-8FB8-62678B71A1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lot"/>
        </a:ext>
      </dgm:extLst>
    </dgm:pt>
    <dgm:pt modelId="{E6D4426D-1871-418A-83B6-013D9EB2548A}" type="pres">
      <dgm:prSet presAssocID="{370FF33C-439B-4FAB-8FB8-62678B71A118}" presName="spaceRect" presStyleCnt="0"/>
      <dgm:spPr/>
    </dgm:pt>
    <dgm:pt modelId="{BB764C6B-EBE0-4E9A-9AA1-3790220850E7}" type="pres">
      <dgm:prSet presAssocID="{370FF33C-439B-4FAB-8FB8-62678B71A118}" presName="parTx" presStyleLbl="revTx" presStyleIdx="2" presStyleCnt="4">
        <dgm:presLayoutVars>
          <dgm:chMax val="0"/>
          <dgm:chPref val="0"/>
        </dgm:presLayoutVars>
      </dgm:prSet>
      <dgm:spPr/>
    </dgm:pt>
    <dgm:pt modelId="{BBD70D69-7300-4EDD-AB73-BAD940C1A885}" type="pres">
      <dgm:prSet presAssocID="{10F46663-3924-485A-A932-F157F6A5EF5A}" presName="sibTrans" presStyleCnt="0"/>
      <dgm:spPr/>
    </dgm:pt>
    <dgm:pt modelId="{B213A100-03B4-4578-8A1A-A656031F8F6F}" type="pres">
      <dgm:prSet presAssocID="{E38C5098-427A-4D10-AED7-2FE3915BA28D}" presName="compNode" presStyleCnt="0"/>
      <dgm:spPr/>
    </dgm:pt>
    <dgm:pt modelId="{A8B7944B-8A93-47A9-8B9D-C456AEB9D20F}" type="pres">
      <dgm:prSet presAssocID="{E38C5098-427A-4D10-AED7-2FE3915BA28D}" presName="bgRect" presStyleLbl="bgShp" presStyleIdx="3" presStyleCnt="4"/>
      <dgm:spPr/>
    </dgm:pt>
    <dgm:pt modelId="{D645B407-C647-462C-BF3C-7D78BF5254CC}" type="pres">
      <dgm:prSet presAssocID="{E38C5098-427A-4D10-AED7-2FE3915BA2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9CBA6BF7-CDB9-4E49-B43E-7C61481DBF35}" type="pres">
      <dgm:prSet presAssocID="{E38C5098-427A-4D10-AED7-2FE3915BA28D}" presName="spaceRect" presStyleCnt="0"/>
      <dgm:spPr/>
    </dgm:pt>
    <dgm:pt modelId="{75B82F84-700E-4BDA-88E4-658CB04C7008}" type="pres">
      <dgm:prSet presAssocID="{E38C5098-427A-4D10-AED7-2FE3915BA28D}" presName="parTx" presStyleLbl="revTx" presStyleIdx="3" presStyleCnt="4">
        <dgm:presLayoutVars>
          <dgm:chMax val="0"/>
          <dgm:chPref val="0"/>
        </dgm:presLayoutVars>
      </dgm:prSet>
      <dgm:spPr/>
    </dgm:pt>
  </dgm:ptLst>
  <dgm:cxnLst>
    <dgm:cxn modelId="{25403B15-88FD-462D-9403-530E195F6BF9}" srcId="{8D89FC44-235F-487A-AFFB-59E0E86495CC}" destId="{370FF33C-439B-4FAB-8FB8-62678B71A118}" srcOrd="2" destOrd="0" parTransId="{C624DD2D-7141-417A-A283-BE3679009931}" sibTransId="{10F46663-3924-485A-A932-F157F6A5EF5A}"/>
    <dgm:cxn modelId="{9A78B91A-383F-4AD8-86B0-DD0BA18C1337}" srcId="{8D89FC44-235F-487A-AFFB-59E0E86495CC}" destId="{60826629-CC1E-4F29-A740-FB1D8DB5BFB3}" srcOrd="1" destOrd="0" parTransId="{7E2C2BA8-F54E-4378-A670-EBE218C0B044}" sibTransId="{3827370B-0CD1-4254-8CDF-10251FEA1354}"/>
    <dgm:cxn modelId="{F5105626-40A9-4453-902B-0CD674A0E7FD}" type="presOf" srcId="{1A270775-0E4A-46CE-A02B-87D7140C34B2}" destId="{16144C8C-DE95-4BE1-BF46-614FA6952154}" srcOrd="0" destOrd="0" presId="urn:microsoft.com/office/officeart/2018/2/layout/IconVerticalSolidList"/>
    <dgm:cxn modelId="{8B9A8A34-6D70-4A80-9127-08792DD66B5D}" type="presOf" srcId="{E38C5098-427A-4D10-AED7-2FE3915BA28D}" destId="{75B82F84-700E-4BDA-88E4-658CB04C7008}" srcOrd="0" destOrd="0" presId="urn:microsoft.com/office/officeart/2018/2/layout/IconVerticalSolidList"/>
    <dgm:cxn modelId="{DC24186D-E3A4-4908-BC3C-14ECC7449F69}" type="presOf" srcId="{60826629-CC1E-4F29-A740-FB1D8DB5BFB3}" destId="{107E46D8-65BB-4448-8F91-AE06BFEBBCDA}" srcOrd="0" destOrd="0" presId="urn:microsoft.com/office/officeart/2018/2/layout/IconVerticalSolidList"/>
    <dgm:cxn modelId="{6D14EC6E-8100-4EB8-90B7-C7C2C7043A8D}" srcId="{8D89FC44-235F-487A-AFFB-59E0E86495CC}" destId="{E38C5098-427A-4D10-AED7-2FE3915BA28D}" srcOrd="3" destOrd="0" parTransId="{AE069C43-4919-47D8-A92B-89A2280CE345}" sibTransId="{BA2A5CF3-993F-4CE0-A815-050AA3BBB796}"/>
    <dgm:cxn modelId="{B195729B-5299-4423-8764-485B89AAF5CE}" type="presOf" srcId="{370FF33C-439B-4FAB-8FB8-62678B71A118}" destId="{BB764C6B-EBE0-4E9A-9AA1-3790220850E7}" srcOrd="0" destOrd="0" presId="urn:microsoft.com/office/officeart/2018/2/layout/IconVerticalSolidList"/>
    <dgm:cxn modelId="{7DE9E5C0-2CE4-4A1D-9CE8-5EEA9E187B9F}" srcId="{8D89FC44-235F-487A-AFFB-59E0E86495CC}" destId="{1A270775-0E4A-46CE-A02B-87D7140C34B2}" srcOrd="0" destOrd="0" parTransId="{2BE06511-90EF-4340-8A73-FBA3840AF371}" sibTransId="{933C0AD1-57C2-4ECA-AAA4-6C1B1225252E}"/>
    <dgm:cxn modelId="{84B23DCE-0F5A-487F-81B3-BBB75A1F2B09}" type="presOf" srcId="{8D89FC44-235F-487A-AFFB-59E0E86495CC}" destId="{13F01BCB-D80B-4AF7-AB7C-BB3AF0807134}" srcOrd="0" destOrd="0" presId="urn:microsoft.com/office/officeart/2018/2/layout/IconVerticalSolidList"/>
    <dgm:cxn modelId="{9F88FE9B-2E8A-4274-8011-D65634AAAF1E}" type="presParOf" srcId="{13F01BCB-D80B-4AF7-AB7C-BB3AF0807134}" destId="{A56321B1-88D8-4EED-9E92-DAF73DE41270}" srcOrd="0" destOrd="0" presId="urn:microsoft.com/office/officeart/2018/2/layout/IconVerticalSolidList"/>
    <dgm:cxn modelId="{D19B9B46-44E0-4267-B9EE-10584B50A9F2}" type="presParOf" srcId="{A56321B1-88D8-4EED-9E92-DAF73DE41270}" destId="{3FD7651D-44B3-4E52-9099-C335C228C93A}" srcOrd="0" destOrd="0" presId="urn:microsoft.com/office/officeart/2018/2/layout/IconVerticalSolidList"/>
    <dgm:cxn modelId="{5EA2705C-70AB-4816-BCEC-E529735129BE}" type="presParOf" srcId="{A56321B1-88D8-4EED-9E92-DAF73DE41270}" destId="{53860891-004F-4A3A-A9EE-7E7126528170}" srcOrd="1" destOrd="0" presId="urn:microsoft.com/office/officeart/2018/2/layout/IconVerticalSolidList"/>
    <dgm:cxn modelId="{B8A6B01C-76E9-4982-9B89-BD320E275D39}" type="presParOf" srcId="{A56321B1-88D8-4EED-9E92-DAF73DE41270}" destId="{49D89E90-0300-4ED5-B66C-06F95893F37C}" srcOrd="2" destOrd="0" presId="urn:microsoft.com/office/officeart/2018/2/layout/IconVerticalSolidList"/>
    <dgm:cxn modelId="{456180A0-7848-43F5-BE5D-6BD7CDF3BD9E}" type="presParOf" srcId="{A56321B1-88D8-4EED-9E92-DAF73DE41270}" destId="{16144C8C-DE95-4BE1-BF46-614FA6952154}" srcOrd="3" destOrd="0" presId="urn:microsoft.com/office/officeart/2018/2/layout/IconVerticalSolidList"/>
    <dgm:cxn modelId="{DFD6B298-D528-441E-B324-1F46B646FB04}" type="presParOf" srcId="{13F01BCB-D80B-4AF7-AB7C-BB3AF0807134}" destId="{59890ECC-1FB3-4A55-8FBC-2985054B8BE2}" srcOrd="1" destOrd="0" presId="urn:microsoft.com/office/officeart/2018/2/layout/IconVerticalSolidList"/>
    <dgm:cxn modelId="{5AAF4C7D-727F-4A15-8AEC-C302F17B666C}" type="presParOf" srcId="{13F01BCB-D80B-4AF7-AB7C-BB3AF0807134}" destId="{FAAACAA1-F704-4E7D-8232-E41C8C5DA30B}" srcOrd="2" destOrd="0" presId="urn:microsoft.com/office/officeart/2018/2/layout/IconVerticalSolidList"/>
    <dgm:cxn modelId="{9DF6B9C7-02D4-47F8-82BA-01A477014FE7}" type="presParOf" srcId="{FAAACAA1-F704-4E7D-8232-E41C8C5DA30B}" destId="{24073992-8A7E-46A7-9FEA-4DD911233F70}" srcOrd="0" destOrd="0" presId="urn:microsoft.com/office/officeart/2018/2/layout/IconVerticalSolidList"/>
    <dgm:cxn modelId="{584F79A6-4ED9-4D27-98E5-52B033DA05CD}" type="presParOf" srcId="{FAAACAA1-F704-4E7D-8232-E41C8C5DA30B}" destId="{38747D74-F101-49E2-830F-E1B2C425AEE4}" srcOrd="1" destOrd="0" presId="urn:microsoft.com/office/officeart/2018/2/layout/IconVerticalSolidList"/>
    <dgm:cxn modelId="{5B7DE0F0-0FE9-4C16-98B7-2C226F9CB1F9}" type="presParOf" srcId="{FAAACAA1-F704-4E7D-8232-E41C8C5DA30B}" destId="{685CF60C-228F-4F4C-B8D3-AD568940F0BF}" srcOrd="2" destOrd="0" presId="urn:microsoft.com/office/officeart/2018/2/layout/IconVerticalSolidList"/>
    <dgm:cxn modelId="{F42F5A97-1F13-44A7-93E4-B0FF2C86BE82}" type="presParOf" srcId="{FAAACAA1-F704-4E7D-8232-E41C8C5DA30B}" destId="{107E46D8-65BB-4448-8F91-AE06BFEBBCDA}" srcOrd="3" destOrd="0" presId="urn:microsoft.com/office/officeart/2018/2/layout/IconVerticalSolidList"/>
    <dgm:cxn modelId="{B68F86B5-0A5B-4314-9B32-17D306C94572}" type="presParOf" srcId="{13F01BCB-D80B-4AF7-AB7C-BB3AF0807134}" destId="{39216FE9-4629-4D51-B246-9482F5262020}" srcOrd="3" destOrd="0" presId="urn:microsoft.com/office/officeart/2018/2/layout/IconVerticalSolidList"/>
    <dgm:cxn modelId="{95C57FF4-1260-415E-B8D0-70C7472B5481}" type="presParOf" srcId="{13F01BCB-D80B-4AF7-AB7C-BB3AF0807134}" destId="{2DD43848-CE88-4833-A317-BC08EC3A9B2D}" srcOrd="4" destOrd="0" presId="urn:microsoft.com/office/officeart/2018/2/layout/IconVerticalSolidList"/>
    <dgm:cxn modelId="{33CDD384-7888-42D5-AF62-E8DEE84D85A0}" type="presParOf" srcId="{2DD43848-CE88-4833-A317-BC08EC3A9B2D}" destId="{5A3D2521-A37F-4BB4-A19C-5AF7CCCAB268}" srcOrd="0" destOrd="0" presId="urn:microsoft.com/office/officeart/2018/2/layout/IconVerticalSolidList"/>
    <dgm:cxn modelId="{F7354EF5-3EC5-4F83-A7F4-61895B205944}" type="presParOf" srcId="{2DD43848-CE88-4833-A317-BC08EC3A9B2D}" destId="{27E86228-7074-498B-91D4-21B2B1E97A16}" srcOrd="1" destOrd="0" presId="urn:microsoft.com/office/officeart/2018/2/layout/IconVerticalSolidList"/>
    <dgm:cxn modelId="{1574B7C2-C3FA-4433-AB57-5B1B1547A599}" type="presParOf" srcId="{2DD43848-CE88-4833-A317-BC08EC3A9B2D}" destId="{E6D4426D-1871-418A-83B6-013D9EB2548A}" srcOrd="2" destOrd="0" presId="urn:microsoft.com/office/officeart/2018/2/layout/IconVerticalSolidList"/>
    <dgm:cxn modelId="{837C5BF6-6AD9-4FAB-8217-A94ED15224C8}" type="presParOf" srcId="{2DD43848-CE88-4833-A317-BC08EC3A9B2D}" destId="{BB764C6B-EBE0-4E9A-9AA1-3790220850E7}" srcOrd="3" destOrd="0" presId="urn:microsoft.com/office/officeart/2018/2/layout/IconVerticalSolidList"/>
    <dgm:cxn modelId="{08D369DE-E378-4B07-A323-C0D54B7E78A5}" type="presParOf" srcId="{13F01BCB-D80B-4AF7-AB7C-BB3AF0807134}" destId="{BBD70D69-7300-4EDD-AB73-BAD940C1A885}" srcOrd="5" destOrd="0" presId="urn:microsoft.com/office/officeart/2018/2/layout/IconVerticalSolidList"/>
    <dgm:cxn modelId="{81050372-E628-4C82-871A-EFB3A7EF351B}" type="presParOf" srcId="{13F01BCB-D80B-4AF7-AB7C-BB3AF0807134}" destId="{B213A100-03B4-4578-8A1A-A656031F8F6F}" srcOrd="6" destOrd="0" presId="urn:microsoft.com/office/officeart/2018/2/layout/IconVerticalSolidList"/>
    <dgm:cxn modelId="{2CC84F05-36E0-4B19-B17A-FE4DFEF2435D}" type="presParOf" srcId="{B213A100-03B4-4578-8A1A-A656031F8F6F}" destId="{A8B7944B-8A93-47A9-8B9D-C456AEB9D20F}" srcOrd="0" destOrd="0" presId="urn:microsoft.com/office/officeart/2018/2/layout/IconVerticalSolidList"/>
    <dgm:cxn modelId="{095D9FBD-FD63-43D8-A7EA-C4FAF7DA1C7A}" type="presParOf" srcId="{B213A100-03B4-4578-8A1A-A656031F8F6F}" destId="{D645B407-C647-462C-BF3C-7D78BF5254CC}" srcOrd="1" destOrd="0" presId="urn:microsoft.com/office/officeart/2018/2/layout/IconVerticalSolidList"/>
    <dgm:cxn modelId="{87C45E0D-9CCB-4874-AD49-8A622E5F19FA}" type="presParOf" srcId="{B213A100-03B4-4578-8A1A-A656031F8F6F}" destId="{9CBA6BF7-CDB9-4E49-B43E-7C61481DBF35}" srcOrd="2" destOrd="0" presId="urn:microsoft.com/office/officeart/2018/2/layout/IconVerticalSolidList"/>
    <dgm:cxn modelId="{089CB1CF-043F-42CE-8946-C10721BB75E4}" type="presParOf" srcId="{B213A100-03B4-4578-8A1A-A656031F8F6F}" destId="{75B82F84-700E-4BDA-88E4-658CB04C70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4E513F-A5A3-4283-AABE-49E9663503FA}"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34DDCE2A-8BCC-4112-80F2-A0458CA35307}">
      <dgm:prSet/>
      <dgm:spPr/>
      <dgm:t>
        <a:bodyPr/>
        <a:lstStyle/>
        <a:p>
          <a:r>
            <a:rPr lang="en-US"/>
            <a:t>In order to be eligible for AB 540, a student must meet the requirements related to attendance and completion of a course of study in California.</a:t>
          </a:r>
        </a:p>
      </dgm:t>
    </dgm:pt>
    <dgm:pt modelId="{8C08A8F8-4713-41B8-BE92-244F498F30D0}" type="parTrans" cxnId="{F01D6401-D302-4A1D-9FFD-0EAA723574DA}">
      <dgm:prSet/>
      <dgm:spPr/>
      <dgm:t>
        <a:bodyPr/>
        <a:lstStyle/>
        <a:p>
          <a:endParaRPr lang="en-US"/>
        </a:p>
      </dgm:t>
    </dgm:pt>
    <dgm:pt modelId="{E27F7284-8AB4-49BE-AD8B-95A4DE3EC126}" type="sibTrans" cxnId="{F01D6401-D302-4A1D-9FFD-0EAA723574DA}">
      <dgm:prSet/>
      <dgm:spPr/>
      <dgm:t>
        <a:bodyPr/>
        <a:lstStyle/>
        <a:p>
          <a:endParaRPr lang="en-US"/>
        </a:p>
      </dgm:t>
    </dgm:pt>
    <dgm:pt modelId="{8CB4E1B4-868A-4407-9943-5AA446E64978}">
      <dgm:prSet/>
      <dgm:spPr/>
      <dgm:t>
        <a:bodyPr/>
        <a:lstStyle/>
        <a:p>
          <a:r>
            <a:rPr lang="en-US"/>
            <a:t>Our office has been getting questions about whether an AB 540 eligible student remains eligible if they move out of state and attend online</a:t>
          </a:r>
        </a:p>
      </dgm:t>
    </dgm:pt>
    <dgm:pt modelId="{3996E706-4D34-4442-909F-1332A28093FD}" type="parTrans" cxnId="{060F7592-B0AC-44E4-8896-97A441DE5ED3}">
      <dgm:prSet/>
      <dgm:spPr/>
      <dgm:t>
        <a:bodyPr/>
        <a:lstStyle/>
        <a:p>
          <a:endParaRPr lang="en-US"/>
        </a:p>
      </dgm:t>
    </dgm:pt>
    <dgm:pt modelId="{F8EF67A4-0014-4DAF-9E62-41CBC8A8296F}" type="sibTrans" cxnId="{060F7592-B0AC-44E4-8896-97A441DE5ED3}">
      <dgm:prSet/>
      <dgm:spPr/>
      <dgm:t>
        <a:bodyPr/>
        <a:lstStyle/>
        <a:p>
          <a:endParaRPr lang="en-US"/>
        </a:p>
      </dgm:t>
    </dgm:pt>
    <dgm:pt modelId="{D7D91A0C-81D6-41FB-BA5F-CA3F6A33E807}">
      <dgm:prSet/>
      <dgm:spPr/>
      <dgm:t>
        <a:bodyPr/>
        <a:lstStyle/>
        <a:p>
          <a:r>
            <a:rPr lang="en-US"/>
            <a:t>Our prior legal guidance 07-01 states the exemption is not available for students who are absent from California taking online courses</a:t>
          </a:r>
        </a:p>
      </dgm:t>
    </dgm:pt>
    <dgm:pt modelId="{DAA5BFA7-9075-416C-868D-1B2F0E8AFA7C}" type="parTrans" cxnId="{83DC5175-52DC-4DAA-BAF2-7DF6FB3C6FC2}">
      <dgm:prSet/>
      <dgm:spPr/>
      <dgm:t>
        <a:bodyPr/>
        <a:lstStyle/>
        <a:p>
          <a:endParaRPr lang="en-US"/>
        </a:p>
      </dgm:t>
    </dgm:pt>
    <dgm:pt modelId="{97CF41D3-54BC-40F4-9889-3FD831CDBAB0}" type="sibTrans" cxnId="{83DC5175-52DC-4DAA-BAF2-7DF6FB3C6FC2}">
      <dgm:prSet/>
      <dgm:spPr/>
      <dgm:t>
        <a:bodyPr/>
        <a:lstStyle/>
        <a:p>
          <a:endParaRPr lang="en-US"/>
        </a:p>
      </dgm:t>
    </dgm:pt>
    <dgm:pt modelId="{FE4650E9-40ED-4078-BEBA-FA52FE14AC5D}">
      <dgm:prSet/>
      <dgm:spPr/>
      <dgm:t>
        <a:bodyPr/>
        <a:lstStyle/>
        <a:p>
          <a:r>
            <a:rPr lang="en-US"/>
            <a:t>Legal is reviewing now, initially said students do not need to reside in California, then talked with UC and said they do need to reside in California </a:t>
          </a:r>
        </a:p>
      </dgm:t>
    </dgm:pt>
    <dgm:pt modelId="{3B7E1D0F-FF90-476C-AC8E-64F8932FEED7}" type="parTrans" cxnId="{3DEE0903-6363-43CC-A3BB-8963CE1B2C36}">
      <dgm:prSet/>
      <dgm:spPr/>
      <dgm:t>
        <a:bodyPr/>
        <a:lstStyle/>
        <a:p>
          <a:endParaRPr lang="en-US"/>
        </a:p>
      </dgm:t>
    </dgm:pt>
    <dgm:pt modelId="{B3F54571-CA22-49CD-9764-1406E140254F}" type="sibTrans" cxnId="{3DEE0903-6363-43CC-A3BB-8963CE1B2C36}">
      <dgm:prSet/>
      <dgm:spPr/>
      <dgm:t>
        <a:bodyPr/>
        <a:lstStyle/>
        <a:p>
          <a:endParaRPr lang="en-US"/>
        </a:p>
      </dgm:t>
    </dgm:pt>
    <dgm:pt modelId="{496AFF26-B89B-4E63-A09A-A8985204CAAE}">
      <dgm:prSet/>
      <dgm:spPr/>
      <dgm:t>
        <a:bodyPr/>
        <a:lstStyle/>
        <a:p>
          <a:r>
            <a:rPr lang="en-US"/>
            <a:t>For now, our guidance remains as is, AB 540 nonresident tuition exemption is not available for students who live outside of California and take online courses only.</a:t>
          </a:r>
        </a:p>
      </dgm:t>
    </dgm:pt>
    <dgm:pt modelId="{A785BFF1-C47F-433C-8BF7-1BE8C9123FB5}" type="parTrans" cxnId="{0CEC5AE0-4510-40CA-A3C2-DF32A9EDAC2E}">
      <dgm:prSet/>
      <dgm:spPr/>
      <dgm:t>
        <a:bodyPr/>
        <a:lstStyle/>
        <a:p>
          <a:endParaRPr lang="en-US"/>
        </a:p>
      </dgm:t>
    </dgm:pt>
    <dgm:pt modelId="{36ED3599-70E9-4DD6-AEA1-1C665F880840}" type="sibTrans" cxnId="{0CEC5AE0-4510-40CA-A3C2-DF32A9EDAC2E}">
      <dgm:prSet/>
      <dgm:spPr/>
      <dgm:t>
        <a:bodyPr/>
        <a:lstStyle/>
        <a:p>
          <a:endParaRPr lang="en-US"/>
        </a:p>
      </dgm:t>
    </dgm:pt>
    <dgm:pt modelId="{27B7C704-57D0-4EA5-9838-D48C51F12643}" type="pres">
      <dgm:prSet presAssocID="{DF4E513F-A5A3-4283-AABE-49E9663503FA}" presName="vert0" presStyleCnt="0">
        <dgm:presLayoutVars>
          <dgm:dir/>
          <dgm:animOne val="branch"/>
          <dgm:animLvl val="lvl"/>
        </dgm:presLayoutVars>
      </dgm:prSet>
      <dgm:spPr/>
    </dgm:pt>
    <dgm:pt modelId="{22058AF6-1BFC-4083-99A5-66761BEF2793}" type="pres">
      <dgm:prSet presAssocID="{34DDCE2A-8BCC-4112-80F2-A0458CA35307}" presName="thickLine" presStyleLbl="alignNode1" presStyleIdx="0" presStyleCnt="5"/>
      <dgm:spPr/>
    </dgm:pt>
    <dgm:pt modelId="{DE26D691-29C7-4642-85C8-15F2663AA737}" type="pres">
      <dgm:prSet presAssocID="{34DDCE2A-8BCC-4112-80F2-A0458CA35307}" presName="horz1" presStyleCnt="0"/>
      <dgm:spPr/>
    </dgm:pt>
    <dgm:pt modelId="{621A8731-4F8C-4F4A-A235-6DE8B13BEAC6}" type="pres">
      <dgm:prSet presAssocID="{34DDCE2A-8BCC-4112-80F2-A0458CA35307}" presName="tx1" presStyleLbl="revTx" presStyleIdx="0" presStyleCnt="5"/>
      <dgm:spPr/>
    </dgm:pt>
    <dgm:pt modelId="{32D8F5C6-9058-4E75-917B-331AD48D1B07}" type="pres">
      <dgm:prSet presAssocID="{34DDCE2A-8BCC-4112-80F2-A0458CA35307}" presName="vert1" presStyleCnt="0"/>
      <dgm:spPr/>
    </dgm:pt>
    <dgm:pt modelId="{723838E7-1C10-49D5-80F2-8C3AC7F57BA5}" type="pres">
      <dgm:prSet presAssocID="{8CB4E1B4-868A-4407-9943-5AA446E64978}" presName="thickLine" presStyleLbl="alignNode1" presStyleIdx="1" presStyleCnt="5"/>
      <dgm:spPr/>
    </dgm:pt>
    <dgm:pt modelId="{3AA0AFB7-582E-41AF-9B4C-6799A1DCE799}" type="pres">
      <dgm:prSet presAssocID="{8CB4E1B4-868A-4407-9943-5AA446E64978}" presName="horz1" presStyleCnt="0"/>
      <dgm:spPr/>
    </dgm:pt>
    <dgm:pt modelId="{70552B6B-7D7D-45B1-9394-12E73185704B}" type="pres">
      <dgm:prSet presAssocID="{8CB4E1B4-868A-4407-9943-5AA446E64978}" presName="tx1" presStyleLbl="revTx" presStyleIdx="1" presStyleCnt="5"/>
      <dgm:spPr/>
    </dgm:pt>
    <dgm:pt modelId="{569383A6-FAA3-4F23-89D4-BC2A483502CD}" type="pres">
      <dgm:prSet presAssocID="{8CB4E1B4-868A-4407-9943-5AA446E64978}" presName="vert1" presStyleCnt="0"/>
      <dgm:spPr/>
    </dgm:pt>
    <dgm:pt modelId="{CC2E2C1C-7875-4A50-906C-CBB141D82741}" type="pres">
      <dgm:prSet presAssocID="{D7D91A0C-81D6-41FB-BA5F-CA3F6A33E807}" presName="thickLine" presStyleLbl="alignNode1" presStyleIdx="2" presStyleCnt="5"/>
      <dgm:spPr/>
    </dgm:pt>
    <dgm:pt modelId="{D2F78D5A-CAD6-4686-A90F-2D88DD07E603}" type="pres">
      <dgm:prSet presAssocID="{D7D91A0C-81D6-41FB-BA5F-CA3F6A33E807}" presName="horz1" presStyleCnt="0"/>
      <dgm:spPr/>
    </dgm:pt>
    <dgm:pt modelId="{BD92741E-009A-4E50-8B57-74632AAF9480}" type="pres">
      <dgm:prSet presAssocID="{D7D91A0C-81D6-41FB-BA5F-CA3F6A33E807}" presName="tx1" presStyleLbl="revTx" presStyleIdx="2" presStyleCnt="5"/>
      <dgm:spPr/>
    </dgm:pt>
    <dgm:pt modelId="{7F08275F-E844-44C1-AF10-490C05EAB063}" type="pres">
      <dgm:prSet presAssocID="{D7D91A0C-81D6-41FB-BA5F-CA3F6A33E807}" presName="vert1" presStyleCnt="0"/>
      <dgm:spPr/>
    </dgm:pt>
    <dgm:pt modelId="{4B6E2CE8-1024-4B6D-9778-EE352F232239}" type="pres">
      <dgm:prSet presAssocID="{FE4650E9-40ED-4078-BEBA-FA52FE14AC5D}" presName="thickLine" presStyleLbl="alignNode1" presStyleIdx="3" presStyleCnt="5"/>
      <dgm:spPr/>
    </dgm:pt>
    <dgm:pt modelId="{5387CA3B-32BF-4A71-AA99-8E2D65293D66}" type="pres">
      <dgm:prSet presAssocID="{FE4650E9-40ED-4078-BEBA-FA52FE14AC5D}" presName="horz1" presStyleCnt="0"/>
      <dgm:spPr/>
    </dgm:pt>
    <dgm:pt modelId="{4591213B-7611-450A-8A44-554F7EAF388B}" type="pres">
      <dgm:prSet presAssocID="{FE4650E9-40ED-4078-BEBA-FA52FE14AC5D}" presName="tx1" presStyleLbl="revTx" presStyleIdx="3" presStyleCnt="5"/>
      <dgm:spPr/>
    </dgm:pt>
    <dgm:pt modelId="{FBB340E2-ECEE-422F-8D6A-36C3FC6218D8}" type="pres">
      <dgm:prSet presAssocID="{FE4650E9-40ED-4078-BEBA-FA52FE14AC5D}" presName="vert1" presStyleCnt="0"/>
      <dgm:spPr/>
    </dgm:pt>
    <dgm:pt modelId="{DAF5B64E-B69E-415A-B18F-C06D81B8F707}" type="pres">
      <dgm:prSet presAssocID="{496AFF26-B89B-4E63-A09A-A8985204CAAE}" presName="thickLine" presStyleLbl="alignNode1" presStyleIdx="4" presStyleCnt="5"/>
      <dgm:spPr/>
    </dgm:pt>
    <dgm:pt modelId="{BD348887-F69E-4015-83C8-B01834FD2BEF}" type="pres">
      <dgm:prSet presAssocID="{496AFF26-B89B-4E63-A09A-A8985204CAAE}" presName="horz1" presStyleCnt="0"/>
      <dgm:spPr/>
    </dgm:pt>
    <dgm:pt modelId="{3CA8C9BE-67EC-4DCD-922C-D4A85943F02F}" type="pres">
      <dgm:prSet presAssocID="{496AFF26-B89B-4E63-A09A-A8985204CAAE}" presName="tx1" presStyleLbl="revTx" presStyleIdx="4" presStyleCnt="5"/>
      <dgm:spPr/>
    </dgm:pt>
    <dgm:pt modelId="{5742B78B-2546-4B82-BF31-C04E2F5AFDAB}" type="pres">
      <dgm:prSet presAssocID="{496AFF26-B89B-4E63-A09A-A8985204CAAE}" presName="vert1" presStyleCnt="0"/>
      <dgm:spPr/>
    </dgm:pt>
  </dgm:ptLst>
  <dgm:cxnLst>
    <dgm:cxn modelId="{F01D6401-D302-4A1D-9FFD-0EAA723574DA}" srcId="{DF4E513F-A5A3-4283-AABE-49E9663503FA}" destId="{34DDCE2A-8BCC-4112-80F2-A0458CA35307}" srcOrd="0" destOrd="0" parTransId="{8C08A8F8-4713-41B8-BE92-244F498F30D0}" sibTransId="{E27F7284-8AB4-49BE-AD8B-95A4DE3EC126}"/>
    <dgm:cxn modelId="{3DEE0903-6363-43CC-A3BB-8963CE1B2C36}" srcId="{DF4E513F-A5A3-4283-AABE-49E9663503FA}" destId="{FE4650E9-40ED-4078-BEBA-FA52FE14AC5D}" srcOrd="3" destOrd="0" parTransId="{3B7E1D0F-FF90-476C-AC8E-64F8932FEED7}" sibTransId="{B3F54571-CA22-49CD-9764-1406E140254F}"/>
    <dgm:cxn modelId="{AED1E141-BC64-452F-86F8-E2C78C9F7DAB}" type="presOf" srcId="{DF4E513F-A5A3-4283-AABE-49E9663503FA}" destId="{27B7C704-57D0-4EA5-9838-D48C51F12643}" srcOrd="0" destOrd="0" presId="urn:microsoft.com/office/officeart/2008/layout/LinedList"/>
    <dgm:cxn modelId="{09F1444D-5B3C-4101-8300-38AB4754AF1D}" type="presOf" srcId="{496AFF26-B89B-4E63-A09A-A8985204CAAE}" destId="{3CA8C9BE-67EC-4DCD-922C-D4A85943F02F}" srcOrd="0" destOrd="0" presId="urn:microsoft.com/office/officeart/2008/layout/LinedList"/>
    <dgm:cxn modelId="{83DC5175-52DC-4DAA-BAF2-7DF6FB3C6FC2}" srcId="{DF4E513F-A5A3-4283-AABE-49E9663503FA}" destId="{D7D91A0C-81D6-41FB-BA5F-CA3F6A33E807}" srcOrd="2" destOrd="0" parTransId="{DAA5BFA7-9075-416C-868D-1B2F0E8AFA7C}" sibTransId="{97CF41D3-54BC-40F4-9889-3FD831CDBAB0}"/>
    <dgm:cxn modelId="{1CFC7492-7FD4-445A-8857-13E324328CCA}" type="presOf" srcId="{8CB4E1B4-868A-4407-9943-5AA446E64978}" destId="{70552B6B-7D7D-45B1-9394-12E73185704B}" srcOrd="0" destOrd="0" presId="urn:microsoft.com/office/officeart/2008/layout/LinedList"/>
    <dgm:cxn modelId="{060F7592-B0AC-44E4-8896-97A441DE5ED3}" srcId="{DF4E513F-A5A3-4283-AABE-49E9663503FA}" destId="{8CB4E1B4-868A-4407-9943-5AA446E64978}" srcOrd="1" destOrd="0" parTransId="{3996E706-4D34-4442-909F-1332A28093FD}" sibTransId="{F8EF67A4-0014-4DAF-9E62-41CBC8A8296F}"/>
    <dgm:cxn modelId="{3C9BD99B-D012-4E4E-BDE9-AE5AF1266F44}" type="presOf" srcId="{34DDCE2A-8BCC-4112-80F2-A0458CA35307}" destId="{621A8731-4F8C-4F4A-A235-6DE8B13BEAC6}" srcOrd="0" destOrd="0" presId="urn:microsoft.com/office/officeart/2008/layout/LinedList"/>
    <dgm:cxn modelId="{D2C2E0D4-A299-489A-9E71-E24C23418591}" type="presOf" srcId="{D7D91A0C-81D6-41FB-BA5F-CA3F6A33E807}" destId="{BD92741E-009A-4E50-8B57-74632AAF9480}" srcOrd="0" destOrd="0" presId="urn:microsoft.com/office/officeart/2008/layout/LinedList"/>
    <dgm:cxn modelId="{0CEC5AE0-4510-40CA-A3C2-DF32A9EDAC2E}" srcId="{DF4E513F-A5A3-4283-AABE-49E9663503FA}" destId="{496AFF26-B89B-4E63-A09A-A8985204CAAE}" srcOrd="4" destOrd="0" parTransId="{A785BFF1-C47F-433C-8BF7-1BE8C9123FB5}" sibTransId="{36ED3599-70E9-4DD6-AEA1-1C665F880840}"/>
    <dgm:cxn modelId="{6D3ACDE1-93A8-4CC5-ADBE-52464C0613C9}" type="presOf" srcId="{FE4650E9-40ED-4078-BEBA-FA52FE14AC5D}" destId="{4591213B-7611-450A-8A44-554F7EAF388B}" srcOrd="0" destOrd="0" presId="urn:microsoft.com/office/officeart/2008/layout/LinedList"/>
    <dgm:cxn modelId="{600FCB82-F999-43B3-B105-B46D6363186B}" type="presParOf" srcId="{27B7C704-57D0-4EA5-9838-D48C51F12643}" destId="{22058AF6-1BFC-4083-99A5-66761BEF2793}" srcOrd="0" destOrd="0" presId="urn:microsoft.com/office/officeart/2008/layout/LinedList"/>
    <dgm:cxn modelId="{95BC510B-F115-40AA-BD6B-1A65482ACE46}" type="presParOf" srcId="{27B7C704-57D0-4EA5-9838-D48C51F12643}" destId="{DE26D691-29C7-4642-85C8-15F2663AA737}" srcOrd="1" destOrd="0" presId="urn:microsoft.com/office/officeart/2008/layout/LinedList"/>
    <dgm:cxn modelId="{04F6E59E-5E27-4861-A1CF-B85724E06BB9}" type="presParOf" srcId="{DE26D691-29C7-4642-85C8-15F2663AA737}" destId="{621A8731-4F8C-4F4A-A235-6DE8B13BEAC6}" srcOrd="0" destOrd="0" presId="urn:microsoft.com/office/officeart/2008/layout/LinedList"/>
    <dgm:cxn modelId="{D4098EB1-91D0-4017-B1A4-F20CD07A8BF3}" type="presParOf" srcId="{DE26D691-29C7-4642-85C8-15F2663AA737}" destId="{32D8F5C6-9058-4E75-917B-331AD48D1B07}" srcOrd="1" destOrd="0" presId="urn:microsoft.com/office/officeart/2008/layout/LinedList"/>
    <dgm:cxn modelId="{C9577C22-9F2A-487E-9E40-27B4BFBC828B}" type="presParOf" srcId="{27B7C704-57D0-4EA5-9838-D48C51F12643}" destId="{723838E7-1C10-49D5-80F2-8C3AC7F57BA5}" srcOrd="2" destOrd="0" presId="urn:microsoft.com/office/officeart/2008/layout/LinedList"/>
    <dgm:cxn modelId="{72165136-1620-4AB4-90CA-7CF905B9CFB8}" type="presParOf" srcId="{27B7C704-57D0-4EA5-9838-D48C51F12643}" destId="{3AA0AFB7-582E-41AF-9B4C-6799A1DCE799}" srcOrd="3" destOrd="0" presId="urn:microsoft.com/office/officeart/2008/layout/LinedList"/>
    <dgm:cxn modelId="{22844C07-5C71-4EFF-A450-798ECFE9AF78}" type="presParOf" srcId="{3AA0AFB7-582E-41AF-9B4C-6799A1DCE799}" destId="{70552B6B-7D7D-45B1-9394-12E73185704B}" srcOrd="0" destOrd="0" presId="urn:microsoft.com/office/officeart/2008/layout/LinedList"/>
    <dgm:cxn modelId="{5B4D5261-3F5E-427D-B8BA-1BE3D4433880}" type="presParOf" srcId="{3AA0AFB7-582E-41AF-9B4C-6799A1DCE799}" destId="{569383A6-FAA3-4F23-89D4-BC2A483502CD}" srcOrd="1" destOrd="0" presId="urn:microsoft.com/office/officeart/2008/layout/LinedList"/>
    <dgm:cxn modelId="{3CABFEEB-D11F-4753-9543-6A8C06BCA2B7}" type="presParOf" srcId="{27B7C704-57D0-4EA5-9838-D48C51F12643}" destId="{CC2E2C1C-7875-4A50-906C-CBB141D82741}" srcOrd="4" destOrd="0" presId="urn:microsoft.com/office/officeart/2008/layout/LinedList"/>
    <dgm:cxn modelId="{B7E4664E-508B-4C8E-976A-CEE8F52FF408}" type="presParOf" srcId="{27B7C704-57D0-4EA5-9838-D48C51F12643}" destId="{D2F78D5A-CAD6-4686-A90F-2D88DD07E603}" srcOrd="5" destOrd="0" presId="urn:microsoft.com/office/officeart/2008/layout/LinedList"/>
    <dgm:cxn modelId="{9C7C10DE-D995-41D4-B8DB-906ADB3AFFCC}" type="presParOf" srcId="{D2F78D5A-CAD6-4686-A90F-2D88DD07E603}" destId="{BD92741E-009A-4E50-8B57-74632AAF9480}" srcOrd="0" destOrd="0" presId="urn:microsoft.com/office/officeart/2008/layout/LinedList"/>
    <dgm:cxn modelId="{5EE5A80C-E92B-4687-8125-6CE286438181}" type="presParOf" srcId="{D2F78D5A-CAD6-4686-A90F-2D88DD07E603}" destId="{7F08275F-E844-44C1-AF10-490C05EAB063}" srcOrd="1" destOrd="0" presId="urn:microsoft.com/office/officeart/2008/layout/LinedList"/>
    <dgm:cxn modelId="{C4385917-20F8-4FD6-9808-D2D95664DEF3}" type="presParOf" srcId="{27B7C704-57D0-4EA5-9838-D48C51F12643}" destId="{4B6E2CE8-1024-4B6D-9778-EE352F232239}" srcOrd="6" destOrd="0" presId="urn:microsoft.com/office/officeart/2008/layout/LinedList"/>
    <dgm:cxn modelId="{6439D41A-2805-4755-BB4D-C7FC1F8D0802}" type="presParOf" srcId="{27B7C704-57D0-4EA5-9838-D48C51F12643}" destId="{5387CA3B-32BF-4A71-AA99-8E2D65293D66}" srcOrd="7" destOrd="0" presId="urn:microsoft.com/office/officeart/2008/layout/LinedList"/>
    <dgm:cxn modelId="{5F0C94B9-70FB-4423-A9BA-4BB2C16EA7A2}" type="presParOf" srcId="{5387CA3B-32BF-4A71-AA99-8E2D65293D66}" destId="{4591213B-7611-450A-8A44-554F7EAF388B}" srcOrd="0" destOrd="0" presId="urn:microsoft.com/office/officeart/2008/layout/LinedList"/>
    <dgm:cxn modelId="{47BAF8CD-8C25-4BBF-AE6D-A96A4B3B35F2}" type="presParOf" srcId="{5387CA3B-32BF-4A71-AA99-8E2D65293D66}" destId="{FBB340E2-ECEE-422F-8D6A-36C3FC6218D8}" srcOrd="1" destOrd="0" presId="urn:microsoft.com/office/officeart/2008/layout/LinedList"/>
    <dgm:cxn modelId="{F50D89F9-7961-4902-90D3-FDAC2B4F7676}" type="presParOf" srcId="{27B7C704-57D0-4EA5-9838-D48C51F12643}" destId="{DAF5B64E-B69E-415A-B18F-C06D81B8F707}" srcOrd="8" destOrd="0" presId="urn:microsoft.com/office/officeart/2008/layout/LinedList"/>
    <dgm:cxn modelId="{D2BDAF82-527E-4771-B6A3-3A6A60B3494F}" type="presParOf" srcId="{27B7C704-57D0-4EA5-9838-D48C51F12643}" destId="{BD348887-F69E-4015-83C8-B01834FD2BEF}" srcOrd="9" destOrd="0" presId="urn:microsoft.com/office/officeart/2008/layout/LinedList"/>
    <dgm:cxn modelId="{99C5B808-405D-4CC5-914D-1A79C5F23BE2}" type="presParOf" srcId="{BD348887-F69E-4015-83C8-B01834FD2BEF}" destId="{3CA8C9BE-67EC-4DCD-922C-D4A85943F02F}" srcOrd="0" destOrd="0" presId="urn:microsoft.com/office/officeart/2008/layout/LinedList"/>
    <dgm:cxn modelId="{CF2B0CDD-FFFC-4555-8A6B-3D8E60A194F8}" type="presParOf" srcId="{BD348887-F69E-4015-83C8-B01834FD2BEF}" destId="{5742B78B-2546-4B82-BF31-C04E2F5AFDA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D39C2-0F9E-4EE0-885F-946266663979}">
      <dsp:nvSpPr>
        <dsp:cNvPr id="0" name=""/>
        <dsp:cNvSpPr/>
      </dsp:nvSpPr>
      <dsp:spPr>
        <a:xfrm rot="5400000">
          <a:off x="6437549" y="-2473624"/>
          <a:ext cx="1426116"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0" algn="l" defTabSz="755650">
            <a:lnSpc>
              <a:spcPct val="90000"/>
            </a:lnSpc>
            <a:spcBef>
              <a:spcPct val="0"/>
            </a:spcBef>
            <a:spcAft>
              <a:spcPct val="15000"/>
            </a:spcAft>
            <a:buNone/>
          </a:pPr>
          <a:r>
            <a:rPr lang="en-US" sz="1700" kern="1200" dirty="0"/>
            <a:t>Unless precluded, a “resident” is a student who has been physically present in the state for more than one year immediately preceding the residence determination date (one year and one day), and has demonstrated an intent to make California a permanent home. EC § 68017</a:t>
          </a:r>
        </a:p>
      </dsp:txBody>
      <dsp:txXfrm rot="-5400000">
        <a:off x="3785616" y="247926"/>
        <a:ext cx="6660367" cy="1286882"/>
      </dsp:txXfrm>
    </dsp:sp>
    <dsp:sp modelId="{02CAAC21-2E95-4F1D-A12F-9CF77A874F93}">
      <dsp:nvSpPr>
        <dsp:cNvPr id="0" name=""/>
        <dsp:cNvSpPr/>
      </dsp:nvSpPr>
      <dsp:spPr>
        <a:xfrm>
          <a:off x="0" y="44"/>
          <a:ext cx="3785616" cy="1782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ts val="0"/>
            </a:spcAft>
            <a:buNone/>
          </a:pPr>
          <a:r>
            <a:rPr lang="en-US" sz="3400" b="1" kern="1200" dirty="0"/>
            <a:t>Resident </a:t>
          </a:r>
        </a:p>
        <a:p>
          <a:pPr marL="0" lvl="0" indent="0" algn="ctr" defTabSz="1511300">
            <a:lnSpc>
              <a:spcPct val="90000"/>
            </a:lnSpc>
            <a:spcBef>
              <a:spcPct val="0"/>
            </a:spcBef>
            <a:spcAft>
              <a:spcPts val="0"/>
            </a:spcAft>
            <a:buNone/>
          </a:pPr>
          <a:r>
            <a:rPr lang="en-US" sz="3400" b="1" kern="1200" dirty="0"/>
            <a:t>(For tuition purposes):</a:t>
          </a:r>
          <a:endParaRPr lang="en-US" sz="3400" kern="1200" dirty="0"/>
        </a:p>
      </dsp:txBody>
      <dsp:txXfrm>
        <a:off x="87022" y="87066"/>
        <a:ext cx="3611572" cy="1608601"/>
      </dsp:txXfrm>
    </dsp:sp>
    <dsp:sp modelId="{ECD36823-A0D8-4330-875A-C6592E6F0CE6}">
      <dsp:nvSpPr>
        <dsp:cNvPr id="0" name=""/>
        <dsp:cNvSpPr/>
      </dsp:nvSpPr>
      <dsp:spPr>
        <a:xfrm rot="5400000">
          <a:off x="6437549" y="-601847"/>
          <a:ext cx="1426116"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0" algn="l" defTabSz="755650">
            <a:lnSpc>
              <a:spcPct val="90000"/>
            </a:lnSpc>
            <a:spcBef>
              <a:spcPct val="0"/>
            </a:spcBef>
            <a:spcAft>
              <a:spcPct val="15000"/>
            </a:spcAft>
            <a:buNone/>
          </a:pPr>
          <a:r>
            <a:rPr lang="en-US" sz="1700" kern="1200" dirty="0"/>
            <a:t>A “nonresident” is a student who does not have residence in the state for more than one year immediately preceding the residence determination date. EC § 68018</a:t>
          </a:r>
        </a:p>
      </dsp:txBody>
      <dsp:txXfrm rot="-5400000">
        <a:off x="3785616" y="2119703"/>
        <a:ext cx="6660367" cy="1286882"/>
      </dsp:txXfrm>
    </dsp:sp>
    <dsp:sp modelId="{54E43F0D-8529-4DC9-A04F-341912E39695}">
      <dsp:nvSpPr>
        <dsp:cNvPr id="0" name=""/>
        <dsp:cNvSpPr/>
      </dsp:nvSpPr>
      <dsp:spPr>
        <a:xfrm>
          <a:off x="0" y="1871822"/>
          <a:ext cx="3785616" cy="1782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Nonresident</a:t>
          </a:r>
          <a:endParaRPr lang="en-US" sz="3400" kern="1200"/>
        </a:p>
      </dsp:txBody>
      <dsp:txXfrm>
        <a:off x="87022" y="1958844"/>
        <a:ext cx="3611572" cy="1608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B9EDE-2BE4-4647-B770-17FA97ABC6CA}">
      <dsp:nvSpPr>
        <dsp:cNvPr id="0" name=""/>
        <dsp:cNvSpPr/>
      </dsp:nvSpPr>
      <dsp:spPr>
        <a:xfrm>
          <a:off x="0" y="61441"/>
          <a:ext cx="6893479" cy="17294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8FC1D1-ED80-4100-A170-D3183EADFF7F}">
      <dsp:nvSpPr>
        <dsp:cNvPr id="0" name=""/>
        <dsp:cNvSpPr/>
      </dsp:nvSpPr>
      <dsp:spPr>
        <a:xfrm>
          <a:off x="523159" y="450568"/>
          <a:ext cx="951198" cy="9511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E10362-C5F1-4DD1-86C7-C787E2085655}">
      <dsp:nvSpPr>
        <dsp:cNvPr id="0" name=""/>
        <dsp:cNvSpPr/>
      </dsp:nvSpPr>
      <dsp:spPr>
        <a:xfrm>
          <a:off x="1986742" y="0"/>
          <a:ext cx="4788550" cy="192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03" tIns="203503" rIns="203503" bIns="203503" numCol="1" spcCol="1270" anchor="ctr" anchorCtr="0">
          <a:noAutofit/>
        </a:bodyPr>
        <a:lstStyle/>
        <a:p>
          <a:pPr marL="0" lvl="0" indent="0" algn="l" defTabSz="889000">
            <a:lnSpc>
              <a:spcPct val="100000"/>
            </a:lnSpc>
            <a:spcBef>
              <a:spcPct val="0"/>
            </a:spcBef>
            <a:spcAft>
              <a:spcPct val="35000"/>
            </a:spcAft>
            <a:buNone/>
          </a:pPr>
          <a:r>
            <a:rPr lang="en-US" altLang="en-US" sz="2000" b="1" kern="1200" baseline="0" dirty="0">
              <a:solidFill>
                <a:schemeClr val="bg1"/>
              </a:solidFill>
            </a:rPr>
            <a:t>Proper charging of Nonresident Tuition </a:t>
          </a:r>
          <a:br>
            <a:rPr lang="en-US" altLang="en-US" sz="2000" kern="1200" baseline="0" dirty="0">
              <a:solidFill>
                <a:schemeClr val="bg1"/>
              </a:solidFill>
            </a:rPr>
          </a:br>
          <a:r>
            <a:rPr lang="en-US" altLang="en-US" sz="2000" kern="1200" baseline="0" dirty="0">
              <a:solidFill>
                <a:schemeClr val="bg1"/>
              </a:solidFill>
            </a:rPr>
            <a:t>(Note: Nonresident students must also be charged the basic enrollment fee)</a:t>
          </a:r>
          <a:endParaRPr lang="en-US" sz="2000" u="none" kern="1200" baseline="0" dirty="0">
            <a:solidFill>
              <a:schemeClr val="bg1"/>
            </a:solidFill>
          </a:endParaRPr>
        </a:p>
      </dsp:txBody>
      <dsp:txXfrm>
        <a:off x="1986742" y="0"/>
        <a:ext cx="4788550" cy="1922865"/>
      </dsp:txXfrm>
    </dsp:sp>
    <dsp:sp modelId="{3C0BF729-61FD-420A-82E9-2C45D3E95F21}">
      <dsp:nvSpPr>
        <dsp:cNvPr id="0" name=""/>
        <dsp:cNvSpPr/>
      </dsp:nvSpPr>
      <dsp:spPr>
        <a:xfrm>
          <a:off x="0" y="1810731"/>
          <a:ext cx="6893479" cy="19162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F9191BC-9334-472F-9DFE-77ED61106B55}">
      <dsp:nvSpPr>
        <dsp:cNvPr id="0" name=""/>
        <dsp:cNvSpPr/>
      </dsp:nvSpPr>
      <dsp:spPr>
        <a:xfrm>
          <a:off x="438407" y="2237874"/>
          <a:ext cx="951198" cy="95119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0D09301-5282-48CE-8491-20A86BA82DE5}">
      <dsp:nvSpPr>
        <dsp:cNvPr id="0" name=""/>
        <dsp:cNvSpPr/>
      </dsp:nvSpPr>
      <dsp:spPr>
        <a:xfrm>
          <a:off x="1801449" y="1811426"/>
          <a:ext cx="4831025" cy="192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03" tIns="203503" rIns="203503" bIns="203503" numCol="1" spcCol="1270" anchor="ctr" anchorCtr="0">
          <a:noAutofit/>
        </a:bodyPr>
        <a:lstStyle/>
        <a:p>
          <a:pPr marL="0" lvl="0" indent="0" algn="l" defTabSz="622300">
            <a:lnSpc>
              <a:spcPct val="100000"/>
            </a:lnSpc>
            <a:spcBef>
              <a:spcPct val="0"/>
            </a:spcBef>
            <a:spcAft>
              <a:spcPct val="35000"/>
            </a:spcAft>
            <a:buNone/>
          </a:pPr>
          <a:r>
            <a:rPr lang="en-US" altLang="en-US" sz="1400" b="1" kern="1200" baseline="0" dirty="0">
              <a:solidFill>
                <a:schemeClr val="bg1"/>
              </a:solidFill>
            </a:rPr>
            <a:t>Proper claiming of State general apportionment</a:t>
          </a:r>
        </a:p>
        <a:p>
          <a:pPr marL="0" lvl="0" indent="0" algn="l" defTabSz="622300">
            <a:lnSpc>
              <a:spcPct val="100000"/>
            </a:lnSpc>
            <a:spcBef>
              <a:spcPct val="0"/>
            </a:spcBef>
            <a:spcAft>
              <a:spcPct val="35000"/>
            </a:spcAft>
            <a:buNone/>
          </a:pPr>
          <a:r>
            <a:rPr lang="en-US" altLang="en-US" sz="1400" kern="1200" baseline="0" dirty="0">
              <a:solidFill>
                <a:schemeClr val="bg1"/>
              </a:solidFill>
            </a:rPr>
            <a:t>Nonresident FTES is not included in state apportionment calculations (Note: certain nonresident students qualify to be reported as residents for apportionment purposes, such as AB 540 students or active military members stationed or domiciled in California)</a:t>
          </a:r>
          <a:endParaRPr lang="en-US" sz="1400" b="0" i="0" u="none" kern="1200" baseline="0" dirty="0">
            <a:solidFill>
              <a:schemeClr val="bg1"/>
            </a:solidFill>
            <a:effectLst/>
            <a:latin typeface="Source Sans Pro" panose="020B0503030403020204" pitchFamily="34" charset="0"/>
            <a:ea typeface="+mn-ea"/>
            <a:cs typeface="+mn-cs"/>
          </a:endParaRPr>
        </a:p>
      </dsp:txBody>
      <dsp:txXfrm>
        <a:off x="1801449" y="1811426"/>
        <a:ext cx="4831025" cy="1922865"/>
      </dsp:txXfrm>
    </dsp:sp>
    <dsp:sp modelId="{07F60166-6BD6-4010-8E87-CD038700B204}">
      <dsp:nvSpPr>
        <dsp:cNvPr id="0" name=""/>
        <dsp:cNvSpPr/>
      </dsp:nvSpPr>
      <dsp:spPr>
        <a:xfrm>
          <a:off x="0" y="3731807"/>
          <a:ext cx="6893479" cy="17294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E3DF9A-B875-4111-87B3-BB69447A1C3B}">
      <dsp:nvSpPr>
        <dsp:cNvPr id="0" name=""/>
        <dsp:cNvSpPr/>
      </dsp:nvSpPr>
      <dsp:spPr>
        <a:xfrm>
          <a:off x="436866" y="4019919"/>
          <a:ext cx="951198" cy="95119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96064C-2BD7-432B-A184-C41F2A86C184}">
      <dsp:nvSpPr>
        <dsp:cNvPr id="0" name=""/>
        <dsp:cNvSpPr/>
      </dsp:nvSpPr>
      <dsp:spPr>
        <a:xfrm>
          <a:off x="1736588" y="3627446"/>
          <a:ext cx="4788550" cy="192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03" tIns="203503" rIns="203503" bIns="203503" numCol="1" spcCol="1270" anchor="ctr" anchorCtr="0">
          <a:noAutofit/>
        </a:bodyPr>
        <a:lstStyle/>
        <a:p>
          <a:pPr marL="0" lvl="0" indent="0" algn="l" defTabSz="800100">
            <a:lnSpc>
              <a:spcPct val="100000"/>
            </a:lnSpc>
            <a:spcBef>
              <a:spcPct val="0"/>
            </a:spcBef>
            <a:spcAft>
              <a:spcPct val="35000"/>
            </a:spcAft>
            <a:buNone/>
          </a:pPr>
          <a:r>
            <a:rPr lang="en-US" altLang="en-US" sz="1800" b="1" kern="1200" baseline="0" dirty="0">
              <a:solidFill>
                <a:schemeClr val="bg1"/>
              </a:solidFill>
            </a:rPr>
            <a:t>Student Eligibility for certain programs </a:t>
          </a:r>
          <a:r>
            <a:rPr lang="en-US" altLang="en-US" sz="1800" kern="1200" baseline="0" dirty="0">
              <a:solidFill>
                <a:schemeClr val="bg1"/>
              </a:solidFill>
            </a:rPr>
            <a:t>(Example: CA Promise Grant, formerly known as the BOG fee waiver</a:t>
          </a:r>
          <a:r>
            <a:rPr lang="en-US" altLang="en-US" sz="1400" kern="1200" baseline="0" dirty="0">
              <a:solidFill>
                <a:schemeClr val="bg1"/>
              </a:solidFill>
            </a:rPr>
            <a:t>)</a:t>
          </a:r>
          <a:endParaRPr lang="en-US" sz="1400" b="0" i="0" u="none" kern="1200" baseline="0" dirty="0">
            <a:solidFill>
              <a:schemeClr val="bg1"/>
            </a:solidFill>
            <a:effectLst/>
            <a:latin typeface="Source Sans Pro" panose="020B0503030403020204" pitchFamily="34" charset="0"/>
            <a:ea typeface="+mn-ea"/>
            <a:cs typeface="+mn-cs"/>
          </a:endParaRPr>
        </a:p>
      </dsp:txBody>
      <dsp:txXfrm>
        <a:off x="1736588" y="3627446"/>
        <a:ext cx="4788550" cy="1922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FE80-FFE1-450B-9224-11C7D7EFF21F}">
      <dsp:nvSpPr>
        <dsp:cNvPr id="0" name=""/>
        <dsp:cNvSpPr/>
      </dsp:nvSpPr>
      <dsp:spPr>
        <a:xfrm>
          <a:off x="0" y="446"/>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CAB04-F559-4B66-A8D7-C342EF83A980}">
      <dsp:nvSpPr>
        <dsp:cNvPr id="0" name=""/>
        <dsp:cNvSpPr/>
      </dsp:nvSpPr>
      <dsp:spPr>
        <a:xfrm>
          <a:off x="315777" y="235321"/>
          <a:ext cx="574140" cy="574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22B21-7AF8-489C-936A-9CCA765D2AFC}">
      <dsp:nvSpPr>
        <dsp:cNvPr id="0" name=""/>
        <dsp:cNvSpPr/>
      </dsp:nvSpPr>
      <dsp:spPr>
        <a:xfrm>
          <a:off x="1205694" y="446"/>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The teaching college should establish a local district policy for accepting residency classification as determined by another community college district. </a:t>
          </a:r>
        </a:p>
      </dsp:txBody>
      <dsp:txXfrm>
        <a:off x="1205694" y="446"/>
        <a:ext cx="9309905" cy="1043891"/>
      </dsp:txXfrm>
    </dsp:sp>
    <dsp:sp modelId="{87B3D694-C74B-4A42-9179-D53E77839B9B}">
      <dsp:nvSpPr>
        <dsp:cNvPr id="0" name=""/>
        <dsp:cNvSpPr/>
      </dsp:nvSpPr>
      <dsp:spPr>
        <a:xfrm>
          <a:off x="0" y="1305310"/>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8600-F61D-437B-BA0F-CE8DBE2EA95A}">
      <dsp:nvSpPr>
        <dsp:cNvPr id="0" name=""/>
        <dsp:cNvSpPr/>
      </dsp:nvSpPr>
      <dsp:spPr>
        <a:xfrm>
          <a:off x="315777" y="1540185"/>
          <a:ext cx="574140" cy="574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4E16D-F0BC-400D-884F-CB1F63D06445}">
      <dsp:nvSpPr>
        <dsp:cNvPr id="0" name=""/>
        <dsp:cNvSpPr/>
      </dsp:nvSpPr>
      <dsp:spPr>
        <a:xfrm>
          <a:off x="1205694" y="1305310"/>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755650">
            <a:lnSpc>
              <a:spcPct val="90000"/>
            </a:lnSpc>
            <a:spcBef>
              <a:spcPct val="0"/>
            </a:spcBef>
            <a:spcAft>
              <a:spcPct val="35000"/>
            </a:spcAft>
            <a:buNone/>
          </a:pPr>
          <a:r>
            <a:rPr lang="en-US" sz="1700" b="0" i="0" u="none" strike="noStrike" kern="1200" baseline="0" dirty="0">
              <a:solidFill>
                <a:srgbClr val="002755"/>
              </a:solidFill>
              <a:latin typeface="Source Sans Pro" panose="020B0503030403020204" pitchFamily="34" charset="0"/>
              <a:ea typeface="+mn-ea"/>
              <a:cs typeface="+mn-cs"/>
            </a:rPr>
            <a:t>The teaching college must maintain documentation for audit purposes, for any students for whom residency classification is accepted from another community college district. This documentation should be issued by the college that performed the formal residency classification. </a:t>
          </a:r>
        </a:p>
      </dsp:txBody>
      <dsp:txXfrm>
        <a:off x="1205694" y="1305310"/>
        <a:ext cx="9309905" cy="1043891"/>
      </dsp:txXfrm>
    </dsp:sp>
    <dsp:sp modelId="{7034B0A4-6361-468E-B102-9B0EBB3C9AC3}">
      <dsp:nvSpPr>
        <dsp:cNvPr id="0" name=""/>
        <dsp:cNvSpPr/>
      </dsp:nvSpPr>
      <dsp:spPr>
        <a:xfrm>
          <a:off x="0" y="2610174"/>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DA287-8A1F-47E2-BB3B-712D065D1195}">
      <dsp:nvSpPr>
        <dsp:cNvPr id="0" name=""/>
        <dsp:cNvSpPr/>
      </dsp:nvSpPr>
      <dsp:spPr>
        <a:xfrm>
          <a:off x="315777" y="2845050"/>
          <a:ext cx="574140" cy="574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A566D-FE4A-4D0E-B3BF-6A0F5B2B1440}">
      <dsp:nvSpPr>
        <dsp:cNvPr id="0" name=""/>
        <dsp:cNvSpPr/>
      </dsp:nvSpPr>
      <dsp:spPr>
        <a:xfrm>
          <a:off x="1205694" y="2610174"/>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844550">
            <a:lnSpc>
              <a:spcPct val="90000"/>
            </a:lnSpc>
            <a:spcBef>
              <a:spcPct val="0"/>
            </a:spcBef>
            <a:spcAft>
              <a:spcPct val="35000"/>
            </a:spcAft>
            <a:buNone/>
          </a:pPr>
          <a:r>
            <a:rPr lang="en-US" sz="1900" b="0" i="0" u="none" strike="noStrike" kern="1200" baseline="0" dirty="0">
              <a:solidFill>
                <a:schemeClr val="accent4"/>
              </a:solidFill>
              <a:latin typeface="Source Sans Pro" panose="020B0503030403020204" pitchFamily="34" charset="0"/>
            </a:rPr>
            <a:t>In the event that information conflicts with a finding of California residence, the teaching college reserves the right to reject the residency classification from the community college district that made the initial classification. </a:t>
          </a:r>
          <a:endParaRPr lang="en-US" sz="1900" kern="1200" baseline="0" dirty="0">
            <a:solidFill>
              <a:schemeClr val="accent4"/>
            </a:solidFill>
          </a:endParaRPr>
        </a:p>
      </dsp:txBody>
      <dsp:txXfrm>
        <a:off x="1205694" y="2610174"/>
        <a:ext cx="9309905" cy="1043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FE80-FFE1-450B-9224-11C7D7EFF21F}">
      <dsp:nvSpPr>
        <dsp:cNvPr id="0" name=""/>
        <dsp:cNvSpPr/>
      </dsp:nvSpPr>
      <dsp:spPr>
        <a:xfrm>
          <a:off x="0" y="446"/>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CAB04-F559-4B66-A8D7-C342EF83A980}">
      <dsp:nvSpPr>
        <dsp:cNvPr id="0" name=""/>
        <dsp:cNvSpPr/>
      </dsp:nvSpPr>
      <dsp:spPr>
        <a:xfrm>
          <a:off x="315777" y="235321"/>
          <a:ext cx="574140" cy="574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22B21-7AF8-489C-936A-9CCA765D2AFC}">
      <dsp:nvSpPr>
        <dsp:cNvPr id="0" name=""/>
        <dsp:cNvSpPr/>
      </dsp:nvSpPr>
      <dsp:spPr>
        <a:xfrm>
          <a:off x="1205694" y="446"/>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Student must be currently enrolled at a California Community College with a formal residency classification made. </a:t>
          </a:r>
        </a:p>
      </dsp:txBody>
      <dsp:txXfrm>
        <a:off x="1205694" y="446"/>
        <a:ext cx="9309905" cy="1043891"/>
      </dsp:txXfrm>
    </dsp:sp>
    <dsp:sp modelId="{87B3D694-C74B-4A42-9179-D53E77839B9B}">
      <dsp:nvSpPr>
        <dsp:cNvPr id="0" name=""/>
        <dsp:cNvSpPr/>
      </dsp:nvSpPr>
      <dsp:spPr>
        <a:xfrm>
          <a:off x="0" y="1305310"/>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8600-F61D-437B-BA0F-CE8DBE2EA95A}">
      <dsp:nvSpPr>
        <dsp:cNvPr id="0" name=""/>
        <dsp:cNvSpPr/>
      </dsp:nvSpPr>
      <dsp:spPr>
        <a:xfrm>
          <a:off x="315777" y="1540185"/>
          <a:ext cx="574140" cy="574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4E16D-F0BC-400D-884F-CB1F63D06445}">
      <dsp:nvSpPr>
        <dsp:cNvPr id="0" name=""/>
        <dsp:cNvSpPr/>
      </dsp:nvSpPr>
      <dsp:spPr>
        <a:xfrm>
          <a:off x="1205694" y="1409741"/>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Student must meet all admission and eligibility requirements at the teaching college. </a:t>
          </a:r>
        </a:p>
        <a:p>
          <a:pPr marL="0" lvl="0" indent="0" algn="l" defTabSz="800100">
            <a:lnSpc>
              <a:spcPct val="90000"/>
            </a:lnSpc>
            <a:spcBef>
              <a:spcPct val="0"/>
            </a:spcBef>
            <a:spcAft>
              <a:spcPct val="35000"/>
            </a:spcAft>
            <a:buNone/>
          </a:pPr>
          <a:endParaRPr lang="en-US" sz="1700" b="0" i="0" u="none" strike="noStrike" kern="1200" baseline="0" dirty="0">
            <a:solidFill>
              <a:srgbClr val="002755"/>
            </a:solidFill>
            <a:latin typeface="Source Sans Pro" panose="020B0503030403020204" pitchFamily="34" charset="0"/>
            <a:ea typeface="+mn-ea"/>
            <a:cs typeface="+mn-cs"/>
          </a:endParaRPr>
        </a:p>
      </dsp:txBody>
      <dsp:txXfrm>
        <a:off x="1205694" y="1409741"/>
        <a:ext cx="9309905" cy="1043891"/>
      </dsp:txXfrm>
    </dsp:sp>
    <dsp:sp modelId="{7034B0A4-6361-468E-B102-9B0EBB3C9AC3}">
      <dsp:nvSpPr>
        <dsp:cNvPr id="0" name=""/>
        <dsp:cNvSpPr/>
      </dsp:nvSpPr>
      <dsp:spPr>
        <a:xfrm>
          <a:off x="0" y="2610174"/>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DA287-8A1F-47E2-BB3B-712D065D1195}">
      <dsp:nvSpPr>
        <dsp:cNvPr id="0" name=""/>
        <dsp:cNvSpPr/>
      </dsp:nvSpPr>
      <dsp:spPr>
        <a:xfrm>
          <a:off x="315777" y="2845050"/>
          <a:ext cx="574140" cy="574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A566D-FE4A-4D0E-B3BF-6A0F5B2B1440}">
      <dsp:nvSpPr>
        <dsp:cNvPr id="0" name=""/>
        <dsp:cNvSpPr/>
      </dsp:nvSpPr>
      <dsp:spPr>
        <a:xfrm>
          <a:off x="1205694" y="2610174"/>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844550">
            <a:lnSpc>
              <a:spcPct val="90000"/>
            </a:lnSpc>
            <a:spcBef>
              <a:spcPct val="0"/>
            </a:spcBef>
            <a:spcAft>
              <a:spcPct val="35000"/>
            </a:spcAft>
            <a:buNone/>
          </a:pPr>
          <a:r>
            <a:rPr lang="en-US" sz="1900" b="0" i="0" u="none" strike="noStrike" kern="1200" baseline="0" dirty="0">
              <a:solidFill>
                <a:schemeClr val="accent4"/>
              </a:solidFill>
              <a:latin typeface="Source Sans Pro" panose="020B0503030403020204" pitchFamily="34" charset="0"/>
            </a:rPr>
            <a:t>Student must provide documentation showing their formal residency classification issued by the current college the student is attending. This documentation should show that the student is classified as a resident in the current academic year. </a:t>
          </a:r>
          <a:endParaRPr lang="en-US" sz="1900" kern="1200" baseline="0" dirty="0">
            <a:solidFill>
              <a:schemeClr val="accent4"/>
            </a:solidFill>
          </a:endParaRPr>
        </a:p>
      </dsp:txBody>
      <dsp:txXfrm>
        <a:off x="1205694" y="2610174"/>
        <a:ext cx="9309905" cy="1043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7651D-44B3-4E52-9099-C335C228C93A}">
      <dsp:nvSpPr>
        <dsp:cNvPr id="0" name=""/>
        <dsp:cNvSpPr/>
      </dsp:nvSpPr>
      <dsp:spPr>
        <a:xfrm>
          <a:off x="0" y="1516"/>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60891-004F-4A3A-A9EE-7E7126528170}">
      <dsp:nvSpPr>
        <dsp:cNvPr id="0" name=""/>
        <dsp:cNvSpPr/>
      </dsp:nvSpPr>
      <dsp:spPr>
        <a:xfrm>
          <a:off x="232541" y="174481"/>
          <a:ext cx="422802" cy="422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44C8C-DE95-4BE1-BF46-614FA6952154}">
      <dsp:nvSpPr>
        <dsp:cNvPr id="0" name=""/>
        <dsp:cNvSpPr/>
      </dsp:nvSpPr>
      <dsp:spPr>
        <a:xfrm>
          <a:off x="887885" y="1516"/>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An EAD card is issued to noncitizens who have been granted temporary permission to work in the United States.</a:t>
          </a:r>
        </a:p>
      </dsp:txBody>
      <dsp:txXfrm>
        <a:off x="887885" y="1516"/>
        <a:ext cx="9627714" cy="768732"/>
      </dsp:txXfrm>
    </dsp:sp>
    <dsp:sp modelId="{24073992-8A7E-46A7-9FEA-4DD911233F70}">
      <dsp:nvSpPr>
        <dsp:cNvPr id="0" name=""/>
        <dsp:cNvSpPr/>
      </dsp:nvSpPr>
      <dsp:spPr>
        <a:xfrm>
          <a:off x="0" y="962432"/>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47D74-F101-49E2-830F-E1B2C425AEE4}">
      <dsp:nvSpPr>
        <dsp:cNvPr id="0" name=""/>
        <dsp:cNvSpPr/>
      </dsp:nvSpPr>
      <dsp:spPr>
        <a:xfrm>
          <a:off x="232541" y="1135396"/>
          <a:ext cx="422802" cy="422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7E46D8-65BB-4448-8F91-AE06BFEBBCDA}">
      <dsp:nvSpPr>
        <dsp:cNvPr id="0" name=""/>
        <dsp:cNvSpPr/>
      </dsp:nvSpPr>
      <dsp:spPr>
        <a:xfrm>
          <a:off x="887885" y="962432"/>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It allows the recipient to remain and work in the United States but does not grant any other benefits and is not evidence of current immigration status.  </a:t>
          </a:r>
        </a:p>
      </dsp:txBody>
      <dsp:txXfrm>
        <a:off x="887885" y="962432"/>
        <a:ext cx="9627714" cy="768732"/>
      </dsp:txXfrm>
    </dsp:sp>
    <dsp:sp modelId="{5A3D2521-A37F-4BB4-A19C-5AF7CCCAB268}">
      <dsp:nvSpPr>
        <dsp:cNvPr id="0" name=""/>
        <dsp:cNvSpPr/>
      </dsp:nvSpPr>
      <dsp:spPr>
        <a:xfrm>
          <a:off x="0" y="1923347"/>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86228-7074-498B-91D4-21B2B1E97A16}">
      <dsp:nvSpPr>
        <dsp:cNvPr id="0" name=""/>
        <dsp:cNvSpPr/>
      </dsp:nvSpPr>
      <dsp:spPr>
        <a:xfrm>
          <a:off x="232541" y="2096312"/>
          <a:ext cx="422802" cy="422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64C6B-EBE0-4E9A-9AA1-3790220850E7}">
      <dsp:nvSpPr>
        <dsp:cNvPr id="0" name=""/>
        <dsp:cNvSpPr/>
      </dsp:nvSpPr>
      <dsp:spPr>
        <a:xfrm>
          <a:off x="887885" y="1923347"/>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The EAD card includes immigration the category/code allowing the noncitizen to work in the United States, which corresponds to a status or visa type which may or may not be eligible to establish residency for tuition purposes. </a:t>
          </a:r>
        </a:p>
      </dsp:txBody>
      <dsp:txXfrm>
        <a:off x="887885" y="1923347"/>
        <a:ext cx="9627714" cy="768732"/>
      </dsp:txXfrm>
    </dsp:sp>
    <dsp:sp modelId="{A8B7944B-8A93-47A9-8B9D-C456AEB9D20F}">
      <dsp:nvSpPr>
        <dsp:cNvPr id="0" name=""/>
        <dsp:cNvSpPr/>
      </dsp:nvSpPr>
      <dsp:spPr>
        <a:xfrm>
          <a:off x="0" y="2884262"/>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5B407-C647-462C-BF3C-7D78BF5254CC}">
      <dsp:nvSpPr>
        <dsp:cNvPr id="0" name=""/>
        <dsp:cNvSpPr/>
      </dsp:nvSpPr>
      <dsp:spPr>
        <a:xfrm>
          <a:off x="232541" y="3057227"/>
          <a:ext cx="422802" cy="422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B82F84-700E-4BDA-88E4-658CB04C7008}">
      <dsp:nvSpPr>
        <dsp:cNvPr id="0" name=""/>
        <dsp:cNvSpPr/>
      </dsp:nvSpPr>
      <dsp:spPr>
        <a:xfrm>
          <a:off x="887885" y="2884262"/>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If the district is not able to readily determine whether the indicated immigration category/code can establish residence for tuition purposes, the admissions office should request further information from the student substantiating the person’s status. </a:t>
          </a:r>
        </a:p>
      </dsp:txBody>
      <dsp:txXfrm>
        <a:off x="887885" y="2884262"/>
        <a:ext cx="9627714" cy="768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58AF6-1BFC-4083-99A5-66761BEF2793}">
      <dsp:nvSpPr>
        <dsp:cNvPr id="0" name=""/>
        <dsp:cNvSpPr/>
      </dsp:nvSpPr>
      <dsp:spPr>
        <a:xfrm>
          <a:off x="0" y="446"/>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1A8731-4F8C-4F4A-A235-6DE8B13BEAC6}">
      <dsp:nvSpPr>
        <dsp:cNvPr id="0" name=""/>
        <dsp:cNvSpPr/>
      </dsp:nvSpPr>
      <dsp:spPr>
        <a:xfrm>
          <a:off x="0" y="446"/>
          <a:ext cx="10515600" cy="7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 order to be eligible for AB 540, a student must meet the requirements related to attendance and completion of a course of study in California.</a:t>
          </a:r>
        </a:p>
      </dsp:txBody>
      <dsp:txXfrm>
        <a:off x="0" y="446"/>
        <a:ext cx="10515600" cy="730723"/>
      </dsp:txXfrm>
    </dsp:sp>
    <dsp:sp modelId="{723838E7-1C10-49D5-80F2-8C3AC7F57BA5}">
      <dsp:nvSpPr>
        <dsp:cNvPr id="0" name=""/>
        <dsp:cNvSpPr/>
      </dsp:nvSpPr>
      <dsp:spPr>
        <a:xfrm>
          <a:off x="0" y="73117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0552B6B-7D7D-45B1-9394-12E73185704B}">
      <dsp:nvSpPr>
        <dsp:cNvPr id="0" name=""/>
        <dsp:cNvSpPr/>
      </dsp:nvSpPr>
      <dsp:spPr>
        <a:xfrm>
          <a:off x="0" y="731170"/>
          <a:ext cx="10515600" cy="7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Our office has been getting questions about whether an AB 540 eligible student remains eligible if they move out of state and attend online</a:t>
          </a:r>
        </a:p>
      </dsp:txBody>
      <dsp:txXfrm>
        <a:off x="0" y="731170"/>
        <a:ext cx="10515600" cy="730723"/>
      </dsp:txXfrm>
    </dsp:sp>
    <dsp:sp modelId="{CC2E2C1C-7875-4A50-906C-CBB141D82741}">
      <dsp:nvSpPr>
        <dsp:cNvPr id="0" name=""/>
        <dsp:cNvSpPr/>
      </dsp:nvSpPr>
      <dsp:spPr>
        <a:xfrm>
          <a:off x="0" y="146189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D92741E-009A-4E50-8B57-74632AAF9480}">
      <dsp:nvSpPr>
        <dsp:cNvPr id="0" name=""/>
        <dsp:cNvSpPr/>
      </dsp:nvSpPr>
      <dsp:spPr>
        <a:xfrm>
          <a:off x="0" y="1461894"/>
          <a:ext cx="10515600" cy="7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Our prior legal guidance 07-01 states the exemption is not available for students who are absent from California taking online courses</a:t>
          </a:r>
        </a:p>
      </dsp:txBody>
      <dsp:txXfrm>
        <a:off x="0" y="1461894"/>
        <a:ext cx="10515600" cy="730723"/>
      </dsp:txXfrm>
    </dsp:sp>
    <dsp:sp modelId="{4B6E2CE8-1024-4B6D-9778-EE352F232239}">
      <dsp:nvSpPr>
        <dsp:cNvPr id="0" name=""/>
        <dsp:cNvSpPr/>
      </dsp:nvSpPr>
      <dsp:spPr>
        <a:xfrm>
          <a:off x="0" y="2192617"/>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591213B-7611-450A-8A44-554F7EAF388B}">
      <dsp:nvSpPr>
        <dsp:cNvPr id="0" name=""/>
        <dsp:cNvSpPr/>
      </dsp:nvSpPr>
      <dsp:spPr>
        <a:xfrm>
          <a:off x="0" y="2192617"/>
          <a:ext cx="10515600" cy="7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Legal is reviewing now, initially said students do not need to reside in California, then talked with UC and said they do need to reside in California </a:t>
          </a:r>
        </a:p>
      </dsp:txBody>
      <dsp:txXfrm>
        <a:off x="0" y="2192617"/>
        <a:ext cx="10515600" cy="730723"/>
      </dsp:txXfrm>
    </dsp:sp>
    <dsp:sp modelId="{DAF5B64E-B69E-415A-B18F-C06D81B8F707}">
      <dsp:nvSpPr>
        <dsp:cNvPr id="0" name=""/>
        <dsp:cNvSpPr/>
      </dsp:nvSpPr>
      <dsp:spPr>
        <a:xfrm>
          <a:off x="0" y="2923341"/>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A8C9BE-67EC-4DCD-922C-D4A85943F02F}">
      <dsp:nvSpPr>
        <dsp:cNvPr id="0" name=""/>
        <dsp:cNvSpPr/>
      </dsp:nvSpPr>
      <dsp:spPr>
        <a:xfrm>
          <a:off x="0" y="2923341"/>
          <a:ext cx="10515600" cy="7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For now, our guidance remains as is, AB 540 nonresident tuition exemption is not available for students who live outside of California and take online courses only.</a:t>
          </a:r>
        </a:p>
      </dsp:txBody>
      <dsp:txXfrm>
        <a:off x="0" y="2923341"/>
        <a:ext cx="10515600" cy="7307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A46059-6C88-4AA4-A97C-579F1A0DEB00}" type="datetimeFigureOut">
              <a:rPr lang="en-US" smtClean="0"/>
              <a:t>4/18/2025</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CA2C80-5EFD-481C-A353-80B44931313E}" type="datetimeFigureOut">
              <a:rPr lang="en-US" smtClean="0"/>
              <a:t>4/18/2025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info.gov/content/pkg/USCODE-2019-title8/html/USCODE-2019-title8-chap14-subchapI-sec1612.htm"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ecfr.gov/current/title-8/chapter-I/subchapter-B/part-207" TargetMode="External"/><Relationship Id="rId4" Type="http://schemas.openxmlformats.org/officeDocument/2006/relationships/hyperlink" Target="https://uscode.house.gov/view.xhtml?req=granuleid%3AUSC-prelim-title8-section1157&amp;num=0&amp;edition=prelim"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ongress.gov/bill/117th-congress/house-bill/5305/tex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law.cornell.edu/uscode/text/8/1157#:~:text=%C2%A7%201157-,8%20U.S.%20Code%20%C2%A7%201157%20%2D%20Annual%20admission%20of%20refugees,admission%20of%20emergency%20situation%20refugees" TargetMode="External"/><Relationship Id="rId5" Type="http://schemas.openxmlformats.org/officeDocument/2006/relationships/hyperlink" Target="https://leginfo.legislature.ca.gov/faces/codes_displaySection.xhtml?sectionNum=68075.6.&amp;lawCode=EDC" TargetMode="External"/><Relationship Id="rId4" Type="http://schemas.openxmlformats.org/officeDocument/2006/relationships/hyperlink" Target="https://www.congress.gov/bill/117th-congress/house-bill/7691/text"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8075.6.&amp;lawCode=EDC"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congress.gov/bill/117th-congress/house-bill/7691/text" TargetMode="External"/><Relationship Id="rId5" Type="http://schemas.openxmlformats.org/officeDocument/2006/relationships/hyperlink" Target="https://www.congress.gov/bill/117th-congress/house-bill/5305/text" TargetMode="External"/><Relationship Id="rId4" Type="http://schemas.openxmlformats.org/officeDocument/2006/relationships/hyperlink" Target="https://www.law.cornell.edu/uscode/text/8/1157#:~:text=%C2%A7%201157-,8%20U.S.%20Code%20%C2%A7%201157%20%2D%20Annual%20admission%20of%20refugees,admission%20of%20emergency%20situation%20refugee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Intro: </a:t>
            </a:r>
            <a:r>
              <a:rPr lang="en-US" baseline="0" dirty="0"/>
              <a:t>Rafael handles the CCFS320, Lorena Director</a:t>
            </a:r>
          </a:p>
          <a:p>
            <a:endParaRPr lang="en-US" baseline="0" dirty="0"/>
          </a:p>
          <a:p>
            <a:r>
              <a:rPr lang="en-US" b="1" baseline="0" dirty="0"/>
              <a:t>THANK YOU </a:t>
            </a:r>
            <a:r>
              <a:rPr lang="en-US" baseline="0" dirty="0"/>
              <a:t>for all your work over the last 2-3 years, transitioning to online courses, attendance accounting changing (</a:t>
            </a:r>
            <a:r>
              <a:rPr lang="en-US" baseline="0" dirty="0" err="1"/>
              <a:t>alllll</a:t>
            </a:r>
            <a:r>
              <a:rPr lang="en-US" baseline="0" dirty="0"/>
              <a:t> the memos), EWs, residency determinations, A and R is the face of the college in a way, oftentimes the first person that the student interacts with, very important job and a lot of work.</a:t>
            </a:r>
          </a:p>
          <a:p>
            <a:endParaRPr lang="en-US" baseline="0" dirty="0"/>
          </a:p>
          <a:p>
            <a:r>
              <a:rPr lang="en-US" b="1" baseline="0" dirty="0"/>
              <a:t>Updated residency overview document </a:t>
            </a:r>
            <a:r>
              <a:rPr lang="en-US" baseline="0" dirty="0"/>
              <a:t>is updated and posted/</a:t>
            </a:r>
          </a:p>
          <a:p>
            <a:endParaRPr lang="en-US" baseline="0" dirty="0"/>
          </a:p>
          <a:p>
            <a:r>
              <a:rPr lang="en-US" b="1" baseline="0" dirty="0"/>
              <a:t>Questions</a:t>
            </a:r>
            <a:r>
              <a:rPr lang="en-US" baseline="0" dirty="0"/>
              <a:t>: feel free to stop us at any time, we will also have some time for questions at the end.</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351091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ECCB95-8C40-4173-9A98-23696C93896A}" type="slidenum">
              <a:rPr lang="en-US" altLang="en-US" smtClean="0">
                <a:solidFill>
                  <a:srgbClr val="000000"/>
                </a:solidFill>
              </a:rPr>
              <a:pPr>
                <a:spcBef>
                  <a:spcPct val="0"/>
                </a:spcBef>
              </a:pPr>
              <a:t>10</a:t>
            </a:fld>
            <a:endParaRPr lang="en-US" altLang="en-US">
              <a:solidFill>
                <a:srgbClr val="000000"/>
              </a:solidFill>
            </a:endParaRPr>
          </a:p>
        </p:txBody>
      </p:sp>
      <p:sp>
        <p:nvSpPr>
          <p:cNvPr id="2457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lnSpc>
                <a:spcPct val="90000"/>
              </a:lnSpc>
              <a:buClr>
                <a:srgbClr val="1D0FD1"/>
              </a:buClr>
              <a:defRPr/>
            </a:pPr>
            <a:r>
              <a:rPr lang="en-US" altLang="en-US" sz="1000" b="1" dirty="0">
                <a:solidFill>
                  <a:srgbClr val="1C1C1C"/>
                </a:solidFill>
              </a:rPr>
              <a:t>A person’s residence shall not be derived from that of his or her spouse</a:t>
            </a:r>
          </a:p>
          <a:p>
            <a:pPr>
              <a:lnSpc>
                <a:spcPct val="90000"/>
              </a:lnSpc>
              <a:buClr>
                <a:srgbClr val="1D0FD1"/>
              </a:buClr>
              <a:defRPr/>
            </a:pPr>
            <a:endParaRPr lang="en-US" altLang="en-US" sz="1000" b="1" dirty="0">
              <a:solidFill>
                <a:srgbClr val="1C1C1C"/>
              </a:solidFill>
            </a:endParaRPr>
          </a:p>
          <a:p>
            <a:pPr>
              <a:lnSpc>
                <a:spcPct val="90000"/>
              </a:lnSpc>
              <a:buClr>
                <a:srgbClr val="1D0FD1"/>
              </a:buClr>
              <a:defRPr/>
            </a:pPr>
            <a:r>
              <a:rPr lang="en-US" altLang="en-US" sz="1000" b="1" dirty="0">
                <a:solidFill>
                  <a:srgbClr val="1C1C1C"/>
                </a:solidFill>
              </a:rPr>
              <a:t>For an unmarried minor child, their residence is the residence of the parent they live with or of the parent they most recently lived with</a:t>
            </a:r>
          </a:p>
          <a:p>
            <a:pPr>
              <a:lnSpc>
                <a:spcPct val="90000"/>
              </a:lnSpc>
              <a:buClr>
                <a:srgbClr val="1D0FD1"/>
              </a:buClr>
              <a:defRPr/>
            </a:pPr>
            <a:endParaRPr lang="en-US" altLang="en-US" sz="1000" b="1" dirty="0">
              <a:solidFill>
                <a:srgbClr val="1C1C1C"/>
              </a:solidFill>
            </a:endParaRPr>
          </a:p>
          <a:p>
            <a:pPr marL="0" marR="0" lvl="0" indent="0" algn="l" defTabSz="914400" rtl="0" eaLnBrk="1" fontAlgn="auto" latinLnBrk="0" hangingPunct="1">
              <a:lnSpc>
                <a:spcPct val="90000"/>
              </a:lnSpc>
              <a:spcBef>
                <a:spcPts val="0"/>
              </a:spcBef>
              <a:spcAft>
                <a:spcPts val="0"/>
              </a:spcAft>
              <a:buClr>
                <a:srgbClr val="1D0FD1"/>
              </a:buClr>
              <a:buSzTx/>
              <a:buFontTx/>
              <a:buNone/>
              <a:tabLst/>
              <a:defRPr/>
            </a:pPr>
            <a:r>
              <a:rPr lang="en-US" altLang="en-US" sz="1000" b="1" dirty="0">
                <a:solidFill>
                  <a:srgbClr val="1C1C1C"/>
                </a:solidFill>
              </a:rPr>
              <a:t> </a:t>
            </a:r>
            <a:r>
              <a:rPr lang="en-US" sz="1000" b="1" dirty="0"/>
              <a:t>Moving to California primarily to attend school does not constitute establishing California residence, regardless of the length of that presence. </a:t>
            </a:r>
          </a:p>
          <a:p>
            <a:pPr>
              <a:lnSpc>
                <a:spcPct val="90000"/>
              </a:lnSpc>
              <a:buClr>
                <a:srgbClr val="1D0FD1"/>
              </a:buClr>
              <a:defRPr/>
            </a:pPr>
            <a:r>
              <a:rPr lang="en-US" sz="1000" b="1" dirty="0"/>
              <a:t>----------------------------------------------------------------------------------------------</a:t>
            </a:r>
          </a:p>
          <a:p>
            <a:pPr>
              <a:lnSpc>
                <a:spcPct val="90000"/>
              </a:lnSpc>
              <a:buClr>
                <a:srgbClr val="1D0FD1"/>
              </a:buClr>
              <a:defRPr/>
            </a:pPr>
            <a:endParaRPr lang="en-US" sz="1000" dirty="0"/>
          </a:p>
          <a:p>
            <a:pPr>
              <a:lnSpc>
                <a:spcPct val="90000"/>
              </a:lnSpc>
              <a:buClr>
                <a:srgbClr val="1D0FD1"/>
              </a:buClr>
              <a:defRPr/>
            </a:pPr>
            <a:r>
              <a:rPr lang="en-US" sz="1000" dirty="0"/>
              <a:t>General Rule for Minors</a:t>
            </a:r>
          </a:p>
          <a:p>
            <a:pPr marL="171450" indent="-171450">
              <a:buFont typeface="Arial" pitchFamily="34" charset="0"/>
              <a:buChar char="•"/>
              <a:defRPr/>
            </a:pPr>
            <a:r>
              <a:rPr lang="en-US" sz="1000" dirty="0"/>
              <a:t>The residence of the parent with whom an unmarried minor child maintains his or her place of abode is the residence of the unmarried minor child. When the minor lives with neither parent his or her residence is that of the parent with whom he or she maintained his or her last place of abode. The minor may establish his or her residence when both parents are deceased and a legal guardian has not been appointed.  There are rules specific to the following situations</a:t>
            </a:r>
          </a:p>
          <a:p>
            <a:pPr marL="628650" lvl="1" indent="-171450">
              <a:buFont typeface="Arial" pitchFamily="34" charset="0"/>
              <a:buChar char="•"/>
              <a:defRPr/>
            </a:pPr>
            <a:r>
              <a:rPr lang="en-US" sz="1000" dirty="0"/>
              <a:t>Permanent Separation or Divorce of Parents 68062(f)</a:t>
            </a:r>
          </a:p>
          <a:p>
            <a:pPr marL="628650" lvl="1" indent="-171450">
              <a:buFont typeface="Arial" pitchFamily="34" charset="0"/>
              <a:buChar char="•"/>
              <a:defRPr/>
            </a:pPr>
            <a:r>
              <a:rPr lang="en-US" sz="1000" dirty="0"/>
              <a:t>Deceased Parents 68062(f)</a:t>
            </a:r>
          </a:p>
          <a:p>
            <a:pPr marL="628650" lvl="1" indent="-171450">
              <a:buFont typeface="Arial" pitchFamily="34" charset="0"/>
              <a:buChar char="•"/>
              <a:defRPr/>
            </a:pPr>
            <a:r>
              <a:rPr lang="en-US" sz="1000" dirty="0"/>
              <a:t>Adoption</a:t>
            </a:r>
          </a:p>
          <a:p>
            <a:pPr marL="628650" lvl="1" indent="-171450">
              <a:buFont typeface="Arial" pitchFamily="34" charset="0"/>
              <a:buChar char="•"/>
              <a:defRPr/>
            </a:pPr>
            <a:r>
              <a:rPr lang="en-US" sz="1000" dirty="0"/>
              <a:t>Parent moves to California While Student is a Minor </a:t>
            </a:r>
          </a:p>
          <a:p>
            <a:pPr marL="628650" lvl="1" indent="-171450">
              <a:buFont typeface="Arial" pitchFamily="34" charset="0"/>
              <a:buChar char="•"/>
              <a:defRPr/>
            </a:pPr>
            <a:r>
              <a:rPr lang="en-US" sz="1000" dirty="0"/>
              <a:t>Parent of minor who moves from California (68070)</a:t>
            </a:r>
          </a:p>
          <a:p>
            <a:pPr marL="628650" lvl="1" indent="-171450">
              <a:buFont typeface="Arial" pitchFamily="34" charset="0"/>
              <a:buChar char="•"/>
              <a:defRPr/>
            </a:pPr>
            <a:r>
              <a:rPr lang="en-US" sz="1000" dirty="0"/>
              <a:t>Self-supporting Minor 68071</a:t>
            </a:r>
          </a:p>
          <a:p>
            <a:pPr marL="628650" lvl="1" indent="-171450">
              <a:buFont typeface="Arial" pitchFamily="34" charset="0"/>
              <a:buChar char="•"/>
              <a:defRPr/>
            </a:pPr>
            <a:r>
              <a:rPr lang="en-US" sz="1000" dirty="0"/>
              <a:t>Two-year Care and Control 68073</a:t>
            </a:r>
          </a:p>
          <a:p>
            <a:pPr marL="628650" lvl="1" indent="-171450">
              <a:buFont typeface="Arial" pitchFamily="34" charset="0"/>
              <a:buChar char="•"/>
              <a:defRPr/>
            </a:pPr>
            <a:r>
              <a:rPr lang="en-US" sz="1000" dirty="0"/>
              <a:t>Emancipation</a:t>
            </a:r>
          </a:p>
          <a:p>
            <a:pPr>
              <a:defRPr/>
            </a:pPr>
            <a:endParaRPr lang="en-US" sz="1000" dirty="0"/>
          </a:p>
          <a:p>
            <a:pPr>
              <a:defRPr/>
            </a:pPr>
            <a:r>
              <a:rPr lang="en-US" sz="1000" dirty="0"/>
              <a:t>Deceased Parents</a:t>
            </a:r>
          </a:p>
          <a:p>
            <a:pPr>
              <a:defRPr/>
            </a:pPr>
            <a:endParaRPr lang="en-US" sz="1000" b="1" dirty="0"/>
          </a:p>
          <a:p>
            <a:pPr marL="228600" indent="-228600">
              <a:buFontTx/>
              <a:buAutoNum type="arabicPeriod"/>
              <a:defRPr/>
            </a:pPr>
            <a:r>
              <a:rPr lang="en-US" sz="1000" dirty="0"/>
              <a:t>When both parents are deceased, and no legal guardian has been appointed, a minor may establish his or her own residence. Until the minor does so, his or her residence remains that of the last parent to die. The one year waiting period runs from the date of arrival or one year from the date of the parent's death. If the residence of the last parent to die was California, the minor's derived residence may be tacked to the newly established residence.</a:t>
            </a:r>
          </a:p>
          <a:p>
            <a:pPr marL="228600" indent="-228600">
              <a:buFontTx/>
              <a:buAutoNum type="arabicPeriod"/>
              <a:defRPr/>
            </a:pPr>
            <a:endParaRPr lang="en-US" sz="1000" dirty="0"/>
          </a:p>
          <a:p>
            <a:pPr marL="228600" indent="-228600">
              <a:buFontTx/>
              <a:buAutoNum type="arabicPeriod"/>
              <a:defRPr/>
            </a:pPr>
            <a:r>
              <a:rPr lang="en-US" sz="1000" dirty="0"/>
              <a:t>If a guardian is appointed for a minor any time after the death of the minor's parents, the minor takes the residence of the guardian. If that be California, the one year waiting period runs from the date of appointment, subject to applicable tacking. (See Tacking, page 13.)</a:t>
            </a:r>
          </a:p>
          <a:p>
            <a:pPr marL="228600" indent="-228600">
              <a:buFontTx/>
              <a:buAutoNum type="arabicPeriod"/>
              <a:defRPr/>
            </a:pPr>
            <a:endParaRPr lang="en-US" sz="1000" dirty="0"/>
          </a:p>
          <a:p>
            <a:pPr>
              <a:defRPr/>
            </a:pPr>
            <a:r>
              <a:rPr lang="en-US" sz="1000" dirty="0"/>
              <a:t>Parents of Minor Move to California</a:t>
            </a:r>
          </a:p>
          <a:p>
            <a:pPr>
              <a:defRPr/>
            </a:pPr>
            <a:endParaRPr lang="en-US" sz="1000" dirty="0"/>
          </a:p>
          <a:p>
            <a:pPr>
              <a:defRPr/>
            </a:pPr>
            <a:r>
              <a:rPr lang="en-US" sz="1000" dirty="0"/>
              <a:t>If the parents of a minor move to California leaving the minor behind, the minor takes the parent's California resident status when acquired. If the minor remains outside California after reaching the age of majority and then comes to California, the minor is to be treated the same as a person possessing California residence who had left California and then returned. The minor should be screened with the objective of determining if he or she had acquired out-of-state residence. One factor to be checked in such a screening would be whether the minor had attended an out-of state educational institution where resident status for tuition purposes had been granted or denied. (The minor may be eligible for an exception to prior law. See: Adult Dependent Child of California Resident, page 17.)</a:t>
            </a:r>
          </a:p>
          <a:p>
            <a:pPr>
              <a:defRPr/>
            </a:pPr>
            <a:endParaRPr lang="en-US" sz="900" dirty="0"/>
          </a:p>
        </p:txBody>
      </p:sp>
    </p:spTree>
    <p:extLst>
      <p:ext uri="{BB962C8B-B14F-4D97-AF65-F5344CB8AC3E}">
        <p14:creationId xmlns:p14="http://schemas.microsoft.com/office/powerpoint/2010/main" val="365165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62EE80-6641-4BDF-BB05-D6DCD5B7CB35}" type="slidenum">
              <a:rPr lang="en-US" altLang="en-US" smtClean="0">
                <a:solidFill>
                  <a:srgbClr val="000000"/>
                </a:solidFill>
              </a:rPr>
              <a:pPr>
                <a:spcBef>
                  <a:spcPct val="0"/>
                </a:spcBef>
              </a:pPr>
              <a:t>11</a:t>
            </a:fld>
            <a:endParaRPr lang="en-US" altLang="en-US">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1D0FD1"/>
              </a:buClr>
            </a:pPr>
            <a:r>
              <a:rPr lang="en-US" altLang="en-US" sz="1000" dirty="0"/>
              <a:t>A student who was previously classified as a nonresident may request to be reclassified. In this case, must meet physical presence, intent, and financial independence: need to prove they are not financially dependent on a parent or family member outside of CA. </a:t>
            </a:r>
            <a:r>
              <a:rPr lang="en-US" altLang="en-US" sz="1000" b="1" dirty="0"/>
              <a:t>Not</a:t>
            </a:r>
            <a:r>
              <a:rPr lang="en-US" altLang="en-US" sz="1000" b="1" baseline="0" dirty="0"/>
              <a:t> required in regular residency classifications,</a:t>
            </a:r>
            <a:r>
              <a:rPr lang="en-US" altLang="en-US" sz="1000" baseline="0" dirty="0"/>
              <a:t> only when a student is previously classified as a nonresident and requests to be reclassified after waiting a year and establishing residence.</a:t>
            </a:r>
            <a:endParaRPr lang="en-US" altLang="en-US" sz="1000" dirty="0"/>
          </a:p>
          <a:p>
            <a:pPr>
              <a:buClr>
                <a:srgbClr val="1D0FD1"/>
              </a:buClr>
            </a:pPr>
            <a:endParaRPr lang="en-US" altLang="en-US" sz="1000" dirty="0"/>
          </a:p>
          <a:p>
            <a:pPr>
              <a:buClr>
                <a:srgbClr val="1D0FD1"/>
              </a:buClr>
            </a:pPr>
            <a:r>
              <a:rPr lang="en-US" altLang="en-US" sz="1000" dirty="0"/>
              <a:t>Considers whether the student was claimed on their parents tax return in another state, whether they received more than $750 per year, whether they have lived in the home of the parent for more than six weeks in the calendar year, and in the previous three calendar years.</a:t>
            </a:r>
          </a:p>
          <a:p>
            <a:pPr>
              <a:buClr>
                <a:srgbClr val="1D0FD1"/>
              </a:buClr>
            </a:pPr>
            <a:endParaRPr lang="en-US" altLang="en-US" sz="1000" dirty="0"/>
          </a:p>
        </p:txBody>
      </p:sp>
    </p:spTree>
    <p:extLst>
      <p:ext uri="{BB962C8B-B14F-4D97-AF65-F5344CB8AC3E}">
        <p14:creationId xmlns:p14="http://schemas.microsoft.com/office/powerpoint/2010/main" val="415505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12</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endParaRPr lang="en-US" sz="1000" dirty="0"/>
          </a:p>
          <a:p>
            <a:pPr>
              <a:buClr>
                <a:srgbClr val="1D0FD1"/>
              </a:buClr>
              <a:defRPr/>
            </a:pPr>
            <a:r>
              <a:rPr lang="en-US" sz="1000" dirty="0"/>
              <a:t>Highlight: financial independence is not required for </a:t>
            </a:r>
            <a:r>
              <a:rPr lang="en-US" sz="1000" dirty="0" err="1"/>
              <a:t>esidency</a:t>
            </a:r>
            <a:r>
              <a:rPr lang="en-US" sz="1000" dirty="0"/>
              <a:t> </a:t>
            </a:r>
            <a:r>
              <a:rPr lang="en-US" sz="1000" dirty="0" err="1"/>
              <a:t>classificaions</a:t>
            </a:r>
            <a:r>
              <a:rPr lang="en-US" sz="1000" dirty="0"/>
              <a:t> only RE </a:t>
            </a:r>
            <a:r>
              <a:rPr lang="en-US" sz="1000" dirty="0" err="1"/>
              <a:t>classsifications</a:t>
            </a:r>
            <a:r>
              <a:rPr lang="en-US" sz="1000" dirty="0"/>
              <a:t>, meaning the student was classified as a nonresident and attended as a </a:t>
            </a:r>
            <a:r>
              <a:rPr lang="en-US" sz="1000" dirty="0" err="1"/>
              <a:t>nonrresident</a:t>
            </a:r>
            <a:r>
              <a:rPr lang="en-US" sz="1000" dirty="0"/>
              <a:t> and then requested to be reclassified. Not required if the student was classified as a nonresident incorrectly (answered questions wrong in </a:t>
            </a:r>
            <a:r>
              <a:rPr lang="en-US" sz="1000" dirty="0" err="1"/>
              <a:t>CCCapply</a:t>
            </a:r>
            <a:r>
              <a:rPr lang="en-US" sz="1000" dirty="0"/>
              <a:t>)</a:t>
            </a:r>
          </a:p>
          <a:p>
            <a:pPr>
              <a:buClr>
                <a:srgbClr val="1D0FD1"/>
              </a:buClr>
              <a:defRPr/>
            </a:pPr>
            <a:endParaRPr lang="en-US" sz="1000" dirty="0"/>
          </a:p>
        </p:txBody>
      </p:sp>
    </p:spTree>
    <p:extLst>
      <p:ext uri="{BB962C8B-B14F-4D97-AF65-F5344CB8AC3E}">
        <p14:creationId xmlns:p14="http://schemas.microsoft.com/office/powerpoint/2010/main" val="323109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13</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107021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14</a:t>
            </a:fld>
            <a:endParaRPr lang="en-US"/>
          </a:p>
        </p:txBody>
      </p:sp>
    </p:spTree>
    <p:extLst>
      <p:ext uri="{BB962C8B-B14F-4D97-AF65-F5344CB8AC3E}">
        <p14:creationId xmlns:p14="http://schemas.microsoft.com/office/powerpoint/2010/main" val="109902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D32A4-11F0-D96C-5AC4-931D69B0E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F5C4F-AE0E-C706-9915-E7D0A34A9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2DB1-4881-CA9C-B3FA-84A6F703A29B}"/>
              </a:ext>
            </a:extLst>
          </p:cNvPr>
          <p:cNvSpPr>
            <a:spLocks noGrp="1"/>
          </p:cNvSpPr>
          <p:nvPr>
            <p:ph type="body" idx="1"/>
          </p:nvPr>
        </p:nvSpPr>
        <p:spPr/>
        <p:txBody>
          <a:bodyPr/>
          <a:lstStyle/>
          <a:p>
            <a:pPr algn="l"/>
            <a:r>
              <a:rPr lang="en-US" dirty="0"/>
              <a:t>These are F-visas (nonimmigrant visas) students are already likely classified as a nonresident.</a:t>
            </a:r>
          </a:p>
        </p:txBody>
      </p:sp>
      <p:sp>
        <p:nvSpPr>
          <p:cNvPr id="4" name="Slide Number Placeholder 3">
            <a:extLst>
              <a:ext uri="{FF2B5EF4-FFF2-40B4-BE49-F238E27FC236}">
                <a16:creationId xmlns:a16="http://schemas.microsoft.com/office/drawing/2014/main" id="{A6AB8BF3-F559-3B56-05A6-47C3133F0489}"/>
              </a:ext>
            </a:extLst>
          </p:cNvPr>
          <p:cNvSpPr>
            <a:spLocks noGrp="1"/>
          </p:cNvSpPr>
          <p:nvPr>
            <p:ph type="sldNum" sz="quarter" idx="5"/>
          </p:nvPr>
        </p:nvSpPr>
        <p:spPr/>
        <p:txBody>
          <a:bodyPr/>
          <a:lstStyle/>
          <a:p>
            <a:fld id="{0437968D-5969-4CC4-A63D-C90CD4C34E88}" type="slidenum">
              <a:rPr lang="en-US" smtClean="0"/>
              <a:t>17</a:t>
            </a:fld>
            <a:endParaRPr lang="en-US"/>
          </a:p>
        </p:txBody>
      </p:sp>
    </p:spTree>
    <p:extLst>
      <p:ext uri="{BB962C8B-B14F-4D97-AF65-F5344CB8AC3E}">
        <p14:creationId xmlns:p14="http://schemas.microsoft.com/office/powerpoint/2010/main" val="131202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dirty="0">
                <a:effectLst/>
                <a:latin typeface="+mn-lt"/>
                <a:ea typeface="Times New Roman" panose="02020603050405020304" pitchFamily="18" charset="0"/>
              </a:rPr>
              <a:t>Keep in mind that the only requirement in statute is that the college have a signed affidavit. Colleges are not required to verify the information on the affidavit. Auditors should not be asking for supporting documentation. Currently, some colleges require supporting documentation and others don’t, auditors should be checking only the affidavit.</a:t>
            </a:r>
          </a:p>
          <a:p>
            <a:pPr marL="0" indent="0" algn="l">
              <a:buNone/>
            </a:pPr>
            <a:endParaRPr lang="en-US" sz="1800" b="0" i="0" u="none" strike="noStrike" baseline="0" dirty="0">
              <a:solidFill>
                <a:srgbClr val="545658"/>
              </a:solidFill>
              <a:effectLst/>
              <a:latin typeface="+mn-lt"/>
            </a:endParaRPr>
          </a:p>
          <a:p>
            <a:pPr marL="0" indent="0" algn="l">
              <a:buNone/>
            </a:pPr>
            <a:r>
              <a:rPr lang="en-US" sz="1800" b="0" i="0" u="none" strike="noStrike" baseline="0" dirty="0">
                <a:solidFill>
                  <a:srgbClr val="545658"/>
                </a:solidFill>
                <a:effectLst/>
                <a:latin typeface="+mn-lt"/>
              </a:rPr>
              <a:t>Listed above: Nonimmigrant visas (f- visa, </a:t>
            </a:r>
            <a:endParaRPr lang="en-US" sz="1800" b="0" i="0" u="none" strike="noStrike" baseline="0" dirty="0">
              <a:solidFill>
                <a:srgbClr val="545658"/>
              </a:solidFill>
              <a:latin typeface="Source Sans Pro" panose="020B0503030403020204" pitchFamily="34" charset="0"/>
            </a:endParaRPr>
          </a:p>
          <a:p>
            <a:endParaRPr lang="en-US" dirty="0"/>
          </a:p>
          <a:p>
            <a:endParaRPr lang="en-US" dirty="0"/>
          </a:p>
          <a:p>
            <a:r>
              <a:rPr lang="en-US" dirty="0"/>
              <a:t>54045 (c)</a:t>
            </a:r>
          </a:p>
          <a:p>
            <a:r>
              <a:rPr lang="en-US" b="0" i="0" dirty="0">
                <a:solidFill>
                  <a:srgbClr val="212121"/>
                </a:solidFill>
                <a:effectLst/>
                <a:latin typeface="Arial" panose="020B0604020202020204" pitchFamily="34" charset="0"/>
              </a:rPr>
              <a:t>(c) A person who is not a citizen or national of the United States described in subsection (b) shall be known as an undocumented person and shall not be classified as a resident </a:t>
            </a:r>
            <a:r>
              <a:rPr lang="en-US" b="1" i="0" dirty="0">
                <a:solidFill>
                  <a:srgbClr val="212121"/>
                </a:solidFill>
                <a:effectLst/>
                <a:latin typeface="Arial" panose="020B0604020202020204" pitchFamily="34" charset="0"/>
              </a:rPr>
              <a:t>unless and until they have taken appropriate steps to obtain a change of immigration status from the United States Citizenship and Immigration Services agency (USCIS) to a classification which does not preclude establishing domicile</a:t>
            </a:r>
            <a:r>
              <a:rPr lang="en-US" b="0" i="0" dirty="0">
                <a:solidFill>
                  <a:srgbClr val="212121"/>
                </a:solidFill>
                <a:effectLst/>
                <a:latin typeface="Arial" panose="020B0604020202020204" pitchFamily="34" charset="0"/>
              </a:rPr>
              <a:t>, and has met the requirements of Sections 54020-54024 related to physical presence and the intent to make California home for other than a temporary purpose. The Chancellor shall, after consultation with the University of California and the California State University, issue guidelines for the implementation of this section.</a:t>
            </a:r>
            <a:endParaRPr lang="en-US" dirty="0"/>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18</a:t>
            </a:fld>
            <a:endParaRPr lang="en-US"/>
          </a:p>
        </p:txBody>
      </p:sp>
    </p:spTree>
    <p:extLst>
      <p:ext uri="{BB962C8B-B14F-4D97-AF65-F5344CB8AC3E}">
        <p14:creationId xmlns:p14="http://schemas.microsoft.com/office/powerpoint/2010/main" val="4204513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pPr marL="0" indent="0" algn="l">
              <a:buNone/>
            </a:pPr>
            <a:r>
              <a:rPr lang="en-US" sz="1800" dirty="0">
                <a:effectLst/>
                <a:latin typeface="+mn-lt"/>
                <a:ea typeface="Times New Roman" panose="02020603050405020304" pitchFamily="18" charset="0"/>
              </a:rPr>
              <a:t>Examples: EAD code is connected to a non immigrant visa such as an F-visa, this visa </a:t>
            </a:r>
            <a:r>
              <a:rPr lang="en-US" sz="1800" dirty="0" err="1">
                <a:effectLst/>
                <a:latin typeface="+mn-lt"/>
                <a:ea typeface="Times New Roman" panose="02020603050405020304" pitchFamily="18" charset="0"/>
              </a:rPr>
              <a:t>dows</a:t>
            </a:r>
            <a:r>
              <a:rPr lang="en-US" sz="1800" dirty="0">
                <a:effectLst/>
                <a:latin typeface="+mn-lt"/>
                <a:ea typeface="Times New Roman" panose="02020603050405020304" pitchFamily="18" charset="0"/>
              </a:rPr>
              <a:t> not allow one to establish domicile in the US so student would not be eligible to residency unless they can show they have </a:t>
            </a:r>
            <a:r>
              <a:rPr lang="en-US" sz="1800" dirty="0" err="1">
                <a:effectLst/>
                <a:latin typeface="+mn-lt"/>
                <a:ea typeface="Times New Roman" panose="02020603050405020304" pitchFamily="18" charset="0"/>
              </a:rPr>
              <a:t>applyied</a:t>
            </a:r>
            <a:r>
              <a:rPr lang="en-US" sz="1800" dirty="0">
                <a:effectLst/>
                <a:latin typeface="+mn-lt"/>
                <a:ea typeface="Times New Roman" panose="02020603050405020304" pitchFamily="18" charset="0"/>
              </a:rPr>
              <a:t> for another status (asylum, refugee, </a:t>
            </a:r>
            <a:r>
              <a:rPr lang="en-US" sz="1800" dirty="0" err="1">
                <a:effectLst/>
                <a:latin typeface="+mn-lt"/>
                <a:ea typeface="Times New Roman" panose="02020603050405020304" pitchFamily="18" charset="0"/>
              </a:rPr>
              <a:t>etc</a:t>
            </a:r>
            <a:r>
              <a:rPr lang="en-US" sz="1800" dirty="0">
                <a:effectLst/>
                <a:latin typeface="+mn-lt"/>
                <a:ea typeface="Times New Roman" panose="02020603050405020304" pitchFamily="18" charset="0"/>
              </a:rPr>
              <a:t>)</a:t>
            </a:r>
          </a:p>
          <a:p>
            <a:pPr marL="0" indent="0" algn="l">
              <a:buNone/>
            </a:pPr>
            <a:endParaRPr lang="en-US" sz="1800" b="0" i="0" u="none" strike="noStrike" baseline="0" dirty="0">
              <a:solidFill>
                <a:srgbClr val="545658"/>
              </a:solidFill>
              <a:effectLst/>
              <a:latin typeface="+mn-lt"/>
            </a:endParaRPr>
          </a:p>
          <a:p>
            <a:pPr marL="0" indent="0" algn="l">
              <a:buNone/>
            </a:pPr>
            <a:r>
              <a:rPr lang="en-US" sz="1800" b="0" i="0" u="none" strike="noStrike" baseline="0" dirty="0">
                <a:solidFill>
                  <a:srgbClr val="545658"/>
                </a:solidFill>
                <a:effectLst/>
                <a:latin typeface="+mn-lt"/>
              </a:rPr>
              <a:t>Example: EAD connected to a person who has applied for asylum, if the EAD is current, you could accept this as evidence that the student has applied for asylum.</a:t>
            </a:r>
          </a:p>
          <a:p>
            <a:pPr marL="0" indent="0" algn="l">
              <a:buNone/>
            </a:pPr>
            <a:endParaRPr lang="en-US" sz="1800" b="0" i="0" u="none" strike="noStrike" baseline="0" dirty="0">
              <a:solidFill>
                <a:srgbClr val="545658"/>
              </a:solidFill>
              <a:effectLst/>
              <a:latin typeface="+mn-lt"/>
            </a:endParaRPr>
          </a:p>
          <a:p>
            <a:pPr marL="0" indent="0" algn="l">
              <a:buNone/>
            </a:pPr>
            <a:r>
              <a:rPr lang="en-US" sz="1800" b="0" i="0" u="none" strike="noStrike" baseline="0" dirty="0">
                <a:solidFill>
                  <a:srgbClr val="545658"/>
                </a:solidFill>
                <a:effectLst/>
                <a:latin typeface="+mn-lt"/>
              </a:rPr>
              <a:t>Talked with UC about this, </a:t>
            </a:r>
            <a:endParaRPr lang="en-US" sz="1800" b="0" i="0" u="none" strike="noStrike" baseline="0" dirty="0">
              <a:solidFill>
                <a:srgbClr val="545658"/>
              </a:solidFill>
              <a:latin typeface="Source Sans Pro" panose="020B0503030403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19</a:t>
            </a:fld>
            <a:endParaRPr lang="en-US"/>
          </a:p>
        </p:txBody>
      </p:sp>
    </p:spTree>
    <p:extLst>
      <p:ext uri="{BB962C8B-B14F-4D97-AF65-F5344CB8AC3E}">
        <p14:creationId xmlns:p14="http://schemas.microsoft.com/office/powerpoint/2010/main" val="208502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8A87-D63F-1BF7-A816-F1D81627E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14374-444C-1561-352E-6027FDA60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C6B08-05E9-F1B7-FFE1-BF79554BDF54}"/>
              </a:ext>
            </a:extLst>
          </p:cNvPr>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E2F443E1-7724-A555-8A94-6F3B407CA46A}"/>
              </a:ext>
            </a:extLst>
          </p:cNvPr>
          <p:cNvSpPr>
            <a:spLocks noGrp="1"/>
          </p:cNvSpPr>
          <p:nvPr>
            <p:ph type="sldNum" sz="quarter" idx="5"/>
          </p:nvPr>
        </p:nvSpPr>
        <p:spPr/>
        <p:txBody>
          <a:bodyPr/>
          <a:lstStyle/>
          <a:p>
            <a:fld id="{0437968D-5969-4CC4-A63D-C90CD4C34E88}" type="slidenum">
              <a:rPr lang="en-US" smtClean="0"/>
              <a:t>20</a:t>
            </a:fld>
            <a:endParaRPr lang="en-US"/>
          </a:p>
        </p:txBody>
      </p:sp>
    </p:spTree>
    <p:extLst>
      <p:ext uri="{BB962C8B-B14F-4D97-AF65-F5344CB8AC3E}">
        <p14:creationId xmlns:p14="http://schemas.microsoft.com/office/powerpoint/2010/main" val="340676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 our office released FS10-01 which summarized requirements and best practices related to out of state athletes and residence determination. This was released after we become</a:t>
            </a:r>
            <a:r>
              <a:rPr lang="en-US" baseline="0" dirty="0"/>
              <a:t> aware of some issues in this area. Also added language to the CDAM on checking residency of student athletes.</a:t>
            </a:r>
            <a:endParaRPr lang="en-US" dirty="0"/>
          </a:p>
          <a:p>
            <a:r>
              <a:rPr lang="en-US" dirty="0"/>
              <a:t>Since then we have not been aware of any issues related to residency classification of student athletes.</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21</a:t>
            </a:fld>
            <a:endParaRPr lang="en-US"/>
          </a:p>
        </p:txBody>
      </p:sp>
    </p:spTree>
    <p:extLst>
      <p:ext uri="{BB962C8B-B14F-4D97-AF65-F5344CB8AC3E}">
        <p14:creationId xmlns:p14="http://schemas.microsoft.com/office/powerpoint/2010/main" val="348254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6921" rtl="0" eaLnBrk="1" fontAlgn="auto" latinLnBrk="0" hangingPunct="1">
              <a:lnSpc>
                <a:spcPct val="100000"/>
              </a:lnSpc>
              <a:spcBef>
                <a:spcPct val="0"/>
              </a:spcBef>
              <a:spcAft>
                <a:spcPts val="0"/>
              </a:spcAft>
              <a:buClrTx/>
              <a:buSzTx/>
              <a:buFontTx/>
              <a:buNone/>
              <a:tabLst/>
              <a:defRPr/>
            </a:pPr>
            <a:fld id="{E92C077D-A028-4696-918E-B31C25AA2AB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26921"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243"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Arial" panose="020B0604020202020204" pitchFamily="34" charset="0"/>
              <a:buNone/>
              <a:defRPr/>
            </a:pPr>
            <a:r>
              <a:rPr lang="en-US" altLang="en-US" dirty="0"/>
              <a:t>In this presentation, I will cover </a:t>
            </a:r>
            <a:r>
              <a:rPr lang="en-US" b="1" dirty="0">
                <a:solidFill>
                  <a:prstClr val="black"/>
                </a:solidFill>
              </a:rPr>
              <a:t>Fundamentals of Student Attendance Accounting and Reporting </a:t>
            </a:r>
            <a:r>
              <a:rPr lang="en-US" dirty="0">
                <a:solidFill>
                  <a:prstClr val="black"/>
                </a:solidFill>
              </a:rPr>
              <a:t>and also </a:t>
            </a:r>
            <a:r>
              <a:rPr lang="en-US" b="1" dirty="0">
                <a:solidFill>
                  <a:prstClr val="black"/>
                </a:solidFill>
              </a:rPr>
              <a:t>CCFS-320 Apportionment Attendance Report Reminders </a:t>
            </a:r>
            <a:r>
              <a:rPr lang="en-US" b="0" dirty="0">
                <a:solidFill>
                  <a:prstClr val="black"/>
                </a:solidFill>
              </a:rPr>
              <a:t>(Basic</a:t>
            </a:r>
            <a:r>
              <a:rPr lang="en-US" b="0" baseline="0" dirty="0">
                <a:solidFill>
                  <a:prstClr val="black"/>
                </a:solidFill>
              </a:rPr>
              <a:t> information you know already)</a:t>
            </a:r>
          </a:p>
          <a:p>
            <a:pPr>
              <a:lnSpc>
                <a:spcPct val="90000"/>
              </a:lnSpc>
              <a:buFont typeface="Arial" panose="020B0604020202020204" pitchFamily="34" charset="0"/>
              <a:buNone/>
              <a:defRPr/>
            </a:pPr>
            <a:endParaRPr lang="en-US" b="0" baseline="0" dirty="0">
              <a:solidFill>
                <a:prstClr val="black"/>
              </a:solidFill>
            </a:endParaRPr>
          </a:p>
          <a:p>
            <a:pPr>
              <a:lnSpc>
                <a:spcPct val="90000"/>
              </a:lnSpc>
              <a:buFont typeface="Arial" panose="020B0604020202020204" pitchFamily="34" charset="0"/>
              <a:buNone/>
              <a:defRPr/>
            </a:pPr>
            <a:endParaRPr lang="en-US" b="1" dirty="0">
              <a:solidFill>
                <a:prstClr val="black"/>
              </a:solidFill>
            </a:endParaRPr>
          </a:p>
          <a:p>
            <a:pPr>
              <a:lnSpc>
                <a:spcPct val="90000"/>
              </a:lnSpc>
              <a:buFont typeface="Arial" panose="020B0604020202020204" pitchFamily="34" charset="0"/>
              <a:buNone/>
              <a:defRPr/>
            </a:pPr>
            <a:r>
              <a:rPr lang="en-US" dirty="0">
                <a:solidFill>
                  <a:prstClr val="black"/>
                </a:solidFill>
              </a:rPr>
              <a:t>I will </a:t>
            </a:r>
            <a:r>
              <a:rPr lang="en-US" b="1" dirty="0">
                <a:solidFill>
                  <a:prstClr val="black"/>
                </a:solidFill>
              </a:rPr>
              <a:t>provide some information on the annual financial and compliance audit </a:t>
            </a:r>
            <a:r>
              <a:rPr lang="en-US" b="0" dirty="0">
                <a:solidFill>
                  <a:prstClr val="black"/>
                </a:solidFill>
              </a:rPr>
              <a:t>(Wrenna presenting tomorrow on</a:t>
            </a:r>
            <a:r>
              <a:rPr lang="en-US" b="0" baseline="0" dirty="0">
                <a:solidFill>
                  <a:prstClr val="black"/>
                </a:solidFill>
              </a:rPr>
              <a:t> this topic) </a:t>
            </a:r>
            <a:r>
              <a:rPr lang="en-US" dirty="0">
                <a:solidFill>
                  <a:prstClr val="black"/>
                </a:solidFill>
              </a:rPr>
              <a:t>and also </a:t>
            </a:r>
            <a:r>
              <a:rPr lang="en-US" b="1" dirty="0">
                <a:solidFill>
                  <a:prstClr val="black"/>
                </a:solidFill>
              </a:rPr>
              <a:t>updates and current issues. The updates relate to both attendance accounting and residency. Recently</a:t>
            </a:r>
            <a:r>
              <a:rPr lang="en-US" b="1" baseline="0" dirty="0">
                <a:solidFill>
                  <a:prstClr val="black"/>
                </a:solidFill>
              </a:rPr>
              <a:t> passed legislation and regulatory changes.</a:t>
            </a:r>
            <a:endParaRPr lang="en-US" altLang="en-US" dirty="0"/>
          </a:p>
          <a:p>
            <a:pPr>
              <a:lnSpc>
                <a:spcPct val="90000"/>
              </a:lnSpc>
              <a:defRPr/>
            </a:pPr>
            <a:r>
              <a:rPr lang="en-US" altLang="en-US" dirty="0"/>
              <a:t>Some of you are likely already familiar with the introductory topics, but they are still worthwhile and add context to some of the issues that will be covered towards the end of the presentation.</a:t>
            </a:r>
          </a:p>
          <a:p>
            <a:pPr marL="232943" indent="-232943">
              <a:lnSpc>
                <a:spcPct val="90000"/>
              </a:lnSpc>
              <a:defRPr/>
            </a:pPr>
            <a:endParaRPr lang="en-US" altLang="en-US" dirty="0"/>
          </a:p>
        </p:txBody>
      </p:sp>
      <p:sp>
        <p:nvSpPr>
          <p:cNvPr id="2" name="Date Placeholder 1"/>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741A3-45B4-4E35-9797-51184150754C}"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2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Link 1: </a:t>
            </a:r>
            <a:r>
              <a:rPr lang="en-US" sz="1200" u="sng" dirty="0">
                <a:solidFill>
                  <a:srgbClr val="1155CC"/>
                </a:solidFill>
                <a:effectLst/>
                <a:latin typeface="Arial" panose="020B0604020202020204" pitchFamily="34" charset="0"/>
                <a:ea typeface="Calibri" panose="020F0502020204030204" pitchFamily="34" charset="0"/>
                <a:hlinkClick r:id="rId3"/>
              </a:rPr>
              <a:t>https://www.govinfo.gov/content/pkg/USCODE-2019-title8/html/USCODE-2019-title8-chap14-subchapI-sec1612.htm</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Link 2:</a:t>
            </a:r>
            <a:r>
              <a:rPr lang="en-US" sz="1200" u="sng" dirty="0">
                <a:solidFill>
                  <a:srgbClr val="1155CC"/>
                </a:solidFill>
                <a:effectLst/>
                <a:latin typeface="Arial" panose="020B0604020202020204" pitchFamily="34" charset="0"/>
                <a:ea typeface="Calibri" panose="020F0502020204030204" pitchFamily="34" charset="0"/>
                <a:hlinkClick r:id="rId4"/>
              </a:rPr>
              <a:t>https://uscode.house.gov/</a:t>
            </a:r>
            <a:r>
              <a:rPr lang="en-US" sz="1200" u="sng" dirty="0" err="1">
                <a:solidFill>
                  <a:srgbClr val="1155CC"/>
                </a:solidFill>
                <a:effectLst/>
                <a:latin typeface="Arial" panose="020B0604020202020204" pitchFamily="34" charset="0"/>
                <a:ea typeface="Calibri" panose="020F0502020204030204" pitchFamily="34" charset="0"/>
                <a:hlinkClick r:id="rId4"/>
              </a:rPr>
              <a:t>view.xhtml?req</a:t>
            </a:r>
            <a:r>
              <a:rPr lang="en-US" sz="1200" u="sng" dirty="0">
                <a:solidFill>
                  <a:srgbClr val="1155CC"/>
                </a:solidFill>
                <a:effectLst/>
                <a:latin typeface="Arial" panose="020B0604020202020204" pitchFamily="34" charset="0"/>
                <a:ea typeface="Calibri" panose="020F0502020204030204" pitchFamily="34" charset="0"/>
                <a:hlinkClick r:id="rId4"/>
              </a:rPr>
              <a:t>=granuleid%3AUSC-prelim-title8-section1157&amp;num=0&amp;edition=prelim</a:t>
            </a:r>
            <a:endParaRPr lang="en-US" sz="1200" u="sng"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solidFill>
                  <a:schemeClr val="tx1"/>
                </a:solidFill>
                <a:effectLst/>
                <a:latin typeface="Calibri" panose="020F0502020204030204" pitchFamily="34" charset="0"/>
                <a:hlinkClick r:id="rId5"/>
              </a:rPr>
              <a:t>Section 207: </a:t>
            </a:r>
            <a:r>
              <a:rPr lang="en-US" sz="1200" dirty="0">
                <a:solidFill>
                  <a:srgbClr val="525252"/>
                </a:solidFill>
                <a:hlinkClick r:id="rId5"/>
              </a:rPr>
              <a:t>Admission of Refugees</a:t>
            </a:r>
            <a:endParaRPr lang="en-US" sz="1200" dirty="0">
              <a:solidFill>
                <a:srgbClr val="525252"/>
              </a:solidFill>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867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Source Sans Pro" panose="020B0503030403020204" pitchFamily="34" charset="0"/>
                <a:ea typeface="Calibri" panose="020F0502020204030204" pitchFamily="34" charset="0"/>
              </a:rPr>
              <a:t>Afghan and Ukrainian Humanitarian Parolees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In 2021 the U.S. Department of Homeland Security granted certain Afghan individuals with humanitarian parole in response to their need for rapid evacuation and relocation under Operation Allies Refuge/Operation Allies Welcome.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In 2022, there was a similar evacuation of citizens and foreign nationals of Ukraine under the Additional Ukraine Supplemental Appropriations Act, 2022 (AUSAA). These individuals were also granted humanitarian parole.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Being “paroled” into the US is the most expedient way to get people out of a certain country or identified area during evacuations. Being granted parole means that this person has permission to enter the US before having applied or been approved for an actual status such as refugee or a visa.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Source Sans Pro" panose="020B0503030403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Source Sans Pro" panose="020B0503030403020204" pitchFamily="34" charset="0"/>
                <a:ea typeface="Calibri" panose="020F0502020204030204" pitchFamily="34" charset="0"/>
              </a:rPr>
              <a:t>Afghan Parolees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Pursuant to H.R 5305 (</a:t>
            </a:r>
            <a:r>
              <a:rPr lang="en-US" sz="1800" u="sng" dirty="0">
                <a:solidFill>
                  <a:srgbClr val="0563C1"/>
                </a:solidFill>
                <a:effectLst/>
                <a:latin typeface="Source Sans Pro" panose="020B0503030403020204" pitchFamily="34" charset="0"/>
                <a:ea typeface="Calibri" panose="020F0502020204030204" pitchFamily="34" charset="0"/>
                <a:hlinkClick r:id="rId3"/>
              </a:rPr>
              <a:t>Public Law 117-43</a:t>
            </a:r>
            <a:r>
              <a:rPr lang="en-US" sz="1800" dirty="0">
                <a:effectLst/>
                <a:latin typeface="Source Sans Pro" panose="020B0503030403020204" pitchFamily="34" charset="0"/>
                <a:ea typeface="Calibri" panose="020F0502020204030204" pitchFamily="34" charset="0"/>
              </a:rPr>
              <a:t>), section 2502, </a:t>
            </a:r>
            <a:r>
              <a:rPr lang="en-US" sz="1800" dirty="0">
                <a:effectLst/>
                <a:highlight>
                  <a:srgbClr val="FFFF00"/>
                </a:highlight>
                <a:latin typeface="Source Sans Pro" panose="020B0503030403020204" pitchFamily="34" charset="0"/>
                <a:ea typeface="Calibri" panose="020F0502020204030204" pitchFamily="34" charset="0"/>
              </a:rPr>
              <a:t>Afghan humanitarian parolees paroled into the U.S. between July 31, 2021, and September 30, 2022, are eligible to apply for resettlement assistance, and other benefits available to refugees admitted under section 207 of the Immigration and Nationality Act (8 U.S.C. 1157). </a:t>
            </a:r>
            <a:r>
              <a:rPr lang="en-US" sz="1800" dirty="0">
                <a:effectLst/>
                <a:latin typeface="Source Sans Pro" panose="020B0503030403020204" pitchFamily="34" charset="0"/>
                <a:ea typeface="Calibri" panose="020F0502020204030204" pitchFamily="34" charset="0"/>
              </a:rPr>
              <a:t>Spouses and children of these individuals, as well as parents or legal guardians of these individuals, paroled into the U.S after September 30, 2022, are also eligible to apply for these benefits. These individuals are eligible for these benefits until March 31, 2023, or the end of their parole term, whichever is later.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Source Sans Pro" panose="020B0503030403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Source Sans Pro" panose="020B0503030403020204" pitchFamily="34" charset="0"/>
                <a:ea typeface="Calibri" panose="020F0502020204030204" pitchFamily="34" charset="0"/>
              </a:rPr>
              <a:t>Ukrainian Parolees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Pursuant to H.R 7691 (</a:t>
            </a:r>
            <a:r>
              <a:rPr lang="en-US" sz="1800" u="sng" dirty="0">
                <a:solidFill>
                  <a:srgbClr val="0563C1"/>
                </a:solidFill>
                <a:effectLst/>
                <a:latin typeface="Source Sans Pro" panose="020B0503030403020204" pitchFamily="34" charset="0"/>
                <a:ea typeface="Calibri" panose="020F0502020204030204" pitchFamily="34" charset="0"/>
                <a:hlinkClick r:id="rId4"/>
              </a:rPr>
              <a:t>Public Law 117-128</a:t>
            </a:r>
            <a:r>
              <a:rPr lang="en-US" sz="1800" dirty="0">
                <a:effectLst/>
                <a:latin typeface="Source Sans Pro" panose="020B0503030403020204" pitchFamily="34" charset="0"/>
                <a:ea typeface="Calibri" panose="020F0502020204030204" pitchFamily="34" charset="0"/>
              </a:rPr>
              <a:t>), section 401, a citizen or national of Ukraine (or a person who last habitually resided in Ukraine) paroled into the U.S. between February 24, 2022 and September 30, 2023, who completed security and law  enforcement background checks to the satisfaction of the Secretary of Homeland Security, are eligible to apply for resettlement assistance, and other benefits available to refugees admitted under section 207 of the Immigration and Nationality Act (8 U.S.C. 1157). Spouses and children of these individuals, as well as parents or legal guardians of these individuals, paroled into the U.S after September 30, 2023, are also eligible to apply for these benefits. These individuals are eligible for these benefits until September 30, 2023, or the end of their parole term, whichever is later.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Education Code section </a:t>
            </a:r>
            <a:r>
              <a:rPr lang="en-US" sz="1800" u="sng" dirty="0">
                <a:solidFill>
                  <a:srgbClr val="0563C1"/>
                </a:solidFill>
                <a:effectLst/>
                <a:latin typeface="Source Sans Pro" panose="020B0503030403020204" pitchFamily="34" charset="0"/>
                <a:ea typeface="Calibri" panose="020F0502020204030204" pitchFamily="34" charset="0"/>
                <a:hlinkClick r:id="rId5"/>
              </a:rPr>
              <a:t>68075.6</a:t>
            </a:r>
            <a:r>
              <a:rPr lang="en-US" sz="1800" dirty="0">
                <a:effectLst/>
                <a:latin typeface="Source Sans Pro" panose="020B0503030403020204" pitchFamily="34" charset="0"/>
                <a:ea typeface="Calibri" panose="020F0502020204030204" pitchFamily="34" charset="0"/>
              </a:rPr>
              <a:t> grants a one-year exemption to Nonresident Tuition fees to refugees admitted under section 207 of the Immigration and Nationality Act (</a:t>
            </a:r>
            <a:r>
              <a:rPr lang="en-US" sz="1800" u="sng" dirty="0">
                <a:solidFill>
                  <a:srgbClr val="0563C1"/>
                </a:solidFill>
                <a:effectLst/>
                <a:latin typeface="Source Sans Pro" panose="020B0503030403020204" pitchFamily="34" charset="0"/>
                <a:ea typeface="Calibri" panose="020F0502020204030204" pitchFamily="34" charset="0"/>
                <a:hlinkClick r:id="rId6"/>
              </a:rPr>
              <a:t>8 U.S.C. 1157</a:t>
            </a:r>
            <a:r>
              <a:rPr lang="en-US" sz="1800" dirty="0">
                <a:effectLst/>
                <a:latin typeface="Source Sans Pro" panose="020B0503030403020204" pitchFamily="34" charset="0"/>
                <a:ea typeface="Calibri" panose="020F0502020204030204" pitchFamily="34" charset="0"/>
              </a:rPr>
              <a:t>) who settled in California upon entering the United States. This nonresident tuition fee exemption is available only for the minimum time necessary to become a resident (one year and one day).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Given their eligibility for benefits available to refugees admitted under section 207 of the Immigration and Nationality Act (8 U.S.C. 1157), Afghan humanitarian parolees and Ukrainian parolees who settled in California upon entering the United States may be eligible for this one-year nonresident tuition exemption until March 31, 2023 (for Afghan Parolees), or September 30, 2023 (for Ukrainian Parolees) or the end of their parole term, whichever is later.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Source Sans Pro" panose="020B0503030403020204" pitchFamily="34" charset="0"/>
                <a:ea typeface="Calibri" panose="020F0502020204030204" pitchFamily="34" charset="0"/>
              </a:rPr>
              <a:t>Unfortunately because there is nothing clear in statute related to Afghan refugees or Ukrainian refugees, districts would need to review that paperwork for each individual to determine whether they qualify under this exemption. We also recommend that districts work with their general counsel to review the pertinent statutes and determine a consistent districtwide policy.</a:t>
            </a:r>
            <a:endParaRPr lang="en-US" sz="1800" dirty="0">
              <a:effectLst/>
              <a:latin typeface="Calibri" panose="020F0502020204030204" pitchFamily="34" charset="0"/>
              <a:ea typeface="Calibri" panose="020F0502020204030204" pitchFamily="34" charset="0"/>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55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a typeface="Calibri" panose="020F0502020204030204" pitchFamily="34" charset="0"/>
              </a:rPr>
              <a:t>We have heard that some of these are being extended for two-year periods. UC allows them to establish residence. We have asked legal to review. </a:t>
            </a:r>
          </a:p>
          <a:p>
            <a:pPr marL="0" marR="0">
              <a:spcBef>
                <a:spcPts val="0"/>
              </a:spcBef>
              <a:spcAft>
                <a:spcPts val="0"/>
              </a:spcAft>
            </a:pPr>
            <a:endParaRPr lang="en-US" sz="1200" dirty="0">
              <a:effectLst/>
              <a:latin typeface="Source Sans Pro" panose="020B0503030403020204" pitchFamily="34" charset="0"/>
              <a:ea typeface="Calibri" panose="020F0502020204030204" pitchFamily="34" charset="0"/>
            </a:endParaRPr>
          </a:p>
          <a:p>
            <a:pPr marL="0" marR="0">
              <a:spcBef>
                <a:spcPts val="0"/>
              </a:spcBef>
              <a:spcAft>
                <a:spcPts val="0"/>
              </a:spcAft>
            </a:pPr>
            <a:r>
              <a:rPr lang="en-US" sz="1200" dirty="0">
                <a:effectLst/>
                <a:latin typeface="Source Sans Pro" panose="020B0503030403020204" pitchFamily="34" charset="0"/>
                <a:ea typeface="Calibri" panose="020F0502020204030204" pitchFamily="34" charset="0"/>
              </a:rPr>
              <a:t>Education Code section </a:t>
            </a:r>
            <a:r>
              <a:rPr lang="en-US" sz="1200" u="sng" dirty="0">
                <a:solidFill>
                  <a:srgbClr val="0563C1"/>
                </a:solidFill>
                <a:effectLst/>
                <a:latin typeface="Source Sans Pro" panose="020B0503030403020204" pitchFamily="34" charset="0"/>
                <a:ea typeface="Calibri" panose="020F0502020204030204" pitchFamily="34" charset="0"/>
                <a:hlinkClick r:id="rId3"/>
              </a:rPr>
              <a:t>68075.6</a:t>
            </a:r>
            <a:r>
              <a:rPr lang="en-US" sz="1200" dirty="0">
                <a:effectLst/>
                <a:latin typeface="Source Sans Pro" panose="020B0503030403020204" pitchFamily="34" charset="0"/>
                <a:ea typeface="Calibri" panose="020F0502020204030204" pitchFamily="34" charset="0"/>
              </a:rPr>
              <a:t> grants a one-year exemption to Nonresident Tuition fees to refugees admitted under section 207 of the Immigration and Nationality Act (</a:t>
            </a:r>
            <a:r>
              <a:rPr lang="en-US" sz="1200" u="sng" dirty="0">
                <a:solidFill>
                  <a:srgbClr val="0563C1"/>
                </a:solidFill>
                <a:effectLst/>
                <a:latin typeface="Source Sans Pro" panose="020B0503030403020204" pitchFamily="34" charset="0"/>
                <a:ea typeface="Calibri" panose="020F0502020204030204" pitchFamily="34" charset="0"/>
                <a:hlinkClick r:id="rId4"/>
              </a:rPr>
              <a:t>8 U.S.C. 1157</a:t>
            </a:r>
            <a:r>
              <a:rPr lang="en-US" sz="1200" dirty="0">
                <a:effectLst/>
                <a:latin typeface="Source Sans Pro" panose="020B0503030403020204" pitchFamily="34" charset="0"/>
                <a:ea typeface="Calibri" panose="020F0502020204030204" pitchFamily="34" charset="0"/>
              </a:rPr>
              <a:t>) who settled in California upon entering the United States. This nonresident tuition fee exemption is available only for the minimum time necessary to become a resident (one year and one day). </a:t>
            </a:r>
          </a:p>
          <a:p>
            <a:pPr marL="0" marR="0">
              <a:spcBef>
                <a:spcPts val="0"/>
              </a:spcBef>
              <a:spcAft>
                <a:spcPts val="0"/>
              </a:spcAft>
            </a:pPr>
            <a:endParaRPr lang="en-US" sz="1200" dirty="0">
              <a:effectLst/>
              <a:latin typeface="Source Sans Pro" panose="020B0503030403020204" pitchFamily="34" charset="0"/>
              <a:ea typeface="Calibri" panose="020F0502020204030204" pitchFamily="34" charset="0"/>
            </a:endParaRPr>
          </a:p>
          <a:p>
            <a:pPr marL="0" marR="0">
              <a:spcBef>
                <a:spcPts val="0"/>
              </a:spcBef>
              <a:spcAft>
                <a:spcPts val="0"/>
              </a:spcAft>
            </a:pPr>
            <a:r>
              <a:rPr lang="en-US" sz="1200" dirty="0">
                <a:effectLst/>
                <a:latin typeface="Source Sans Pro" panose="020B0503030403020204" pitchFamily="34" charset="0"/>
                <a:ea typeface="Calibri" panose="020F0502020204030204" pitchFamily="34" charset="0"/>
              </a:rPr>
              <a:t>In the federal statutes for both of these groups (Afghan: H.R 5305  </a:t>
            </a:r>
            <a:r>
              <a:rPr lang="en-US" sz="1200" u="sng" dirty="0">
                <a:solidFill>
                  <a:srgbClr val="0563C1"/>
                </a:solidFill>
                <a:effectLst/>
                <a:latin typeface="Source Sans Pro" panose="020B0503030403020204" pitchFamily="34" charset="0"/>
                <a:ea typeface="Calibri" panose="020F0502020204030204" pitchFamily="34" charset="0"/>
                <a:hlinkClick r:id="rId5"/>
              </a:rPr>
              <a:t>Public Law 117-43</a:t>
            </a:r>
            <a:r>
              <a:rPr lang="en-US" sz="1200" u="sng" dirty="0">
                <a:solidFill>
                  <a:srgbClr val="0563C1"/>
                </a:solidFill>
                <a:effectLst/>
                <a:latin typeface="Source Sans Pro" panose="020B0503030403020204" pitchFamily="34" charset="0"/>
                <a:ea typeface="Calibri" panose="020F0502020204030204" pitchFamily="34" charset="0"/>
              </a:rPr>
              <a:t>, </a:t>
            </a:r>
            <a:r>
              <a:rPr lang="en-US" sz="1200" b="1" dirty="0">
                <a:effectLst/>
                <a:latin typeface="Source Sans Pro" panose="020B0503030403020204" pitchFamily="34" charset="0"/>
                <a:ea typeface="Calibri" panose="020F0502020204030204" pitchFamily="34" charset="0"/>
              </a:rPr>
              <a:t>Ukrainian </a:t>
            </a:r>
            <a:r>
              <a:rPr lang="en-US" sz="1200" dirty="0">
                <a:effectLst/>
                <a:latin typeface="Source Sans Pro" panose="020B0503030403020204" pitchFamily="34" charset="0"/>
                <a:ea typeface="Calibri" panose="020F0502020204030204" pitchFamily="34" charset="0"/>
              </a:rPr>
              <a:t>H.R 7691 </a:t>
            </a:r>
            <a:r>
              <a:rPr lang="en-US" sz="1200" u="sng" dirty="0">
                <a:solidFill>
                  <a:srgbClr val="0563C1"/>
                </a:solidFill>
                <a:effectLst/>
                <a:latin typeface="Source Sans Pro" panose="020B0503030403020204" pitchFamily="34" charset="0"/>
                <a:ea typeface="Calibri" panose="020F0502020204030204" pitchFamily="34" charset="0"/>
                <a:hlinkClick r:id="rId6"/>
              </a:rPr>
              <a:t>Public Law 117-128</a:t>
            </a:r>
            <a:r>
              <a:rPr lang="en-US" sz="1200" u="none" dirty="0">
                <a:solidFill>
                  <a:srgbClr val="0563C1"/>
                </a:solidFill>
                <a:effectLst/>
                <a:latin typeface="Source Sans Pro" panose="020B0503030403020204" pitchFamily="34" charset="0"/>
                <a:ea typeface="Calibri" panose="020F0502020204030204" pitchFamily="34" charset="0"/>
              </a:rPr>
              <a:t>) it states that these individuals are </a:t>
            </a:r>
            <a:r>
              <a:rPr lang="en-US" sz="1200" b="1" dirty="0">
                <a:effectLst/>
                <a:highlight>
                  <a:srgbClr val="FFFF00"/>
                </a:highlight>
                <a:latin typeface="Source Sans Pro" panose="020B0503030403020204" pitchFamily="34" charset="0"/>
                <a:ea typeface="Calibri" panose="020F0502020204030204" pitchFamily="34" charset="0"/>
              </a:rPr>
              <a:t>eligible to apply for resettlement assistance, and other benefits available to refugees admitted under section 207 of the Immigration and Nationality Act (8 U.S.C. 1157)</a:t>
            </a:r>
          </a:p>
          <a:p>
            <a:pPr marL="0" marR="0">
              <a:spcBef>
                <a:spcPts val="0"/>
              </a:spcBef>
              <a:spcAft>
                <a:spcPts val="0"/>
              </a:spcAft>
            </a:pPr>
            <a:endParaRPr lang="en-US" sz="1200" b="1" u="none" dirty="0">
              <a:effectLst/>
              <a:highlight>
                <a:srgbClr val="FFFF00"/>
              </a:highlight>
              <a:latin typeface="Source Sans Pro" panose="020B0503030403020204" pitchFamily="34" charset="0"/>
              <a:ea typeface="Calibri" panose="020F0502020204030204" pitchFamily="34" charset="0"/>
            </a:endParaRPr>
          </a:p>
          <a:p>
            <a:pPr marL="0" marR="0">
              <a:spcBef>
                <a:spcPts val="0"/>
              </a:spcBef>
              <a:spcAft>
                <a:spcPts val="0"/>
              </a:spcAft>
            </a:pPr>
            <a:r>
              <a:rPr lang="en-US" sz="1200" b="1" u="none" dirty="0">
                <a:effectLst/>
                <a:highlight>
                  <a:srgbClr val="FFFF00"/>
                </a:highlight>
                <a:latin typeface="Source Sans Pro" panose="020B0503030403020204" pitchFamily="34" charset="0"/>
                <a:ea typeface="Calibri" panose="020F0502020204030204" pitchFamily="34" charset="0"/>
              </a:rPr>
              <a:t>Date ranges for both </a:t>
            </a:r>
            <a:r>
              <a:rPr lang="en-US" sz="1200" b="0" u="none" dirty="0">
                <a:effectLst/>
                <a:highlight>
                  <a:srgbClr val="FFFF00"/>
                </a:highlight>
                <a:latin typeface="Source Sans Pro" panose="020B0503030403020204" pitchFamily="34" charset="0"/>
                <a:ea typeface="Calibri" panose="020F0502020204030204" pitchFamily="34" charset="0"/>
              </a:rPr>
              <a:t>We ran this analysis by our GR folks and they agreed with our logic. And I have been in touch with a number of you who have reached out on this. We have not issued formal guidance because our legal division wanted to wait for an actual exemption for these individuals to be created in statute but now it is unclear whether that will happen</a:t>
            </a:r>
            <a:r>
              <a:rPr lang="en-US" sz="1200" b="1" u="none" dirty="0">
                <a:effectLst/>
                <a:highlight>
                  <a:srgbClr val="FFFF00"/>
                </a:highlight>
                <a:latin typeface="Source Sans Pro" panose="020B0503030403020204" pitchFamily="34" charset="0"/>
                <a:ea typeface="Calibri" panose="020F0502020204030204" pitchFamily="34" charset="0"/>
              </a:rPr>
              <a:t>.</a:t>
            </a:r>
            <a:endParaRPr lang="en-US" sz="1200" b="1" u="none" dirty="0">
              <a:effectLst/>
              <a:latin typeface="Source Sans Pro" panose="020B0503030403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ource Sans Pro" panose="020B0503030403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ource Sans Pro" panose="020B0503030403020204" pitchFamily="34" charset="0"/>
                <a:ea typeface="Calibri" panose="020F0502020204030204" pitchFamily="34" charset="0"/>
              </a:rPr>
              <a:t>It is possible that Afghan and Ukrainian parolees would qualify for the nonresident tuition exemption under 68075.6 but because there is nothing clear in statute related to Afghan refugees or Ukrainian refugees (no nonresident tuition exemption for them specifically), districts would need to review that paperwork for each individual to determine whether they qualify under this exemption. We also recommend that districts work with their general counsel to review the pertinent statutes and determine a consistent districtwide policy.</a:t>
            </a:r>
            <a:endParaRPr lang="en-US" sz="1200" dirty="0">
              <a:effectLst/>
              <a:latin typeface="Calibri" panose="020F0502020204030204" pitchFamily="34" charset="0"/>
              <a:ea typeface="Calibri" panose="020F0502020204030204" pitchFamily="34" charset="0"/>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952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406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leg staff have communicated a number of concerns with this bill. Mainly linked to participation in online programs while living outside of the US. There needs to be an agreement with the country. Also does not include an end date so could result in students leaving the country and then coming back and being exempt from nonresident tuition forever.</a:t>
            </a:r>
          </a:p>
        </p:txBody>
      </p:sp>
      <p:sp>
        <p:nvSpPr>
          <p:cNvPr id="4" name="Slide Number Placeholder 3"/>
          <p:cNvSpPr>
            <a:spLocks noGrp="1"/>
          </p:cNvSpPr>
          <p:nvPr>
            <p:ph type="sldNum" sz="quarter" idx="5"/>
          </p:nvPr>
        </p:nvSpPr>
        <p:spPr/>
        <p:txBody>
          <a:bodyPr/>
          <a:lstStyle/>
          <a:p>
            <a:fld id="{0437968D-5969-4CC4-A63D-C90CD4C34E88}" type="slidenum">
              <a:rPr lang="en-US" smtClean="0"/>
              <a:t>26</a:t>
            </a:fld>
            <a:endParaRPr lang="en-US"/>
          </a:p>
        </p:txBody>
      </p:sp>
    </p:spTree>
    <p:extLst>
      <p:ext uri="{BB962C8B-B14F-4D97-AF65-F5344CB8AC3E}">
        <p14:creationId xmlns:p14="http://schemas.microsoft.com/office/powerpoint/2010/main" val="3344107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1AA7-8FD0-9223-8120-4564CD4FC1D4}"/>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B3C282E1-DC07-5582-8EB3-73619013F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28</a:t>
            </a:fld>
            <a:endParaRPr lang="en-US" altLang="en-US">
              <a:solidFill>
                <a:srgbClr val="000000"/>
              </a:solidFill>
            </a:endParaRPr>
          </a:p>
        </p:txBody>
      </p:sp>
      <p:sp>
        <p:nvSpPr>
          <p:cNvPr id="32771" name="Rectangle 2">
            <a:extLst>
              <a:ext uri="{FF2B5EF4-FFF2-40B4-BE49-F238E27FC236}">
                <a16:creationId xmlns:a16="http://schemas.microsoft.com/office/drawing/2014/main" id="{FECC73DF-5539-DC57-3051-9D916E1A1E6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7AB3B6E-70A9-E6F4-17F3-192F1935DBF5}"/>
              </a:ext>
            </a:extLst>
          </p:cNvPr>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57956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7BE9-2BE8-1770-364D-289FA4DDC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7035C-F561-FF3B-F71A-8639F3921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86852-253A-E191-F72A-9508A95806BB}"/>
              </a:ext>
            </a:extLst>
          </p:cNvPr>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5557"/>
                </a:solidFill>
              </a:rPr>
              <a:t>Meaning when it comes to noncredit, all FTES may be reported as resident on the CCFS 320. Regardless of whether they are resident or nonresident. Students taking only noncredit are not subject to residency determination so they may not be identified as resident or nonresident in the system.</a:t>
            </a:r>
            <a:endParaRPr lang="en-US" sz="1200" b="0" i="0" u="none" strike="noStrike" baseline="0" dirty="0">
              <a:solidFill>
                <a:srgbClr val="545557"/>
              </a:solidFill>
              <a:latin typeface="Source Sans Pro" panose="020B0503030403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EE780A2A-DF80-FC7C-E06E-B061ABF147D3}"/>
              </a:ext>
            </a:extLst>
          </p:cNvPr>
          <p:cNvSpPr>
            <a:spLocks noGrp="1"/>
          </p:cNvSpPr>
          <p:nvPr>
            <p:ph type="sldNum" sz="quarter" idx="5"/>
          </p:nvPr>
        </p:nvSpPr>
        <p:spPr/>
        <p:txBody>
          <a:bodyPr/>
          <a:lstStyle/>
          <a:p>
            <a:fld id="{0437968D-5969-4CC4-A63D-C90CD4C34E88}" type="slidenum">
              <a:rPr lang="en-US" smtClean="0"/>
              <a:t>29</a:t>
            </a:fld>
            <a:endParaRPr lang="en-US"/>
          </a:p>
        </p:txBody>
      </p:sp>
    </p:spTree>
    <p:extLst>
      <p:ext uri="{BB962C8B-B14F-4D97-AF65-F5344CB8AC3E}">
        <p14:creationId xmlns:p14="http://schemas.microsoft.com/office/powerpoint/2010/main" val="3461347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ource Sans Pro" panose="020B0503030403020204" pitchFamily="34" charset="0"/>
                <a:ea typeface="Calibri" panose="020F0502020204030204" pitchFamily="34" charset="0"/>
                <a:cs typeface="Calibri" panose="020F0502020204030204" pitchFamily="34" charset="0"/>
              </a:rPr>
              <a:t>The intent was that tutoring should be available to be attached to all levels of Math, English, and ESL (to include transfer-level and degree-applicable courses not just basic skills) not to open tutoring widely across all disciplines.</a:t>
            </a:r>
          </a:p>
          <a:p>
            <a:endParaRPr lang="en-US" sz="1800" b="0" i="0" dirty="0">
              <a:solidFill>
                <a:srgbClr val="555759"/>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30</a:t>
            </a:fld>
            <a:endParaRPr lang="en-US"/>
          </a:p>
        </p:txBody>
      </p:sp>
    </p:spTree>
    <p:extLst>
      <p:ext uri="{BB962C8B-B14F-4D97-AF65-F5344CB8AC3E}">
        <p14:creationId xmlns:p14="http://schemas.microsoft.com/office/powerpoint/2010/main" val="3487653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office is working on the regulations that need to be adopted before July 31. Ed Services handling. </a:t>
            </a:r>
            <a:r>
              <a:rPr lang="en-US" sz="1200" dirty="0">
                <a:solidFill>
                  <a:srgbClr val="555759"/>
                </a:solidFill>
              </a:rPr>
              <a:t>The language directs the chancellor's office to adopt regulations by July 31, 2023. regulations are drafted. Went to the board at the march 20</a:t>
            </a:r>
            <a:r>
              <a:rPr lang="en-US" sz="1200" baseline="30000" dirty="0">
                <a:solidFill>
                  <a:srgbClr val="555759"/>
                </a:solidFill>
              </a:rPr>
              <a:t>th</a:t>
            </a:r>
            <a:r>
              <a:rPr lang="en-US" sz="1200" dirty="0">
                <a:solidFill>
                  <a:srgbClr val="555759"/>
                </a:solidFill>
              </a:rPr>
              <a:t> meeting. Will likely go for second reading at May meeting</a:t>
            </a:r>
            <a:endParaRPr lang="en-US" sz="1200" dirty="0"/>
          </a:p>
          <a:p>
            <a:endParaRPr lang="en-US" dirty="0"/>
          </a:p>
          <a:p>
            <a:endParaRPr lang="en-US" dirty="0"/>
          </a:p>
          <a:p>
            <a:r>
              <a:rPr lang="en-US" dirty="0"/>
              <a:t> The language is somewhat vague, I was under the impression that they were opening it up and allowing tutoring to be claimed for most any courses. Our GR person says the intent of the change was to allow tutoring for </a:t>
            </a:r>
            <a:r>
              <a:rPr lang="en-US" sz="1200" dirty="0">
                <a:effectLst/>
                <a:latin typeface="Source Sans Pro" panose="020B0503030403020204" pitchFamily="34" charset="0"/>
                <a:ea typeface="Calibri" panose="020F0502020204030204" pitchFamily="34" charset="0"/>
                <a:cs typeface="Calibri" panose="020F0502020204030204" pitchFamily="34" charset="0"/>
              </a:rPr>
              <a:t>to all levels of Math, English, and ESL (to include transfer-level and degree-applicable courses not just basic skills) .</a:t>
            </a:r>
            <a:r>
              <a:rPr lang="en-US" dirty="0"/>
              <a:t> The regulations should clarify things a bit.</a:t>
            </a:r>
          </a:p>
          <a:p>
            <a:endParaRPr lang="en-US" dirty="0"/>
          </a:p>
          <a:p>
            <a:endParaRPr lang="en-US" dirty="0">
              <a:cs typeface="Calibri"/>
            </a:endParaRPr>
          </a:p>
          <a:p>
            <a:r>
              <a:rPr lang="en-US" dirty="0">
                <a:cs typeface="Calibri"/>
              </a:rPr>
              <a:t>---------------------------Don’t cover this--------------------------------------------------</a:t>
            </a:r>
          </a:p>
          <a:p>
            <a:endParaRPr lang="en-US" dirty="0">
              <a:cs typeface="Calibri"/>
            </a:endParaRPr>
          </a:p>
          <a:p>
            <a:r>
              <a:rPr lang="en-US" dirty="0">
                <a:cs typeface="Calibri"/>
              </a:rPr>
              <a:t>Memo AA19-05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One thing to note is that there was guidance sent out by our office in 2019 which said that colleges may collect apportionment for non-credit supervised tutoring hours in which students are “strengthening basic skills” even if they are seeking support for such skills in transfer-level courses. It opened things up a lot saying apportionment may be claimed for tutoring that strengthens the following skills: (1) Communication/literacy skills, (2) Quantitative reasoning skills, or, (3) Critical thinking skills. The only requirement was that one of these skills be listed in the course outline of record for the class the student is seeking tutoring for. I am including a copy of that memo. So for colleges following this guidance, the changes may reduce the number of courses are eligible for tutoring/claiming apportionment.</a:t>
            </a:r>
          </a:p>
          <a:p>
            <a:endParaRPr lang="en-US" dirty="0">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31</a:t>
            </a:fld>
            <a:endParaRPr lang="en-US"/>
          </a:p>
        </p:txBody>
      </p:sp>
    </p:spTree>
    <p:extLst>
      <p:ext uri="{BB962C8B-B14F-4D97-AF65-F5344CB8AC3E}">
        <p14:creationId xmlns:p14="http://schemas.microsoft.com/office/powerpoint/2010/main" val="870427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office is working on the regulations that need to be adopted before July 31. Ed Services handling. </a:t>
            </a:r>
            <a:r>
              <a:rPr lang="en-US" sz="1200" dirty="0">
                <a:solidFill>
                  <a:srgbClr val="555759"/>
                </a:solidFill>
              </a:rPr>
              <a:t>The language directs the chancellor's office to adopt regulations by July 31, 2023. regulations are drafted. Went to the board at the march 20</a:t>
            </a:r>
            <a:r>
              <a:rPr lang="en-US" sz="1200" baseline="30000" dirty="0">
                <a:solidFill>
                  <a:srgbClr val="555759"/>
                </a:solidFill>
              </a:rPr>
              <a:t>th</a:t>
            </a:r>
            <a:r>
              <a:rPr lang="en-US" sz="1200" dirty="0">
                <a:solidFill>
                  <a:srgbClr val="555759"/>
                </a:solidFill>
              </a:rPr>
              <a:t> meeting. Will likely go for second reading at May meeting</a:t>
            </a:r>
            <a:endParaRPr lang="en-US" sz="1200" dirty="0"/>
          </a:p>
          <a:p>
            <a:endParaRPr lang="en-US" dirty="0"/>
          </a:p>
          <a:p>
            <a:endParaRPr lang="en-US" dirty="0"/>
          </a:p>
          <a:p>
            <a:r>
              <a:rPr lang="en-US" dirty="0"/>
              <a:t> The language is somewhat vague, I was under the impression that they were opening it up and allowing tutoring to be claimed for most any courses. Our GR person says the intent of the change was to allow tutoring for </a:t>
            </a:r>
            <a:r>
              <a:rPr lang="en-US" sz="1200" dirty="0">
                <a:effectLst/>
                <a:latin typeface="Source Sans Pro" panose="020B0503030403020204" pitchFamily="34" charset="0"/>
                <a:ea typeface="Calibri" panose="020F0502020204030204" pitchFamily="34" charset="0"/>
                <a:cs typeface="Calibri" panose="020F0502020204030204" pitchFamily="34" charset="0"/>
              </a:rPr>
              <a:t>to all levels of Math, English, and ESL (to include transfer-level and degree-applicable courses not just basic skills) .</a:t>
            </a:r>
            <a:r>
              <a:rPr lang="en-US" dirty="0"/>
              <a:t> The regulations should clarify things a bit.</a:t>
            </a:r>
          </a:p>
          <a:p>
            <a:endParaRPr lang="en-US" dirty="0"/>
          </a:p>
          <a:p>
            <a:endParaRPr lang="en-US" dirty="0">
              <a:cs typeface="Calibri"/>
            </a:endParaRPr>
          </a:p>
          <a:p>
            <a:r>
              <a:rPr lang="en-US" dirty="0">
                <a:cs typeface="Calibri"/>
              </a:rPr>
              <a:t>---------------------------Don’t cover this--------------------------------------------------</a:t>
            </a:r>
          </a:p>
          <a:p>
            <a:endParaRPr lang="en-US" dirty="0">
              <a:cs typeface="Calibri"/>
            </a:endParaRPr>
          </a:p>
          <a:p>
            <a:r>
              <a:rPr lang="en-US" dirty="0">
                <a:cs typeface="Calibri"/>
              </a:rPr>
              <a:t>Memo AA19-05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One thing to note is that there was guidance sent out by our office in 2019 which said that colleges may collect apportionment for non-credit supervised tutoring hours in which students are “strengthening basic skills” even if they are seeking support for such skills in transfer-level courses. It opened things up a lot saying apportionment may be claimed for tutoring that strengthens the following skills: (1) Communication/literacy skills, (2) Quantitative reasoning skills, or, (3) Critical thinking skills. The only requirement was that one of these skills be listed in the course outline of record for the class the student is seeking tutoring for. I am including a copy of that memo. So for colleges following this guidance, the changes may reduce the number of courses are eligible for tutoring/claiming apportionment.</a:t>
            </a:r>
          </a:p>
          <a:p>
            <a:endParaRPr lang="en-US" dirty="0">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32</a:t>
            </a:fld>
            <a:endParaRPr lang="en-US"/>
          </a:p>
        </p:txBody>
      </p:sp>
    </p:spTree>
    <p:extLst>
      <p:ext uri="{BB962C8B-B14F-4D97-AF65-F5344CB8AC3E}">
        <p14:creationId xmlns:p14="http://schemas.microsoft.com/office/powerpoint/2010/main" val="327629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CBB36A-FC38-45C1-A940-A66874490042}" type="slidenum">
              <a:rPr lang="en-US" altLang="en-US" smtClean="0">
                <a:solidFill>
                  <a:srgbClr val="000000"/>
                </a:solidFill>
              </a:rPr>
              <a:pPr>
                <a:spcBef>
                  <a:spcPct val="0"/>
                </a:spcBef>
              </a:pPr>
              <a:t>3</a:t>
            </a:fld>
            <a:endParaRPr lang="en-US" altLang="en-US">
              <a:solidFill>
                <a:srgbClr val="000000"/>
              </a:solidFill>
            </a:endParaRPr>
          </a:p>
        </p:txBody>
      </p:sp>
      <p:sp>
        <p:nvSpPr>
          <p:cNvPr id="1229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dirty="0"/>
              <a:t>Unless precluded, a “resident” is a student who has been physically present in the state for more than one year immediately preceding the residence determination date (one year and one day), and has demonstrated an intent to make California a permanent home</a:t>
            </a:r>
          </a:p>
          <a:p>
            <a:pPr>
              <a:defRPr/>
            </a:pPr>
            <a:endParaRPr lang="en-US" sz="1100" dirty="0"/>
          </a:p>
          <a:p>
            <a:pPr marL="228943" indent="-228943">
              <a:buFontTx/>
              <a:buChar char="•"/>
              <a:defRPr/>
            </a:pPr>
            <a:r>
              <a:rPr lang="en-US" sz="1100" dirty="0"/>
              <a:t>The reason that I say “</a:t>
            </a:r>
            <a:r>
              <a:rPr lang="en-US" sz="1100" b="1" dirty="0"/>
              <a:t>unless precluded</a:t>
            </a:r>
            <a:r>
              <a:rPr lang="en-US" sz="1100" dirty="0"/>
              <a:t>” is that federal law precludes certain aliens from establishing domicile in the united states if they enter under certain visa categories or if they are undocumented. (See T5 54045) </a:t>
            </a:r>
          </a:p>
          <a:p>
            <a:pPr marL="228943" indent="-228943">
              <a:buFontTx/>
              <a:buChar char="•"/>
              <a:defRPr/>
            </a:pPr>
            <a:endParaRPr lang="en-US" sz="1100" dirty="0"/>
          </a:p>
          <a:p>
            <a:pPr marL="228943" indent="-228943">
              <a:buFontTx/>
              <a:buChar char="•"/>
              <a:defRPr/>
            </a:pPr>
            <a:r>
              <a:rPr lang="en-US" altLang="en-US" sz="1100" dirty="0">
                <a:solidFill>
                  <a:srgbClr val="1C1C1C"/>
                </a:solidFill>
              </a:rPr>
              <a:t>A “nonresident” is a student who does not have residence in the state for more than one year immediately preceding the residence determination date. EC </a:t>
            </a:r>
            <a:r>
              <a:rPr lang="en-US" altLang="en-US" sz="1100" dirty="0"/>
              <a:t>§ 68018</a:t>
            </a:r>
          </a:p>
          <a:p>
            <a:pPr>
              <a:defRPr/>
            </a:pPr>
            <a:endParaRPr lang="en-US" sz="1100" dirty="0"/>
          </a:p>
          <a:p>
            <a:pPr>
              <a:defRPr/>
            </a:pPr>
            <a:r>
              <a:rPr lang="en-US" sz="1100" dirty="0"/>
              <a:t>-----------------------------------------------------------------------------------------</a:t>
            </a:r>
          </a:p>
          <a:p>
            <a:pPr marL="171450" indent="-171450">
              <a:buFont typeface="Arial" panose="020B0604020202020204" pitchFamily="34" charset="0"/>
              <a:buChar char="•"/>
              <a:defRPr/>
            </a:pPr>
            <a:r>
              <a:rPr lang="en-US" sz="1100" dirty="0"/>
              <a:t>Generally, FTES generated by nonresident students is not claimable for apportionment purposes.  </a:t>
            </a:r>
          </a:p>
          <a:p>
            <a:pPr marL="171450" indent="-171450">
              <a:buFont typeface="Arial" panose="020B0604020202020204" pitchFamily="34" charset="0"/>
              <a:buChar char="•"/>
              <a:defRPr/>
            </a:pPr>
            <a:r>
              <a:rPr lang="en-US" sz="1100" dirty="0"/>
              <a:t>However, there are certain nonresidents that can be claimed for apportionment, including AB 540 students and nonresident military members stationed or domiciled in California.  </a:t>
            </a:r>
          </a:p>
          <a:p>
            <a:pPr marL="171450" indent="-171450">
              <a:buFont typeface="Arial" panose="020B0604020202020204" pitchFamily="34" charset="0"/>
              <a:buChar char="•"/>
              <a:defRPr/>
            </a:pPr>
            <a:r>
              <a:rPr lang="en-US" sz="1100" dirty="0"/>
              <a:t>The FTES generated by these apportionment eligible nonresident students is reported on the RESIDENT FTES column of the CCFS-320.  So, it’s very important to keep that in mind.</a:t>
            </a:r>
          </a:p>
          <a:p>
            <a:pPr marL="171450" indent="-171450">
              <a:buFont typeface="Arial" panose="020B0604020202020204" pitchFamily="34" charset="0"/>
              <a:buChar char="•"/>
              <a:defRPr/>
            </a:pPr>
            <a:r>
              <a:rPr lang="en-US" sz="1100" dirty="0"/>
              <a:t>Title 5 Section 54045 identifies the aliens that are precluded from establishing a domicile and also describes how this preclusion can be lifted or removed.  </a:t>
            </a:r>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384535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58160:</a:t>
            </a:r>
          </a:p>
          <a:p>
            <a:endParaRPr lang="en-US" dirty="0">
              <a:cs typeface="Calibri"/>
            </a:endParaRPr>
          </a:p>
          <a:p>
            <a:r>
              <a:rPr lang="en-US" dirty="0">
                <a:cs typeface="Calibri"/>
              </a:rPr>
              <a:t>58168:</a:t>
            </a:r>
          </a:p>
          <a:p>
            <a:endParaRPr lang="en-US" dirty="0">
              <a:cs typeface="Calibri"/>
            </a:endParaRPr>
          </a:p>
          <a:p>
            <a:r>
              <a:rPr lang="en-US" dirty="0">
                <a:cs typeface="Calibri"/>
              </a:rPr>
              <a:t>58170: Section deleted information on apportionment is in 58160 and 58168</a:t>
            </a:r>
          </a:p>
          <a:p>
            <a:endParaRPr lang="en-US" dirty="0">
              <a:cs typeface="Calibri"/>
            </a:endParaRPr>
          </a:p>
          <a:p>
            <a:r>
              <a:rPr lang="en-US" dirty="0">
                <a:cs typeface="Calibri"/>
              </a:rPr>
              <a:t>53415:</a:t>
            </a:r>
          </a:p>
        </p:txBody>
      </p:sp>
      <p:sp>
        <p:nvSpPr>
          <p:cNvPr id="4" name="Slide Number Placeholder 3"/>
          <p:cNvSpPr>
            <a:spLocks noGrp="1"/>
          </p:cNvSpPr>
          <p:nvPr>
            <p:ph type="sldNum" sz="quarter" idx="5"/>
          </p:nvPr>
        </p:nvSpPr>
        <p:spPr/>
        <p:txBody>
          <a:bodyPr/>
          <a:lstStyle/>
          <a:p>
            <a:fld id="{0437968D-5969-4CC4-A63D-C90CD4C34E88}" type="slidenum">
              <a:rPr lang="en-US" smtClean="0"/>
              <a:t>33</a:t>
            </a:fld>
            <a:endParaRPr lang="en-US"/>
          </a:p>
        </p:txBody>
      </p:sp>
    </p:spTree>
    <p:extLst>
      <p:ext uri="{BB962C8B-B14F-4D97-AF65-F5344CB8AC3E}">
        <p14:creationId xmlns:p14="http://schemas.microsoft.com/office/powerpoint/2010/main" val="153066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Cant have a PE course made of all special admit students. Only 10% of the students in each PE course may be special admit students.</a:t>
            </a:r>
          </a:p>
          <a:p>
            <a:pPr marL="228600" indent="-228600">
              <a:buAutoNum type="arabicPeriod"/>
            </a:pPr>
            <a:r>
              <a:rPr lang="en-US" sz="1200" kern="1200" dirty="0">
                <a:solidFill>
                  <a:schemeClr val="tx1"/>
                </a:solidFill>
                <a:effectLst/>
                <a:latin typeface="+mn-lt"/>
                <a:ea typeface="+mn-ea"/>
                <a:cs typeface="+mn-cs"/>
              </a:rPr>
              <a:t>Of all special admit FTES, only 5% may be generated in PE. This is the one we check on the 320.</a:t>
            </a:r>
          </a:p>
          <a:p>
            <a:pPr marL="228600" indent="-228600">
              <a:buAutoNum type="arabicPeriod"/>
            </a:pPr>
            <a:r>
              <a:rPr lang="en-US" sz="1200" kern="1200" dirty="0">
                <a:solidFill>
                  <a:schemeClr val="tx1"/>
                </a:solidFill>
                <a:effectLst/>
                <a:latin typeface="+mn-lt"/>
                <a:ea typeface="+mn-ea"/>
                <a:cs typeface="+mn-cs"/>
              </a:rPr>
              <a:t>Statewide cap: of the total FTES generated by all the colleges only 10% may be special admit. This cap was eliminated.</a:t>
            </a:r>
          </a:p>
        </p:txBody>
      </p:sp>
      <p:sp>
        <p:nvSpPr>
          <p:cNvPr id="4" name="Slide Number Placeholder 3"/>
          <p:cNvSpPr>
            <a:spLocks noGrp="1"/>
          </p:cNvSpPr>
          <p:nvPr>
            <p:ph type="sldNum" sz="quarter" idx="10"/>
          </p:nvPr>
        </p:nvSpPr>
        <p:spPr/>
        <p:txBody>
          <a:bodyPr/>
          <a:lstStyle/>
          <a:p>
            <a:fld id="{0437968D-5969-4CC4-A63D-C90CD4C34E88}" type="slidenum">
              <a:rPr lang="en-US" smtClean="0"/>
              <a:t>34</a:t>
            </a:fld>
            <a:endParaRPr lang="en-US"/>
          </a:p>
        </p:txBody>
      </p:sp>
    </p:spTree>
    <p:extLst>
      <p:ext uri="{BB962C8B-B14F-4D97-AF65-F5344CB8AC3E}">
        <p14:creationId xmlns:p14="http://schemas.microsoft.com/office/powerpoint/2010/main" val="1822762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5E53C-DD0D-44FB-F5AC-2671DBC8950F}"/>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27FBF876-8A0D-F1E2-F00E-8C06FA0A5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35</a:t>
            </a:fld>
            <a:endParaRPr lang="en-US" altLang="en-US">
              <a:solidFill>
                <a:srgbClr val="000000"/>
              </a:solidFill>
            </a:endParaRPr>
          </a:p>
        </p:txBody>
      </p:sp>
      <p:sp>
        <p:nvSpPr>
          <p:cNvPr id="32771" name="Rectangle 2">
            <a:extLst>
              <a:ext uri="{FF2B5EF4-FFF2-40B4-BE49-F238E27FC236}">
                <a16:creationId xmlns:a16="http://schemas.microsoft.com/office/drawing/2014/main" id="{644D7812-E654-77AF-7B0C-188A6DAAC2A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DBCA683-EFE6-97EE-7A53-ABED2F054EFF}"/>
              </a:ext>
            </a:extLst>
          </p:cNvPr>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417131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B42D-8535-8ECB-E631-FB288B7CF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13FD1-E817-D2D5-9BA6-BF92D3C9F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3DCD1-8270-17AF-071B-2BDC6E8E6099}"/>
              </a:ext>
            </a:extLst>
          </p:cNvPr>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pPr marL="0" indent="0" algn="l">
              <a:buNone/>
            </a:pPr>
            <a:r>
              <a:rPr lang="en-US" sz="1800" dirty="0">
                <a:effectLst/>
                <a:latin typeface="+mn-lt"/>
                <a:ea typeface="Times New Roman" panose="02020603050405020304" pitchFamily="18" charset="0"/>
              </a:rPr>
              <a:t>Keep in mind that the only requirement in statute is that the college have a signed affidavit. Colleges are not required to verify the information on the affidavit. Auditors should not be asking for supporting documentation. Currently, some colleges require supporting documentation and others don’t, auditors should be checking only the affidavit.</a:t>
            </a:r>
          </a:p>
          <a:p>
            <a:pPr marL="0" indent="0" algn="l">
              <a:buNone/>
            </a:pPr>
            <a:endParaRPr lang="en-US" sz="1800" b="0" i="0" u="none" strike="noStrike" baseline="0" dirty="0">
              <a:solidFill>
                <a:srgbClr val="545658"/>
              </a:solidFill>
              <a:effectLst/>
              <a:latin typeface="+mn-lt"/>
            </a:endParaRPr>
          </a:p>
          <a:p>
            <a:pPr marL="0" indent="0" algn="l">
              <a:buNone/>
            </a:pPr>
            <a:r>
              <a:rPr lang="en-US" sz="1800" b="1" i="0" u="none" strike="noStrike" baseline="0" dirty="0">
                <a:solidFill>
                  <a:srgbClr val="545658"/>
                </a:solidFill>
                <a:effectLst/>
                <a:latin typeface="+mn-lt"/>
              </a:rPr>
              <a:t>How is this going? Anything we need to let the auditors know?</a:t>
            </a:r>
            <a:endParaRPr lang="en-US" sz="1800" b="1" i="0" u="none" strike="noStrike" baseline="0" dirty="0">
              <a:solidFill>
                <a:srgbClr val="545658"/>
              </a:solidFill>
              <a:latin typeface="Source Sans Pro" panose="020B050303040302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419FAD2-8851-E602-96D7-56CAA7DE158E}"/>
              </a:ext>
            </a:extLst>
          </p:cNvPr>
          <p:cNvSpPr>
            <a:spLocks noGrp="1"/>
          </p:cNvSpPr>
          <p:nvPr>
            <p:ph type="sldNum" sz="quarter" idx="5"/>
          </p:nvPr>
        </p:nvSpPr>
        <p:spPr/>
        <p:txBody>
          <a:bodyPr/>
          <a:lstStyle/>
          <a:p>
            <a:fld id="{0437968D-5969-4CC4-A63D-C90CD4C34E88}" type="slidenum">
              <a:rPr lang="en-US" smtClean="0"/>
              <a:t>36</a:t>
            </a:fld>
            <a:endParaRPr lang="en-US"/>
          </a:p>
        </p:txBody>
      </p:sp>
    </p:spTree>
    <p:extLst>
      <p:ext uri="{BB962C8B-B14F-4D97-AF65-F5344CB8AC3E}">
        <p14:creationId xmlns:p14="http://schemas.microsoft.com/office/powerpoint/2010/main" val="4007298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Issue came up because of a military family. They moved out of state and established residence out of state, thought they would still be eligible under AB 540.</a:t>
            </a:r>
          </a:p>
          <a:p>
            <a:pPr>
              <a:defRPr/>
            </a:pPr>
            <a:r>
              <a:rPr lang="en-US" altLang="en-US" sz="1100" dirty="0"/>
              <a:t>Our guidance says the student must live in California to be eligible.</a:t>
            </a:r>
          </a:p>
          <a:p>
            <a:pPr>
              <a:defRPr/>
            </a:pPr>
            <a:r>
              <a:rPr lang="en-US" altLang="en-US" sz="1100" dirty="0"/>
              <a:t>UC residency office said if the student was eligible and left the state, they would still be eligible for AB 540, </a:t>
            </a: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204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8BF7ACC-CF24-4404-A148-4A103B0FDCCA}" type="slidenum">
              <a:rPr lang="en-US" altLang="en-US" sz="1200">
                <a:solidFill>
                  <a:srgbClr val="000000"/>
                </a:solidFill>
                <a:latin typeface="Times New Roman" panose="02020603050405020304" pitchFamily="18" charset="0"/>
              </a:rPr>
              <a:pPr/>
              <a:t>37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1183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17D1-ADEF-CA5F-1EA6-A9E6632B9983}"/>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3A50092-D4B8-5A96-AAA5-D587D8F4741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ADB01499-2FD2-BA7C-FF6D-7D8DE31EF260}"/>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i="1" dirty="0"/>
              <a:t>Requirement 1: Attendance at California schools</a:t>
            </a:r>
            <a:r>
              <a:rPr lang="en-US" altLang="en-US" sz="1100" dirty="0"/>
              <a:t>. There are two ways to meet this requirement:</a:t>
            </a:r>
          </a:p>
          <a:p>
            <a:pPr>
              <a:defRPr/>
            </a:pPr>
            <a:r>
              <a:rPr lang="en-US" altLang="en-US" sz="1100" dirty="0"/>
              <a:t>1.  Total attendance (or attainment of credits earned) in California equivalent to three or more years of full-time attendance at </a:t>
            </a:r>
            <a:r>
              <a:rPr lang="en-US" altLang="en-US" sz="1100" u="sng" dirty="0"/>
              <a:t>California high schools</a:t>
            </a:r>
            <a:r>
              <a:rPr lang="en-US" altLang="en-US" sz="1100" dirty="0"/>
              <a:t>, </a:t>
            </a:r>
            <a:r>
              <a:rPr lang="en-US" altLang="en-US" sz="1100" u="sng" dirty="0"/>
              <a:t>California high schools established by the State Board of Education</a:t>
            </a:r>
            <a:r>
              <a:rPr lang="en-US" altLang="en-US" sz="1100" dirty="0"/>
              <a:t> (purpose is to include all accredited high schools</a:t>
            </a:r>
            <a:r>
              <a:rPr lang="en-US" altLang="en-US" sz="1100" u="sng" dirty="0"/>
              <a:t>)</a:t>
            </a:r>
            <a:r>
              <a:rPr lang="en-US" altLang="en-US" sz="1100" dirty="0"/>
              <a:t>, </a:t>
            </a:r>
            <a:r>
              <a:rPr lang="en-US" altLang="en-US" sz="1100" u="sng" dirty="0"/>
              <a:t>California adult schools </a:t>
            </a:r>
            <a:r>
              <a:rPr lang="en-US" altLang="en-US" sz="1100" dirty="0"/>
              <a:t>(established by a county office of education, a unified school district or high school district, or the Department of Corrections and Rehabilitation), campuses of the </a:t>
            </a:r>
            <a:r>
              <a:rPr lang="en-US" altLang="en-US" sz="1100" u="sng" dirty="0"/>
              <a:t>California Community Colleges</a:t>
            </a:r>
            <a:r>
              <a:rPr lang="en-US" altLang="en-US" sz="1100" dirty="0"/>
              <a:t>, or a combination of these; or </a:t>
            </a:r>
          </a:p>
          <a:p>
            <a:pPr marL="232943" indent="-232943">
              <a:buFontTx/>
              <a:buAutoNum type="arabicPeriod" startAt="2"/>
              <a:defRPr/>
            </a:pPr>
            <a:r>
              <a:rPr lang="en-US" altLang="en-US" sz="1100" dirty="0"/>
              <a:t>Three or more years of full-time California high school coursework, and a total of three or more years of attendance in California elementary schools, California secondary schools, or a combination of California elementary and secondary schools. </a:t>
            </a:r>
            <a:r>
              <a:rPr lang="it-IT" altLang="en-US" sz="1100" dirty="0"/>
              <a:t>(Ed. Code, § 68130.5, subd. (a)(1).) </a:t>
            </a:r>
            <a:r>
              <a:rPr lang="it-IT" altLang="en-US" sz="1100" b="1" u="sng" dirty="0"/>
              <a:t>This is similar to the AB 2000 requirements</a:t>
            </a:r>
          </a:p>
          <a:p>
            <a:pPr marL="0" indent="0">
              <a:buFontTx/>
              <a:buNone/>
              <a:defRPr/>
            </a:pPr>
            <a:endParaRPr lang="it-IT" altLang="en-US" sz="1100" u="sng" dirty="0"/>
          </a:p>
          <a:p>
            <a:pPr>
              <a:defRPr/>
            </a:pPr>
            <a:r>
              <a:rPr lang="it-IT" altLang="en-US" sz="1100" dirty="0"/>
              <a:t>The statute includes specific language as to what constitutes a year of full time attendance (hours, units)</a:t>
            </a:r>
          </a:p>
          <a:p>
            <a:pPr>
              <a:defRPr/>
            </a:pPr>
            <a:r>
              <a:rPr lang="it-IT" altLang="en-US" sz="1100" u="sng" dirty="0"/>
              <a:t>___________________________________________________________________________________________________________________</a:t>
            </a:r>
          </a:p>
          <a:p>
            <a:pPr>
              <a:defRPr/>
            </a:pPr>
            <a:endParaRPr lang="en-US" altLang="en-US" sz="1100" dirty="0"/>
          </a:p>
          <a:p>
            <a:pPr>
              <a:defRPr/>
            </a:pPr>
            <a:r>
              <a:rPr lang="en-US" altLang="en-US" sz="1100" dirty="0"/>
              <a:t>From Peter: California high schools, California high schools established by the State Board of Education: purpose of this is to capture all accredited high schools, </a:t>
            </a:r>
            <a:r>
              <a:rPr lang="en-US" sz="1100" dirty="0"/>
              <a:t>whether public or private, that are established and accredited by some state entity.  Marc has taken the stance that community college districts only need to recognize and accept students from accredited high schools.</a:t>
            </a:r>
            <a:endParaRPr lang="en-US" altLang="en-US" sz="1100" dirty="0"/>
          </a:p>
          <a:p>
            <a:pPr>
              <a:defRPr/>
            </a:pPr>
            <a:endParaRPr lang="en-US" altLang="en-US" sz="1100" dirty="0"/>
          </a:p>
          <a:p>
            <a:pPr>
              <a:defRPr/>
            </a:pPr>
            <a:r>
              <a:rPr lang="en-US" altLang="en-US" sz="1100" dirty="0"/>
              <a:t>Full-time attendance at a California community college means either 12 units of credit per semester (or quarter equivalent per year) or a minimum of 420 class hours per year (or semester or quarter equivalent per year) in non-credit courses authorized by Education Code section 84757. Attendance in credit courses at a California community college counted towards this requirement shall not exceed a total of two years of full-time attendance. (Ed. Code, § 68130.5, </a:t>
            </a:r>
            <a:r>
              <a:rPr lang="en-US" altLang="en-US" sz="1100" dirty="0" err="1"/>
              <a:t>subds</a:t>
            </a:r>
            <a:r>
              <a:rPr lang="en-US" altLang="en-US" sz="1100" dirty="0"/>
              <a:t>. (a)(1)(C)(</a:t>
            </a:r>
            <a:r>
              <a:rPr lang="en-US" altLang="en-US" sz="1100" dirty="0" err="1"/>
              <a:t>i</a:t>
            </a:r>
            <a:r>
              <a:rPr lang="en-US" altLang="en-US" sz="1100" dirty="0"/>
              <a:t>), (a)(1)(C)(ii).) </a:t>
            </a:r>
          </a:p>
          <a:p>
            <a:pPr>
              <a:defRPr/>
            </a:pPr>
            <a:endParaRPr lang="en-US" altLang="en-US" sz="1100" dirty="0"/>
          </a:p>
          <a:p>
            <a:pPr>
              <a:defRPr/>
            </a:pPr>
            <a:r>
              <a:rPr lang="en-US" altLang="en-US" sz="1100" dirty="0"/>
              <a:t>Full-time attendance at a California adult school means a minimum of 420 class hours of attendance for each school year in classes or courses authorized by Education Code section 41976, or Penal Codes sections 2053 or 2054.2. (Ed. Code, § 68130.5, </a:t>
            </a:r>
            <a:r>
              <a:rPr lang="en-US" altLang="en-US" sz="1100" dirty="0" err="1"/>
              <a:t>subd</a:t>
            </a:r>
            <a:r>
              <a:rPr lang="en-US" altLang="en-US" sz="1100" dirty="0"/>
              <a:t>. (a)(1)(C)(</a:t>
            </a:r>
            <a:r>
              <a:rPr lang="en-US" altLang="en-US" sz="1100" dirty="0" err="1"/>
              <a:t>i</a:t>
            </a:r>
            <a:r>
              <a:rPr lang="en-US" altLang="en-US" sz="1100" dirty="0"/>
              <a:t>).) </a:t>
            </a:r>
          </a:p>
        </p:txBody>
      </p:sp>
      <p:sp>
        <p:nvSpPr>
          <p:cNvPr id="4" name="Date Placeholder 3">
            <a:extLst>
              <a:ext uri="{FF2B5EF4-FFF2-40B4-BE49-F238E27FC236}">
                <a16:creationId xmlns:a16="http://schemas.microsoft.com/office/drawing/2014/main" id="{B1C8BD2A-CD74-AC44-92AB-5DFEE00A6BB9}"/>
              </a:ext>
            </a:extLst>
          </p:cNvPr>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20485" name="Slide Number Placeholder 4">
            <a:extLst>
              <a:ext uri="{FF2B5EF4-FFF2-40B4-BE49-F238E27FC236}">
                <a16:creationId xmlns:a16="http://schemas.microsoft.com/office/drawing/2014/main" id="{9F54E355-DD88-E1F7-7AF0-AAD750196C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8BF7ACC-CF24-4404-A148-4A103B0FDCCA}" type="slidenum">
              <a:rPr lang="en-US" altLang="en-US" sz="1200">
                <a:solidFill>
                  <a:srgbClr val="000000"/>
                </a:solidFill>
                <a:latin typeface="Times New Roman" panose="02020603050405020304" pitchFamily="18" charset="0"/>
              </a:rPr>
              <a:pPr/>
              <a:t>38</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13891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t>Requirement 2: Completion of a course of study</a:t>
            </a:r>
            <a:r>
              <a:rPr lang="en-US" altLang="en-US" dirty="0"/>
              <a:t>. This requirement may be met in any of the following ways: </a:t>
            </a:r>
          </a:p>
          <a:p>
            <a:r>
              <a:rPr lang="en-US" altLang="en-US" u="sng" dirty="0"/>
              <a:t>Graduation from a California high school </a:t>
            </a:r>
            <a:r>
              <a:rPr lang="en-US" altLang="en-US" dirty="0"/>
              <a:t>or equivalent. </a:t>
            </a:r>
          </a:p>
          <a:p>
            <a:r>
              <a:rPr lang="en-US" altLang="en-US" u="sng" dirty="0"/>
              <a:t>Attainment of an associate degree </a:t>
            </a:r>
            <a:r>
              <a:rPr lang="en-US" altLang="en-US" dirty="0"/>
              <a:t>from a California community college. </a:t>
            </a:r>
          </a:p>
          <a:p>
            <a:r>
              <a:rPr lang="en-US" altLang="en-US" u="sng" dirty="0"/>
              <a:t>Fulfillment of the minimum transfer requirements </a:t>
            </a:r>
            <a:r>
              <a:rPr lang="en-US" altLang="en-US" dirty="0"/>
              <a:t>established for the University of California or the California State University for students transferring from a California community college. </a:t>
            </a:r>
          </a:p>
          <a:p>
            <a:endParaRPr lang="en-US" altLang="en-US" dirty="0"/>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225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6E6C7B58-0FA2-4C22-B428-46AA5A293620}" type="slidenum">
              <a:rPr lang="en-US" altLang="en-US" sz="1200">
                <a:solidFill>
                  <a:srgbClr val="000000"/>
                </a:solidFill>
                <a:latin typeface="Times New Roman" panose="02020603050405020304" pitchFamily="18" charset="0"/>
              </a:rPr>
              <a:pPr/>
              <a:t>39</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79773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Requirement 3: </a:t>
            </a:r>
            <a:r>
              <a:rPr lang="en-US" altLang="en-US" b="1" dirty="0">
                <a:solidFill>
                  <a:srgbClr val="1C1C1C"/>
                </a:solidFill>
              </a:rPr>
              <a:t>Registration</a:t>
            </a:r>
            <a:r>
              <a:rPr lang="en-US" altLang="en-US" dirty="0">
                <a:solidFill>
                  <a:srgbClr val="1C1C1C"/>
                </a:solidFill>
              </a:rPr>
              <a:t>. In order to qualify for the AB 540 exemption, </a:t>
            </a:r>
            <a:r>
              <a:rPr lang="en-US" altLang="en-US" b="1" dirty="0">
                <a:solidFill>
                  <a:srgbClr val="1C1C1C"/>
                </a:solidFill>
              </a:rPr>
              <a:t>a student must be registered as an entering student at, or current enrollment at</a:t>
            </a:r>
            <a:r>
              <a:rPr lang="en-US" altLang="en-US" dirty="0">
                <a:solidFill>
                  <a:srgbClr val="1C1C1C"/>
                </a:solidFill>
              </a:rPr>
              <a:t>, an accredited institution of higher education in California. (Ed. Code, § 68130.5, </a:t>
            </a:r>
            <a:r>
              <a:rPr lang="en-US" altLang="en-US" dirty="0" err="1">
                <a:solidFill>
                  <a:srgbClr val="1C1C1C"/>
                </a:solidFill>
              </a:rPr>
              <a:t>subd</a:t>
            </a:r>
            <a:r>
              <a:rPr lang="en-US" altLang="en-US" dirty="0">
                <a:solidFill>
                  <a:srgbClr val="1C1C1C"/>
                </a:solidFill>
              </a:rPr>
              <a:t>. (a)(3).)</a:t>
            </a:r>
          </a:p>
          <a:p>
            <a:endParaRPr lang="en-US" altLang="en-US" b="1" dirty="0">
              <a:solidFill>
                <a:srgbClr val="1C1C1C"/>
              </a:solidFill>
            </a:endParaRPr>
          </a:p>
          <a:p>
            <a:r>
              <a:rPr lang="en-US" altLang="en-US" dirty="0">
                <a:solidFill>
                  <a:srgbClr val="1C1C1C"/>
                </a:solidFill>
              </a:rPr>
              <a:t>Requirement 4: </a:t>
            </a:r>
            <a:r>
              <a:rPr lang="en-US" altLang="en-US" b="1" dirty="0">
                <a:solidFill>
                  <a:srgbClr val="1C1C1C"/>
                </a:solidFill>
              </a:rPr>
              <a:t>Affidavit of student without lawful immigration status. </a:t>
            </a:r>
            <a:r>
              <a:rPr lang="en-US" altLang="en-US" dirty="0">
                <a:solidFill>
                  <a:srgbClr val="1C1C1C"/>
                </a:solidFill>
              </a:rPr>
              <a:t>Students without lawful immigration status must file an affidavit with their college or university stating that the student has either filed an application to legalize his or her immigration status, or will file an application as soon as he or she is eligible to do so. (Ed. Code, § 68130.5, </a:t>
            </a:r>
            <a:r>
              <a:rPr lang="en-US" altLang="en-US" dirty="0" err="1">
                <a:solidFill>
                  <a:srgbClr val="1C1C1C"/>
                </a:solidFill>
              </a:rPr>
              <a:t>subd</a:t>
            </a:r>
            <a:r>
              <a:rPr lang="en-US" altLang="en-US" dirty="0">
                <a:solidFill>
                  <a:srgbClr val="1C1C1C"/>
                </a:solidFill>
              </a:rPr>
              <a:t>. (a)(4).) </a:t>
            </a:r>
            <a:r>
              <a:rPr lang="en-US" altLang="en-US" b="1" dirty="0">
                <a:solidFill>
                  <a:srgbClr val="1C1C1C"/>
                </a:solidFill>
              </a:rPr>
              <a:t>(Note: All students seeking the AB 540 exemption must complete the affidavit.)</a:t>
            </a:r>
          </a:p>
          <a:p>
            <a:endParaRPr lang="en-US" altLang="en-US" dirty="0">
              <a:solidFill>
                <a:srgbClr val="1C1C1C"/>
              </a:solidFill>
            </a:endParaRPr>
          </a:p>
          <a:p>
            <a:r>
              <a:rPr lang="en-US" altLang="en-US" dirty="0">
                <a:solidFill>
                  <a:srgbClr val="1C1C1C"/>
                </a:solidFill>
              </a:rPr>
              <a:t>From Peter: </a:t>
            </a:r>
            <a:r>
              <a:rPr lang="en-US" altLang="en-US" dirty="0"/>
              <a:t>This is an interesting issue because we have a few places where there is language of something happening in the future.  Example: I have graduated or </a:t>
            </a:r>
            <a:r>
              <a:rPr lang="en-US" altLang="en-US" u="sng" dirty="0"/>
              <a:t>will graduate</a:t>
            </a:r>
            <a:r>
              <a:rPr lang="en-US" altLang="en-US" dirty="0"/>
              <a:t> with a H.S. diploma. Practically, high school seniors applying to college have not yet graduated, but they will, and they need the exemption so we included this future language.</a:t>
            </a:r>
          </a:p>
          <a:p>
            <a:r>
              <a:rPr lang="en-US" altLang="en-US" dirty="0"/>
              <a:t> </a:t>
            </a:r>
          </a:p>
          <a:p>
            <a:r>
              <a:rPr lang="en-US" altLang="en-US" dirty="0"/>
              <a:t>To answer your question: Yes, the law requires that all students seeking the exemption complete the affidavit. The language that a student has either applied to legalize immigration status or as soon as the student is eligible was drafted to include students who were still in the process of legalizing.  Again, </a:t>
            </a:r>
            <a:r>
              <a:rPr lang="en-US" altLang="en-US" u="sng" dirty="0"/>
              <a:t>the intent of the bill is to be more inclusive so that’s why the advisory was written the way it was</a:t>
            </a:r>
            <a:r>
              <a:rPr lang="en-US" altLang="en-US" dirty="0"/>
              <a:t>.  That’s also why we included the “will graduate” language so we don’t unintentionally exclude anyone.</a:t>
            </a: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245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5B95F76-E099-408E-A0CE-7D950326C133}" type="slidenum">
              <a:rPr lang="en-US" altLang="en-US" sz="1200">
                <a:solidFill>
                  <a:srgbClr val="000000"/>
                </a:solidFill>
                <a:latin typeface="Times New Roman" panose="02020603050405020304" pitchFamily="18" charset="0"/>
              </a:rPr>
              <a:pPr/>
              <a:t>40</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55473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onotype Sorts"/>
              <a:buNone/>
            </a:pPr>
            <a:r>
              <a:rPr lang="en-US" altLang="en-US" b="1" dirty="0">
                <a:solidFill>
                  <a:srgbClr val="1C1C1C"/>
                </a:solidFill>
              </a:rPr>
              <a:t>Question:</a:t>
            </a:r>
            <a:r>
              <a:rPr lang="en-US" altLang="en-US" dirty="0">
                <a:solidFill>
                  <a:srgbClr val="1C1C1C"/>
                </a:solidFill>
              </a:rPr>
              <a:t> Can colleges accept partial Community College attendance in an academic year?</a:t>
            </a:r>
          </a:p>
          <a:p>
            <a:pPr>
              <a:buFont typeface="Monotype Sorts"/>
              <a:buNone/>
            </a:pPr>
            <a:endParaRPr lang="en-US" altLang="en-US" sz="800" b="1" dirty="0">
              <a:solidFill>
                <a:srgbClr val="1C1C1C"/>
              </a:solidFill>
            </a:endParaRPr>
          </a:p>
          <a:p>
            <a:pPr>
              <a:buFont typeface="Monotype Sorts"/>
              <a:buNone/>
            </a:pPr>
            <a:r>
              <a:rPr lang="en-US" altLang="en-US" b="1" dirty="0">
                <a:solidFill>
                  <a:srgbClr val="1C1C1C"/>
                </a:solidFill>
              </a:rPr>
              <a:t>Answer: </a:t>
            </a:r>
            <a:r>
              <a:rPr lang="en-US" altLang="en-US" dirty="0">
                <a:solidFill>
                  <a:srgbClr val="1C1C1C"/>
                </a:solidFill>
              </a:rPr>
              <a:t>Yes. The accumulation of credit and/or non-credit courses in any academic year shall be calculated in reference to a year’s equivalence, and not the amount of credit or non-credit earned per semester or per quarter. </a:t>
            </a:r>
          </a:p>
          <a:p>
            <a:endParaRPr lang="en-US" altLang="en-US" dirty="0"/>
          </a:p>
          <a:p>
            <a:r>
              <a:rPr lang="en-US" altLang="en-US" dirty="0"/>
              <a:t>High school: calculated based on the requirement that students complete 220 credits to graduate in 4 years (55 credits per</a:t>
            </a:r>
            <a:r>
              <a:rPr lang="en-US" altLang="en-US" baseline="0" dirty="0"/>
              <a:t> year)</a:t>
            </a:r>
            <a:r>
              <a:rPr lang="en-US" altLang="en-US" dirty="0"/>
              <a:t>, when you adjust down proportionately for 3 years it is 165 credits.</a:t>
            </a:r>
          </a:p>
          <a:p>
            <a:endParaRPr lang="en-US" altLang="en-US" dirty="0"/>
          </a:p>
          <a:p>
            <a:r>
              <a:rPr lang="en-US" altLang="en-US" u="sng" dirty="0"/>
              <a:t>Hypothetical Student A</a:t>
            </a:r>
            <a:r>
              <a:rPr lang="en-US" altLang="en-US" dirty="0"/>
              <a:t>:  A student takes 12 units of credit courses during two semesters in an academic year at a California community college.  Can the student count the 12 units towards eligibility if the units were not completed within one semester?</a:t>
            </a:r>
          </a:p>
          <a:p>
            <a:r>
              <a:rPr lang="en-US" altLang="en-US" dirty="0"/>
              <a:t> </a:t>
            </a:r>
          </a:p>
          <a:p>
            <a:r>
              <a:rPr lang="en-US" altLang="en-US" dirty="0"/>
              <a:t>A: Yes, a student who takes 12 units of credit courses in an academic year has earned the equivalent of a semester towards AB 540 eligibility.  The 12 units do not need to be completed within a single semester to count towards eligibility.</a:t>
            </a:r>
          </a:p>
          <a:p>
            <a:r>
              <a:rPr lang="en-US" altLang="en-US" dirty="0"/>
              <a:t> </a:t>
            </a:r>
          </a:p>
          <a:p>
            <a:r>
              <a:rPr lang="en-US" altLang="en-US" u="sng" dirty="0"/>
              <a:t>Hypothetical Student B:</a:t>
            </a:r>
            <a:endParaRPr lang="en-US" altLang="en-US" dirty="0"/>
          </a:p>
          <a:p>
            <a:r>
              <a:rPr lang="en-US" altLang="en-US" dirty="0"/>
              <a:t>We have a student who has 2 ½ years at a California adult school and has graduated. She doesn’t have “the equivalent” of three years but does have a diploma.  She has also attended credited college classes and has completed the following: </a:t>
            </a:r>
          </a:p>
          <a:p>
            <a:r>
              <a:rPr lang="en-US" altLang="en-US" dirty="0"/>
              <a:t>8 units in Fall 16, 8 units in Spring 17, 4 units in Summer 17, and 6 units in Fall 17 for a total of </a:t>
            </a:r>
            <a:r>
              <a:rPr lang="en-US" altLang="en-US" b="1" dirty="0"/>
              <a:t>26 units.</a:t>
            </a:r>
            <a:endParaRPr lang="en-US" altLang="en-US" dirty="0"/>
          </a:p>
          <a:p>
            <a:r>
              <a:rPr lang="en-US" altLang="en-US" dirty="0"/>
              <a:t>May the student use any of these units to make up for that one semester since the student never attended credit classes full-time?</a:t>
            </a:r>
          </a:p>
          <a:p>
            <a:r>
              <a:rPr lang="en-US" altLang="en-US" dirty="0"/>
              <a:t> </a:t>
            </a:r>
          </a:p>
          <a:p>
            <a:r>
              <a:rPr lang="en-US" altLang="en-US" dirty="0"/>
              <a:t>A: Yes, Hypothetical Student B is eligible for the exemption.  Education Code 68130.5, subdivision (a)(1) states the first of the four eligibility criteria can be met in one of two alternative ways: (A) the accumulation of attendance or credits equivalent to three years of attendance or credits at California high schools, adult schools, or community colleges; or (B) three or more years of actual full-time high school coursework combined with three or more years of actual high school or secondary school attendance (or a combination of the two) in California.  Hypothetical Student B would qualify under (A), but must also meet the criteria specified in Education Code 68130.5, subdivision (a)(2), (a)(3), and (a)(4), and described in the advisory.  </a:t>
            </a:r>
          </a:p>
          <a:p>
            <a:r>
              <a:rPr lang="en-US" altLang="en-US" dirty="0"/>
              <a:t> </a:t>
            </a:r>
          </a:p>
          <a:p>
            <a:r>
              <a:rPr lang="en-US" altLang="en-US" u="sng" dirty="0"/>
              <a:t>Hypothetical Student C:</a:t>
            </a:r>
            <a:r>
              <a:rPr lang="en-US" altLang="en-US" dirty="0"/>
              <a:t>  A student who had foreign school high school attendance but came for junior and senior years to a CA high school, accumulated over 165 credits and graduated.  Would this student be eligible for AB540 exemption?  The student also has a valid Employment Authorization Card.  </a:t>
            </a:r>
          </a:p>
          <a:p>
            <a:r>
              <a:rPr lang="en-US" altLang="en-US" dirty="0"/>
              <a:t> </a:t>
            </a:r>
          </a:p>
          <a:p>
            <a:r>
              <a:rPr lang="en-US" altLang="en-US" dirty="0"/>
              <a:t>A: We understand 165 credits to be the minimum equivalent of three years of High School.  This would qualify under Education Code section 68130.5, subdivision (a)(1)(A) as attainment of credits earned at a high school in California equivalent to three or more years of full-time attainment of credits.  The student’s valid employment authorization card is not part of this analysis.</a:t>
            </a:r>
          </a:p>
          <a:p>
            <a:r>
              <a:rPr lang="en-US" altLang="en-US" dirty="0"/>
              <a:t> </a:t>
            </a:r>
          </a:p>
          <a:p>
            <a:r>
              <a:rPr lang="en-US" altLang="en-US" u="sng" dirty="0"/>
              <a:t>Hypothetical Student C (</a:t>
            </a:r>
            <a:r>
              <a:rPr lang="en-US" altLang="en-US" u="sng" dirty="0" err="1"/>
              <a:t>cont</a:t>
            </a:r>
            <a:r>
              <a:rPr lang="en-US" altLang="en-US" u="sng" dirty="0"/>
              <a:t>…):</a:t>
            </a:r>
            <a:r>
              <a:rPr lang="en-US" altLang="en-US" dirty="0"/>
              <a:t> Would Hypothetical Student C need to complete the requirement of “attended a combination of elementary, middle and/or high schools in California for a total of three or more years”? </a:t>
            </a:r>
            <a:br>
              <a:rPr lang="en-US" altLang="en-US" dirty="0"/>
            </a:br>
            <a:endParaRPr lang="en-US" altLang="en-US" dirty="0"/>
          </a:p>
          <a:p>
            <a:r>
              <a:rPr lang="en-US" altLang="en-US" dirty="0"/>
              <a:t>A: No, assuming the student meets all the other requirements, the student would qualify under Education Code section 68130.5(a)(1)(A) [BOX 1 of Column A], since the student attained the equivalent of three or more years of full-time attainment of credits at a California high school.  This would satisfy BOX 1 of Column A, because the attainment of three of more years of full-time credits in California may be completed in under three years.  If BOX 1 of Column A is satisfied, the student does not need to satisfy BOX 2 of Column A. </a:t>
            </a: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BEB715F7-B162-426C-AF66-28FFDE34B361}" type="slidenum">
              <a:rPr lang="en-US" altLang="en-US" sz="1200">
                <a:solidFill>
                  <a:srgbClr val="000000"/>
                </a:solidFill>
                <a:latin typeface="Times New Roman" panose="02020603050405020304" pitchFamily="18" charset="0"/>
              </a:rPr>
              <a:pPr/>
              <a:t>41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46155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1200" b="1" dirty="0">
                <a:solidFill>
                  <a:srgbClr val="1C1C1C"/>
                </a:solidFill>
              </a:rPr>
              <a:t>Question:</a:t>
            </a:r>
            <a:r>
              <a:rPr lang="en-US" altLang="en-US" sz="1200" dirty="0">
                <a:solidFill>
                  <a:srgbClr val="1C1C1C"/>
                </a:solidFill>
              </a:rPr>
              <a:t> Does the attendance requirement have to be completed before the completion of a course of study requirement?</a:t>
            </a:r>
          </a:p>
          <a:p>
            <a:pPr marL="457200" lvl="1" indent="0">
              <a:buNone/>
            </a:pPr>
            <a:r>
              <a:rPr lang="en-US" altLang="en-US" sz="1200" dirty="0">
                <a:solidFill>
                  <a:srgbClr val="1C1C1C"/>
                </a:solidFill>
              </a:rPr>
              <a:t>Example: Student who has 2 years at a California high school and graduated with a high school diploma.  After graduating, she attended noncredit community college classes and completed 450 class hours.</a:t>
            </a:r>
          </a:p>
          <a:p>
            <a:pPr marL="457200" lvl="1" indent="0">
              <a:buNone/>
            </a:pPr>
            <a:r>
              <a:rPr lang="en-US" altLang="en-US" sz="1200" b="1" dirty="0">
                <a:solidFill>
                  <a:srgbClr val="1C1C1C"/>
                </a:solidFill>
              </a:rPr>
              <a:t>We have also</a:t>
            </a:r>
            <a:r>
              <a:rPr lang="en-US" altLang="en-US" sz="1200" b="1" baseline="0" dirty="0">
                <a:solidFill>
                  <a:srgbClr val="1C1C1C"/>
                </a:solidFill>
              </a:rPr>
              <a:t> seen situations where a student completed a GED and then returned to </a:t>
            </a:r>
            <a:r>
              <a:rPr lang="en-US" altLang="en-US" sz="1200" b="1" baseline="0" dirty="0" err="1">
                <a:solidFill>
                  <a:srgbClr val="1C1C1C"/>
                </a:solidFill>
              </a:rPr>
              <a:t>highschool</a:t>
            </a:r>
            <a:r>
              <a:rPr lang="en-US" altLang="en-US" sz="1200" b="1" baseline="0" dirty="0">
                <a:solidFill>
                  <a:srgbClr val="1C1C1C"/>
                </a:solidFill>
              </a:rPr>
              <a:t> to complete an actual diploma, this would work as well. As long as they meet the </a:t>
            </a:r>
            <a:r>
              <a:rPr lang="en-US" altLang="en-US" sz="1200" b="1" baseline="0" dirty="0" err="1">
                <a:solidFill>
                  <a:srgbClr val="1C1C1C"/>
                </a:solidFill>
              </a:rPr>
              <a:t>requirments</a:t>
            </a:r>
            <a:r>
              <a:rPr lang="en-US" altLang="en-US" sz="1200" b="1" baseline="0" dirty="0">
                <a:solidFill>
                  <a:srgbClr val="1C1C1C"/>
                </a:solidFill>
              </a:rPr>
              <a:t> for attendance and completion of a course of study in CA</a:t>
            </a:r>
            <a:endParaRPr lang="en-US" altLang="en-US" sz="1200" b="1" dirty="0">
              <a:solidFill>
                <a:srgbClr val="1C1C1C"/>
              </a:solidFill>
            </a:endParaRPr>
          </a:p>
          <a:p>
            <a:pPr marL="0" indent="0">
              <a:buNone/>
            </a:pPr>
            <a:endParaRPr lang="en-US" altLang="en-US" sz="1200" b="1" dirty="0">
              <a:solidFill>
                <a:srgbClr val="1C1C1C"/>
              </a:solidFill>
            </a:endParaRPr>
          </a:p>
          <a:p>
            <a:pPr marL="0" indent="0">
              <a:buNone/>
            </a:pPr>
            <a:r>
              <a:rPr lang="en-US" altLang="en-US" sz="1200" b="1" dirty="0">
                <a:solidFill>
                  <a:srgbClr val="1C1C1C"/>
                </a:solidFill>
              </a:rPr>
              <a:t>Answer: </a:t>
            </a:r>
            <a:r>
              <a:rPr lang="en-US" altLang="en-US" sz="1200" dirty="0">
                <a:solidFill>
                  <a:srgbClr val="1C1C1C"/>
                </a:solidFill>
              </a:rPr>
              <a:t>No. There is no specific sequence outlined in the statute, as long as the student meets all applicable requirements, they would be eligible for the exemption.</a:t>
            </a:r>
          </a:p>
          <a:p>
            <a:endParaRPr lang="en-US" altLang="en-US" sz="1200"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BEB715F7-B162-426C-AF66-28FFDE34B361}" type="slidenum">
              <a:rPr lang="en-US" altLang="en-US" sz="1200">
                <a:solidFill>
                  <a:srgbClr val="000000"/>
                </a:solidFill>
                <a:latin typeface="Times New Roman" panose="02020603050405020304" pitchFamily="18" charset="0"/>
              </a:rPr>
              <a:pPr/>
              <a:t>42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0533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3FCDE3-2823-4F80-9676-66878CEB6093}" type="slidenum">
              <a:rPr lang="en-US" altLang="en-US" smtClean="0">
                <a:solidFill>
                  <a:srgbClr val="000000"/>
                </a:solidFill>
              </a:rPr>
              <a:pPr>
                <a:spcBef>
                  <a:spcPct val="0"/>
                </a:spcBef>
              </a:pPr>
              <a:t>4</a:t>
            </a:fld>
            <a:endParaRPr lang="en-US" altLang="en-US">
              <a:solidFill>
                <a:srgbClr val="000000"/>
              </a:solidFill>
            </a:endParaRPr>
          </a:p>
        </p:txBody>
      </p:sp>
      <p:sp>
        <p:nvSpPr>
          <p:cNvPr id="1433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dirty="0"/>
              <a:t>Residence can be established or changed only the union of physical presence and intent.  </a:t>
            </a:r>
          </a:p>
          <a:p>
            <a:pPr>
              <a:defRPr/>
            </a:pPr>
            <a:endParaRPr lang="en-US" sz="1100" dirty="0"/>
          </a:p>
          <a:p>
            <a:pPr marL="228943" indent="-228943">
              <a:buFontTx/>
              <a:buChar char="•"/>
              <a:defRPr/>
            </a:pPr>
            <a:r>
              <a:rPr lang="en-US" sz="1100" dirty="0"/>
              <a:t>As it relates to establishing residence, you </a:t>
            </a:r>
            <a:r>
              <a:rPr lang="en-US" sz="1100" b="1" dirty="0"/>
              <a:t>can’t have physical presence without demonstrated or manifested intent</a:t>
            </a:r>
            <a:r>
              <a:rPr lang="en-US" sz="1100" dirty="0"/>
              <a:t>.  You also can’t have intent without physical presence.  </a:t>
            </a:r>
            <a:r>
              <a:rPr lang="en-US" sz="1100" b="1" dirty="0"/>
              <a:t>Must have both</a:t>
            </a:r>
            <a:r>
              <a:rPr lang="en-US" sz="1100" dirty="0"/>
              <a:t>, cannot just be physically present in CA for 1 year and then apply for a CA ID 1 week before the residency determination date.</a:t>
            </a:r>
          </a:p>
          <a:p>
            <a:pPr>
              <a:defRPr/>
            </a:pPr>
            <a:endParaRPr lang="en-US" sz="1100" dirty="0"/>
          </a:p>
          <a:p>
            <a:pPr marL="228943" indent="-228943">
              <a:buFontTx/>
              <a:buChar char="•"/>
              <a:defRPr/>
            </a:pPr>
            <a:r>
              <a:rPr lang="en-US" sz="1100" dirty="0"/>
              <a:t>So, it’s important to remind students that just being physically present within the state will not be enough to establish their domicile in California and that they can’t expect to be </a:t>
            </a:r>
            <a:r>
              <a:rPr lang="en-US" sz="1100" dirty="0" err="1"/>
              <a:t>reclassifed</a:t>
            </a:r>
            <a:r>
              <a:rPr lang="en-US" sz="1100" dirty="0"/>
              <a:t> to resident status unless they also take demonstrable steps to make California their permanent home.  </a:t>
            </a:r>
          </a:p>
          <a:p>
            <a:pPr marL="228943" indent="-228943">
              <a:buFontTx/>
              <a:buChar char="•"/>
              <a:defRPr/>
            </a:pPr>
            <a:endParaRPr lang="en-US" sz="1100" dirty="0"/>
          </a:p>
          <a:p>
            <a:pPr marL="228943" indent="-228943">
              <a:buFontTx/>
              <a:buChar char="•"/>
              <a:defRPr/>
            </a:pPr>
            <a:r>
              <a:rPr lang="en-US" sz="1100" dirty="0"/>
              <a:t>They should also be reminded not to engage in conduct inconsistent with a claim of residence, such as voting in another state or declaring a nonresident status for income tax purposes.</a:t>
            </a:r>
          </a:p>
          <a:p>
            <a:pPr marL="228943" indent="-228943">
              <a:buFontTx/>
              <a:buChar char="•"/>
              <a:defRPr/>
            </a:pPr>
            <a:endParaRPr lang="en-US" sz="1100" dirty="0"/>
          </a:p>
          <a:p>
            <a:pPr marL="228943" indent="-228943">
              <a:buFontTx/>
              <a:buChar char="•"/>
              <a:defRPr/>
            </a:pPr>
            <a:r>
              <a:rPr lang="en-US" sz="1100" dirty="0">
                <a:solidFill>
                  <a:srgbClr val="1C1C1C"/>
                </a:solidFill>
              </a:rPr>
              <a:t>The </a:t>
            </a:r>
            <a:r>
              <a:rPr lang="en-US" sz="1100" b="1" u="sng" dirty="0">
                <a:solidFill>
                  <a:srgbClr val="1C1C1C"/>
                </a:solidFill>
              </a:rPr>
              <a:t>residence determination date</a:t>
            </a:r>
            <a:r>
              <a:rPr lang="en-US" sz="1100" dirty="0">
                <a:solidFill>
                  <a:srgbClr val="1C1C1C"/>
                </a:solidFill>
              </a:rPr>
              <a:t> is the day immediately preceding the opening day of instruction of the quarter, semester, or other session as set by the district governing board, during which the student proses to attend.  </a:t>
            </a:r>
          </a:p>
          <a:p>
            <a:pPr>
              <a:defRPr/>
            </a:pPr>
            <a:r>
              <a:rPr lang="en-US" sz="1100" dirty="0">
                <a:solidFill>
                  <a:srgbClr val="1C1C1C"/>
                </a:solidFill>
              </a:rPr>
              <a:t>------------------------------------------------------------------------------------------------------------------</a:t>
            </a:r>
          </a:p>
          <a:p>
            <a:pPr>
              <a:defRPr/>
            </a:pPr>
            <a:r>
              <a:rPr lang="en-US" sz="1100" dirty="0">
                <a:solidFill>
                  <a:srgbClr val="1C1C1C"/>
                </a:solidFill>
              </a:rPr>
              <a:t>Enrollments in late starting classes within a term are subject to this uniform residence determination date.</a:t>
            </a:r>
          </a:p>
          <a:p>
            <a:pPr marL="228943" indent="-228943">
              <a:buFontTx/>
              <a:buChar char="•"/>
              <a:defRPr/>
            </a:pPr>
            <a:endParaRPr lang="en-US" sz="1100" dirty="0">
              <a:solidFill>
                <a:srgbClr val="1C1C1C"/>
              </a:solidFill>
            </a:endParaRPr>
          </a:p>
          <a:p>
            <a:pPr marL="228943" indent="-228943">
              <a:buFontTx/>
              <a:buChar char="•"/>
              <a:defRPr/>
            </a:pPr>
            <a:r>
              <a:rPr lang="en-US" sz="1100" dirty="0">
                <a:solidFill>
                  <a:srgbClr val="1C1C1C"/>
                </a:solidFill>
              </a:rPr>
              <a:t>Each term only has ONE residence determination date.  </a:t>
            </a:r>
          </a:p>
          <a:p>
            <a:pPr marL="228943" indent="-228943">
              <a:buFontTx/>
              <a:buChar char="•"/>
              <a:defRPr/>
            </a:pPr>
            <a:endParaRPr lang="en-US" sz="1100" dirty="0">
              <a:solidFill>
                <a:srgbClr val="1C1C1C"/>
              </a:solidFill>
            </a:endParaRPr>
          </a:p>
          <a:p>
            <a:pPr marL="228943" indent="-228943">
              <a:buFontTx/>
              <a:buChar char="•"/>
              <a:defRPr/>
            </a:pPr>
            <a:r>
              <a:rPr lang="en-US" sz="1100" dirty="0">
                <a:solidFill>
                  <a:srgbClr val="1C1C1C"/>
                </a:solidFill>
              </a:rPr>
              <a:t>So, the residence determination date is not only the key date for determining whether a student has met the physical presence and intent requirements to be classified as a resident, but also the key date for determining if a student qualifies for an exception to residence determination or a nonresident tuition fee exemptions, such as AB 540.</a:t>
            </a:r>
          </a:p>
          <a:p>
            <a:pPr>
              <a:defRPr/>
            </a:pPr>
            <a:endParaRPr lang="en-US" sz="1100" dirty="0"/>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1584536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Nonresident students (other than those present in the US with a nonimmigrant visa) are eligible for the AB 540 nonresident tuition exemption. If a student comes to the US on a nonimmigrant visa but is out of status at the time they complete the AB 540 affidavit they are eligible for the exemption. Undocumented students are also eligible for the exemption.</a:t>
            </a: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F3D1EBE0-4581-44CB-91EA-061513689EE2}" type="slidenum">
              <a:rPr lang="en-US" altLang="en-US" sz="1200">
                <a:solidFill>
                  <a:srgbClr val="000000"/>
                </a:solidFill>
                <a:latin typeface="Times New Roman" panose="02020603050405020304" pitchFamily="18" charset="0"/>
              </a:rPr>
              <a:pPr/>
              <a:t>43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1247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Many nonimmigrant visas (B visa, F visa, </a:t>
            </a:r>
            <a:r>
              <a:rPr lang="en-US" altLang="en-US" dirty="0" err="1">
                <a:solidFill>
                  <a:srgbClr val="1C1C1C"/>
                </a:solidFill>
              </a:rPr>
              <a:t>etc</a:t>
            </a:r>
            <a:r>
              <a:rPr lang="en-US" altLang="en-US" dirty="0">
                <a:solidFill>
                  <a:srgbClr val="1C1C1C"/>
                </a:solidFill>
              </a:rPr>
              <a:t>) are issued for a long period (example: 10 years), however the visa only allows the individual to be legally present in the US for a short period (6 months) and then requires that they return to their home country. If someone overstays their visa (stays longer than the 6 months they are permitted to be in the US) they would be in violation of the terms of their visa and would be considered to be out of status, even if the visa is not expired.</a:t>
            </a: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4BBA5AF8-9D79-4189-B324-82BFCC0B7E50}" type="slidenum">
              <a:rPr lang="en-US" altLang="en-US" sz="1200">
                <a:solidFill>
                  <a:srgbClr val="000000"/>
                </a:solidFill>
                <a:latin typeface="Times New Roman" panose="02020603050405020304" pitchFamily="18" charset="0"/>
              </a:rPr>
              <a:pPr/>
              <a:t>44</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19341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Attendance at elementary, middle, and high school is compulsory education and is almost always full-time. Therefore it would be reasonable to look at the periods of attendance and assume that the student attended full time and completed the standard hours during the period of attendance. Additionally, the AB 540 form is a self certification form, colleges are not expected to perform verification checks to ensure the information reported is correct.</a:t>
            </a:r>
          </a:p>
          <a:p>
            <a:endParaRPr lang="en-US" altLang="en-US" dirty="0">
              <a:solidFill>
                <a:srgbClr val="1C1C1C"/>
              </a:solidFill>
            </a:endParaRPr>
          </a:p>
          <a:p>
            <a:r>
              <a:rPr lang="en-US" altLang="en-US" dirty="0"/>
              <a:t>Community colleges may accept self-certification, or may require supporting documentation. The exemption application form states “Applicants must submit, as part of this form, official transcripts/attendance records that validate any of the information above </a:t>
            </a:r>
            <a:r>
              <a:rPr lang="en-US" altLang="en-US" b="1" dirty="0"/>
              <a:t>as requested</a:t>
            </a:r>
            <a:r>
              <a:rPr lang="en-US" altLang="en-US" dirty="0"/>
              <a:t> by the College, District, or University residence official.” </a:t>
            </a:r>
          </a:p>
          <a:p>
            <a:endParaRPr lang="en-US" altLang="en-US" dirty="0">
              <a:solidFill>
                <a:srgbClr val="1C1C1C"/>
              </a:solidFill>
            </a:endParaRPr>
          </a:p>
          <a:p>
            <a:endParaRPr lang="en-US" altLang="en-US" dirty="0">
              <a:solidFill>
                <a:srgbClr val="1C1C1C"/>
              </a:solidFill>
            </a:endParaRP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4/18/2025</a:t>
            </a:fld>
            <a:endParaRPr lang="en-US">
              <a:solidFill>
                <a:srgbClr val="000000"/>
              </a:solidFill>
            </a:endParaRP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9FFAA6B2-F174-49C2-A798-2E47D876DCD8}" type="slidenum">
              <a:rPr lang="en-US" altLang="en-US" sz="1200">
                <a:solidFill>
                  <a:srgbClr val="000000"/>
                </a:solidFill>
                <a:latin typeface="Times New Roman" panose="02020603050405020304" pitchFamily="18" charset="0"/>
              </a:rPr>
              <a:pPr/>
              <a:t>45</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7630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1C1C1C"/>
              </a:solidFill>
            </a:endParaRPr>
          </a:p>
          <a:p>
            <a:endParaRPr lang="en-US" altLang="en-US" dirty="0">
              <a:solidFill>
                <a:srgbClr val="1C1C1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We have found that it is about 50/50 in this regard, about half of the CCCs require some form of supporting documentation and the other half does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When</a:t>
            </a:r>
            <a:r>
              <a:rPr lang="en-US" baseline="0" dirty="0">
                <a:solidFill>
                  <a:srgbClr val="1C1C1C"/>
                </a:solidFill>
              </a:rPr>
              <a:t> checking residency, auditors only verify that </a:t>
            </a:r>
            <a:r>
              <a:rPr lang="en-US" baseline="0">
                <a:solidFill>
                  <a:srgbClr val="1C1C1C"/>
                </a:solidFill>
              </a:rPr>
              <a:t>the affidavits </a:t>
            </a:r>
            <a:r>
              <a:rPr lang="en-US" baseline="0" dirty="0">
                <a:solidFill>
                  <a:srgbClr val="1C1C1C"/>
                </a:solidFill>
              </a:rPr>
              <a:t>are completed and signed, they do not audit supporting documentation.</a:t>
            </a:r>
            <a:endParaRPr lang="en-US" dirty="0">
              <a:solidFill>
                <a:srgbClr val="1C1C1C"/>
              </a:solidFill>
            </a:endParaRP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3B33D-A59E-4426-98D3-42C9118FE5C2}" type="datetime1">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r" defTabSz="926921" rtl="0" eaLnBrk="1" fontAlgn="auto" latinLnBrk="0" hangingPunct="1">
              <a:lnSpc>
                <a:spcPct val="100000"/>
              </a:lnSpc>
              <a:spcBef>
                <a:spcPts val="0"/>
              </a:spcBef>
              <a:spcAft>
                <a:spcPts val="0"/>
              </a:spcAft>
              <a:buClrTx/>
              <a:buSzTx/>
              <a:buFontTx/>
              <a:buNone/>
              <a:tabLst/>
              <a:defRPr/>
            </a:pPr>
            <a:fld id="{9FFAA6B2-F174-49C2-A798-2E47D876DCD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6921"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57568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71F86-5CCF-4A39-ABE3-FE50C93AC8CF}"/>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1B7DDE1-3A2A-4EF4-60A7-32B2BDD66CDD}"/>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7B1E96FB-10F0-7FF9-4251-1727F6AC10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1C1C1C"/>
              </a:solidFill>
            </a:endParaRPr>
          </a:p>
          <a:p>
            <a:endParaRPr lang="en-US" altLang="en-US" dirty="0">
              <a:solidFill>
                <a:srgbClr val="1C1C1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We have found that it is about 50/50 in this regard, about half of the CCCs require some form of supporting documentation and the other half does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When</a:t>
            </a:r>
            <a:r>
              <a:rPr lang="en-US" baseline="0" dirty="0">
                <a:solidFill>
                  <a:srgbClr val="1C1C1C"/>
                </a:solidFill>
              </a:rPr>
              <a:t> checking residency, auditors only verify that </a:t>
            </a:r>
            <a:r>
              <a:rPr lang="en-US" baseline="0">
                <a:solidFill>
                  <a:srgbClr val="1C1C1C"/>
                </a:solidFill>
              </a:rPr>
              <a:t>the affidavits </a:t>
            </a:r>
            <a:r>
              <a:rPr lang="en-US" baseline="0" dirty="0">
                <a:solidFill>
                  <a:srgbClr val="1C1C1C"/>
                </a:solidFill>
              </a:rPr>
              <a:t>are completed and signed, they do not audit supporting documentation.</a:t>
            </a:r>
            <a:endParaRPr lang="en-US" dirty="0">
              <a:solidFill>
                <a:srgbClr val="1C1C1C"/>
              </a:solidFill>
            </a:endParaRPr>
          </a:p>
          <a:p>
            <a:endParaRPr lang="en-US" altLang="en-US" dirty="0">
              <a:solidFill>
                <a:srgbClr val="1C1C1C"/>
              </a:solidFill>
            </a:endParaRPr>
          </a:p>
        </p:txBody>
      </p:sp>
      <p:sp>
        <p:nvSpPr>
          <p:cNvPr id="4" name="Date Placeholder 3">
            <a:extLst>
              <a:ext uri="{FF2B5EF4-FFF2-40B4-BE49-F238E27FC236}">
                <a16:creationId xmlns:a16="http://schemas.microsoft.com/office/drawing/2014/main" id="{CD42AA1E-F2E9-D997-48E6-56BC84C4CC45}"/>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3B33D-A59E-4426-98D3-42C9118FE5C2}" type="datetime1">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773" name="Slide Number Placeholder 4">
            <a:extLst>
              <a:ext uri="{FF2B5EF4-FFF2-40B4-BE49-F238E27FC236}">
                <a16:creationId xmlns:a16="http://schemas.microsoft.com/office/drawing/2014/main" id="{4ED18A8F-9DB3-82B6-590B-AB005466DD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r" defTabSz="926921" rtl="0" eaLnBrk="1" fontAlgn="auto" latinLnBrk="0" hangingPunct="1">
              <a:lnSpc>
                <a:spcPct val="100000"/>
              </a:lnSpc>
              <a:spcBef>
                <a:spcPts val="0"/>
              </a:spcBef>
              <a:spcAft>
                <a:spcPts val="0"/>
              </a:spcAft>
              <a:buClrTx/>
              <a:buSzTx/>
              <a:buFontTx/>
              <a:buNone/>
              <a:tabLst/>
              <a:defRPr/>
            </a:pPr>
            <a:fld id="{9FFAA6B2-F174-49C2-A798-2E47D876DCD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6921"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57908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CC90-4A4B-D696-3EC8-302E685E5557}"/>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4629CF3-A79C-B1BB-42C9-8189E8FD6C6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A9278242-3C63-EDB7-7198-512104FC96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1C1C1C"/>
              </a:solidFill>
            </a:endParaRPr>
          </a:p>
          <a:p>
            <a:endParaRPr lang="en-US" altLang="en-US" dirty="0">
              <a:solidFill>
                <a:srgbClr val="1C1C1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We have found that it is about 50/50 in this regard, about half of the CCCs require some form of supporting documentation and the other half does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When</a:t>
            </a:r>
            <a:r>
              <a:rPr lang="en-US" baseline="0" dirty="0">
                <a:solidFill>
                  <a:srgbClr val="1C1C1C"/>
                </a:solidFill>
              </a:rPr>
              <a:t> checking residency, auditors only verify that </a:t>
            </a:r>
            <a:r>
              <a:rPr lang="en-US" baseline="0">
                <a:solidFill>
                  <a:srgbClr val="1C1C1C"/>
                </a:solidFill>
              </a:rPr>
              <a:t>the affidavits </a:t>
            </a:r>
            <a:r>
              <a:rPr lang="en-US" baseline="0" dirty="0">
                <a:solidFill>
                  <a:srgbClr val="1C1C1C"/>
                </a:solidFill>
              </a:rPr>
              <a:t>are completed and signed, they do not audit supporting documentation.</a:t>
            </a:r>
            <a:endParaRPr lang="en-US" dirty="0">
              <a:solidFill>
                <a:srgbClr val="1C1C1C"/>
              </a:solidFill>
            </a:endParaRPr>
          </a:p>
          <a:p>
            <a:endParaRPr lang="en-US" altLang="en-US" dirty="0">
              <a:solidFill>
                <a:srgbClr val="1C1C1C"/>
              </a:solidFill>
            </a:endParaRPr>
          </a:p>
        </p:txBody>
      </p:sp>
      <p:sp>
        <p:nvSpPr>
          <p:cNvPr id="4" name="Date Placeholder 3">
            <a:extLst>
              <a:ext uri="{FF2B5EF4-FFF2-40B4-BE49-F238E27FC236}">
                <a16:creationId xmlns:a16="http://schemas.microsoft.com/office/drawing/2014/main" id="{BD057321-BBFD-9666-2468-7C8202E4C477}"/>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3B33D-A59E-4426-98D3-42C9118FE5C2}" type="datetime1">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773" name="Slide Number Placeholder 4">
            <a:extLst>
              <a:ext uri="{FF2B5EF4-FFF2-40B4-BE49-F238E27FC236}">
                <a16:creationId xmlns:a16="http://schemas.microsoft.com/office/drawing/2014/main" id="{4364A066-2052-5885-68A2-4928EAE4AB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r" defTabSz="926921" rtl="0" eaLnBrk="1" fontAlgn="auto" latinLnBrk="0" hangingPunct="1">
              <a:lnSpc>
                <a:spcPct val="100000"/>
              </a:lnSpc>
              <a:spcBef>
                <a:spcPts val="0"/>
              </a:spcBef>
              <a:spcAft>
                <a:spcPts val="0"/>
              </a:spcAft>
              <a:buClrTx/>
              <a:buSzTx/>
              <a:buFontTx/>
              <a:buNone/>
              <a:tabLst/>
              <a:defRPr/>
            </a:pPr>
            <a:fld id="{9FFAA6B2-F174-49C2-A798-2E47D876DCD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6921"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16139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9 includes fields for reporting AB 540 headcount, incarcerated FTES, special Admit FTES, apprenticeship FTES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Total Noncredit FTES (reported in Part IV and Part VII)should be greater than the number of CDCP FTES reported in the CDCP section. There is now a pop up that will not allow you to submit if your CDCP FTES exceeds your total Noncredit FTES.</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49</a:t>
            </a:fld>
            <a:endParaRPr lang="en-US"/>
          </a:p>
        </p:txBody>
      </p:sp>
    </p:spTree>
    <p:extLst>
      <p:ext uri="{BB962C8B-B14F-4D97-AF65-F5344CB8AC3E}">
        <p14:creationId xmlns:p14="http://schemas.microsoft.com/office/powerpoint/2010/main" val="106349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50</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843003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pPr algn="l" fontAlgn="base"/>
            <a:endParaRPr lang="en-US" b="0" i="0" dirty="0">
              <a:solidFill>
                <a:srgbClr val="333333"/>
              </a:solidFill>
              <a:effectLst/>
              <a:latin typeface="Arial" panose="020B0604020202020204" pitchFamily="34" charset="0"/>
            </a:endParaRPr>
          </a:p>
          <a:p>
            <a:pPr algn="l" fontAlgn="base"/>
            <a:r>
              <a:rPr lang="en-US" b="1" i="0" dirty="0">
                <a:solidFill>
                  <a:srgbClr val="111111"/>
                </a:solidFill>
                <a:effectLst/>
                <a:latin typeface="Arial" panose="020B0604020202020204" pitchFamily="34" charset="0"/>
              </a:rPr>
              <a:t>68070.  </a:t>
            </a:r>
            <a:endParaRPr lang="en-US" b="1" i="0" dirty="0">
              <a:solidFill>
                <a:srgbClr val="000000"/>
              </a:solidFill>
              <a:effectLst/>
              <a:latin typeface="Arial" panose="020B0604020202020204" pitchFamily="34" charset="0"/>
            </a:endParaRPr>
          </a:p>
          <a:p>
            <a:pPr algn="l" fontAlgn="base"/>
            <a:r>
              <a:rPr lang="en-US" b="0" i="0" dirty="0">
                <a:solidFill>
                  <a:srgbClr val="333333"/>
                </a:solidFill>
                <a:effectLst/>
                <a:latin typeface="Verdana" panose="020B0604030504040204" pitchFamily="34" charset="0"/>
              </a:rPr>
              <a:t>A student who remains in this state after his or her parent, who was theretofore domiciled in California for at least one year immediately prior to leaving and has, during the student’s minority and within one year immediately prior to the residency determination date, established residence elsewhere, shall be entitled to resident classification until he or she has attained the age of majority and has resided in the state the minimum time necessary to become a resident, so long as, once enrolled, he or she maintains continuous attendance at an institution.</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51</a:t>
            </a:fld>
            <a:endParaRPr lang="en-US"/>
          </a:p>
        </p:txBody>
      </p:sp>
    </p:spTree>
    <p:extLst>
      <p:ext uri="{BB962C8B-B14F-4D97-AF65-F5344CB8AC3E}">
        <p14:creationId xmlns:p14="http://schemas.microsoft.com/office/powerpoint/2010/main" val="3988437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pPr algn="l" fontAlgn="base"/>
            <a:endParaRPr lang="en-US" b="0" i="0" dirty="0">
              <a:solidFill>
                <a:srgbClr val="333333"/>
              </a:solidFill>
              <a:effectLst/>
              <a:latin typeface="Arial" panose="020B0604020202020204" pitchFamily="34" charset="0"/>
            </a:endParaRPr>
          </a:p>
          <a:p>
            <a:pPr algn="l" fontAlgn="base"/>
            <a:r>
              <a:rPr lang="en-US" b="1" i="0" dirty="0">
                <a:solidFill>
                  <a:srgbClr val="111111"/>
                </a:solidFill>
                <a:effectLst/>
                <a:latin typeface="Arial" panose="020B0604020202020204" pitchFamily="34" charset="0"/>
              </a:rPr>
              <a:t>68070.  </a:t>
            </a:r>
            <a:endParaRPr lang="en-US" b="1" i="0" dirty="0">
              <a:solidFill>
                <a:srgbClr val="000000"/>
              </a:solidFill>
              <a:effectLst/>
              <a:latin typeface="Arial" panose="020B0604020202020204" pitchFamily="34" charset="0"/>
            </a:endParaRPr>
          </a:p>
          <a:p>
            <a:pPr algn="l" fontAlgn="base"/>
            <a:r>
              <a:rPr lang="en-US" b="0" i="0" dirty="0">
                <a:solidFill>
                  <a:srgbClr val="333333"/>
                </a:solidFill>
                <a:effectLst/>
                <a:latin typeface="Verdana" panose="020B0604030504040204" pitchFamily="34" charset="0"/>
              </a:rPr>
              <a:t>A student who remains in this state after his or her parent, who was theretofore domiciled in California for at least one year immediately prior to leaving and has, during the student’s minority and within one year immediately prior to the residency determination date, established residence elsewhere, shall be entitled to resident classification until he or she has attained the age of majority and has resided in the state the minimum time necessary to become a resident, so long as, once enrolled, he or she maintains continuous attendance at an institution.</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52</a:t>
            </a:fld>
            <a:endParaRPr lang="en-US"/>
          </a:p>
        </p:txBody>
      </p:sp>
    </p:spTree>
    <p:extLst>
      <p:ext uri="{BB962C8B-B14F-4D97-AF65-F5344CB8AC3E}">
        <p14:creationId xmlns:p14="http://schemas.microsoft.com/office/powerpoint/2010/main" val="354764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53EFC8-7C12-4921-BF4C-3373859224EF}" type="slidenum">
              <a:rPr lang="en-US" altLang="en-US" smtClean="0">
                <a:solidFill>
                  <a:srgbClr val="000000"/>
                </a:solidFill>
              </a:rPr>
              <a:pPr>
                <a:spcBef>
                  <a:spcPct val="0"/>
                </a:spcBef>
              </a:pPr>
              <a:t>5</a:t>
            </a:fld>
            <a:endParaRPr lang="en-US" altLang="en-US">
              <a:solidFill>
                <a:srgbClr val="000000"/>
              </a:solidFill>
            </a:endParaRPr>
          </a:p>
        </p:txBody>
      </p:sp>
      <p:sp>
        <p:nvSpPr>
          <p:cNvPr id="163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Font typeface="Arial" panose="020B0604020202020204" pitchFamily="34" charset="0"/>
              <a:buNone/>
              <a:defRPr/>
            </a:pPr>
            <a:r>
              <a:rPr lang="en-US" sz="1100" b="1" dirty="0"/>
              <a:t>EXCEPTIONS to RESIDENCE DETERMINATION</a:t>
            </a:r>
          </a:p>
          <a:p>
            <a:pPr>
              <a:buFont typeface="Arial" panose="020B0604020202020204" pitchFamily="34" charset="0"/>
              <a:buNone/>
              <a:defRPr/>
            </a:pPr>
            <a:r>
              <a:rPr lang="en-US" sz="1100" b="1" dirty="0"/>
              <a:t>There are two types of exceptions that can be made in regards to residency: exceptions to residence determination and exception to the payment of nonresident tuition</a:t>
            </a:r>
          </a:p>
          <a:p>
            <a:pPr marL="171450" indent="-171450">
              <a:buFont typeface="Arial" panose="020B0604020202020204" pitchFamily="34" charset="0"/>
              <a:buChar char="•"/>
              <a:defRPr/>
            </a:pPr>
            <a:r>
              <a:rPr lang="en-US" sz="1100" dirty="0"/>
              <a:t>A common Example of a </a:t>
            </a:r>
            <a:r>
              <a:rPr lang="en-US" sz="1100" b="1" dirty="0"/>
              <a:t>REQUIRED</a:t>
            </a:r>
            <a:r>
              <a:rPr lang="en-US" sz="1100" dirty="0"/>
              <a:t> exception to residence determination applies to an </a:t>
            </a:r>
            <a:r>
              <a:rPr lang="en-US" sz="1100" b="1" dirty="0"/>
              <a:t>military members stationed in California. </a:t>
            </a:r>
            <a:r>
              <a:rPr lang="en-US" sz="1100" dirty="0"/>
              <a:t>District </a:t>
            </a:r>
            <a:r>
              <a:rPr lang="en-US" sz="1100" u="sng" dirty="0"/>
              <a:t>must </a:t>
            </a:r>
            <a:r>
              <a:rPr lang="en-US" sz="1100" dirty="0"/>
              <a:t>classify as a resident</a:t>
            </a:r>
          </a:p>
          <a:p>
            <a:pPr marL="171450" indent="-171450">
              <a:buFont typeface="Arial" panose="020B0604020202020204" pitchFamily="34" charset="0"/>
              <a:buChar char="•"/>
              <a:defRPr/>
            </a:pPr>
            <a:r>
              <a:rPr lang="en-US" sz="1100" dirty="0"/>
              <a:t>An example of a </a:t>
            </a:r>
            <a:r>
              <a:rPr lang="en-US" sz="1100" b="1" dirty="0"/>
              <a:t>PERMITTED</a:t>
            </a:r>
            <a:r>
              <a:rPr lang="en-US" sz="1100" dirty="0"/>
              <a:t> exception to residence determination applies to </a:t>
            </a:r>
            <a:r>
              <a:rPr lang="en-US" altLang="en-US" sz="1100" b="1" dirty="0">
                <a:solidFill>
                  <a:srgbClr val="000000"/>
                </a:solidFill>
              </a:rPr>
              <a:t>An individual hired as a peace officer by a public agency (police academy, fire academy</a:t>
            </a:r>
            <a:r>
              <a:rPr lang="en-US" altLang="en-US" sz="1100" dirty="0">
                <a:solidFill>
                  <a:srgbClr val="000000"/>
                </a:solidFill>
              </a:rPr>
              <a:t>) </a:t>
            </a:r>
            <a:r>
              <a:rPr lang="en-US" sz="1100" dirty="0"/>
              <a:t>District </a:t>
            </a:r>
            <a:r>
              <a:rPr lang="en-US" sz="1100" u="sng" dirty="0"/>
              <a:t>may</a:t>
            </a:r>
            <a:r>
              <a:rPr lang="en-US" sz="1100" dirty="0"/>
              <a:t> classify as a resident, has the option</a:t>
            </a:r>
          </a:p>
          <a:p>
            <a:pPr marL="171450" indent="-171450">
              <a:buFont typeface="Arial" panose="020B0604020202020204" pitchFamily="34" charset="0"/>
              <a:buChar char="•"/>
              <a:defRPr/>
            </a:pPr>
            <a:r>
              <a:rPr lang="en-US" altLang="en-US" sz="1100" dirty="0">
                <a:solidFill>
                  <a:srgbClr val="1C1C1C"/>
                </a:solidFill>
              </a:rPr>
              <a:t>These apply where an individual that is </a:t>
            </a:r>
            <a:r>
              <a:rPr lang="en-US" altLang="en-US" sz="1100" u="sng" dirty="0">
                <a:solidFill>
                  <a:srgbClr val="1C1C1C"/>
                </a:solidFill>
              </a:rPr>
              <a:t>NOT otherwise eligible to be classified as a Resident for tuition purposes</a:t>
            </a:r>
            <a:r>
              <a:rPr lang="en-US" altLang="en-US" sz="1100" dirty="0">
                <a:solidFill>
                  <a:srgbClr val="1C1C1C"/>
                </a:solidFill>
              </a:rPr>
              <a:t>, can nonetheless be classified as a Resident and claimed for apportionment purposes </a:t>
            </a:r>
            <a:r>
              <a:rPr lang="en-US" altLang="en-US" sz="1100" u="sng" dirty="0">
                <a:solidFill>
                  <a:srgbClr val="1C1C1C"/>
                </a:solidFill>
              </a:rPr>
              <a:t>if applicable requirements are met</a:t>
            </a:r>
          </a:p>
          <a:p>
            <a:pPr>
              <a:defRPr/>
            </a:pPr>
            <a:endParaRPr lang="en-US" sz="1100" dirty="0"/>
          </a:p>
          <a:p>
            <a:pPr>
              <a:defRPr/>
            </a:pPr>
            <a:r>
              <a:rPr lang="en-US" sz="1100" b="1" dirty="0"/>
              <a:t>EXCEPTIONS TO PAYMENT OF NONRESIDENT TUITION</a:t>
            </a:r>
          </a:p>
          <a:p>
            <a:pPr marL="171450" indent="-171450">
              <a:buFont typeface="Arial" panose="020B0604020202020204" pitchFamily="34" charset="0"/>
              <a:buChar char="•"/>
              <a:defRPr/>
            </a:pPr>
            <a:r>
              <a:rPr lang="en-US" sz="1100" b="1" dirty="0"/>
              <a:t>Required</a:t>
            </a:r>
            <a:r>
              <a:rPr lang="en-US" sz="1100" dirty="0"/>
              <a:t> exception to the payment of nonresident tuition: </a:t>
            </a:r>
            <a:r>
              <a:rPr lang="en-US" altLang="en-US" sz="1100" b="1" dirty="0">
                <a:solidFill>
                  <a:srgbClr val="1C1C1C"/>
                </a:solidFill>
              </a:rPr>
              <a:t>AB 540, AB 2364</a:t>
            </a:r>
          </a:p>
          <a:p>
            <a:pPr marL="171450" indent="-171450">
              <a:buFont typeface="Arial" panose="020B0604020202020204" pitchFamily="34" charset="0"/>
              <a:buChar char="•"/>
              <a:defRPr/>
            </a:pPr>
            <a:r>
              <a:rPr lang="en-US" sz="1100" b="1" dirty="0">
                <a:solidFill>
                  <a:srgbClr val="1C1C1C"/>
                </a:solidFill>
              </a:rPr>
              <a:t>Permitted</a:t>
            </a:r>
            <a:r>
              <a:rPr lang="en-US" sz="1100" dirty="0">
                <a:solidFill>
                  <a:srgbClr val="1C1C1C"/>
                </a:solidFill>
              </a:rPr>
              <a:t> exception to the payment of nonresident tuition: </a:t>
            </a:r>
            <a:r>
              <a:rPr lang="en-US" altLang="en-US" sz="1100" b="1" dirty="0">
                <a:solidFill>
                  <a:srgbClr val="000000"/>
                </a:solidFill>
              </a:rPr>
              <a:t>non resident students who take six or fewer units</a:t>
            </a:r>
          </a:p>
          <a:p>
            <a:pPr marL="171450" indent="-171450">
              <a:buFont typeface="Arial" panose="020B0604020202020204" pitchFamily="34" charset="0"/>
              <a:buChar char="•"/>
              <a:defRPr/>
            </a:pPr>
            <a:r>
              <a:rPr lang="en-US" sz="1100" dirty="0"/>
              <a:t>There </a:t>
            </a:r>
            <a:r>
              <a:rPr lang="en-US" sz="1100" b="1" dirty="0"/>
              <a:t>must be express statutory authority to claim state apportionment</a:t>
            </a:r>
            <a:r>
              <a:rPr lang="en-US" sz="1100" dirty="0"/>
              <a:t> for these students. (ex. AB540, 2364)</a:t>
            </a:r>
          </a:p>
          <a:p>
            <a:pPr>
              <a:buFont typeface="Arial" panose="020B0604020202020204" pitchFamily="34" charset="0"/>
              <a:buNone/>
              <a:defRPr/>
            </a:pPr>
            <a:endParaRPr lang="en-US" sz="1100" dirty="0"/>
          </a:p>
          <a:p>
            <a:pPr marL="171450" indent="-171450">
              <a:buFont typeface="Arial" panose="020B0604020202020204" pitchFamily="34" charset="0"/>
              <a:buChar char="•"/>
              <a:defRPr/>
            </a:pPr>
            <a:r>
              <a:rPr lang="en-US" sz="1100" dirty="0"/>
              <a:t>There is significant guidance discussion on this topic in the </a:t>
            </a:r>
            <a:r>
              <a:rPr lang="en-US" sz="1100" b="1" dirty="0"/>
              <a:t>Residency General Overview handout.  (questions: 17, 18, 21, 23, 24)</a:t>
            </a:r>
          </a:p>
          <a:p>
            <a:pPr marL="171450" indent="-171450">
              <a:buFont typeface="Arial" panose="020B0604020202020204" pitchFamily="34" charset="0"/>
              <a:buChar char="•"/>
              <a:defRPr/>
            </a:pPr>
            <a:r>
              <a:rPr lang="en-US" sz="1100" dirty="0"/>
              <a:t>------------------------------------------------------------------------------------------------------------------------</a:t>
            </a:r>
          </a:p>
          <a:p>
            <a:pPr marL="171450" indent="-171450">
              <a:buFont typeface="Arial" panose="020B0604020202020204" pitchFamily="34" charset="0"/>
              <a:buChar char="•"/>
              <a:defRPr/>
            </a:pPr>
            <a:r>
              <a:rPr lang="en-US" sz="1100" dirty="0"/>
              <a:t>Unless expressly exempted, or entitled to a waiver, all students enrolling for college credit must pay the enrollment fee. </a:t>
            </a:r>
          </a:p>
          <a:p>
            <a:pPr marL="171450" indent="-171450">
              <a:buFont typeface="Arial" panose="020B0604020202020204" pitchFamily="34" charset="0"/>
              <a:buChar char="•"/>
              <a:defRPr/>
            </a:pPr>
            <a:r>
              <a:rPr lang="en-US" sz="1100" dirty="0"/>
              <a:t>Students should be able to provide proof of eligibility</a:t>
            </a:r>
          </a:p>
          <a:p>
            <a:pPr marL="171450" indent="-171450">
              <a:buFont typeface="Arial" panose="020B0604020202020204" pitchFamily="34" charset="0"/>
              <a:buChar char="•"/>
              <a:defRPr/>
            </a:pPr>
            <a:r>
              <a:rPr lang="en-US" sz="1100" dirty="0"/>
              <a:t>Please note that it’s very important to consult the Education Code and Title 5 as there is a finite number of exceptions.  </a:t>
            </a:r>
          </a:p>
          <a:p>
            <a:pPr marL="171450" indent="-171450">
              <a:buFont typeface="Arial" panose="020B0604020202020204" pitchFamily="34" charset="0"/>
              <a:buChar char="•"/>
              <a:defRPr/>
            </a:pPr>
            <a:endParaRPr lang="en-US" sz="1100" dirty="0"/>
          </a:p>
          <a:p>
            <a:pPr marL="171450" indent="-171450">
              <a:buFont typeface="Arial" panose="020B0604020202020204" pitchFamily="34" charset="0"/>
              <a:buChar char="•"/>
              <a:defRPr/>
            </a:pPr>
            <a:endParaRPr lang="en-US" sz="1100" dirty="0"/>
          </a:p>
          <a:p>
            <a:pPr>
              <a:defRPr/>
            </a:pPr>
            <a:endParaRPr lang="en-US" sz="1100" dirty="0"/>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3356478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pPr algn="l" fontAlgn="base"/>
            <a:endParaRPr lang="en-US" b="0" i="0" dirty="0">
              <a:solidFill>
                <a:srgbClr val="333333"/>
              </a:solidFill>
              <a:effectLst/>
              <a:latin typeface="Arial" panose="020B0604020202020204" pitchFamily="34" charset="0"/>
            </a:endParaRPr>
          </a:p>
          <a:p>
            <a:pPr algn="l" fontAlgn="base"/>
            <a:r>
              <a:rPr lang="en-US" b="1" i="0" dirty="0">
                <a:solidFill>
                  <a:srgbClr val="111111"/>
                </a:solidFill>
                <a:effectLst/>
                <a:latin typeface="Arial" panose="020B0604020202020204" pitchFamily="34" charset="0"/>
              </a:rPr>
              <a:t>68070.  </a:t>
            </a:r>
            <a:endParaRPr lang="en-US" b="1" i="0" dirty="0">
              <a:solidFill>
                <a:srgbClr val="000000"/>
              </a:solidFill>
              <a:effectLst/>
              <a:latin typeface="Arial" panose="020B0604020202020204" pitchFamily="34" charset="0"/>
            </a:endParaRPr>
          </a:p>
          <a:p>
            <a:pPr algn="l" fontAlgn="base"/>
            <a:r>
              <a:rPr lang="en-US" b="0" i="0" dirty="0">
                <a:solidFill>
                  <a:srgbClr val="333333"/>
                </a:solidFill>
                <a:effectLst/>
                <a:latin typeface="Verdana" panose="020B0604030504040204" pitchFamily="34" charset="0"/>
              </a:rPr>
              <a:t>A student who remains in this state after his or her parent, who was theretofore domiciled in California for at least one year immediately prior to leaving and has, during the student’s minority and within one year immediately prior to the residency determination date, established residence elsewhere, shall be entitled to resident classification until he or she has attained the age of majority and has resided in the state the minimum time necessary to become a resident, so long as, once enrolled, he or she maintains continuous attendance at an institution.</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53</a:t>
            </a:fld>
            <a:endParaRPr lang="en-US"/>
          </a:p>
        </p:txBody>
      </p:sp>
    </p:spTree>
    <p:extLst>
      <p:ext uri="{BB962C8B-B14F-4D97-AF65-F5344CB8AC3E}">
        <p14:creationId xmlns:p14="http://schemas.microsoft.com/office/powerpoint/2010/main" val="291385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pPr algn="l" fontAlgn="base"/>
            <a:endParaRPr lang="en-US" b="0" i="0" dirty="0">
              <a:solidFill>
                <a:srgbClr val="333333"/>
              </a:solidFill>
              <a:effectLst/>
              <a:latin typeface="Arial" panose="020B0604020202020204" pitchFamily="34" charset="0"/>
            </a:endParaRPr>
          </a:p>
          <a:p>
            <a:pPr algn="l" fontAlgn="base"/>
            <a:r>
              <a:rPr lang="en-US" b="1" i="0" dirty="0">
                <a:solidFill>
                  <a:srgbClr val="111111"/>
                </a:solidFill>
                <a:effectLst/>
                <a:latin typeface="Arial" panose="020B0604020202020204" pitchFamily="34" charset="0"/>
              </a:rPr>
              <a:t>68070.  </a:t>
            </a:r>
            <a:endParaRPr lang="en-US" b="1" i="0" dirty="0">
              <a:solidFill>
                <a:srgbClr val="000000"/>
              </a:solidFill>
              <a:effectLst/>
              <a:latin typeface="Arial" panose="020B0604020202020204" pitchFamily="34" charset="0"/>
            </a:endParaRPr>
          </a:p>
          <a:p>
            <a:pPr algn="l" fontAlgn="base"/>
            <a:r>
              <a:rPr lang="en-US" b="0" i="0" dirty="0">
                <a:solidFill>
                  <a:srgbClr val="333333"/>
                </a:solidFill>
                <a:effectLst/>
                <a:latin typeface="Verdana" panose="020B0604030504040204" pitchFamily="34" charset="0"/>
              </a:rPr>
              <a:t>A student who remains in this state after his or her parent, who was theretofore domiciled in California for at least one year immediately prior to leaving and has, during the student’s minority and within one year immediately prior to the residency determination date, established residence elsewhere, shall be entitled to resident classification until he or she has attained the age of majority and has resided in the state the minimum time necessary to become a resident, so long as, once enrolled, he or she maintains continuous attendance at an institution.</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54</a:t>
            </a:fld>
            <a:endParaRPr lang="en-US"/>
          </a:p>
        </p:txBody>
      </p:sp>
    </p:spTree>
    <p:extLst>
      <p:ext uri="{BB962C8B-B14F-4D97-AF65-F5344CB8AC3E}">
        <p14:creationId xmlns:p14="http://schemas.microsoft.com/office/powerpoint/2010/main" val="2554399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pPr algn="l" fontAlgn="base"/>
            <a:endParaRPr lang="en-US" b="0" i="0" dirty="0">
              <a:solidFill>
                <a:srgbClr val="333333"/>
              </a:solidFill>
              <a:effectLst/>
              <a:latin typeface="Arial" panose="020B0604020202020204" pitchFamily="34" charset="0"/>
            </a:endParaRPr>
          </a:p>
          <a:p>
            <a:pPr algn="l" fontAlgn="base"/>
            <a:r>
              <a:rPr lang="en-US" b="1" i="0" dirty="0">
                <a:solidFill>
                  <a:srgbClr val="111111"/>
                </a:solidFill>
                <a:effectLst/>
                <a:latin typeface="Arial" panose="020B0604020202020204" pitchFamily="34" charset="0"/>
              </a:rPr>
              <a:t>68070.  </a:t>
            </a:r>
            <a:endParaRPr lang="en-US" b="1" i="0" dirty="0">
              <a:solidFill>
                <a:srgbClr val="000000"/>
              </a:solidFill>
              <a:effectLst/>
              <a:latin typeface="Arial" panose="020B0604020202020204" pitchFamily="34" charset="0"/>
            </a:endParaRPr>
          </a:p>
          <a:p>
            <a:pPr algn="l" fontAlgn="base"/>
            <a:r>
              <a:rPr lang="en-US" b="0" i="0" dirty="0">
                <a:solidFill>
                  <a:srgbClr val="333333"/>
                </a:solidFill>
                <a:effectLst/>
                <a:latin typeface="Verdana" panose="020B0604030504040204" pitchFamily="34" charset="0"/>
              </a:rPr>
              <a:t>A student who remains in this state after his or her parent, who was theretofore domiciled in California for at least one year immediately prior to leaving and has, during the student’s minority and within one year immediately prior to the residency determination date, established residence elsewhere, shall be entitled to resident classification until he or she has attained the age of majority and has resided in the state the minimum time necessary to become a resident, so long as, once enrolled, he or she maintains continuous attendance at an institution.</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55</a:t>
            </a:fld>
            <a:endParaRPr lang="en-US"/>
          </a:p>
        </p:txBody>
      </p:sp>
    </p:spTree>
    <p:extLst>
      <p:ext uri="{BB962C8B-B14F-4D97-AF65-F5344CB8AC3E}">
        <p14:creationId xmlns:p14="http://schemas.microsoft.com/office/powerpoint/2010/main" val="1605195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6B7726-D95C-4568-B6E0-40DB032D07D2}" type="slidenum">
              <a:rPr lang="en-US" altLang="en-US" smtClean="0"/>
              <a:pPr>
                <a:spcBef>
                  <a:spcPct val="0"/>
                </a:spcBef>
              </a:pPr>
              <a:t>56</a:t>
            </a:fld>
            <a:endParaRPr lang="en-US" altLang="en-US"/>
          </a:p>
        </p:txBody>
      </p:sp>
      <p:sp>
        <p:nvSpPr>
          <p:cNvPr id="2" name="Date Placeholder 1"/>
          <p:cNvSpPr>
            <a:spLocks noGrp="1"/>
          </p:cNvSpPr>
          <p:nvPr>
            <p:ph type="dt" sz="quarter" idx="1"/>
          </p:nvPr>
        </p:nvSpPr>
        <p:spPr/>
        <p:txBody>
          <a:bodyPr/>
          <a:lstStyle/>
          <a:p>
            <a:pPr>
              <a:defRPr/>
            </a:pPr>
            <a:fld id="{FBB4141B-E919-4EB8-B382-FA9A94505EC9}" type="datetime1">
              <a:rPr lang="en-US"/>
              <a:pPr>
                <a:defRPr/>
              </a:pPr>
              <a:t>4/18/2025</a:t>
            </a:fld>
            <a:endParaRPr lang="en-US"/>
          </a:p>
        </p:txBody>
      </p:sp>
    </p:spTree>
    <p:extLst>
      <p:ext uri="{BB962C8B-B14F-4D97-AF65-F5344CB8AC3E}">
        <p14:creationId xmlns:p14="http://schemas.microsoft.com/office/powerpoint/2010/main" val="2624789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66682" y="9012343"/>
            <a:ext cx="312547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6" tIns="46432" rIns="92866" bIns="46432" anchor="b"/>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AFF8D6D-7741-4F79-9BAE-55D58B474ABC}" type="slidenum">
              <a:rPr lang="en-US" altLang="en-US"/>
              <a:pPr algn="r">
                <a:spcBef>
                  <a:spcPct val="0"/>
                </a:spcBef>
              </a:pPr>
              <a:t>57</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dirty="0"/>
          </a:p>
          <a:p>
            <a:pPr>
              <a:lnSpc>
                <a:spcPct val="80000"/>
              </a:lnSpc>
            </a:pPr>
            <a:endParaRPr lang="en-US" altLang="en-US" sz="1000" dirty="0"/>
          </a:p>
        </p:txBody>
      </p:sp>
      <p:sp>
        <p:nvSpPr>
          <p:cNvPr id="2" name="Date Placeholder 1"/>
          <p:cNvSpPr>
            <a:spLocks noGrp="1"/>
          </p:cNvSpPr>
          <p:nvPr>
            <p:ph type="dt" sz="quarter" idx="1"/>
          </p:nvPr>
        </p:nvSpPr>
        <p:spPr/>
        <p:txBody>
          <a:bodyPr/>
          <a:lstStyle/>
          <a:p>
            <a:pPr>
              <a:defRPr/>
            </a:pPr>
            <a:fld id="{8521DD3B-191D-40B2-93A9-E1B9436D3C0C}" type="datetime1">
              <a:rPr lang="en-US"/>
              <a:pPr>
                <a:defRPr/>
              </a:pPr>
              <a:t>4/18/2025</a:t>
            </a:fld>
            <a:endParaRPr lang="en-US"/>
          </a:p>
        </p:txBody>
      </p:sp>
    </p:spTree>
    <p:extLst>
      <p:ext uri="{BB962C8B-B14F-4D97-AF65-F5344CB8AC3E}">
        <p14:creationId xmlns:p14="http://schemas.microsoft.com/office/powerpoint/2010/main" val="381829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318526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AB61A3-C470-4A6E-98AD-AED7C60F7778}" type="slidenum">
              <a:rPr lang="en-US" altLang="en-US" smtClean="0">
                <a:solidFill>
                  <a:srgbClr val="000000"/>
                </a:solidFill>
              </a:rPr>
              <a:pPr>
                <a:spcBef>
                  <a:spcPct val="0"/>
                </a:spcBef>
              </a:pPr>
              <a:t>7</a:t>
            </a:fld>
            <a:endParaRPr lang="en-US" altLang="en-US">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b="1" u="sng" dirty="0"/>
              <a:t>Residency classification shall be made for each student, except noncredit only enrollees, at the time applications for admission are accepted and whenever a student has not been in attendance for more than one semester or quarter </a:t>
            </a:r>
            <a:r>
              <a:rPr lang="en-US" altLang="en-US" dirty="0"/>
              <a:t>(two, not one, semester or quarter of non-attendance).</a:t>
            </a:r>
          </a:p>
          <a:p>
            <a:pPr marL="228600" indent="-228600">
              <a:buFontTx/>
              <a:buChar char="•"/>
            </a:pPr>
            <a:endParaRPr lang="en-US" altLang="en-US" dirty="0"/>
          </a:p>
          <a:p>
            <a:pPr marL="228600" indent="-228600">
              <a:buFontTx/>
              <a:buChar char="•"/>
            </a:pPr>
            <a:r>
              <a:rPr lang="en-US" altLang="en-US" dirty="0"/>
              <a:t>Student must be notified of the classification within </a:t>
            </a:r>
            <a:r>
              <a:rPr lang="en-US" altLang="en-US" b="1" u="sng" dirty="0"/>
              <a:t>14 calendar days of the beginning of the session</a:t>
            </a:r>
            <a:r>
              <a:rPr lang="en-US" altLang="en-US" u="sng" dirty="0"/>
              <a:t>  or 14 calendar days after the student’s application for admission, whichever is later</a:t>
            </a:r>
            <a:r>
              <a:rPr lang="en-US" altLang="en-US" dirty="0"/>
              <a:t>.</a:t>
            </a:r>
          </a:p>
          <a:p>
            <a:pPr marL="228600" indent="-228600">
              <a:buFontTx/>
              <a:buChar char="•"/>
            </a:pPr>
            <a:endParaRPr lang="en-US" altLang="en-US" dirty="0"/>
          </a:p>
          <a:p>
            <a:pPr marL="228600" indent="-228600">
              <a:buFontTx/>
              <a:buChar char="•"/>
            </a:pPr>
            <a:r>
              <a:rPr lang="en-US" altLang="en-US" dirty="0"/>
              <a:t>Districts are required to establish </a:t>
            </a:r>
            <a:r>
              <a:rPr lang="en-US" altLang="en-US" b="1" u="sng" dirty="0"/>
              <a:t>formal procedures for appeals of residence classification</a:t>
            </a:r>
            <a:r>
              <a:rPr lang="en-US" altLang="en-US" dirty="0"/>
              <a:t>.  Other than indicating that students may make written-based appeals, districts have wide latitude in setting up their appeal procedures, such as determining criteria and prescribed timeframe, and turnaround time for decisions. It’s very important that your district establish formal appeal procedures and that those procedures be published somewhere and made readily available to students upon request</a:t>
            </a:r>
          </a:p>
        </p:txBody>
      </p:sp>
    </p:spTree>
    <p:extLst>
      <p:ext uri="{BB962C8B-B14F-4D97-AF65-F5344CB8AC3E}">
        <p14:creationId xmlns:p14="http://schemas.microsoft.com/office/powerpoint/2010/main" val="273157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2EA6BF-9857-4157-83DC-2FA295083507}" type="slidenum">
              <a:rPr lang="en-US" altLang="en-US" smtClean="0">
                <a:solidFill>
                  <a:srgbClr val="000000"/>
                </a:solidFill>
              </a:rPr>
              <a:pPr>
                <a:spcBef>
                  <a:spcPct val="0"/>
                </a:spcBef>
              </a:pPr>
              <a:t>8</a:t>
            </a:fld>
            <a:endParaRPr lang="en-US" altLang="en-US">
              <a:solidFill>
                <a:srgbClr val="000000"/>
              </a:solidFill>
            </a:endParaRPr>
          </a:p>
        </p:txBody>
      </p:sp>
      <p:sp>
        <p:nvSpPr>
          <p:cNvPr id="2253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b="0" dirty="0"/>
              <a:t>Read from slide</a:t>
            </a:r>
          </a:p>
          <a:p>
            <a:pPr marL="228943" indent="-228943">
              <a:buFontTx/>
              <a:buChar char="•"/>
              <a:defRPr/>
            </a:pPr>
            <a:r>
              <a:rPr lang="en-US" sz="1100" b="0" dirty="0"/>
              <a:t>2</a:t>
            </a:r>
            <a:r>
              <a:rPr lang="en-US" sz="1100" b="0" baseline="30000" dirty="0"/>
              <a:t>nd</a:t>
            </a:r>
            <a:r>
              <a:rPr lang="en-US" sz="1100" b="0" dirty="0"/>
              <a:t> slide: you residence Is</a:t>
            </a:r>
            <a:r>
              <a:rPr lang="en-US" sz="1100" b="0" baseline="0" dirty="0"/>
              <a:t> where you are when you are not on vacation, or traveling temporarily for work or some other purpose.</a:t>
            </a:r>
            <a:endParaRPr lang="en-US" sz="1100" b="0" dirty="0"/>
          </a:p>
          <a:p>
            <a:pPr marL="228943" marR="0" lvl="0" indent="-228943" algn="l" defTabSz="914400" rtl="0" eaLnBrk="1" fontAlgn="auto" latinLnBrk="0" hangingPunct="1">
              <a:lnSpc>
                <a:spcPct val="100000"/>
              </a:lnSpc>
              <a:spcBef>
                <a:spcPts val="0"/>
              </a:spcBef>
              <a:spcAft>
                <a:spcPts val="0"/>
              </a:spcAft>
              <a:buClrTx/>
              <a:buSzTx/>
              <a:buFontTx/>
              <a:buChar char="•"/>
              <a:tabLst/>
              <a:defRPr/>
            </a:pPr>
            <a:r>
              <a:rPr lang="en-US" sz="1100" dirty="0"/>
              <a:t>In terms of this 3</a:t>
            </a:r>
            <a:r>
              <a:rPr lang="en-US" sz="1100" baseline="30000" dirty="0"/>
              <a:t>rd</a:t>
            </a:r>
            <a:r>
              <a:rPr lang="en-US" sz="1100" dirty="0"/>
              <a:t> rule, </a:t>
            </a:r>
            <a:r>
              <a:rPr lang="en-US" sz="1100" b="1" dirty="0"/>
              <a:t>You don’t lose residence</a:t>
            </a:r>
            <a:r>
              <a:rPr lang="en-US" sz="1100" b="1" baseline="0" dirty="0"/>
              <a:t> in California until you establish residence somewhere else. Everyone has a residence. </a:t>
            </a:r>
            <a:r>
              <a:rPr lang="en-US" sz="1100" b="0" baseline="0" dirty="0"/>
              <a:t>N</a:t>
            </a:r>
            <a:r>
              <a:rPr lang="en-US" sz="1100" b="0" dirty="0"/>
              <a:t>ot talking </a:t>
            </a:r>
            <a:r>
              <a:rPr lang="en-US" sz="1100" dirty="0"/>
              <a:t>about gaining a “residence for tuition purposes” someone could leave the state for a temporary purpose (even if more than 1 year) but maintain their primary home in CA. Would not have to reestablish residency. This refers to someone who leaves CA and establishes their primary home in another state (register to vote, obtain drivers license, files taxes, purchase property etc.) in this case (could be less than 1 year), they would have to reestablish CA residency in accordance with title 5 54030 (1 year physical presence and intent) ------------------------------------------------------------------------------------------------------</a:t>
            </a:r>
          </a:p>
          <a:p>
            <a:pPr marL="228943" indent="-228943">
              <a:buFontTx/>
              <a:buChar char="•"/>
              <a:defRPr/>
            </a:pPr>
            <a:r>
              <a:rPr lang="en-US" sz="1100" dirty="0"/>
              <a:t>Domicile is defined as a location where an individual has the intention of permanent or indefinite residence.  If the absence was not temporary, then it may be determined that California residence was relinquished.  (See Title 5 Section 54022(b) and 54030)</a:t>
            </a:r>
          </a:p>
          <a:p>
            <a:pPr marL="228943" indent="-228943">
              <a:buFontTx/>
              <a:buChar char="•"/>
              <a:defRPr/>
            </a:pPr>
            <a:r>
              <a:rPr lang="en-US" sz="1100" dirty="0"/>
              <a:t>Some of the objective manifestations of establishing a legal, permanent home in another state would be voting in another state, ownership or leasing of residential property in another state, possessing an out of state driver’s license, attending an out-of-state institution as a resident of that state, etc.</a:t>
            </a:r>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257857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5254B9-59B6-4D46-957A-0557AF9EA4B0}" type="slidenum">
              <a:rPr lang="en-US" altLang="en-US" smtClean="0">
                <a:solidFill>
                  <a:srgbClr val="000000"/>
                </a:solidFill>
              </a:rPr>
              <a:pPr>
                <a:spcBef>
                  <a:spcPct val="0"/>
                </a:spcBef>
              </a:pPr>
              <a:t>9</a:t>
            </a:fld>
            <a:endParaRPr lang="en-US"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defRPr/>
            </a:pPr>
            <a:r>
              <a:rPr lang="en-US" sz="1100" b="1" dirty="0"/>
              <a:t>The one-year residence period necessary to be classified as a resident does not begin until the student both is present and has manifested clear intent to become a California resident. Must have both physical presence and intent.</a:t>
            </a:r>
          </a:p>
          <a:p>
            <a:pPr>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rgbClr val="1C1C1C"/>
                </a:solidFill>
              </a:rPr>
              <a:t>If a student or the parents of a minor relinquish California residence after moving from the state, one full year of physical presence coupled with intent is required to reestablish residence. Discussed this earlier, they move from the state and take steps to establish their primary residence in a new state, have to reestablish residency in CA if they come back.</a:t>
            </a:r>
            <a:br>
              <a:rPr lang="en-US" altLang="en-US" sz="1100" b="1" dirty="0">
                <a:solidFill>
                  <a:srgbClr val="1C1C1C"/>
                </a:solidFill>
              </a:rPr>
            </a:br>
            <a:endParaRPr lang="en-US" altLang="en-US" sz="1100" b="1" dirty="0">
              <a:solidFill>
                <a:srgbClr val="1C1C1C"/>
              </a:solidFill>
            </a:endParaRPr>
          </a:p>
          <a:p>
            <a:pPr>
              <a:lnSpc>
                <a:spcPct val="90000"/>
              </a:lnSpc>
              <a:buClr>
                <a:srgbClr val="1D0FD1"/>
              </a:buClr>
            </a:pPr>
            <a:r>
              <a:rPr lang="en-US" altLang="en-US" sz="1100" b="1" dirty="0">
                <a:solidFill>
                  <a:srgbClr val="1C1C1C"/>
                </a:solidFill>
              </a:rPr>
              <a:t>Temporary absences will not result in a loss of California residence if, during the absence, the person always intended to return and did nothing inconsistent with that intent. </a:t>
            </a:r>
          </a:p>
          <a:p>
            <a:pPr>
              <a:defRPr/>
            </a:pPr>
            <a:endParaRPr lang="en-US" sz="1100" b="1" dirty="0"/>
          </a:p>
          <a:p>
            <a:pPr>
              <a:defRPr/>
            </a:pPr>
            <a:r>
              <a:rPr lang="en-US" sz="1100" b="1" dirty="0"/>
              <a:t>----------------------------------------------------------------------------------------</a:t>
            </a:r>
            <a:endParaRPr lang="en-US" sz="1100" dirty="0"/>
          </a:p>
          <a:p>
            <a:pPr>
              <a:defRPr/>
            </a:pPr>
            <a:r>
              <a:rPr lang="en-US" sz="1100" dirty="0"/>
              <a:t>California requires manifestations of intent, or what other states call, overt acts to support your written declaration of intent to become a resident for tuition purposes.  These include:</a:t>
            </a:r>
          </a:p>
          <a:p>
            <a:pPr marL="228943" indent="-228943">
              <a:buFontTx/>
              <a:buChar char="•"/>
              <a:defRPr/>
            </a:pPr>
            <a:endParaRPr lang="en-US" sz="1100" dirty="0"/>
          </a:p>
          <a:p>
            <a:pPr>
              <a:buFont typeface="+mj-lt"/>
              <a:buNone/>
              <a:defRPr/>
            </a:pPr>
            <a:r>
              <a:rPr lang="en-US" sz="1100" dirty="0"/>
              <a:t>(1) Ownership of residential property or continuous occupancy of rented or leased property in California. </a:t>
            </a:r>
          </a:p>
          <a:p>
            <a:pPr>
              <a:buFont typeface="+mj-lt"/>
              <a:buNone/>
              <a:defRPr/>
            </a:pPr>
            <a:r>
              <a:rPr lang="en-US" sz="1100" dirty="0"/>
              <a:t>(2) Registering to vote and voting in California. </a:t>
            </a:r>
          </a:p>
          <a:p>
            <a:pPr>
              <a:buFont typeface="+mj-lt"/>
              <a:buNone/>
              <a:defRPr/>
            </a:pPr>
            <a:r>
              <a:rPr lang="en-US" sz="1100" dirty="0"/>
              <a:t>(3) Licensing from California for professional practice. </a:t>
            </a:r>
          </a:p>
          <a:p>
            <a:pPr>
              <a:buFont typeface="+mj-lt"/>
              <a:buNone/>
              <a:defRPr/>
            </a:pPr>
            <a:r>
              <a:rPr lang="en-US" sz="1100" dirty="0"/>
              <a:t>(4) Active membership in California professional, religious, merchant, or service organizations or social clubs. </a:t>
            </a:r>
          </a:p>
          <a:p>
            <a:pPr>
              <a:buFont typeface="+mj-lt"/>
              <a:buNone/>
              <a:defRPr/>
            </a:pPr>
            <a:r>
              <a:rPr lang="en-US" sz="1100" dirty="0"/>
              <a:t>(5) Presence of spouse, children or other close relatives in the state. </a:t>
            </a:r>
          </a:p>
          <a:p>
            <a:pPr>
              <a:buFont typeface="+mj-lt"/>
              <a:buNone/>
              <a:defRPr/>
            </a:pPr>
            <a:r>
              <a:rPr lang="en-US" sz="1100" dirty="0"/>
              <a:t>(6) Showing California as home address on federal income tax form. </a:t>
            </a:r>
          </a:p>
          <a:p>
            <a:pPr>
              <a:buFont typeface="+mj-lt"/>
              <a:buNone/>
              <a:defRPr/>
            </a:pPr>
            <a:r>
              <a:rPr lang="en-US" sz="1100" dirty="0"/>
              <a:t>(7) Payment of California state income tax as a resident. </a:t>
            </a:r>
          </a:p>
          <a:p>
            <a:pPr>
              <a:buFont typeface="+mj-lt"/>
              <a:buNone/>
              <a:defRPr/>
            </a:pPr>
            <a:r>
              <a:rPr lang="en-US" sz="1100" dirty="0"/>
              <a:t>(8) Maintaining California motor vehicle license plates and registration. </a:t>
            </a:r>
          </a:p>
          <a:p>
            <a:pPr>
              <a:buFont typeface="+mj-lt"/>
              <a:buNone/>
              <a:defRPr/>
            </a:pPr>
            <a:r>
              <a:rPr lang="en-US" sz="1100" dirty="0"/>
              <a:t>(9) Possessing a California driver's license or California ID. </a:t>
            </a:r>
          </a:p>
          <a:p>
            <a:pPr>
              <a:buFont typeface="+mj-lt"/>
              <a:buNone/>
              <a:defRPr/>
            </a:pPr>
            <a:r>
              <a:rPr lang="en-US" sz="1100" dirty="0"/>
              <a:t>(10) Maintaining permanent military address or home of record in California while in armed forces. </a:t>
            </a:r>
          </a:p>
          <a:p>
            <a:pPr>
              <a:buFont typeface="+mj-lt"/>
              <a:buNone/>
              <a:defRPr/>
            </a:pPr>
            <a:r>
              <a:rPr lang="en-US" sz="1100" dirty="0"/>
              <a:t>(11) Establishing and maintaining active California bank accounts. </a:t>
            </a:r>
          </a:p>
          <a:p>
            <a:pPr>
              <a:buFont typeface="+mj-lt"/>
              <a:buNone/>
              <a:defRPr/>
            </a:pPr>
            <a:r>
              <a:rPr lang="en-US" sz="1100" dirty="0"/>
              <a:t>(12) Being the petitioner for a divorce in California.</a:t>
            </a:r>
          </a:p>
          <a:p>
            <a:pPr>
              <a:buFont typeface="+mj-lt"/>
              <a:buNone/>
              <a:defRPr/>
            </a:pPr>
            <a:r>
              <a:rPr lang="en-US" sz="1100" dirty="0"/>
              <a:t>13) Remaining in California during academic breaks</a:t>
            </a:r>
          </a:p>
          <a:p>
            <a:pPr>
              <a:buFont typeface="+mj-lt"/>
              <a:buNone/>
              <a:defRPr/>
            </a:pPr>
            <a:r>
              <a:rPr lang="en-US" sz="1100" dirty="0"/>
              <a:t>14) Registering for the Selective Service in California (indicating California address) </a:t>
            </a:r>
          </a:p>
          <a:p>
            <a:pPr marL="228943" indent="-228943">
              <a:buFont typeface="+mj-lt"/>
              <a:buAutoNum type="arabicPeriod"/>
              <a:defRPr/>
            </a:pPr>
            <a:endParaRPr lang="en-US" sz="1100" dirty="0"/>
          </a:p>
          <a:p>
            <a:pPr>
              <a:buFont typeface="+mj-lt"/>
              <a:buNone/>
              <a:defRPr/>
            </a:pPr>
            <a:r>
              <a:rPr lang="en-US" sz="1100" dirty="0"/>
              <a:t>Conduct inconsistent with a claim of California residence includes but is not limited to:</a:t>
            </a:r>
          </a:p>
          <a:p>
            <a:pPr>
              <a:buFont typeface="+mj-lt"/>
              <a:buNone/>
              <a:defRPr/>
            </a:pPr>
            <a:r>
              <a:rPr lang="en-US" sz="1100" dirty="0"/>
              <a:t>(1) Maintaining voter registration and voting in another state. </a:t>
            </a:r>
          </a:p>
          <a:p>
            <a:pPr>
              <a:buFont typeface="+mj-lt"/>
              <a:buNone/>
              <a:defRPr/>
            </a:pPr>
            <a:r>
              <a:rPr lang="en-US" sz="1100" dirty="0"/>
              <a:t>(2) Being the petitioner for a divorce in another state. </a:t>
            </a:r>
          </a:p>
          <a:p>
            <a:pPr>
              <a:buFont typeface="+mj-lt"/>
              <a:buNone/>
              <a:defRPr/>
            </a:pPr>
            <a:r>
              <a:rPr lang="en-US" sz="1100" dirty="0"/>
              <a:t>(3) Attending an out-of-state institution as a resident of that other state. </a:t>
            </a:r>
          </a:p>
          <a:p>
            <a:pPr>
              <a:buFont typeface="+mj-lt"/>
              <a:buNone/>
              <a:defRPr/>
            </a:pPr>
            <a:r>
              <a:rPr lang="en-US" sz="1100" dirty="0"/>
              <a:t>(4) Declaring </a:t>
            </a:r>
            <a:r>
              <a:rPr lang="en-US" sz="1100" dirty="0" err="1"/>
              <a:t>nonresidence</a:t>
            </a:r>
            <a:r>
              <a:rPr lang="en-US" sz="1100" dirty="0"/>
              <a:t> for state income tax purposes; Paying taxes in another state or country as a resident of that state or country or not fulfilling tax obligations to California.</a:t>
            </a:r>
          </a:p>
          <a:p>
            <a:pPr>
              <a:buFont typeface="+mj-lt"/>
              <a:buNone/>
              <a:defRPr/>
            </a:pPr>
            <a:endParaRPr lang="en-US" sz="1100" dirty="0"/>
          </a:p>
          <a:p>
            <a:pPr>
              <a:buFont typeface="+mj-lt"/>
              <a:buNone/>
              <a:defRPr/>
            </a:pPr>
            <a:r>
              <a:rPr lang="en-US" sz="1100" dirty="0"/>
              <a:t>Could also include: Holding and/or maintaining a driver’s license in another state, or holding and/or maintaining a motor vehicle registration in another state</a:t>
            </a:r>
          </a:p>
          <a:p>
            <a:pPr>
              <a:buClr>
                <a:srgbClr val="1D0FD1"/>
              </a:buClr>
              <a:defRPr/>
            </a:pPr>
            <a:endParaRPr lang="en-US" sz="1100" dirty="0"/>
          </a:p>
        </p:txBody>
      </p:sp>
    </p:spTree>
    <p:extLst>
      <p:ext uri="{BB962C8B-B14F-4D97-AF65-F5344CB8AC3E}">
        <p14:creationId xmlns:p14="http://schemas.microsoft.com/office/powerpoint/2010/main" val="427889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079790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94959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3313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4317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5459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11761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00020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970" y="456640"/>
            <a:ext cx="9448030" cy="1220041"/>
          </a:xfrm>
        </p:spPr>
        <p:txBody>
          <a:bodyPr/>
          <a:lstStyle/>
          <a:p>
            <a:r>
              <a:rPr lang="en-US"/>
              <a:t>Click to edit Master title style</a:t>
            </a:r>
          </a:p>
        </p:txBody>
      </p:sp>
      <p:sp>
        <p:nvSpPr>
          <p:cNvPr id="3" name="Text Placeholder 2"/>
          <p:cNvSpPr>
            <a:spLocks noGrp="1"/>
          </p:cNvSpPr>
          <p:nvPr>
            <p:ph type="body" sz="half" idx="1"/>
          </p:nvPr>
        </p:nvSpPr>
        <p:spPr>
          <a:xfrm>
            <a:off x="2235970" y="1752320"/>
            <a:ext cx="4631652"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52349" y="1752320"/>
            <a:ext cx="4631651"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47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4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131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dirty="0"/>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dirty="0"/>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dirty="0"/>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745480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486373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985778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647457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72898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75624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98290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png"/><Relationship Id="rId5" Type="http://schemas.openxmlformats.org/officeDocument/2006/relationships/slideLayout" Target="../slideLayouts/slideLayout12.xml"/><Relationship Id="rId10" Type="http://schemas.openxmlformats.org/officeDocument/2006/relationships/image" Target="../media/image2.sv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21" Type="http://schemas.openxmlformats.org/officeDocument/2006/relationships/image" Target="../media/image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2.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6514433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cco.edu/-/media/CCCCO-Website/docs/memo/fs2406ec68101memo82724.pdf?la=en&amp;hash=3D9B54C754744CDCE6975DE447DCC7CCB3E81427"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7.xml"/><Relationship Id="rId7" Type="http://schemas.openxmlformats.org/officeDocument/2006/relationships/diagramColors" Target="../diagrams/colors5.xml"/><Relationship Id="rId2" Type="http://schemas.openxmlformats.org/officeDocument/2006/relationships/slideLayout" Target="../slideLayouts/slideLayout9.xml"/><Relationship Id="rId1" Type="http://schemas.openxmlformats.org/officeDocument/2006/relationships/themeOverride" Target="../theme/themeOverride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8/chapter-I/subchapter-B/part-207"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8075.6.&amp;lawCode=EDC"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www.law.cornell.edu/uscode/text/8/1157#:~:text=%C2%A7%201157-,8%20U.S.%20Code%20%C2%A7%201157%20%2D%20Annual%20admission%20of%20refugees,admission%20of%20emergency%20situation%20refuge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leginfo.legislature.ca.gov/faces/billNavClient.xhtml?bill_id=202520260AB695"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8074.&amp;lawCode=EDC" TargetMode="External"/><Relationship Id="rId2" Type="http://schemas.openxmlformats.org/officeDocument/2006/relationships/hyperlink" Target="https://leginfo.legislature.ca.gov/faces/billNavClient.xhtml?bill_id=202520260AB1346" TargetMode="External"/><Relationship Id="rId1" Type="http://schemas.openxmlformats.org/officeDocument/2006/relationships/slideLayout" Target="../slideLayouts/slideLayout9.xml"/><Relationship Id="rId4" Type="http://schemas.openxmlformats.org/officeDocument/2006/relationships/hyperlink" Target="https://leginfo.legislature.ca.gov/faces/codes_displaySection.xhtml?sectionNum=66208.&amp;lawCode=EDC"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187"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cccco.edu/-/media/CCCCO-Website/docs/memo/ESLEI-24-06-Implementation-Guidance-for-Supervised-Tutoring-Regulations-Revisions.pdf?la=en&amp;hash=4215AEE88F9503D2269C5682B84EA959D42E73EC"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govt.westlaw.com/calregs/Document/I17C77EC08A9E11EEA359CB64A84E6877?viewType=FullText&amp;listSource=Search&amp;originationContext=Search+Result&amp;transitionType=SearchItem&amp;contextData=(sc.Search)&amp;navigationPath=Search%2fv1%2fresults%2fnavigation%2fi0ad62d340000018dd720a83ebeaad6cf%3fppcid%3db6ded4c758f9406cb23215ddecf04d43%26Nav%3dREGULATION_PUBLICVIEW%26fragmentIdentifier%3dI17C77EC08A9E11EEA359CB64A84E6877%26startIndex%3d1%26transitionType%3dSearchItem%26contextData%3d%2528sc.Default%2529%26originationContext%3dSearch%2520Result&amp;list=REGULATION_PUBLICVIEW&amp;rank=1&amp;t_T1=5&amp;t_T2=58160&amp;t_S1=CA+ADC+s"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govt.westlaw.com/calregs/Document/I0D6431808A9E11EE8EF2BD9ECAB69486?viewType=FullText&amp;listSource=Search&amp;originationContext=Search+Result&amp;transitionType=SearchItem&amp;contextData=(sc.Search)&amp;navigationPath=Search%2fv1%2fresults%2fnavigation%2fi0ad62d330000018dd71fd19308bb218a%3fppcid%3dbab72f5e882f4a67be7748de665b6446%26Nav%3dREGULATION_PUBLICVIEW%26fragmentIdentifier%3dI0D6431808A9E11EE8EF2BD9ECAB69486%26startIndex%3d1%26transitionType%3dSearchItem%26contextData%3d%2528sc.Default%2529%26originationContext%3dSearch%2520Result&amp;list=REGULATION_PUBLICVIEW&amp;rank=1&amp;t_T1=5&amp;t_T2=53415&amp;t_S1=CA+ADC+s" TargetMode="External"/><Relationship Id="rId5" Type="http://schemas.openxmlformats.org/officeDocument/2006/relationships/hyperlink" Target="https://govt.westlaw.com/calregs/Document/I618D73708A9E11EEB1B9C9C491914D89?viewType=FullText&amp;listSource=Search&amp;originationContext=Search+Result&amp;transitionType=SearchItem&amp;contextData=(sc.Search)&amp;navigationPath=Search%2fv1%2fresults%2fnavigation%2fi0ad62d340000018dd71f4e5fbeaad6a8%3fppcid%3d24de9024bb9f465ba3106cb75eef2838%26Nav%3dREGULATION_PUBLICVIEW%26fragmentIdentifier%3dI618D73708A9E11EEB1B9C9C491914D89%26startIndex%3d1%26transitionType%3dSearchItem%26contextData%3d%2528sc.Default%2529%26originationContext%3dSearch%2520Result&amp;list=REGULATION_PUBLICVIEW&amp;rank=1&amp;t_T1=5&amp;t_T2=58170&amp;t_S1=CA+ADC+s" TargetMode="External"/><Relationship Id="rId4" Type="http://schemas.openxmlformats.org/officeDocument/2006/relationships/hyperlink" Target="https://govt.westlaw.com/calregs/Document/I0C41AA808A9E11EEB1AEF0E5834194C1?viewType=FullText&amp;listSource=Search&amp;originationContext=Search+Result&amp;transitionType=SearchItem&amp;contextData=(sc.Search)&amp;navigationPath=Search%2fv1%2fresults%2fnavigation%2fi0ad62d340000018dd71ecd51beaad6a2%3fppcid%3d00f12bacd82f4230a013b93fe1580bb9%26Nav%3dREGULATION_PUBLICVIEW%26fragmentIdentifier%3dI0C41AA808A9E11EEB1AEF0E5834194C1%26startIndex%3d1%26transitionType%3dSearchItem%26contextData%3d%2528sc.Default%2529%26originationContext%3dSearch%2520Result&amp;list=REGULATION_PUBLICVIEW&amp;rank=1&amp;t_T1=5&amp;t_T2=58168&amp;t_S1=CA+ADC+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hemeOverride" Target="../theme/themeOverride6.xml"/><Relationship Id="rId4" Type="http://schemas.openxmlformats.org/officeDocument/2006/relationships/hyperlink" Target="https://leginfo.legislature.ca.gov/faces/billNavClient.xhtml?bill_id=202320240AB1540" TargetMode="External"/></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4.xml"/><Relationship Id="rId7" Type="http://schemas.openxmlformats.org/officeDocument/2006/relationships/diagramColors" Target="../diagrams/colors6.xml"/><Relationship Id="rId2" Type="http://schemas.openxmlformats.org/officeDocument/2006/relationships/slideLayout" Target="../slideLayouts/slideLayout9.xml"/><Relationship Id="rId1" Type="http://schemas.openxmlformats.org/officeDocument/2006/relationships/themeOverride" Target="../theme/themeOverride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cccco.edu/-/media/CCCCO-Website/docs/manuals-guides/2024ResidencyOverviewDocument-2142024.pdf?la=en&amp;hash=188901A2AC53093A19818A8C351845ABC4ABBB05"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hyperlink" Target="https://www.cccco.edu/About-Us/Chancellors-Office/Divisions/College-Finance-and-Facilities-Planning/Fiscal-and-Policy-Updates" TargetMode="External"/><Relationship Id="rId4" Type="http://schemas.openxmlformats.org/officeDocument/2006/relationships/hyperlink" Target="https://www.cccco.edu/-/media/CCCCO-Website/docs/manuals-guides/2024-student-attendance-accounting-manual-5-1-24-a11y.pdf?la=en&amp;hash=EF1EEACCF357CA10B570FE9360EAD9BB25F19150"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mailto:nwagner@cccco.edu"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 Id="rId5" Type="http://schemas.openxmlformats.org/officeDocument/2006/relationships/hyperlink" Target="mailto:lromero@cccco.edu" TargetMode="External"/><Relationship Id="rId4" Type="http://schemas.openxmlformats.org/officeDocument/2006/relationships/hyperlink" Target="mailto:rartiga@cccco.edu"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688887"/>
            <a:ext cx="9144000" cy="3480225"/>
          </a:xfrm>
        </p:spPr>
        <p:txBody>
          <a:bodyPr>
            <a:normAutofit/>
          </a:bodyPr>
          <a:lstStyle/>
          <a:p>
            <a:r>
              <a:rPr lang="en-US" b="1" dirty="0"/>
              <a:t>Student Residency Classification</a:t>
            </a:r>
            <a:br>
              <a:rPr lang="en-US" b="1" dirty="0"/>
            </a:br>
            <a:r>
              <a:rPr lang="en-US" b="1" dirty="0"/>
              <a:t>Overview and Current Updates</a:t>
            </a:r>
            <a:br>
              <a:rPr lang="en-US" dirty="0"/>
            </a:br>
            <a:br>
              <a:rPr lang="en-US" dirty="0"/>
            </a:br>
            <a:r>
              <a:rPr lang="en-US" sz="2700" dirty="0">
                <a:solidFill>
                  <a:srgbClr val="53575A"/>
                </a:solidFill>
                <a:cs typeface="+mn-cs"/>
              </a:rPr>
              <a:t>Natalie Wagner, CCC Chancellor’s Office</a:t>
            </a:r>
            <a:br>
              <a:rPr lang="en-US" sz="2700" dirty="0">
                <a:solidFill>
                  <a:srgbClr val="53575A"/>
                </a:solidFill>
                <a:cs typeface="+mn-cs"/>
              </a:rPr>
            </a:br>
            <a:r>
              <a:rPr lang="en-US" sz="2700" dirty="0">
                <a:solidFill>
                  <a:srgbClr val="53575A"/>
                </a:solidFill>
                <a:cs typeface="+mn-cs"/>
              </a:rPr>
              <a:t>Rafael Artiga Meza, CCC Chancellor’s Office</a:t>
            </a:r>
            <a:br>
              <a:rPr lang="en-US" sz="2700" dirty="0">
                <a:solidFill>
                  <a:srgbClr val="53575A"/>
                </a:solidFill>
                <a:cs typeface="+mn-cs"/>
              </a:rPr>
            </a:br>
            <a:endParaRPr lang="en-US" sz="2700" dirty="0">
              <a:solidFill>
                <a:srgbClr val="53575A"/>
              </a:solidFill>
              <a:cs typeface="+mn-cs"/>
            </a:endParaRPr>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371600" y="1391692"/>
            <a:ext cx="9144000" cy="480864"/>
          </a:xfrm>
        </p:spPr>
        <p:txBody>
          <a:bodyPr/>
          <a:lstStyle/>
          <a:p>
            <a:r>
              <a:rPr lang="en-US" dirty="0"/>
              <a:t>CACCRAO Annual Conference – Tuesday</a:t>
            </a:r>
            <a:r>
              <a:rPr lang="en-US"/>
              <a:t>, April 29, 2025 </a:t>
            </a:r>
            <a:endParaRPr lang="en-US" dirty="0"/>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pPr/>
              <a:t>1</a:t>
            </a:fld>
            <a:endParaRPr lang="en-US" dirty="0"/>
          </a:p>
        </p:txBody>
      </p:sp>
    </p:spTree>
    <p:extLst>
      <p:ext uri="{BB962C8B-B14F-4D97-AF65-F5344CB8AC3E}">
        <p14:creationId xmlns:p14="http://schemas.microsoft.com/office/powerpoint/2010/main" val="273349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49705" y="312261"/>
            <a:ext cx="10924674" cy="762000"/>
          </a:xfrm>
        </p:spPr>
        <p:txBody>
          <a:bodyPr>
            <a:noAutofit/>
          </a:bodyPr>
          <a:lstStyle/>
          <a:p>
            <a:pPr algn="ctr">
              <a:defRPr/>
            </a:pPr>
            <a:r>
              <a:rPr lang="en-US" altLang="en-US" b="1" dirty="0"/>
              <a:t>General Rules and Guidelines</a:t>
            </a:r>
          </a:p>
        </p:txBody>
      </p:sp>
      <p:sp>
        <p:nvSpPr>
          <p:cNvPr id="23555" name="Rectangle 3"/>
          <p:cNvSpPr>
            <a:spLocks noGrp="1" noChangeArrowheads="1"/>
          </p:cNvSpPr>
          <p:nvPr>
            <p:ph type="body" idx="1"/>
          </p:nvPr>
        </p:nvSpPr>
        <p:spPr>
          <a:xfrm>
            <a:off x="649705" y="1371320"/>
            <a:ext cx="10924674" cy="4191000"/>
          </a:xfrm>
        </p:spPr>
        <p:txBody>
          <a:bodyPr>
            <a:normAutofit/>
          </a:bodyPr>
          <a:lstStyle/>
          <a:p>
            <a:pPr marL="0" indent="0">
              <a:buClr>
                <a:srgbClr val="1D0FD1"/>
              </a:buClr>
              <a:buNone/>
            </a:pPr>
            <a:r>
              <a:rPr lang="en-US" altLang="en-US" sz="2382" b="1" dirty="0">
                <a:solidFill>
                  <a:schemeClr val="tx1"/>
                </a:solidFill>
              </a:rPr>
              <a:t>Rules For Determining Residence (Cont.)</a:t>
            </a:r>
          </a:p>
          <a:p>
            <a:pPr lvl="1">
              <a:lnSpc>
                <a:spcPct val="90000"/>
              </a:lnSpc>
            </a:pPr>
            <a:r>
              <a:rPr lang="en-US" altLang="en-US" dirty="0">
                <a:solidFill>
                  <a:schemeClr val="tx2"/>
                </a:solidFill>
              </a:rPr>
              <a:t>A person’s residence shall not be derived from that of his or her spouse. EC § 68062(e)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The residence of the parent with whom an unmarried minor child resides is the residence of the unmarried minor child.  When the minor lives with neither parent, his or her residence is that of the parent with whom he or she last resided. EC § 68062(f) </a:t>
            </a:r>
          </a:p>
          <a:p>
            <a:pPr marL="457200" lvl="1" indent="0">
              <a:lnSpc>
                <a:spcPct val="90000"/>
              </a:lnSpc>
              <a:buNone/>
            </a:pPr>
            <a:endParaRPr lang="en-US" altLang="en-US" dirty="0">
              <a:solidFill>
                <a:schemeClr val="tx2"/>
              </a:solidFill>
            </a:endParaRPr>
          </a:p>
          <a:p>
            <a:pPr lvl="1"/>
            <a:r>
              <a:rPr lang="en-US" altLang="en-US" dirty="0">
                <a:solidFill>
                  <a:schemeClr val="tx2"/>
                </a:solidFill>
              </a:rPr>
              <a:t>Moving to California primarily to attend school does not constitute establishing California residence, regardless of the length of that presence. T5 § 54022(c)</a:t>
            </a:r>
          </a:p>
          <a:p>
            <a:pPr marL="457200" lvl="1" indent="0">
              <a:lnSpc>
                <a:spcPct val="90000"/>
              </a:lnSpc>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268603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1579" y="383743"/>
            <a:ext cx="11008895" cy="762000"/>
          </a:xfrm>
        </p:spPr>
        <p:txBody>
          <a:bodyPr>
            <a:noAutofit/>
          </a:bodyPr>
          <a:lstStyle/>
          <a:p>
            <a:pPr algn="ctr">
              <a:defRPr/>
            </a:pPr>
            <a:r>
              <a:rPr lang="en-US" altLang="en-US" b="1" dirty="0"/>
              <a:t>General Rules and Guidelines</a:t>
            </a:r>
          </a:p>
        </p:txBody>
      </p:sp>
      <p:sp>
        <p:nvSpPr>
          <p:cNvPr id="29699" name="Rectangle 3"/>
          <p:cNvSpPr>
            <a:spLocks noGrp="1" noChangeArrowheads="1"/>
          </p:cNvSpPr>
          <p:nvPr>
            <p:ph type="body" idx="1"/>
          </p:nvPr>
        </p:nvSpPr>
        <p:spPr>
          <a:xfrm>
            <a:off x="601579" y="1371320"/>
            <a:ext cx="11008895" cy="4191000"/>
          </a:xfrm>
        </p:spPr>
        <p:txBody>
          <a:bodyPr/>
          <a:lstStyle/>
          <a:p>
            <a:pPr marL="0" indent="0">
              <a:buClr>
                <a:srgbClr val="1D0FD1"/>
              </a:buClr>
              <a:buNone/>
            </a:pPr>
            <a:r>
              <a:rPr lang="en-US" altLang="en-US" sz="2382" b="1" dirty="0">
                <a:solidFill>
                  <a:schemeClr val="tx1"/>
                </a:solidFill>
              </a:rPr>
              <a:t>Residency Reclassification and Financial Independence:</a:t>
            </a:r>
          </a:p>
          <a:p>
            <a:pPr lvl="1">
              <a:lnSpc>
                <a:spcPct val="90000"/>
              </a:lnSpc>
              <a:buClr>
                <a:srgbClr val="1D0FD1"/>
              </a:buClr>
            </a:pPr>
            <a:endParaRPr lang="en-US" altLang="en-US" sz="882" dirty="0">
              <a:solidFill>
                <a:srgbClr val="1C1C1C"/>
              </a:solidFill>
            </a:endParaRPr>
          </a:p>
          <a:p>
            <a:pPr lvl="1"/>
            <a:r>
              <a:rPr lang="en-US" altLang="en-US" dirty="0">
                <a:solidFill>
                  <a:schemeClr val="tx2"/>
                </a:solidFill>
              </a:rPr>
              <a:t>Financial independence status must be included as one of the factors in residency </a:t>
            </a:r>
            <a:r>
              <a:rPr lang="en-US" altLang="en-US" u="sng" dirty="0">
                <a:solidFill>
                  <a:schemeClr val="tx2"/>
                </a:solidFill>
              </a:rPr>
              <a:t>reclassifications</a:t>
            </a:r>
            <a:r>
              <a:rPr lang="en-US" altLang="en-US" dirty="0">
                <a:solidFill>
                  <a:schemeClr val="tx2"/>
                </a:solidFill>
              </a:rPr>
              <a:t> EC § 68044; T5 § 54032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EC § 68044 focuses on parental support aspects, but also permits district governing boards to define other factors which may be considered in making residency reclassifications, such as support from family members other than the parent(s)</a:t>
            </a:r>
          </a:p>
        </p:txBody>
      </p:sp>
    </p:spTree>
    <p:extLst>
      <p:ext uri="{BB962C8B-B14F-4D97-AF65-F5344CB8AC3E}">
        <p14:creationId xmlns:p14="http://schemas.microsoft.com/office/powerpoint/2010/main" val="397289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pPr algn="ctr">
              <a:defRPr/>
            </a:pPr>
            <a:r>
              <a:rPr lang="en-US" altLang="en-US" b="1" dirty="0"/>
              <a:t>General Rules and Guidelines</a:t>
            </a:r>
          </a:p>
        </p:txBody>
      </p:sp>
      <p:sp>
        <p:nvSpPr>
          <p:cNvPr id="87043" name="Rectangle 3"/>
          <p:cNvSpPr>
            <a:spLocks noGrp="1" noChangeArrowheads="1"/>
          </p:cNvSpPr>
          <p:nvPr>
            <p:ph type="body" idx="1"/>
          </p:nvPr>
        </p:nvSpPr>
        <p:spPr>
          <a:xfrm>
            <a:off x="625641" y="1371321"/>
            <a:ext cx="10936705" cy="4355711"/>
          </a:xfrm>
        </p:spPr>
        <p:txBody>
          <a:bodyPr>
            <a:normAutofit fontScale="92500"/>
          </a:bodyPr>
          <a:lstStyle/>
          <a:p>
            <a:pPr marL="0" indent="0">
              <a:buClr>
                <a:srgbClr val="1D0FD1"/>
              </a:buClr>
              <a:buNone/>
              <a:defRPr/>
            </a:pPr>
            <a:r>
              <a:rPr lang="en-US" altLang="en-US" sz="2600" b="1" dirty="0">
                <a:solidFill>
                  <a:schemeClr val="tx1"/>
                </a:solidFill>
              </a:rPr>
              <a:t>Residency Reclassification and Financial Independence (cont.):</a:t>
            </a:r>
          </a:p>
          <a:p>
            <a:pPr>
              <a:lnSpc>
                <a:spcPct val="90000"/>
              </a:lnSpc>
              <a:spcBef>
                <a:spcPts val="1200"/>
              </a:spcBef>
              <a:buClrTx/>
              <a:buFont typeface="Arial" panose="020B0604020202020204" pitchFamily="34" charset="0"/>
              <a:buChar char="•"/>
              <a:defRPr/>
            </a:pPr>
            <a:r>
              <a:rPr lang="en-US" altLang="en-US" sz="2600" dirty="0">
                <a:solidFill>
                  <a:schemeClr val="tx2"/>
                </a:solidFill>
              </a:rPr>
              <a:t>In determining intent, financial independence weighs in favor of California residence and financial dependence shall weigh against finding California residence</a:t>
            </a:r>
          </a:p>
          <a:p>
            <a:pPr>
              <a:lnSpc>
                <a:spcPct val="90000"/>
              </a:lnSpc>
              <a:spcBef>
                <a:spcPts val="1200"/>
              </a:spcBef>
              <a:buClrTx/>
              <a:buFont typeface="Arial" panose="020B0604020202020204" pitchFamily="34" charset="0"/>
              <a:buChar char="•"/>
              <a:defRPr/>
            </a:pPr>
            <a:r>
              <a:rPr lang="en-US" altLang="en-US" sz="2600" dirty="0">
                <a:solidFill>
                  <a:schemeClr val="tx2"/>
                </a:solidFill>
              </a:rPr>
              <a:t>Financial dependence in the current or preceding calendar year shall be overcome only if </a:t>
            </a:r>
          </a:p>
          <a:p>
            <a:pPr marL="1302753" lvl="2" indent="-403433">
              <a:spcBef>
                <a:spcPts val="0"/>
              </a:spcBef>
              <a:buFont typeface="+mj-lt"/>
              <a:buAutoNum type="arabicPeriod"/>
              <a:defRPr/>
            </a:pPr>
            <a:r>
              <a:rPr lang="en-US" altLang="en-US" sz="2600" dirty="0">
                <a:solidFill>
                  <a:schemeClr val="tx2"/>
                </a:solidFill>
              </a:rPr>
              <a:t>the parent on whom the student is dependent is a California resident, or</a:t>
            </a:r>
          </a:p>
          <a:p>
            <a:pPr marL="1302753" lvl="2" indent="-403433">
              <a:spcBef>
                <a:spcPts val="0"/>
              </a:spcBef>
              <a:buFont typeface="+mj-lt"/>
              <a:buAutoNum type="arabicPeriod"/>
              <a:defRPr/>
            </a:pPr>
            <a:r>
              <a:rPr lang="en-US" altLang="en-US" sz="2600" dirty="0">
                <a:solidFill>
                  <a:schemeClr val="tx2"/>
                </a:solidFill>
              </a:rPr>
              <a:t>there is no evidence of the student’s continuing residence in another state</a:t>
            </a:r>
          </a:p>
          <a:p>
            <a:pPr marL="228600" lvl="1">
              <a:spcBef>
                <a:spcPts val="1200"/>
              </a:spcBef>
              <a:defRPr/>
            </a:pPr>
            <a:r>
              <a:rPr lang="en-US" altLang="en-US" sz="2600" dirty="0">
                <a:solidFill>
                  <a:schemeClr val="tx2"/>
                </a:solidFill>
              </a:rPr>
              <a:t>T5 § 54032(d) permits a district to disregard a finding of financial dependence where there is not intent to establish (or maintain) residence elsewhere.</a:t>
            </a: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276795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Updates, Reminders, and Pending Legislation</a:t>
            </a:r>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190091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9435"/>
            <a:ext cx="10515600" cy="1325563"/>
          </a:xfrm>
        </p:spPr>
        <p:txBody>
          <a:bodyPr>
            <a:noAutofit/>
          </a:bodyPr>
          <a:lstStyle/>
          <a:p>
            <a:pPr algn="l"/>
            <a:r>
              <a:rPr lang="en-US" sz="3600" b="1" dirty="0"/>
              <a:t>Memo: </a:t>
            </a:r>
            <a:r>
              <a:rPr lang="en-US" sz="3600" b="1" dirty="0">
                <a:hlinkClick r:id="rId3"/>
              </a:rPr>
              <a:t>FS 24-06 </a:t>
            </a:r>
            <a:r>
              <a:rPr lang="en-US" sz="3600" b="1" dirty="0"/>
              <a:t>Accepting Residency Determination from Another Community College District</a:t>
            </a:r>
          </a:p>
        </p:txBody>
      </p:sp>
      <p:sp>
        <p:nvSpPr>
          <p:cNvPr id="3" name="Content Placeholder 2"/>
          <p:cNvSpPr>
            <a:spLocks noGrp="1"/>
          </p:cNvSpPr>
          <p:nvPr>
            <p:ph idx="1"/>
          </p:nvPr>
        </p:nvSpPr>
        <p:spPr>
          <a:xfrm>
            <a:off x="838200" y="1994322"/>
            <a:ext cx="10515600" cy="4154455"/>
          </a:xfrm>
        </p:spPr>
        <p:txBody>
          <a:bodyPr>
            <a:normAutofit/>
          </a:bodyPr>
          <a:lstStyle/>
          <a:p>
            <a:r>
              <a:rPr lang="en-US" sz="2000" b="0" i="0" u="none" strike="noStrike" baseline="0" dirty="0">
                <a:solidFill>
                  <a:srgbClr val="000000"/>
                </a:solidFill>
                <a:latin typeface="Source Sans Pro" panose="020B0503030403020204" pitchFamily="34" charset="0"/>
              </a:rPr>
              <a:t> </a:t>
            </a:r>
            <a:r>
              <a:rPr lang="en-US" sz="2000" b="0" i="0" u="none" strike="noStrike" baseline="0" dirty="0">
                <a:solidFill>
                  <a:srgbClr val="545658"/>
                </a:solidFill>
                <a:latin typeface="Source Sans Pro" panose="020B0503030403020204" pitchFamily="34" charset="0"/>
              </a:rPr>
              <a:t>Education Code section 68101 allows a community college district to accept a student’s residency determination from another community college district </a:t>
            </a:r>
          </a:p>
          <a:p>
            <a:r>
              <a:rPr lang="en-US" sz="2000" b="0" i="0" u="none" strike="noStrike" baseline="0" dirty="0">
                <a:solidFill>
                  <a:srgbClr val="545658"/>
                </a:solidFill>
                <a:latin typeface="Source Sans Pro" panose="020B0503030403020204" pitchFamily="34" charset="0"/>
              </a:rPr>
              <a:t>This memo provides guidance on ECS 68101 and outlines the process that districts should follow in accepting a student’s residence determination made by another district </a:t>
            </a:r>
            <a:endParaRPr lang="en-US" sz="2000" dirty="0">
              <a:solidFill>
                <a:srgbClr val="545658"/>
              </a:solidFill>
            </a:endParaRPr>
          </a:p>
          <a:p>
            <a:r>
              <a:rPr lang="en-US" sz="2000" b="0" i="0" u="none" strike="noStrike" baseline="0" dirty="0">
                <a:solidFill>
                  <a:srgbClr val="545658"/>
                </a:solidFill>
                <a:latin typeface="Source Sans Pro" panose="020B0503030403020204" pitchFamily="34" charset="0"/>
              </a:rPr>
              <a:t>Community college districts should develop local policies, which state whether they accept residency classification as determined by another community college district and any requirements or conditions that must be met. </a:t>
            </a:r>
          </a:p>
          <a:p>
            <a:r>
              <a:rPr lang="en-US" sz="2000" b="0" i="0" u="none" strike="noStrike" baseline="0" dirty="0">
                <a:solidFill>
                  <a:srgbClr val="545658"/>
                </a:solidFill>
                <a:latin typeface="Source Sans Pro" panose="020B0503030403020204" pitchFamily="34" charset="0"/>
              </a:rPr>
              <a:t>For any students for whom residency classification is accepted from another community college district pursuant to ECS 68101, the teaching college will not be subject to any audit finding related to residency classification as long </a:t>
            </a:r>
            <a:r>
              <a:rPr lang="en-US" sz="2000" dirty="0">
                <a:solidFill>
                  <a:srgbClr val="545658"/>
                </a:solidFill>
              </a:rPr>
              <a:t>as they have </a:t>
            </a:r>
            <a:r>
              <a:rPr lang="en-US" sz="2000" b="0" i="0" u="none" strike="noStrike" baseline="0" dirty="0">
                <a:solidFill>
                  <a:srgbClr val="545658"/>
                </a:solidFill>
                <a:latin typeface="Source Sans Pro" panose="020B0503030403020204" pitchFamily="34" charset="0"/>
              </a:rPr>
              <a:t>documentation on file from the community college district that made the initial classification stating that the student was classified as a resident in the current fiscal year. </a:t>
            </a:r>
            <a:endParaRPr lang="en-US" sz="4000" dirty="0">
              <a:effectLst/>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14</a:t>
            </a:fld>
            <a:endParaRPr lang="en-US" dirty="0"/>
          </a:p>
        </p:txBody>
      </p:sp>
    </p:spTree>
    <p:extLst>
      <p:ext uri="{BB962C8B-B14F-4D97-AF65-F5344CB8AC3E}">
        <p14:creationId xmlns:p14="http://schemas.microsoft.com/office/powerpoint/2010/main" val="291162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9989-CA2B-1B7C-EDC2-CF920FBA8992}"/>
              </a:ext>
            </a:extLst>
          </p:cNvPr>
          <p:cNvSpPr>
            <a:spLocks noGrp="1"/>
          </p:cNvSpPr>
          <p:nvPr>
            <p:ph type="title"/>
          </p:nvPr>
        </p:nvSpPr>
        <p:spPr>
          <a:xfrm>
            <a:off x="838200" y="693700"/>
            <a:ext cx="10515600" cy="1325563"/>
          </a:xfrm>
        </p:spPr>
        <p:txBody>
          <a:bodyPr anchor="ctr">
            <a:normAutofit fontScale="90000"/>
          </a:bodyPr>
          <a:lstStyle/>
          <a:p>
            <a:pPr>
              <a:spcBef>
                <a:spcPts val="1200"/>
              </a:spcBef>
              <a:spcAft>
                <a:spcPts val="1200"/>
              </a:spcAft>
            </a:pPr>
            <a:r>
              <a:rPr lang="en-US" sz="3600" b="1" dirty="0"/>
              <a:t>Process To Be Followed In Accepting Residency Classification Pursuant to ECS 68101</a:t>
            </a:r>
            <a:br>
              <a:rPr lang="en-US" sz="3600" b="1" dirty="0"/>
            </a:br>
            <a:r>
              <a:rPr lang="en-US" sz="3600" b="1" dirty="0">
                <a:solidFill>
                  <a:schemeClr val="accent2"/>
                </a:solidFill>
              </a:rPr>
              <a:t>College Requirements</a:t>
            </a:r>
            <a:br>
              <a:rPr lang="en-US" sz="2800" b="1" dirty="0"/>
            </a:br>
            <a:endParaRPr lang="en-US" sz="2800" b="1" dirty="0"/>
          </a:p>
        </p:txBody>
      </p:sp>
      <p:sp>
        <p:nvSpPr>
          <p:cNvPr id="4" name="Slide Number Placeholder 3">
            <a:extLst>
              <a:ext uri="{FF2B5EF4-FFF2-40B4-BE49-F238E27FC236}">
                <a16:creationId xmlns:a16="http://schemas.microsoft.com/office/drawing/2014/main" id="{F784BCC4-EF58-9B58-2912-84D89C4BD2ED}"/>
              </a:ext>
            </a:extLst>
          </p:cNvPr>
          <p:cNvSpPr>
            <a:spLocks noGrp="1"/>
          </p:cNvSpPr>
          <p:nvPr>
            <p:ph type="sldNum" sz="quarter" idx="10"/>
          </p:nvPr>
        </p:nvSpPr>
        <p:spPr>
          <a:xfrm>
            <a:off x="8610600" y="6117246"/>
            <a:ext cx="2743200" cy="365125"/>
          </a:xfrm>
        </p:spPr>
        <p:txBody>
          <a:bodyPr anchor="ctr">
            <a:normAutofit/>
          </a:bodyPr>
          <a:lstStyle/>
          <a:p>
            <a:pPr>
              <a:spcAft>
                <a:spcPts val="600"/>
              </a:spcAft>
            </a:pPr>
            <a:fld id="{7934E7AA-586C-4B13-A389-1429762DA247}"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37AB342F-6392-287A-1952-047605878C9C}"/>
              </a:ext>
            </a:extLst>
          </p:cNvPr>
          <p:cNvGraphicFramePr/>
          <p:nvPr>
            <p:extLst>
              <p:ext uri="{D42A27DB-BD31-4B8C-83A1-F6EECF244321}">
                <p14:modId xmlns:p14="http://schemas.microsoft.com/office/powerpoint/2010/main" val="114112632"/>
              </p:ext>
            </p:extLst>
          </p:nvPr>
        </p:nvGraphicFramePr>
        <p:xfrm>
          <a:off x="838200" y="2019263"/>
          <a:ext cx="10515600" cy="365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10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64D5-C5B6-2D95-7C84-A0A17C4F5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462FA-FD5F-EEC5-51D3-15737397F17B}"/>
              </a:ext>
            </a:extLst>
          </p:cNvPr>
          <p:cNvSpPr>
            <a:spLocks noGrp="1"/>
          </p:cNvSpPr>
          <p:nvPr>
            <p:ph type="title"/>
          </p:nvPr>
        </p:nvSpPr>
        <p:spPr>
          <a:xfrm>
            <a:off x="838200" y="693700"/>
            <a:ext cx="10515600" cy="1325563"/>
          </a:xfrm>
        </p:spPr>
        <p:txBody>
          <a:bodyPr anchor="ctr">
            <a:normAutofit fontScale="90000"/>
          </a:bodyPr>
          <a:lstStyle/>
          <a:p>
            <a:pPr>
              <a:spcBef>
                <a:spcPts val="1200"/>
              </a:spcBef>
              <a:spcAft>
                <a:spcPts val="1200"/>
              </a:spcAft>
            </a:pPr>
            <a:r>
              <a:rPr lang="en-US" sz="3600" b="1" dirty="0"/>
              <a:t>Process To Be Followed In Accepting Residency Classification Pursuant to ECS 68101</a:t>
            </a:r>
            <a:br>
              <a:rPr lang="en-US" sz="3600" b="1" dirty="0"/>
            </a:br>
            <a:r>
              <a:rPr lang="en-US" sz="3600" b="1" dirty="0">
                <a:solidFill>
                  <a:schemeClr val="accent2"/>
                </a:solidFill>
              </a:rPr>
              <a:t>Student Requirements</a:t>
            </a:r>
            <a:br>
              <a:rPr lang="en-US" sz="2800" b="1" dirty="0"/>
            </a:br>
            <a:endParaRPr lang="en-US" sz="2800" b="1" dirty="0"/>
          </a:p>
        </p:txBody>
      </p:sp>
      <p:sp>
        <p:nvSpPr>
          <p:cNvPr id="4" name="Slide Number Placeholder 3">
            <a:extLst>
              <a:ext uri="{FF2B5EF4-FFF2-40B4-BE49-F238E27FC236}">
                <a16:creationId xmlns:a16="http://schemas.microsoft.com/office/drawing/2014/main" id="{B326471E-012C-72B6-AD52-FD041DC20E9F}"/>
              </a:ext>
            </a:extLst>
          </p:cNvPr>
          <p:cNvSpPr>
            <a:spLocks noGrp="1"/>
          </p:cNvSpPr>
          <p:nvPr>
            <p:ph type="sldNum" sz="quarter" idx="10"/>
          </p:nvPr>
        </p:nvSpPr>
        <p:spPr>
          <a:xfrm>
            <a:off x="8610600" y="6117246"/>
            <a:ext cx="2743200" cy="365125"/>
          </a:xfrm>
        </p:spPr>
        <p:txBody>
          <a:bodyPr anchor="ctr">
            <a:normAutofit/>
          </a:bodyPr>
          <a:lstStyle/>
          <a:p>
            <a:pPr>
              <a:spcAft>
                <a:spcPts val="600"/>
              </a:spcAft>
            </a:pPr>
            <a:fld id="{7934E7AA-586C-4B13-A389-1429762DA247}" type="slidenum">
              <a:rPr lang="en-US" smtClean="0"/>
              <a:pPr>
                <a:spcAft>
                  <a:spcPts val="600"/>
                </a:spcAft>
              </a:pPr>
              <a:t>16</a:t>
            </a:fld>
            <a:endParaRPr lang="en-US"/>
          </a:p>
        </p:txBody>
      </p:sp>
      <p:graphicFrame>
        <p:nvGraphicFramePr>
          <p:cNvPr id="6" name="Content Placeholder 2">
            <a:extLst>
              <a:ext uri="{FF2B5EF4-FFF2-40B4-BE49-F238E27FC236}">
                <a16:creationId xmlns:a16="http://schemas.microsoft.com/office/drawing/2014/main" id="{4FEAB09D-754A-E928-B920-96AB777B6463}"/>
              </a:ext>
            </a:extLst>
          </p:cNvPr>
          <p:cNvGraphicFramePr/>
          <p:nvPr>
            <p:extLst>
              <p:ext uri="{D42A27DB-BD31-4B8C-83A1-F6EECF244321}">
                <p14:modId xmlns:p14="http://schemas.microsoft.com/office/powerpoint/2010/main" val="3446669703"/>
              </p:ext>
            </p:extLst>
          </p:nvPr>
        </p:nvGraphicFramePr>
        <p:xfrm>
          <a:off x="838200" y="2019263"/>
          <a:ext cx="10515600" cy="365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36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01B589B-4DDD-1D5A-4268-470350001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6A250-F6EB-72FE-5607-977B190DAF4C}"/>
              </a:ext>
            </a:extLst>
          </p:cNvPr>
          <p:cNvSpPr>
            <a:spLocks noGrp="1"/>
          </p:cNvSpPr>
          <p:nvPr>
            <p:ph type="title"/>
          </p:nvPr>
        </p:nvSpPr>
        <p:spPr/>
        <p:txBody>
          <a:bodyPr>
            <a:normAutofit/>
          </a:bodyPr>
          <a:lstStyle/>
          <a:p>
            <a:r>
              <a:rPr lang="en-US" sz="4000" b="1" dirty="0"/>
              <a:t>Revoked Student Visas</a:t>
            </a:r>
            <a:endParaRPr lang="en-US" sz="4000" b="1" dirty="0">
              <a:solidFill>
                <a:srgbClr val="FF0000"/>
              </a:solidFill>
            </a:endParaRPr>
          </a:p>
        </p:txBody>
      </p:sp>
      <p:sp>
        <p:nvSpPr>
          <p:cNvPr id="3" name="Content Placeholder 2">
            <a:extLst>
              <a:ext uri="{FF2B5EF4-FFF2-40B4-BE49-F238E27FC236}">
                <a16:creationId xmlns:a16="http://schemas.microsoft.com/office/drawing/2014/main" id="{6CDA6EC7-502D-97DA-925B-30979542B682}"/>
              </a:ext>
            </a:extLst>
          </p:cNvPr>
          <p:cNvSpPr>
            <a:spLocks noGrp="1"/>
          </p:cNvSpPr>
          <p:nvPr>
            <p:ph idx="1"/>
          </p:nvPr>
        </p:nvSpPr>
        <p:spPr>
          <a:xfrm>
            <a:off x="838199" y="1456841"/>
            <a:ext cx="10918371" cy="4592267"/>
          </a:xfrm>
        </p:spPr>
        <p:txBody>
          <a:bodyPr>
            <a:noAutofit/>
          </a:bodyPr>
          <a:lstStyle/>
          <a:p>
            <a:r>
              <a:rPr lang="en-US" b="0" i="0" u="none" strike="noStrike" baseline="0" dirty="0">
                <a:solidFill>
                  <a:srgbClr val="545557"/>
                </a:solidFill>
                <a:latin typeface="Source Sans Pro" panose="020B0503030403020204" pitchFamily="34" charset="0"/>
              </a:rPr>
              <a:t>Recently, a number </a:t>
            </a:r>
            <a:r>
              <a:rPr lang="en-US" dirty="0">
                <a:solidFill>
                  <a:srgbClr val="545557"/>
                </a:solidFill>
              </a:rPr>
              <a:t>of </a:t>
            </a:r>
            <a:r>
              <a:rPr lang="en-US" b="0" i="0" u="none" strike="noStrike" baseline="0" dirty="0">
                <a:solidFill>
                  <a:srgbClr val="545557"/>
                </a:solidFill>
                <a:latin typeface="Source Sans Pro" panose="020B0503030403020204" pitchFamily="34" charset="0"/>
              </a:rPr>
              <a:t>student visas have been revoked</a:t>
            </a:r>
          </a:p>
          <a:p>
            <a:r>
              <a:rPr lang="en-US" dirty="0"/>
              <a:t>Related to residency, districts are only required to classify a student as a resident or nonresident at the time applications for admission are accepted and whenever a student has not been in attendance for more than one semester or quarter (T5 58010)</a:t>
            </a:r>
          </a:p>
          <a:p>
            <a:r>
              <a:rPr lang="en-US" dirty="0"/>
              <a:t>As long as the student remains enrolled, there is no requirement that districts review residency classification for these students in the middle of the term</a:t>
            </a:r>
          </a:p>
          <a:p>
            <a:r>
              <a:rPr lang="en-US" dirty="0"/>
              <a:t>There is no requirement to drop these students as a result of the visa being revoked</a:t>
            </a:r>
            <a:endParaRPr lang="en-US" b="0" i="0" u="none" strike="noStrike" baseline="0" dirty="0">
              <a:solidFill>
                <a:srgbClr val="545557"/>
              </a:solidFill>
              <a:latin typeface="Source Sans Pro" panose="020B0503030403020204" pitchFamily="34" charset="0"/>
            </a:endParaRPr>
          </a:p>
          <a:p>
            <a:endParaRPr lang="en-US" b="0" i="0" u="none" strike="noStrike" baseline="0" dirty="0">
              <a:solidFill>
                <a:srgbClr val="545557"/>
              </a:solidFill>
              <a:latin typeface="Source Sans Pro" panose="020B0503030403020204" pitchFamily="34" charset="0"/>
            </a:endParaRPr>
          </a:p>
          <a:p>
            <a:endParaRPr lang="en-US" b="0" i="0" u="none" strike="noStrike" baseline="0" dirty="0">
              <a:solidFill>
                <a:srgbClr val="545557"/>
              </a:solidFill>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274CFEBE-9234-EB36-F490-E38F0519B7B2}"/>
              </a:ext>
            </a:extLst>
          </p:cNvPr>
          <p:cNvSpPr>
            <a:spLocks noGrp="1"/>
          </p:cNvSpPr>
          <p:nvPr>
            <p:ph type="sldNum" sz="quarter" idx="10"/>
          </p:nvPr>
        </p:nvSpPr>
        <p:spPr/>
        <p:txBody>
          <a:bodyPr/>
          <a:lstStyle/>
          <a:p>
            <a:fld id="{7934E7AA-586C-4B13-A389-1429762DA247}" type="slidenum">
              <a:rPr lang="en-US" smtClean="0"/>
              <a:pPr/>
              <a:t>17</a:t>
            </a:fld>
            <a:endParaRPr lang="en-US" dirty="0"/>
          </a:p>
        </p:txBody>
      </p:sp>
    </p:spTree>
    <p:extLst>
      <p:ext uri="{BB962C8B-B14F-4D97-AF65-F5344CB8AC3E}">
        <p14:creationId xmlns:p14="http://schemas.microsoft.com/office/powerpoint/2010/main" val="368213580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3F1734-C7E0-E5F0-FA73-0FA5E39A985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D4D1508-D942-A007-5734-3C4D4A2F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C90C9AF2-3D56-2C0A-BC40-90EF071B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6" name="Title 5">
            <a:extLst>
              <a:ext uri="{FF2B5EF4-FFF2-40B4-BE49-F238E27FC236}">
                <a16:creationId xmlns:a16="http://schemas.microsoft.com/office/drawing/2014/main" id="{8FD489B3-0DF9-3EF5-4A5E-E81636545710}"/>
              </a:ext>
            </a:extLst>
          </p:cNvPr>
          <p:cNvSpPr>
            <a:spLocks noGrp="1"/>
          </p:cNvSpPr>
          <p:nvPr>
            <p:ph type="title"/>
          </p:nvPr>
        </p:nvSpPr>
        <p:spPr>
          <a:xfrm>
            <a:off x="383100" y="881315"/>
            <a:ext cx="3401072" cy="4461163"/>
          </a:xfrm>
        </p:spPr>
        <p:txBody>
          <a:bodyPr vert="horz" lIns="91440" tIns="45720" rIns="91440" bIns="45720" rtlCol="0" anchor="ctr">
            <a:normAutofit/>
          </a:bodyPr>
          <a:lstStyle/>
          <a:p>
            <a:r>
              <a:rPr lang="en-US" sz="4400" b="1" dirty="0"/>
              <a:t>Changing from Nonresident to Resident</a:t>
            </a:r>
            <a:endParaRPr lang="en-US" b="1" kern="1200" dirty="0">
              <a:solidFill>
                <a:srgbClr val="FFFFFF"/>
              </a:solidFill>
              <a:latin typeface="+mj-lt"/>
              <a:ea typeface="+mj-ea"/>
              <a:cs typeface="+mj-cs"/>
            </a:endParaRPr>
          </a:p>
        </p:txBody>
      </p:sp>
      <p:sp>
        <p:nvSpPr>
          <p:cNvPr id="30" name="Arc 29">
            <a:extLst>
              <a:ext uri="{FF2B5EF4-FFF2-40B4-BE49-F238E27FC236}">
                <a16:creationId xmlns:a16="http://schemas.microsoft.com/office/drawing/2014/main" id="{8FDC7FEF-DFE9-DB6B-7AA7-4C4F2A267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21" name="Text Placeholder 6">
            <a:extLst>
              <a:ext uri="{FF2B5EF4-FFF2-40B4-BE49-F238E27FC236}">
                <a16:creationId xmlns:a16="http://schemas.microsoft.com/office/drawing/2014/main" id="{FE22506A-42B5-4035-A568-C169F563A170}"/>
              </a:ext>
            </a:extLst>
          </p:cNvPr>
          <p:cNvSpPr>
            <a:spLocks noGrp="1"/>
          </p:cNvSpPr>
          <p:nvPr>
            <p:ph type="body" sz="quarter" idx="11"/>
          </p:nvPr>
        </p:nvSpPr>
        <p:spPr>
          <a:xfrm>
            <a:off x="4279667" y="319086"/>
            <a:ext cx="7354168" cy="5585619"/>
          </a:xfrm>
        </p:spPr>
        <p:txBody>
          <a:bodyPr vert="horz" lIns="91440" tIns="45720" rIns="91440" bIns="45720" rtlCol="0" anchor="ctr">
            <a:normAutofit/>
          </a:bodyPr>
          <a:lstStyle/>
          <a:p>
            <a:pPr marL="0" indent="0">
              <a:buNone/>
            </a:pPr>
            <a:r>
              <a:rPr lang="en-US" sz="2400" b="1" i="0" u="none" strike="noStrike" baseline="0" dirty="0">
                <a:solidFill>
                  <a:srgbClr val="1F3863"/>
                </a:solidFill>
                <a:latin typeface="Source Sans Pro" panose="020B0503030403020204" pitchFamily="34" charset="0"/>
              </a:rPr>
              <a:t>6. In order to be classified as a resident, what steps must be taken by a noncitizen who is holding one of the visas or immigration status listed above, is out-of-status or is undocumented? </a:t>
            </a:r>
            <a:endParaRPr lang="en-US" sz="2400" b="1" dirty="0">
              <a:solidFill>
                <a:schemeClr val="tx2"/>
              </a:solidFill>
            </a:endParaRPr>
          </a:p>
          <a:p>
            <a:pPr marL="0" indent="0">
              <a:buNone/>
            </a:pPr>
            <a:r>
              <a:rPr lang="en-US" sz="2000" b="0" i="0" u="none" strike="noStrike" baseline="0" dirty="0">
                <a:solidFill>
                  <a:srgbClr val="525252"/>
                </a:solidFill>
                <a:latin typeface="Source Sans Pro" panose="020B0503030403020204" pitchFamily="34" charset="0"/>
              </a:rPr>
              <a:t>He or she must present evidence (usually from USCIS), documenting that he or she has taken appropriate steps to obtain a change of status to a classification which does not preclude establishing domicile through one of the following actions: </a:t>
            </a:r>
          </a:p>
          <a:p>
            <a:pPr algn="l"/>
            <a:r>
              <a:rPr lang="en-US" sz="2000" b="0" i="0" u="sng" strike="noStrike" baseline="0" dirty="0">
                <a:solidFill>
                  <a:srgbClr val="525252"/>
                </a:solidFill>
                <a:latin typeface="Source Sans Pro" panose="020B0503030403020204" pitchFamily="34" charset="0"/>
              </a:rPr>
              <a:t>Applying for </a:t>
            </a:r>
            <a:r>
              <a:rPr lang="en-US" sz="2000" b="0" i="0" u="none" strike="noStrike" baseline="0" dirty="0">
                <a:solidFill>
                  <a:srgbClr val="525252"/>
                </a:solidFill>
                <a:latin typeface="Source Sans Pro" panose="020B0503030403020204" pitchFamily="34" charset="0"/>
              </a:rPr>
              <a:t>one of the following: permanent resident status, asylum, refugee status*, Family Unity Program, Temporary Protected Status, VAWA Self-Petition, “withholding of removal” </a:t>
            </a:r>
          </a:p>
          <a:p>
            <a:r>
              <a:rPr lang="en-US" sz="2000" b="0" i="0" u="none" strike="noStrike" baseline="0" dirty="0">
                <a:solidFill>
                  <a:srgbClr val="525252"/>
                </a:solidFill>
                <a:latin typeface="Source Sans Pro" panose="020B0503030403020204" pitchFamily="34" charset="0"/>
              </a:rPr>
              <a:t>Applying for </a:t>
            </a:r>
            <a:r>
              <a:rPr lang="en-US" sz="2000" b="0" i="0" u="sng" strike="noStrike" baseline="0" dirty="0">
                <a:solidFill>
                  <a:srgbClr val="525252"/>
                </a:solidFill>
                <a:latin typeface="Source Sans Pro" panose="020B0503030403020204" pitchFamily="34" charset="0"/>
              </a:rPr>
              <a:t>and being granted </a:t>
            </a:r>
            <a:r>
              <a:rPr lang="en-US" sz="2000" b="0" i="0" u="none" strike="noStrike" baseline="0" dirty="0">
                <a:solidFill>
                  <a:srgbClr val="525252"/>
                </a:solidFill>
                <a:latin typeface="Source Sans Pro" panose="020B0503030403020204" pitchFamily="34" charset="0"/>
              </a:rPr>
              <a:t>a change of status to a visa category that permits establishing domicile </a:t>
            </a:r>
          </a:p>
          <a:p>
            <a:r>
              <a:rPr lang="en-US" sz="2000" b="0" i="0" u="none" strike="noStrike" baseline="0" dirty="0">
                <a:solidFill>
                  <a:srgbClr val="525252"/>
                </a:solidFill>
                <a:latin typeface="Source Sans Pro" panose="020B0503030403020204" pitchFamily="34" charset="0"/>
              </a:rPr>
              <a:t>Applying for </a:t>
            </a:r>
            <a:r>
              <a:rPr lang="en-US" sz="2000" b="0" i="0" u="sng" strike="noStrike" baseline="0" dirty="0">
                <a:solidFill>
                  <a:srgbClr val="525252"/>
                </a:solidFill>
                <a:latin typeface="Source Sans Pro" panose="020B0503030403020204" pitchFamily="34" charset="0"/>
              </a:rPr>
              <a:t>and being granted</a:t>
            </a:r>
            <a:r>
              <a:rPr lang="en-US" sz="2000" b="0" i="0" u="none" strike="noStrike" baseline="0" dirty="0">
                <a:solidFill>
                  <a:srgbClr val="525252"/>
                </a:solidFill>
                <a:latin typeface="Source Sans Pro" panose="020B0503030403020204" pitchFamily="34" charset="0"/>
              </a:rPr>
              <a:t> “Deferred Action for Childhood Arrivals” (DACA) status </a:t>
            </a:r>
          </a:p>
        </p:txBody>
      </p:sp>
      <p:sp>
        <p:nvSpPr>
          <p:cNvPr id="5" name="Slide Number Placeholder 4">
            <a:extLst>
              <a:ext uri="{FF2B5EF4-FFF2-40B4-BE49-F238E27FC236}">
                <a16:creationId xmlns:a16="http://schemas.microsoft.com/office/drawing/2014/main" id="{663E9EB7-DC79-5954-D994-E88679A42406}"/>
              </a:ext>
            </a:extLst>
          </p:cNvPr>
          <p:cNvSpPr>
            <a:spLocks noGrp="1"/>
          </p:cNvSpPr>
          <p:nvPr>
            <p:ph type="sldNum" sz="quarter" idx="10"/>
          </p:nvPr>
        </p:nvSpPr>
        <p:spPr>
          <a:xfrm>
            <a:off x="9541564" y="6356350"/>
            <a:ext cx="181223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934E7AA-586C-4B13-A389-1429762DA247}" type="slidenum">
              <a:rPr kumimoji="0" lang="en-US" sz="1200" b="0" i="0" u="none" strike="noStrike" kern="1200" cap="none" spc="0" normalizeH="0" baseline="0" noProof="0" smtClean="0">
                <a:ln>
                  <a:noFill/>
                </a:ln>
                <a:solidFill>
                  <a:srgbClr val="002F6D">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srgbClr val="002F6D">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20632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7F5C-13B3-DEFD-F051-8D5183C69FBB}"/>
              </a:ext>
            </a:extLst>
          </p:cNvPr>
          <p:cNvSpPr>
            <a:spLocks noGrp="1"/>
          </p:cNvSpPr>
          <p:nvPr>
            <p:ph type="title"/>
          </p:nvPr>
        </p:nvSpPr>
        <p:spPr>
          <a:xfrm>
            <a:off x="838200" y="365125"/>
            <a:ext cx="10515600" cy="1325563"/>
          </a:xfrm>
        </p:spPr>
        <p:txBody>
          <a:bodyPr anchor="ctr">
            <a:normAutofit/>
          </a:bodyPr>
          <a:lstStyle/>
          <a:p>
            <a:r>
              <a:rPr lang="en-US" b="1"/>
              <a:t>EAD Cards and Residency Classification</a:t>
            </a:r>
          </a:p>
        </p:txBody>
      </p:sp>
      <p:sp>
        <p:nvSpPr>
          <p:cNvPr id="4" name="Slide Number Placeholder 3">
            <a:extLst>
              <a:ext uri="{FF2B5EF4-FFF2-40B4-BE49-F238E27FC236}">
                <a16:creationId xmlns:a16="http://schemas.microsoft.com/office/drawing/2014/main" id="{7C2ADD56-BBFB-AE77-EA00-84B5EB82E6D5}"/>
              </a:ext>
            </a:extLst>
          </p:cNvPr>
          <p:cNvSpPr>
            <a:spLocks noGrp="1"/>
          </p:cNvSpPr>
          <p:nvPr>
            <p:ph type="sldNum" sz="quarter" idx="10"/>
          </p:nvPr>
        </p:nvSpPr>
        <p:spPr>
          <a:xfrm>
            <a:off x="8610600" y="6117246"/>
            <a:ext cx="2743200" cy="365125"/>
          </a:xfrm>
        </p:spPr>
        <p:txBody>
          <a:bodyPr anchor="ctr">
            <a:normAutofit/>
          </a:bodyPr>
          <a:lstStyle/>
          <a:p>
            <a:pPr>
              <a:spcAft>
                <a:spcPts val="600"/>
              </a:spcAft>
            </a:pPr>
            <a:fld id="{7934E7AA-586C-4B13-A389-1429762DA247}" type="slidenum">
              <a:rPr lang="en-US" smtClean="0"/>
              <a:pPr>
                <a:spcAft>
                  <a:spcPts val="600"/>
                </a:spcAft>
              </a:pPr>
              <a:t>19</a:t>
            </a:fld>
            <a:endParaRPr lang="en-US"/>
          </a:p>
        </p:txBody>
      </p:sp>
      <p:graphicFrame>
        <p:nvGraphicFramePr>
          <p:cNvPr id="6" name="Content Placeholder 2">
            <a:extLst>
              <a:ext uri="{FF2B5EF4-FFF2-40B4-BE49-F238E27FC236}">
                <a16:creationId xmlns:a16="http://schemas.microsoft.com/office/drawing/2014/main" id="{E46E63A7-ED15-BA7C-B2A8-A101E4E5DB56}"/>
              </a:ext>
            </a:extLst>
          </p:cNvPr>
          <p:cNvGraphicFramePr>
            <a:graphicFrameLocks noGrp="1"/>
          </p:cNvGraphicFramePr>
          <p:nvPr>
            <p:ph idx="1"/>
            <p:extLst>
              <p:ext uri="{D42A27DB-BD31-4B8C-83A1-F6EECF244321}">
                <p14:modId xmlns:p14="http://schemas.microsoft.com/office/powerpoint/2010/main" val="1809633814"/>
              </p:ext>
            </p:extLst>
          </p:nvPr>
        </p:nvGraphicFramePr>
        <p:xfrm>
          <a:off x="838200" y="1825625"/>
          <a:ext cx="10515600" cy="3654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822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useBgFill="1">
        <p:nvSpPr>
          <p:cNvPr id="9226" name="Rectangle 92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28" name="Rectangle 92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30" name="Rectangle 92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32" name="Rectangle 92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9234" name="Freeform: Shape 92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9236" name="Rectangle 92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18" name="Rectangle 2"/>
          <p:cNvSpPr>
            <a:spLocks noGrp="1" noChangeArrowheads="1"/>
          </p:cNvSpPr>
          <p:nvPr>
            <p:ph type="title"/>
          </p:nvPr>
        </p:nvSpPr>
        <p:spPr>
          <a:xfrm>
            <a:off x="418225" y="968519"/>
            <a:ext cx="3201366" cy="3387497"/>
          </a:xfrm>
        </p:spPr>
        <p:txBody>
          <a:bodyPr anchor="b">
            <a:normAutofit/>
          </a:bodyPr>
          <a:lstStyle/>
          <a:p>
            <a:pPr algn="r">
              <a:defRPr/>
            </a:pPr>
            <a:r>
              <a:rPr lang="en-US" sz="4000" dirty="0">
                <a:solidFill>
                  <a:srgbClr val="FFFFFF"/>
                </a:solidFill>
              </a:rPr>
              <a:t>Agenda</a:t>
            </a:r>
            <a:br>
              <a:rPr lang="en-US" sz="4000" dirty="0">
                <a:solidFill>
                  <a:srgbClr val="FFFFFF"/>
                </a:solidFill>
              </a:rPr>
            </a:br>
            <a:br>
              <a:rPr lang="en-US" sz="4000" dirty="0">
                <a:solidFill>
                  <a:srgbClr val="FFFFFF"/>
                </a:solidFill>
              </a:rPr>
            </a:br>
            <a:r>
              <a:rPr lang="en-US" sz="4000" dirty="0">
                <a:solidFill>
                  <a:srgbClr val="FFFFFF"/>
                </a:solidFill>
              </a:rPr>
              <a:t>Update on Student Residency Classification</a:t>
            </a:r>
          </a:p>
        </p:txBody>
      </p:sp>
      <p:sp>
        <p:nvSpPr>
          <p:cNvPr id="9219" name="Rectangle 3"/>
          <p:cNvSpPr>
            <a:spLocks noGrp="1" noChangeArrowheads="1"/>
          </p:cNvSpPr>
          <p:nvPr>
            <p:ph idx="1"/>
          </p:nvPr>
        </p:nvSpPr>
        <p:spPr>
          <a:xfrm>
            <a:off x="4504549" y="871369"/>
            <a:ext cx="6580985" cy="5324158"/>
          </a:xfrm>
        </p:spPr>
        <p:txBody>
          <a:bodyPr anchor="ctr">
            <a:normAutofit fontScale="32500" lnSpcReduction="20000"/>
          </a:bodyPr>
          <a:lstStyle/>
          <a:p>
            <a:pPr defTabSz="806867">
              <a:lnSpc>
                <a:spcPct val="120000"/>
              </a:lnSpc>
              <a:spcBef>
                <a:spcPts val="1200"/>
              </a:spcBef>
              <a:buFont typeface="Wingdings" panose="05000000000000000000" pitchFamily="2" charset="2"/>
              <a:buChar char="q"/>
              <a:defRPr/>
            </a:pPr>
            <a:r>
              <a:rPr lang="en-US" sz="9600" dirty="0">
                <a:solidFill>
                  <a:schemeClr val="tx2"/>
                </a:solidFill>
              </a:rPr>
              <a:t>Basic Residency Definitions</a:t>
            </a:r>
          </a:p>
          <a:p>
            <a:pPr defTabSz="806867">
              <a:lnSpc>
                <a:spcPct val="120000"/>
              </a:lnSpc>
              <a:spcBef>
                <a:spcPts val="1200"/>
              </a:spcBef>
              <a:buFont typeface="Wingdings" panose="05000000000000000000" pitchFamily="2" charset="2"/>
              <a:buChar char="q"/>
              <a:defRPr/>
            </a:pPr>
            <a:r>
              <a:rPr lang="en-US" sz="9600" dirty="0">
                <a:solidFill>
                  <a:schemeClr val="tx2"/>
                </a:solidFill>
              </a:rPr>
              <a:t> Primary Purposes for Residence Classification</a:t>
            </a:r>
          </a:p>
          <a:p>
            <a:pPr defTabSz="806867">
              <a:lnSpc>
                <a:spcPct val="120000"/>
              </a:lnSpc>
              <a:spcBef>
                <a:spcPts val="1200"/>
              </a:spcBef>
              <a:buFont typeface="Wingdings" panose="05000000000000000000" pitchFamily="2" charset="2"/>
              <a:buChar char="q"/>
              <a:defRPr/>
            </a:pPr>
            <a:r>
              <a:rPr lang="en-US" sz="9600" dirty="0">
                <a:solidFill>
                  <a:schemeClr val="tx2"/>
                </a:solidFill>
              </a:rPr>
              <a:t> General Rules and Guidelines</a:t>
            </a:r>
          </a:p>
          <a:p>
            <a:pPr defTabSz="806867">
              <a:lnSpc>
                <a:spcPct val="120000"/>
              </a:lnSpc>
              <a:spcBef>
                <a:spcPts val="1200"/>
              </a:spcBef>
              <a:buFont typeface="Wingdings" panose="05000000000000000000" pitchFamily="2" charset="2"/>
              <a:buChar char="q"/>
              <a:defRPr/>
            </a:pPr>
            <a:r>
              <a:rPr lang="en-US" sz="9600" dirty="0">
                <a:solidFill>
                  <a:schemeClr val="tx2"/>
                </a:solidFill>
              </a:rPr>
              <a:t>Updates, Reminders, and Pending Legislation</a:t>
            </a:r>
          </a:p>
          <a:p>
            <a:pPr defTabSz="806867">
              <a:lnSpc>
                <a:spcPct val="120000"/>
              </a:lnSpc>
              <a:spcBef>
                <a:spcPts val="1200"/>
              </a:spcBef>
              <a:buFont typeface="Wingdings" panose="05000000000000000000" pitchFamily="2" charset="2"/>
              <a:buChar char="q"/>
              <a:defRPr/>
            </a:pPr>
            <a:r>
              <a:rPr lang="en-US" sz="9600" dirty="0">
                <a:solidFill>
                  <a:schemeClr val="tx2"/>
                </a:solidFill>
              </a:rPr>
              <a:t>Residency Quiz</a:t>
            </a:r>
          </a:p>
          <a:p>
            <a:pPr defTabSz="806867">
              <a:lnSpc>
                <a:spcPct val="120000"/>
              </a:lnSpc>
              <a:spcBef>
                <a:spcPts val="1200"/>
              </a:spcBef>
              <a:buFont typeface="Wingdings" panose="05000000000000000000" pitchFamily="2" charset="2"/>
              <a:buChar char="q"/>
              <a:defRPr/>
            </a:pPr>
            <a:r>
              <a:rPr lang="en-US" sz="9600" dirty="0">
                <a:solidFill>
                  <a:schemeClr val="tx2"/>
                </a:solidFill>
              </a:rPr>
              <a:t> Questions/Comments</a:t>
            </a:r>
          </a:p>
          <a:p>
            <a:pPr marL="0" indent="0">
              <a:buClr>
                <a:srgbClr val="1D0FD1"/>
              </a:buClr>
              <a:buNone/>
              <a:defRPr/>
            </a:pPr>
            <a:endParaRPr lang="en-US" sz="2000" b="1" dirty="0">
              <a:latin typeface="+mj-lt"/>
            </a:endParaRPr>
          </a:p>
        </p:txBody>
      </p:sp>
    </p:spTree>
    <p:extLst>
      <p:ext uri="{BB962C8B-B14F-4D97-AF65-F5344CB8AC3E}">
        <p14:creationId xmlns:p14="http://schemas.microsoft.com/office/powerpoint/2010/main" val="374794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B8A65-4966-F190-B783-187FA8BD9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00172-00EB-2250-04FF-D35E40C1DA3D}"/>
              </a:ext>
            </a:extLst>
          </p:cNvPr>
          <p:cNvSpPr>
            <a:spLocks noGrp="1"/>
          </p:cNvSpPr>
          <p:nvPr>
            <p:ph type="title"/>
          </p:nvPr>
        </p:nvSpPr>
        <p:spPr>
          <a:xfrm>
            <a:off x="572549" y="596025"/>
            <a:ext cx="11619451" cy="1325563"/>
          </a:xfrm>
        </p:spPr>
        <p:txBody>
          <a:bodyPr>
            <a:normAutofit fontScale="90000"/>
          </a:bodyPr>
          <a:lstStyle/>
          <a:p>
            <a:r>
              <a:rPr lang="en-US" sz="4000" b="1" dirty="0"/>
              <a:t>Moving to Live with California Resident Parent After </a:t>
            </a:r>
            <a:br>
              <a:rPr lang="en-US" sz="4000" b="1" dirty="0"/>
            </a:br>
            <a:r>
              <a:rPr lang="en-US" sz="4000" b="1" dirty="0"/>
              <a:t>Turning 18</a:t>
            </a:r>
            <a:br>
              <a:rPr lang="en-US" sz="4000" dirty="0"/>
            </a:br>
            <a:endParaRPr lang="en-US" sz="4000" dirty="0"/>
          </a:p>
        </p:txBody>
      </p:sp>
      <p:sp>
        <p:nvSpPr>
          <p:cNvPr id="3" name="Content Placeholder 2">
            <a:extLst>
              <a:ext uri="{FF2B5EF4-FFF2-40B4-BE49-F238E27FC236}">
                <a16:creationId xmlns:a16="http://schemas.microsoft.com/office/drawing/2014/main" id="{7A89DDE9-21CA-B846-B0C2-4C85885A27E4}"/>
              </a:ext>
            </a:extLst>
          </p:cNvPr>
          <p:cNvSpPr>
            <a:spLocks noGrp="1"/>
          </p:cNvSpPr>
          <p:nvPr>
            <p:ph idx="1"/>
          </p:nvPr>
        </p:nvSpPr>
        <p:spPr>
          <a:xfrm>
            <a:off x="838200" y="1560887"/>
            <a:ext cx="10515600" cy="4556359"/>
          </a:xfrm>
        </p:spPr>
        <p:txBody>
          <a:bodyPr>
            <a:normAutofit/>
          </a:bodyPr>
          <a:lstStyle/>
          <a:p>
            <a:pPr marL="0" marR="0" indent="0">
              <a:spcBef>
                <a:spcPts val="300"/>
              </a:spcBef>
              <a:buNone/>
            </a:pPr>
            <a:r>
              <a:rPr lang="en-US" dirty="0">
                <a:solidFill>
                  <a:srgbClr val="1F3864"/>
                </a:solidFill>
                <a:effectLst/>
                <a:latin typeface="Source Sans Pro" panose="020B0503030403020204" pitchFamily="34" charset="0"/>
                <a:ea typeface="Times New Roman" panose="02020603050405020304" pitchFamily="18" charset="0"/>
                <a:cs typeface="Times New Roman" panose="02020603050405020304" pitchFamily="18" charset="0"/>
              </a:rPr>
              <a:t>37. If a student lives with one parent out of state and graduates high school in that state and then moves to California to live with the other parent at age 18, does the student need to wait one year to establish residence on their own? </a:t>
            </a:r>
          </a:p>
          <a:p>
            <a:pPr marL="0" marR="0" indent="0">
              <a:buNone/>
            </a:pPr>
            <a:endParaRPr lang="en-US" sz="500" dirty="0">
              <a:solidFill>
                <a:srgbClr val="525252"/>
              </a:solidFill>
              <a:ea typeface="Times New Roman" panose="02020603050405020304" pitchFamily="18" charset="0"/>
              <a:cs typeface="Arial" panose="020B0604020202020204" pitchFamily="34" charset="0"/>
            </a:endParaRPr>
          </a:p>
          <a:p>
            <a:pPr marL="0" marR="0" indent="0">
              <a:buNone/>
            </a:pPr>
            <a:r>
              <a:rPr lang="en-US" sz="2400" dirty="0">
                <a:solidFill>
                  <a:srgbClr val="525252"/>
                </a:solidFill>
                <a:effectLst/>
                <a:latin typeface="Source Sans Pro" panose="020B0503030403020204" pitchFamily="34" charset="0"/>
                <a:ea typeface="Times New Roman" panose="02020603050405020304" pitchFamily="18" charset="0"/>
                <a:cs typeface="Arial" panose="020B0604020202020204" pitchFamily="34" charset="0"/>
              </a:rPr>
              <a:t>Not necessarily. ECS 68076 grants one year of resident classification to the adult child, natural or adopted, of a California resident. This applies to individuals who have not been an adult resident of California for more than a year, meaning they are 18 but not yet 19. One of the purposes of this section is to </a:t>
            </a:r>
            <a:r>
              <a:rPr lang="en-US" sz="2400" dirty="0">
                <a:solidFill>
                  <a:srgbClr val="525252"/>
                </a:solidFill>
                <a:effectLst/>
                <a:latin typeface="Source Sans Pro" panose="020B0503030403020204" pitchFamily="34" charset="0"/>
                <a:ea typeface="Times New Roman" panose="02020603050405020304" pitchFamily="18" charset="0"/>
                <a:cs typeface="Times New Roman" panose="02020603050405020304" pitchFamily="18" charset="0"/>
              </a:rPr>
              <a:t>allow a one-year exemption so that a student is able to go from living with one parent to living with the other without having to wait a year to establish residence. </a:t>
            </a:r>
            <a:r>
              <a:rPr lang="en-US" sz="2400" dirty="0">
                <a:solidFill>
                  <a:srgbClr val="525252"/>
                </a:solidFill>
                <a:effectLst/>
                <a:latin typeface="Source Sans Pro" panose="020B0503030403020204" pitchFamily="34" charset="0"/>
                <a:ea typeface="Times New Roman" panose="02020603050405020304" pitchFamily="18" charset="0"/>
                <a:cs typeface="Arial" panose="020B0604020202020204" pitchFamily="34" charset="0"/>
              </a:rPr>
              <a:t>Reference: </a:t>
            </a:r>
            <a:r>
              <a:rPr lang="en-US" sz="2400" i="1" dirty="0">
                <a:solidFill>
                  <a:srgbClr val="525252"/>
                </a:solidFill>
                <a:effectLst/>
                <a:latin typeface="Source Sans Pro" panose="020B0503030403020204" pitchFamily="34" charset="0"/>
                <a:ea typeface="Times New Roman" panose="02020603050405020304" pitchFamily="18" charset="0"/>
                <a:cs typeface="Arial" panose="020B0604020202020204" pitchFamily="34" charset="0"/>
              </a:rPr>
              <a:t>EC 68076</a:t>
            </a:r>
            <a:endParaRPr lang="en-US" sz="2400" dirty="0">
              <a:solidFill>
                <a:srgbClr val="525252"/>
              </a:solidFill>
              <a:effectLst/>
              <a:latin typeface="Source Sans Pro" panose="020B0503030403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C851FA5-F140-9A5B-5D03-5C13495FF244}"/>
              </a:ext>
            </a:extLst>
          </p:cNvPr>
          <p:cNvSpPr>
            <a:spLocks noGrp="1"/>
          </p:cNvSpPr>
          <p:nvPr>
            <p:ph type="sldNum" sz="quarter" idx="10"/>
          </p:nvPr>
        </p:nvSpPr>
        <p:spPr/>
        <p:txBody>
          <a:bodyPr/>
          <a:lstStyle/>
          <a:p>
            <a:fld id="{7934E7AA-586C-4B13-A389-1429762DA247}" type="slidenum">
              <a:rPr lang="en-US" smtClean="0"/>
              <a:pPr/>
              <a:t>20</a:t>
            </a:fld>
            <a:endParaRPr lang="en-US" dirty="0"/>
          </a:p>
        </p:txBody>
      </p:sp>
    </p:spTree>
    <p:extLst>
      <p:ext uri="{BB962C8B-B14F-4D97-AF65-F5344CB8AC3E}">
        <p14:creationId xmlns:p14="http://schemas.microsoft.com/office/powerpoint/2010/main" val="930060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6" name="Title 5">
            <a:extLst>
              <a:ext uri="{FF2B5EF4-FFF2-40B4-BE49-F238E27FC236}">
                <a16:creationId xmlns:a16="http://schemas.microsoft.com/office/drawing/2014/main" id="{362E5F9B-B1B5-BE91-A89B-91CB5BF8FBC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t>Residency and Athletics</a:t>
            </a:r>
            <a:endParaRPr lang="en-US" b="1" kern="1200" dirty="0">
              <a:solidFill>
                <a:srgbClr val="FFFFFF"/>
              </a:solidFill>
              <a:latin typeface="+mj-lt"/>
              <a:ea typeface="+mj-ea"/>
              <a:cs typeface="+mj-cs"/>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21" name="Text Placeholder 6">
            <a:extLst>
              <a:ext uri="{FF2B5EF4-FFF2-40B4-BE49-F238E27FC236}">
                <a16:creationId xmlns:a16="http://schemas.microsoft.com/office/drawing/2014/main" id="{DC1F0244-D62E-1B88-76B2-08852982B478}"/>
              </a:ext>
            </a:extLst>
          </p:cNvPr>
          <p:cNvSpPr>
            <a:spLocks noGrp="1"/>
          </p:cNvSpPr>
          <p:nvPr>
            <p:ph type="body" sz="quarter" idx="11"/>
          </p:nvPr>
        </p:nvSpPr>
        <p:spPr>
          <a:xfrm>
            <a:off x="4447308" y="591344"/>
            <a:ext cx="6906491" cy="5585619"/>
          </a:xfrm>
        </p:spPr>
        <p:txBody>
          <a:bodyPr vert="horz" lIns="91440" tIns="45720" rIns="91440" bIns="45720" rtlCol="0" anchor="ctr">
            <a:normAutofit lnSpcReduction="10000"/>
          </a:bodyPr>
          <a:lstStyle/>
          <a:p>
            <a:pPr>
              <a:spcBef>
                <a:spcPts val="0"/>
              </a:spcBef>
              <a:spcAft>
                <a:spcPts val="1200"/>
              </a:spcAft>
            </a:pPr>
            <a:r>
              <a:rPr lang="en-US" sz="2000" spc="20" dirty="0">
                <a:solidFill>
                  <a:schemeClr val="tx1"/>
                </a:solidFill>
                <a:effectLst/>
                <a:latin typeface="+mn-lt"/>
                <a:ea typeface="+mn-ea"/>
              </a:rPr>
              <a:t>There are no exemptions to residency determination or nonresident tuition exemptions specifically for student athletes. Student athletes must meet the same residency requirements as non-athletes.</a:t>
            </a:r>
          </a:p>
          <a:p>
            <a:pPr>
              <a:spcBef>
                <a:spcPts val="0"/>
              </a:spcBef>
              <a:spcAft>
                <a:spcPts val="1200"/>
              </a:spcAft>
            </a:pPr>
            <a:r>
              <a:rPr lang="en-US" sz="2000" spc="20" dirty="0">
                <a:solidFill>
                  <a:schemeClr val="tx1"/>
                </a:solidFill>
                <a:effectLst/>
                <a:latin typeface="+mn-lt"/>
                <a:ea typeface="+mn-ea"/>
              </a:rPr>
              <a:t>In 2010, our office released FS 10-01 which summarized requirements and best practices related to out of state athletes and residence determination.</a:t>
            </a:r>
          </a:p>
          <a:p>
            <a:pPr marL="0" indent="0">
              <a:spcBef>
                <a:spcPts val="0"/>
              </a:spcBef>
              <a:spcAft>
                <a:spcPts val="1200"/>
              </a:spcAft>
              <a:buNone/>
            </a:pPr>
            <a:r>
              <a:rPr lang="en-US" sz="2000" b="1" spc="20" dirty="0">
                <a:solidFill>
                  <a:schemeClr val="tx1"/>
                </a:solidFill>
                <a:effectLst/>
                <a:latin typeface="+mn-lt"/>
                <a:ea typeface="+mn-ea"/>
              </a:rPr>
              <a:t>Best Practices Identified: </a:t>
            </a:r>
          </a:p>
          <a:p>
            <a:pPr>
              <a:spcBef>
                <a:spcPts val="0"/>
              </a:spcBef>
              <a:spcAft>
                <a:spcPts val="1200"/>
              </a:spcAft>
            </a:pPr>
            <a:r>
              <a:rPr lang="en-US" sz="2000" spc="20" dirty="0">
                <a:solidFill>
                  <a:schemeClr val="tx1"/>
                </a:solidFill>
                <a:effectLst/>
                <a:latin typeface="+mn-lt"/>
                <a:ea typeface="+mn-ea"/>
              </a:rPr>
              <a:t>Educate coaches and athletic staff members of residency requirements and funding implications (including consequences of false reporting) </a:t>
            </a:r>
          </a:p>
          <a:p>
            <a:pPr>
              <a:spcBef>
                <a:spcPts val="0"/>
              </a:spcBef>
              <a:spcAft>
                <a:spcPts val="1200"/>
              </a:spcAft>
            </a:pPr>
            <a:r>
              <a:rPr lang="en-US" sz="2000" spc="20" dirty="0">
                <a:solidFill>
                  <a:schemeClr val="tx1"/>
                </a:solidFill>
                <a:effectLst/>
                <a:latin typeface="+mn-lt"/>
                <a:ea typeface="+mn-ea"/>
              </a:rPr>
              <a:t>Offer an orientation for coaches, athletic staff and prospective student athletes regarding residency and how it is determined </a:t>
            </a:r>
          </a:p>
          <a:p>
            <a:pPr>
              <a:spcBef>
                <a:spcPts val="0"/>
              </a:spcBef>
              <a:spcAft>
                <a:spcPts val="1200"/>
              </a:spcAft>
            </a:pPr>
            <a:r>
              <a:rPr lang="en-US" sz="2000" spc="20" dirty="0">
                <a:solidFill>
                  <a:schemeClr val="tx1"/>
                </a:solidFill>
                <a:effectLst/>
                <a:latin typeface="+mn-lt"/>
                <a:ea typeface="+mn-ea"/>
              </a:rPr>
              <a:t>Arrange for a non-coaching staff or faculty member to attend the initial team meeting to oversee completion of paperwork and/or inform students of residency requirements and consequences of false information. </a:t>
            </a:r>
          </a:p>
        </p:txBody>
      </p:sp>
      <p:sp>
        <p:nvSpPr>
          <p:cNvPr id="5" name="Slide Number Placeholder 4"/>
          <p:cNvSpPr>
            <a:spLocks noGrp="1"/>
          </p:cNvSpPr>
          <p:nvPr>
            <p:ph type="sldNum" sz="quarter" idx="10"/>
          </p:nvPr>
        </p:nvSpPr>
        <p:spPr>
          <a:xfrm>
            <a:off x="9541564" y="6356350"/>
            <a:ext cx="181223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934E7AA-586C-4B13-A389-1429762DA247}" type="slidenum">
              <a:rPr kumimoji="0" lang="en-US" sz="1200" b="0" i="0" u="none" strike="noStrike" kern="1200" cap="none" spc="0" normalizeH="0" baseline="0" noProof="0" smtClean="0">
                <a:ln>
                  <a:noFill/>
                </a:ln>
                <a:solidFill>
                  <a:srgbClr val="002F6D">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srgbClr val="002F6D">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150266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Nonresident Tuition Exemption for Refugees</a:t>
            </a:r>
          </a:p>
        </p:txBody>
      </p:sp>
      <p:sp>
        <p:nvSpPr>
          <p:cNvPr id="3" name="Content Placeholder 2"/>
          <p:cNvSpPr>
            <a:spLocks noGrp="1"/>
          </p:cNvSpPr>
          <p:nvPr>
            <p:ph idx="1"/>
          </p:nvPr>
        </p:nvSpPr>
        <p:spPr>
          <a:xfrm>
            <a:off x="838200" y="1707016"/>
            <a:ext cx="10515600" cy="4782194"/>
          </a:xfrm>
        </p:spPr>
        <p:txBody>
          <a:bodyPr>
            <a:normAutofit/>
          </a:bodyPr>
          <a:lstStyle/>
          <a:p>
            <a:pPr marL="0" indent="0" algn="l">
              <a:buNone/>
            </a:pPr>
            <a:r>
              <a:rPr lang="en-US" sz="2400" dirty="0">
                <a:solidFill>
                  <a:srgbClr val="525252"/>
                </a:solidFill>
              </a:rPr>
              <a:t>Reminder: Education </a:t>
            </a:r>
            <a:r>
              <a:rPr lang="en-US" sz="2400" b="0" i="0" u="none" strike="noStrike" baseline="0" dirty="0">
                <a:solidFill>
                  <a:srgbClr val="525252"/>
                </a:solidFill>
                <a:latin typeface="Source Sans Pro" panose="020B0503030403020204" pitchFamily="34" charset="0"/>
              </a:rPr>
              <a:t>Code section 68075.6 grants an immediate Nonresident Tuition exemption to eligible Special Immigrant Visa (SIV) holders and refugee students. This exemption is granted for one year (the time it takes to establish residence). </a:t>
            </a:r>
          </a:p>
          <a:p>
            <a:pPr marL="0" indent="0" algn="l">
              <a:buNone/>
            </a:pPr>
            <a:r>
              <a:rPr lang="en-US" sz="2400" b="0" i="0" u="none" strike="noStrike" baseline="0" dirty="0">
                <a:solidFill>
                  <a:srgbClr val="525252"/>
                </a:solidFill>
                <a:latin typeface="Source Sans Pro" panose="020B0503030403020204" pitchFamily="34" charset="0"/>
              </a:rPr>
              <a:t>The statute cites refugees admitted under Section 1157 of Title 8 of the United States Code.  </a:t>
            </a:r>
            <a:r>
              <a:rPr lang="en-US" sz="2400" dirty="0">
                <a:solidFill>
                  <a:srgbClr val="525252"/>
                </a:solidFill>
              </a:rPr>
              <a:t>Title 8 USC section 1157 is tied to section 207 of the Immigration and Nationality Act: </a:t>
            </a:r>
            <a:r>
              <a:rPr lang="en-US" sz="2400" dirty="0">
                <a:solidFill>
                  <a:srgbClr val="525252"/>
                </a:solidFill>
                <a:hlinkClick r:id="rId3"/>
              </a:rPr>
              <a:t>Admission of Refugees</a:t>
            </a:r>
            <a:endParaRPr lang="en-US" sz="2400" dirty="0">
              <a:solidFill>
                <a:srgbClr val="525252"/>
              </a:solidFill>
            </a:endParaRPr>
          </a:p>
          <a:p>
            <a:pPr marL="0" indent="0">
              <a:buNone/>
            </a:pPr>
            <a:endParaRPr lang="en-US" sz="500" b="0" i="0" u="none" strike="noStrike" baseline="0" dirty="0">
              <a:solidFill>
                <a:srgbClr val="525252"/>
              </a:solidFill>
              <a:latin typeface="Source Sans Pro" panose="020B0503030403020204" pitchFamily="34" charset="0"/>
            </a:endParaRPr>
          </a:p>
          <a:p>
            <a:pPr marL="0" indent="0">
              <a:buNone/>
            </a:pPr>
            <a:r>
              <a:rPr lang="en-US" sz="2400" dirty="0">
                <a:solidFill>
                  <a:srgbClr val="525252"/>
                </a:solidFill>
              </a:rPr>
              <a:t>If students refugee paperwork includes references to section 207, this also makes them eligible. The statute is intended to apply to refugees broadly, not a certain population of refugees.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49190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Afghan and Ukrainian Parolees</a:t>
            </a:r>
          </a:p>
        </p:txBody>
      </p:sp>
      <p:sp>
        <p:nvSpPr>
          <p:cNvPr id="3" name="Content Placeholder 2"/>
          <p:cNvSpPr>
            <a:spLocks noGrp="1"/>
          </p:cNvSpPr>
          <p:nvPr>
            <p:ph idx="1"/>
          </p:nvPr>
        </p:nvSpPr>
        <p:spPr>
          <a:xfrm>
            <a:off x="838200" y="1502228"/>
            <a:ext cx="10429240" cy="4492172"/>
          </a:xfrm>
        </p:spPr>
        <p:txBody>
          <a:bodyPr>
            <a:normAutofit fontScale="85000" lnSpcReduction="20000"/>
          </a:bodyPr>
          <a:lstStyle/>
          <a:p>
            <a:pPr>
              <a:spcBef>
                <a:spcPts val="0"/>
              </a:spcBef>
            </a:pPr>
            <a:r>
              <a:rPr lang="en-US" sz="3000" dirty="0">
                <a:effectLst/>
                <a:latin typeface="Source Sans Pro" panose="020B0503030403020204" pitchFamily="34" charset="0"/>
                <a:ea typeface="Calibri" panose="020F0502020204030204" pitchFamily="34" charset="0"/>
              </a:rPr>
              <a:t>In 2021 the U.S. Department of Homeland Security granted certain Afghan individuals with humanitarian parole in response to their need for rapid evacuation and relocation under Operation Allies Refuge/Operation Allies Welcome.  </a:t>
            </a:r>
            <a:endParaRPr lang="en-US" sz="3000" dirty="0">
              <a:effectLst/>
              <a:latin typeface="Calibri" panose="020F0502020204030204" pitchFamily="34" charset="0"/>
              <a:ea typeface="Calibri" panose="020F0502020204030204" pitchFamily="34" charset="0"/>
            </a:endParaRPr>
          </a:p>
          <a:p>
            <a:pPr marL="0" indent="0">
              <a:spcBef>
                <a:spcPts val="0"/>
              </a:spcBef>
              <a:buNone/>
            </a:pPr>
            <a:endParaRPr lang="en-US" sz="3000" dirty="0">
              <a:effectLst/>
              <a:latin typeface="Calibri" panose="020F0502020204030204" pitchFamily="34" charset="0"/>
              <a:ea typeface="Calibri" panose="020F0502020204030204" pitchFamily="34" charset="0"/>
            </a:endParaRPr>
          </a:p>
          <a:p>
            <a:pPr>
              <a:spcBef>
                <a:spcPts val="0"/>
              </a:spcBef>
            </a:pPr>
            <a:r>
              <a:rPr lang="en-US" sz="3000" dirty="0">
                <a:effectLst/>
                <a:latin typeface="Source Sans Pro" panose="020B0503030403020204" pitchFamily="34" charset="0"/>
                <a:ea typeface="Calibri" panose="020F0502020204030204" pitchFamily="34" charset="0"/>
              </a:rPr>
              <a:t>In 2022, there was a similar evacuation of citizens and foreign nationals of Ukraine under the Additional Ukraine Supplemental Appropriations Act, 2022 (AUSAA). These individuals were also granted humanitarian parole.</a:t>
            </a:r>
            <a:endParaRPr lang="en-US" sz="3000" dirty="0">
              <a:effectLst/>
              <a:latin typeface="Calibri" panose="020F0502020204030204" pitchFamily="34" charset="0"/>
              <a:ea typeface="Calibri" panose="020F0502020204030204" pitchFamily="34" charset="0"/>
            </a:endParaRPr>
          </a:p>
          <a:p>
            <a:pPr>
              <a:spcBef>
                <a:spcPts val="0"/>
              </a:spcBef>
            </a:pPr>
            <a:endParaRPr lang="en-US" sz="3000" dirty="0">
              <a:effectLst/>
              <a:latin typeface="Calibri" panose="020F0502020204030204" pitchFamily="34" charset="0"/>
              <a:ea typeface="Calibri" panose="020F0502020204030204" pitchFamily="34" charset="0"/>
            </a:endParaRPr>
          </a:p>
          <a:p>
            <a:pPr>
              <a:spcBef>
                <a:spcPts val="0"/>
              </a:spcBef>
            </a:pPr>
            <a:r>
              <a:rPr lang="en-US" sz="3000" dirty="0">
                <a:effectLst/>
                <a:latin typeface="Source Sans Pro" panose="020B0503030403020204" pitchFamily="34" charset="0"/>
                <a:ea typeface="Calibri" panose="020F0502020204030204" pitchFamily="34" charset="0"/>
              </a:rPr>
              <a:t>Being “paroled” into the US is the most expedient way to get people out of a certain country or identified area during evacuations. Being granted parole means that this person has permission to enter the US before having applied or been approved for an actual status such as refugee or a visa. </a:t>
            </a:r>
            <a:endParaRPr lang="en-US" sz="3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90755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Afghan and Ukrainian Parolees</a:t>
            </a:r>
          </a:p>
        </p:txBody>
      </p:sp>
      <p:sp>
        <p:nvSpPr>
          <p:cNvPr id="3" name="Content Placeholder 2"/>
          <p:cNvSpPr>
            <a:spLocks noGrp="1"/>
          </p:cNvSpPr>
          <p:nvPr>
            <p:ph idx="1"/>
          </p:nvPr>
        </p:nvSpPr>
        <p:spPr>
          <a:xfrm>
            <a:off x="654252" y="1655326"/>
            <a:ext cx="10699548" cy="4990647"/>
          </a:xfrm>
        </p:spPr>
        <p:txBody>
          <a:bodyPr>
            <a:normAutofit/>
          </a:bodyPr>
          <a:lstStyle/>
          <a:p>
            <a:pPr>
              <a:spcBef>
                <a:spcPts val="0"/>
              </a:spcBef>
            </a:pPr>
            <a:r>
              <a:rPr lang="en-US" sz="2200" dirty="0">
                <a:effectLst/>
                <a:latin typeface="Source Sans Pro" panose="020B0503030403020204" pitchFamily="34" charset="0"/>
                <a:ea typeface="Calibri" panose="020F0502020204030204" pitchFamily="34" charset="0"/>
              </a:rPr>
              <a:t>Education Code section </a:t>
            </a:r>
            <a:r>
              <a:rPr lang="en-US" sz="2200" u="sng" dirty="0">
                <a:solidFill>
                  <a:srgbClr val="0563C1"/>
                </a:solidFill>
                <a:effectLst/>
                <a:latin typeface="Source Sans Pro" panose="020B0503030403020204" pitchFamily="34" charset="0"/>
                <a:ea typeface="Calibri" panose="020F0502020204030204" pitchFamily="34" charset="0"/>
                <a:hlinkClick r:id="rId3"/>
              </a:rPr>
              <a:t>68075.6</a:t>
            </a:r>
            <a:r>
              <a:rPr lang="en-US" sz="2200" dirty="0">
                <a:effectLst/>
                <a:latin typeface="Source Sans Pro" panose="020B0503030403020204" pitchFamily="34" charset="0"/>
                <a:ea typeface="Calibri" panose="020F0502020204030204" pitchFamily="34" charset="0"/>
              </a:rPr>
              <a:t> grants a one-year exemption to Nonresident Tuition fees to refugees admitted under section 207 of the Immigration and Nationality Act (</a:t>
            </a:r>
            <a:r>
              <a:rPr lang="en-US" sz="2200" u="sng" dirty="0">
                <a:solidFill>
                  <a:srgbClr val="0563C1"/>
                </a:solidFill>
                <a:effectLst/>
                <a:latin typeface="Source Sans Pro" panose="020B0503030403020204" pitchFamily="34" charset="0"/>
                <a:ea typeface="Calibri" panose="020F0502020204030204" pitchFamily="34" charset="0"/>
                <a:hlinkClick r:id="rId4"/>
              </a:rPr>
              <a:t>8 U.S.C. 1157</a:t>
            </a:r>
            <a:r>
              <a:rPr lang="en-US" sz="2200" dirty="0">
                <a:effectLst/>
                <a:latin typeface="Source Sans Pro" panose="020B0503030403020204" pitchFamily="34" charset="0"/>
                <a:ea typeface="Calibri" panose="020F0502020204030204" pitchFamily="34" charset="0"/>
              </a:rPr>
              <a:t>) who settled in California upon entering the United States. </a:t>
            </a:r>
          </a:p>
          <a:p>
            <a:pPr marL="0" indent="0">
              <a:spcBef>
                <a:spcPts val="0"/>
              </a:spcBef>
              <a:buNone/>
            </a:pPr>
            <a:endParaRPr lang="en-US" sz="500" dirty="0">
              <a:effectLst/>
              <a:latin typeface="Calibri" panose="020F0502020204030204" pitchFamily="34" charset="0"/>
              <a:ea typeface="Calibri" panose="020F0502020204030204" pitchFamily="34" charset="0"/>
            </a:endParaRPr>
          </a:p>
          <a:p>
            <a:pPr>
              <a:spcBef>
                <a:spcPts val="0"/>
              </a:spcBef>
            </a:pPr>
            <a:r>
              <a:rPr lang="en-US" sz="2200" dirty="0">
                <a:effectLst/>
                <a:latin typeface="Source Sans Pro" panose="020B0503030403020204" pitchFamily="34" charset="0"/>
                <a:ea typeface="Calibri" panose="020F0502020204030204" pitchFamily="34" charset="0"/>
              </a:rPr>
              <a:t>Given their eligibility to apply for benefits available to refugees admitted under section 207 of the Immigration and Nationality Act (8 U.S.C. 1157), Afghan humanitarian parolees and Ukrainian parolees who settled in California upon entering the United States may be eligible for this one-year nonresident tuition exemption until March 31, 2023 (for Afghan Parolees), or September 30, 2023 (for Ukrainian Parolees) or the end of their parole term, whichever is later. </a:t>
            </a:r>
          </a:p>
          <a:p>
            <a:pPr marL="0" indent="0">
              <a:spcBef>
                <a:spcPts val="0"/>
              </a:spcBef>
              <a:buNone/>
            </a:pPr>
            <a:endParaRPr lang="en-US" sz="500" dirty="0">
              <a:effectLst/>
              <a:latin typeface="Source Sans Pro" panose="020B0503030403020204" pitchFamily="34" charset="0"/>
              <a:ea typeface="Calibri" panose="020F0502020204030204" pitchFamily="34" charset="0"/>
            </a:endParaRPr>
          </a:p>
          <a:p>
            <a:pPr>
              <a:spcBef>
                <a:spcPts val="0"/>
              </a:spcBef>
            </a:pPr>
            <a:r>
              <a:rPr lang="en-US" sz="2200" dirty="0"/>
              <a:t>CCCCO Legal Division is reviewing to determine if these individuals are eligible to establish residence for tuition purposes.</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70304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Nonresident Tuition Exemption for Students Enrolled in 6 or Fewer Units</a:t>
            </a:r>
          </a:p>
        </p:txBody>
      </p:sp>
      <p:sp>
        <p:nvSpPr>
          <p:cNvPr id="3" name="Content Placeholder 2"/>
          <p:cNvSpPr>
            <a:spLocks noGrp="1"/>
          </p:cNvSpPr>
          <p:nvPr>
            <p:ph idx="1"/>
          </p:nvPr>
        </p:nvSpPr>
        <p:spPr>
          <a:xfrm>
            <a:off x="838200" y="1690688"/>
            <a:ext cx="10515600" cy="4202112"/>
          </a:xfrm>
        </p:spPr>
        <p:txBody>
          <a:bodyPr>
            <a:normAutofit lnSpcReduction="10000"/>
          </a:bodyPr>
          <a:lstStyle/>
          <a:p>
            <a:pPr marL="0" indent="0" algn="l">
              <a:buNone/>
            </a:pPr>
            <a:r>
              <a:rPr lang="en-US" sz="2400" dirty="0">
                <a:solidFill>
                  <a:srgbClr val="525252"/>
                </a:solidFill>
              </a:rPr>
              <a:t>Reminder: </a:t>
            </a:r>
            <a:r>
              <a:rPr lang="en-US" sz="2400" dirty="0">
                <a:effectLst/>
              </a:rPr>
              <a:t>Education Code section 76140(a)(1) allows community college districts to provide a nonresident tuition exemption to students taking 6 or fewer units. </a:t>
            </a:r>
            <a:r>
              <a:rPr lang="en-US" sz="2400" dirty="0"/>
              <a:t>The language states </a:t>
            </a:r>
            <a:r>
              <a:rPr lang="en-US" sz="2400" i="1" dirty="0"/>
              <a:t>Exemptions made pursuant to this paragraph shall not be made on an individual basis</a:t>
            </a:r>
            <a:r>
              <a:rPr lang="en-US" sz="2400" dirty="0"/>
              <a:t>, meaning </a:t>
            </a:r>
            <a:r>
              <a:rPr lang="en-US" sz="2400" dirty="0">
                <a:effectLst/>
              </a:rPr>
              <a:t>that either the exemption applies to all nonresident students who take 6 or fewer units or the district does not offer this exemption at all.</a:t>
            </a:r>
          </a:p>
          <a:p>
            <a:pPr marL="0" indent="0" algn="l">
              <a:buNone/>
            </a:pPr>
            <a:r>
              <a:rPr lang="en-US" sz="2400" dirty="0"/>
              <a:t>Our office has been informed that a few colleges have approved nonresident tuition exemptions for students taking 6 or fewer units but allowing only certain students to qualify for the exemption rather than all nonresident students as the law requires.</a:t>
            </a:r>
            <a:endParaRPr lang="en-US" sz="2400" dirty="0">
              <a:solidFill>
                <a:srgbClr val="545658"/>
              </a:solidFill>
            </a:endParaRPr>
          </a:p>
          <a:p>
            <a:pPr marL="0" indent="0" algn="l">
              <a:buNone/>
            </a:pPr>
            <a:r>
              <a:rPr lang="en-US" sz="2400" b="1" dirty="0">
                <a:solidFill>
                  <a:srgbClr val="545658"/>
                </a:solidFill>
              </a:rPr>
              <a:t>Our legal division reviewed and confirmed that the exemption may not be provided to only certain groups of students.</a:t>
            </a: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2135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1BDE-D5CF-96D8-6502-5CB29F2A2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06D16-69C1-A658-A599-15ADF8C5FF18}"/>
              </a:ext>
            </a:extLst>
          </p:cNvPr>
          <p:cNvSpPr>
            <a:spLocks noGrp="1"/>
          </p:cNvSpPr>
          <p:nvPr>
            <p:ph type="title"/>
          </p:nvPr>
        </p:nvSpPr>
        <p:spPr/>
        <p:txBody>
          <a:bodyPr>
            <a:normAutofit/>
          </a:bodyPr>
          <a:lstStyle/>
          <a:p>
            <a:r>
              <a:rPr lang="en-US" b="1" dirty="0"/>
              <a:t>Proposed Nonresident Tuition Exemption </a:t>
            </a:r>
            <a:br>
              <a:rPr lang="en-US" b="1" dirty="0"/>
            </a:br>
            <a:r>
              <a:rPr lang="en-US" b="1" dirty="0">
                <a:solidFill>
                  <a:schemeClr val="accent5"/>
                </a:solidFill>
                <a:hlinkClick r:id="rId3"/>
              </a:rPr>
              <a:t>AB 695</a:t>
            </a:r>
            <a:endParaRPr lang="en-US" b="1" dirty="0"/>
          </a:p>
        </p:txBody>
      </p:sp>
      <p:sp>
        <p:nvSpPr>
          <p:cNvPr id="3" name="Content Placeholder 2">
            <a:extLst>
              <a:ext uri="{FF2B5EF4-FFF2-40B4-BE49-F238E27FC236}">
                <a16:creationId xmlns:a16="http://schemas.microsoft.com/office/drawing/2014/main" id="{41FBFBF3-8CA5-7055-4007-CD2FACAC0C11}"/>
              </a:ext>
            </a:extLst>
          </p:cNvPr>
          <p:cNvSpPr>
            <a:spLocks noGrp="1"/>
          </p:cNvSpPr>
          <p:nvPr>
            <p:ph idx="1"/>
          </p:nvPr>
        </p:nvSpPr>
        <p:spPr>
          <a:xfrm>
            <a:off x="838200" y="1979407"/>
            <a:ext cx="10652760" cy="3517153"/>
          </a:xfrm>
        </p:spPr>
        <p:txBody>
          <a:bodyPr>
            <a:noAutofit/>
          </a:bodyPr>
          <a:lstStyle/>
          <a:p>
            <a:pPr marL="0" indent="0">
              <a:lnSpc>
                <a:spcPct val="100000"/>
              </a:lnSpc>
              <a:spcBef>
                <a:spcPts val="600"/>
              </a:spcBef>
              <a:buNone/>
            </a:pPr>
            <a:r>
              <a:rPr lang="en-US" dirty="0"/>
              <a:t>AB 695 (Fong) would exempt a community college student from paying nonresident tuition if the student has been involuntarily removed from the United States due to immigration enforcement actions, if the student:</a:t>
            </a:r>
          </a:p>
          <a:p>
            <a:pPr lvl="1">
              <a:lnSpc>
                <a:spcPct val="100000"/>
              </a:lnSpc>
              <a:spcBef>
                <a:spcPts val="600"/>
              </a:spcBef>
            </a:pPr>
            <a:r>
              <a:rPr lang="en-US" sz="2800" dirty="0"/>
              <a:t>Was not paying nonresident tuition at the time of deportation </a:t>
            </a:r>
          </a:p>
          <a:p>
            <a:pPr lvl="1">
              <a:lnSpc>
                <a:spcPct val="100000"/>
              </a:lnSpc>
              <a:spcBef>
                <a:spcPts val="600"/>
              </a:spcBef>
            </a:pPr>
            <a:r>
              <a:rPr lang="en-US" sz="2800" dirty="0"/>
              <a:t>Provides proof of deportation status, and </a:t>
            </a:r>
          </a:p>
          <a:p>
            <a:pPr lvl="1">
              <a:lnSpc>
                <a:spcPct val="100000"/>
              </a:lnSpc>
              <a:spcBef>
                <a:spcPts val="600"/>
              </a:spcBef>
            </a:pPr>
            <a:r>
              <a:rPr lang="en-US" sz="2800" dirty="0"/>
              <a:t>Reenrolls in a community college online education program</a:t>
            </a:r>
          </a:p>
          <a:p>
            <a:pPr marL="0" indent="0">
              <a:lnSpc>
                <a:spcPct val="100000"/>
              </a:lnSpc>
              <a:spcBef>
                <a:spcPts val="600"/>
              </a:spcBef>
              <a:buNone/>
            </a:pPr>
            <a:endParaRPr lang="en-US" dirty="0"/>
          </a:p>
        </p:txBody>
      </p:sp>
      <p:sp>
        <p:nvSpPr>
          <p:cNvPr id="4" name="Slide Number Placeholder 3">
            <a:extLst>
              <a:ext uri="{FF2B5EF4-FFF2-40B4-BE49-F238E27FC236}">
                <a16:creationId xmlns:a16="http://schemas.microsoft.com/office/drawing/2014/main" id="{69303997-2400-37E7-341D-860F821DDC9F}"/>
              </a:ext>
            </a:extLst>
          </p:cNvPr>
          <p:cNvSpPr>
            <a:spLocks noGrp="1"/>
          </p:cNvSpPr>
          <p:nvPr>
            <p:ph type="sldNum" sz="quarter" idx="10"/>
          </p:nvPr>
        </p:nvSpPr>
        <p:spPr/>
        <p:txBody>
          <a:bodyPr/>
          <a:lstStyle/>
          <a:p>
            <a:fld id="{7934E7AA-586C-4B13-A389-1429762DA247}" type="slidenum">
              <a:rPr lang="en-US" smtClean="0"/>
              <a:pPr/>
              <a:t>26</a:t>
            </a:fld>
            <a:endParaRPr lang="en-US" dirty="0"/>
          </a:p>
        </p:txBody>
      </p:sp>
    </p:spTree>
    <p:extLst>
      <p:ext uri="{BB962C8B-B14F-4D97-AF65-F5344CB8AC3E}">
        <p14:creationId xmlns:p14="http://schemas.microsoft.com/office/powerpoint/2010/main" val="1151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3EB-399F-1214-FDF6-18F1EEAD3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C25E4-2888-E69F-210C-CA35176D0240}"/>
              </a:ext>
            </a:extLst>
          </p:cNvPr>
          <p:cNvSpPr>
            <a:spLocks noGrp="1"/>
          </p:cNvSpPr>
          <p:nvPr>
            <p:ph type="title"/>
          </p:nvPr>
        </p:nvSpPr>
        <p:spPr/>
        <p:txBody>
          <a:bodyPr>
            <a:normAutofit/>
          </a:bodyPr>
          <a:lstStyle/>
          <a:p>
            <a:r>
              <a:rPr lang="en-US" b="1" dirty="0"/>
              <a:t>Proposed Nonresident Tuition Exemption </a:t>
            </a:r>
            <a:br>
              <a:rPr lang="en-US" b="1" dirty="0"/>
            </a:br>
            <a:r>
              <a:rPr lang="en-US" b="1" dirty="0">
                <a:solidFill>
                  <a:schemeClr val="accent5"/>
                </a:solidFill>
                <a:hlinkClick r:id="rId2"/>
              </a:rPr>
              <a:t>AB 1346</a:t>
            </a:r>
            <a:endParaRPr lang="en-US" b="1" dirty="0"/>
          </a:p>
        </p:txBody>
      </p:sp>
      <p:sp>
        <p:nvSpPr>
          <p:cNvPr id="3" name="Content Placeholder 2">
            <a:extLst>
              <a:ext uri="{FF2B5EF4-FFF2-40B4-BE49-F238E27FC236}">
                <a16:creationId xmlns:a16="http://schemas.microsoft.com/office/drawing/2014/main" id="{757F8973-F065-D038-D8E6-95F3793975BE}"/>
              </a:ext>
            </a:extLst>
          </p:cNvPr>
          <p:cNvSpPr>
            <a:spLocks noGrp="1"/>
          </p:cNvSpPr>
          <p:nvPr>
            <p:ph idx="1"/>
          </p:nvPr>
        </p:nvSpPr>
        <p:spPr>
          <a:xfrm>
            <a:off x="838200" y="2000922"/>
            <a:ext cx="10652760" cy="3495638"/>
          </a:xfrm>
        </p:spPr>
        <p:txBody>
          <a:bodyPr>
            <a:noAutofit/>
          </a:bodyPr>
          <a:lstStyle/>
          <a:p>
            <a:pPr marL="0" indent="0">
              <a:lnSpc>
                <a:spcPct val="100000"/>
              </a:lnSpc>
              <a:spcBef>
                <a:spcPts val="600"/>
              </a:spcBef>
              <a:buNone/>
            </a:pPr>
            <a:r>
              <a:rPr lang="en-US" dirty="0"/>
              <a:t>Pursuant to ECS </a:t>
            </a:r>
            <a:r>
              <a:rPr lang="en-US" dirty="0">
                <a:hlinkClick r:id="rId3"/>
              </a:rPr>
              <a:t>68074</a:t>
            </a:r>
            <a:r>
              <a:rPr lang="en-US" dirty="0"/>
              <a:t>, dependents of active duty military members are entitled to residency classification for tuition purposes.</a:t>
            </a:r>
          </a:p>
          <a:p>
            <a:pPr marL="0" indent="0">
              <a:lnSpc>
                <a:spcPct val="100000"/>
              </a:lnSpc>
              <a:spcBef>
                <a:spcPts val="600"/>
              </a:spcBef>
              <a:buNone/>
            </a:pPr>
            <a:endParaRPr lang="en-US" sz="500" dirty="0"/>
          </a:p>
          <a:p>
            <a:pPr marL="0" indent="0">
              <a:lnSpc>
                <a:spcPct val="100000"/>
              </a:lnSpc>
              <a:spcBef>
                <a:spcPts val="600"/>
              </a:spcBef>
              <a:buNone/>
            </a:pPr>
            <a:r>
              <a:rPr lang="en-US" dirty="0"/>
              <a:t>AB 1346 (DeMaio) states that military dependents do not lose their residency classification under ECS 68074 even if the service member is transferred out of state or has retired from active duty, as long as the student remains continuously enrolled </a:t>
            </a:r>
            <a:r>
              <a:rPr lang="en-US" b="1" dirty="0"/>
              <a:t>or is granted to reenrollment pursuant to ECS </a:t>
            </a:r>
            <a:r>
              <a:rPr lang="en-US" b="1" dirty="0">
                <a:hlinkClick r:id="rId4"/>
              </a:rPr>
              <a:t>66208</a:t>
            </a:r>
            <a:r>
              <a:rPr lang="en-US" dirty="0"/>
              <a:t>.</a:t>
            </a:r>
          </a:p>
          <a:p>
            <a:pPr marL="0" indent="0">
              <a:lnSpc>
                <a:spcPct val="100000"/>
              </a:lnSpc>
              <a:spcBef>
                <a:spcPts val="600"/>
              </a:spcBef>
              <a:buNone/>
            </a:pPr>
            <a:endParaRPr lang="en-US" sz="2500" dirty="0"/>
          </a:p>
          <a:p>
            <a:pPr marL="0" indent="0">
              <a:lnSpc>
                <a:spcPct val="100000"/>
              </a:lnSpc>
              <a:spcBef>
                <a:spcPts val="600"/>
              </a:spcBef>
              <a:buNone/>
            </a:pPr>
            <a:endParaRPr lang="en-US" sz="2500" dirty="0"/>
          </a:p>
          <a:p>
            <a:pPr marL="0" indent="0">
              <a:lnSpc>
                <a:spcPct val="100000"/>
              </a:lnSpc>
              <a:spcBef>
                <a:spcPts val="600"/>
              </a:spcBef>
              <a:buNone/>
            </a:pPr>
            <a:endParaRPr lang="en-US" sz="2500" dirty="0"/>
          </a:p>
          <a:p>
            <a:pPr marL="0" indent="0">
              <a:lnSpc>
                <a:spcPct val="100000"/>
              </a:lnSpc>
              <a:spcBef>
                <a:spcPts val="600"/>
              </a:spcBef>
              <a:buNone/>
            </a:pPr>
            <a:endParaRPr lang="en-US" sz="2500" dirty="0"/>
          </a:p>
          <a:p>
            <a:pPr marL="0" indent="0">
              <a:lnSpc>
                <a:spcPct val="100000"/>
              </a:lnSpc>
              <a:spcBef>
                <a:spcPts val="600"/>
              </a:spcBef>
              <a:buNone/>
            </a:pPr>
            <a:endParaRPr lang="en-US" dirty="0"/>
          </a:p>
        </p:txBody>
      </p:sp>
      <p:sp>
        <p:nvSpPr>
          <p:cNvPr id="4" name="Slide Number Placeholder 3">
            <a:extLst>
              <a:ext uri="{FF2B5EF4-FFF2-40B4-BE49-F238E27FC236}">
                <a16:creationId xmlns:a16="http://schemas.microsoft.com/office/drawing/2014/main" id="{8F1AE388-2AA3-D329-BA31-8EA608B3CD8D}"/>
              </a:ext>
            </a:extLst>
          </p:cNvPr>
          <p:cNvSpPr>
            <a:spLocks noGrp="1"/>
          </p:cNvSpPr>
          <p:nvPr>
            <p:ph type="sldNum" sz="quarter" idx="10"/>
          </p:nvPr>
        </p:nvSpPr>
        <p:spPr/>
        <p:txBody>
          <a:bodyPr/>
          <a:lstStyle/>
          <a:p>
            <a:fld id="{7934E7AA-586C-4B13-A389-1429762DA247}" type="slidenum">
              <a:rPr lang="en-US" smtClean="0"/>
              <a:pPr/>
              <a:t>27</a:t>
            </a:fld>
            <a:endParaRPr lang="en-US" dirty="0"/>
          </a:p>
        </p:txBody>
      </p:sp>
    </p:spTree>
    <p:extLst>
      <p:ext uri="{BB962C8B-B14F-4D97-AF65-F5344CB8AC3E}">
        <p14:creationId xmlns:p14="http://schemas.microsoft.com/office/powerpoint/2010/main" val="27019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A0396-94E9-A51A-A7EC-D28CE6A3CC05}"/>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10394A4E-9DF3-5D1F-987F-635DF826CFE0}"/>
              </a:ext>
            </a:extLst>
          </p:cNvPr>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a:extLst>
              <a:ext uri="{FF2B5EF4-FFF2-40B4-BE49-F238E27FC236}">
                <a16:creationId xmlns:a16="http://schemas.microsoft.com/office/drawing/2014/main" id="{47467FFA-91D8-833E-D2FE-A79405563C55}"/>
              </a:ext>
            </a:extLst>
          </p:cNvPr>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Conditions for Claiming Apportionment</a:t>
            </a:r>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5704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C62C33D-E30F-6002-8247-220E4973F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E0417-88AC-030C-430F-E3E73C260970}"/>
              </a:ext>
            </a:extLst>
          </p:cNvPr>
          <p:cNvSpPr>
            <a:spLocks noGrp="1"/>
          </p:cNvSpPr>
          <p:nvPr>
            <p:ph type="title"/>
          </p:nvPr>
        </p:nvSpPr>
        <p:spPr/>
        <p:txBody>
          <a:bodyPr>
            <a:normAutofit/>
          </a:bodyPr>
          <a:lstStyle/>
          <a:p>
            <a:r>
              <a:rPr lang="en-US" sz="4000" b="1" dirty="0"/>
              <a:t>Apportionment Eligibility for Nonresident Students </a:t>
            </a:r>
            <a:endParaRPr lang="en-US" sz="4000" b="1" dirty="0">
              <a:solidFill>
                <a:srgbClr val="FF0000"/>
              </a:solidFill>
            </a:endParaRPr>
          </a:p>
        </p:txBody>
      </p:sp>
      <p:sp>
        <p:nvSpPr>
          <p:cNvPr id="3" name="Content Placeholder 2">
            <a:extLst>
              <a:ext uri="{FF2B5EF4-FFF2-40B4-BE49-F238E27FC236}">
                <a16:creationId xmlns:a16="http://schemas.microsoft.com/office/drawing/2014/main" id="{85D11E96-642A-5611-C803-7905449A963C}"/>
              </a:ext>
            </a:extLst>
          </p:cNvPr>
          <p:cNvSpPr>
            <a:spLocks noGrp="1"/>
          </p:cNvSpPr>
          <p:nvPr>
            <p:ph idx="1"/>
          </p:nvPr>
        </p:nvSpPr>
        <p:spPr>
          <a:xfrm>
            <a:off x="838199" y="1456841"/>
            <a:ext cx="10918371" cy="4592267"/>
          </a:xfrm>
        </p:spPr>
        <p:txBody>
          <a:bodyPr>
            <a:noAutofit/>
          </a:bodyPr>
          <a:lstStyle/>
          <a:p>
            <a:pPr marL="0" indent="0">
              <a:buNone/>
            </a:pPr>
            <a:endParaRPr lang="en-US" sz="1800" b="1" i="0" u="none" strike="noStrike" baseline="0" dirty="0">
              <a:solidFill>
                <a:srgbClr val="545557"/>
              </a:solidFill>
              <a:latin typeface="Source Sans Pro Semibold" panose="020B0603030403020204" pitchFamily="34" charset="0"/>
            </a:endParaRPr>
          </a:p>
          <a:p>
            <a:pPr marL="0" indent="0">
              <a:buNone/>
            </a:pPr>
            <a:r>
              <a:rPr lang="en-US" b="0" i="0" u="none" strike="noStrike" baseline="0" dirty="0">
                <a:solidFill>
                  <a:srgbClr val="545557"/>
                </a:solidFill>
                <a:latin typeface="Source Sans Pro" panose="020B0503030403020204" pitchFamily="34" charset="0"/>
              </a:rPr>
              <a:t>Apportionment Eligibility of Nonresident Students for Credit and Noncredit Coursework:</a:t>
            </a:r>
          </a:p>
          <a:p>
            <a:r>
              <a:rPr lang="en-US" sz="2400" b="1" i="0" u="none" strike="noStrike" baseline="0" dirty="0">
                <a:solidFill>
                  <a:srgbClr val="545557"/>
                </a:solidFill>
                <a:latin typeface="Source Sans Pro" panose="020B0503030403020204" pitchFamily="34" charset="0"/>
              </a:rPr>
              <a:t>Credit: </a:t>
            </a:r>
            <a:r>
              <a:rPr lang="en-US" sz="2400" b="0" i="0" u="none" strike="noStrike" baseline="0" dirty="0">
                <a:solidFill>
                  <a:srgbClr val="545557"/>
                </a:solidFill>
                <a:latin typeface="Source Sans Pro" panose="020B0503030403020204" pitchFamily="34" charset="0"/>
              </a:rPr>
              <a:t>The attendance hours of nonresident students shall not be counted for apportionment of state funds for enrollment in credit courses, except as permitted by statute, including pursuant to Education Code Sections 68017, 68122, 68074, 68075.6, 68075.7, 68130.5 (AB 540), 76140(j).</a:t>
            </a:r>
          </a:p>
          <a:p>
            <a:r>
              <a:rPr lang="en-US" sz="2400" b="1" i="0" u="none" strike="noStrike" baseline="0" dirty="0">
                <a:solidFill>
                  <a:srgbClr val="545557"/>
                </a:solidFill>
                <a:latin typeface="Source Sans Pro" panose="020B0503030403020204" pitchFamily="34" charset="0"/>
              </a:rPr>
              <a:t>Noncredit: </a:t>
            </a:r>
            <a:r>
              <a:rPr lang="en-US" sz="2400" b="0" i="0" u="none" strike="noStrike" baseline="0" dirty="0">
                <a:solidFill>
                  <a:srgbClr val="545557"/>
                </a:solidFill>
                <a:latin typeface="Source Sans Pro" panose="020B0503030403020204" pitchFamily="34" charset="0"/>
              </a:rPr>
              <a:t>The attendance of nonresident students may be counted for apportionment of state funds for enrollment in noncredit courses if they are living in California during the period of attendance. A former requirement that they have been lawfully admitted to the United States is no longer in effect</a:t>
            </a:r>
          </a:p>
        </p:txBody>
      </p:sp>
      <p:sp>
        <p:nvSpPr>
          <p:cNvPr id="4" name="Slide Number Placeholder 3">
            <a:extLst>
              <a:ext uri="{FF2B5EF4-FFF2-40B4-BE49-F238E27FC236}">
                <a16:creationId xmlns:a16="http://schemas.microsoft.com/office/drawing/2014/main" id="{FB65CFA4-B4F3-F997-F8A9-9E5156E611CC}"/>
              </a:ext>
            </a:extLst>
          </p:cNvPr>
          <p:cNvSpPr>
            <a:spLocks noGrp="1"/>
          </p:cNvSpPr>
          <p:nvPr>
            <p:ph type="sldNum" sz="quarter" idx="10"/>
          </p:nvPr>
        </p:nvSpPr>
        <p:spPr/>
        <p:txBody>
          <a:bodyPr/>
          <a:lstStyle/>
          <a:p>
            <a:fld id="{7934E7AA-586C-4B13-A389-1429762DA247}" type="slidenum">
              <a:rPr lang="en-US" smtClean="0"/>
              <a:pPr/>
              <a:t>29</a:t>
            </a:fld>
            <a:endParaRPr lang="en-US" dirty="0"/>
          </a:p>
        </p:txBody>
      </p:sp>
    </p:spTree>
    <p:extLst>
      <p:ext uri="{BB962C8B-B14F-4D97-AF65-F5344CB8AC3E}">
        <p14:creationId xmlns:p14="http://schemas.microsoft.com/office/powerpoint/2010/main" val="186519495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365125"/>
            <a:ext cx="10515600" cy="1325563"/>
          </a:xfrm>
        </p:spPr>
        <p:txBody>
          <a:bodyPr anchor="ctr">
            <a:normAutofit/>
          </a:bodyPr>
          <a:lstStyle/>
          <a:p>
            <a:pPr>
              <a:defRPr/>
            </a:pPr>
            <a:r>
              <a:rPr lang="en-US" altLang="en-US" b="1" dirty="0"/>
              <a:t>Basic Residency Definitions</a:t>
            </a:r>
            <a:endParaRPr lang="en-US" altLang="en-US" b="1"/>
          </a:p>
        </p:txBody>
      </p:sp>
      <p:sp>
        <p:nvSpPr>
          <p:cNvPr id="66568" name="Slide Number Placeholder 3">
            <a:extLst>
              <a:ext uri="{FF2B5EF4-FFF2-40B4-BE49-F238E27FC236}">
                <a16:creationId xmlns:a16="http://schemas.microsoft.com/office/drawing/2014/main" id="{26A78FFF-207F-B0F4-675C-7BDFEF841F71}"/>
              </a:ext>
            </a:extLst>
          </p:cNvPr>
          <p:cNvSpPr>
            <a:spLocks noGrp="1"/>
          </p:cNvSpPr>
          <p:nvPr>
            <p:ph type="sldNum" sz="quarter" idx="10"/>
          </p:nvPr>
        </p:nvSpPr>
        <p:spPr>
          <a:xfrm>
            <a:off x="8610600" y="6117246"/>
            <a:ext cx="2743200" cy="365125"/>
          </a:xfrm>
        </p:spPr>
        <p:txBody>
          <a:bodyPr/>
          <a:lstStyle/>
          <a:p>
            <a:pPr>
              <a:spcAft>
                <a:spcPts val="600"/>
              </a:spcAft>
            </a:pPr>
            <a:fld id="{7934E7AA-586C-4B13-A389-1429762DA247}" type="slidenum">
              <a:rPr lang="en-US" smtClean="0"/>
              <a:pPr>
                <a:spcAft>
                  <a:spcPts val="600"/>
                </a:spcAft>
              </a:pPr>
              <a:t>3</a:t>
            </a:fld>
            <a:endParaRPr lang="en-US"/>
          </a:p>
        </p:txBody>
      </p:sp>
      <p:graphicFrame>
        <p:nvGraphicFramePr>
          <p:cNvPr id="66564" name="Rectangle 3">
            <a:extLst>
              <a:ext uri="{FF2B5EF4-FFF2-40B4-BE49-F238E27FC236}">
                <a16:creationId xmlns:a16="http://schemas.microsoft.com/office/drawing/2014/main" id="{551FCBA9-C1CB-5234-799B-EAE97CCF5644}"/>
              </a:ext>
            </a:extLst>
          </p:cNvPr>
          <p:cNvGraphicFramePr/>
          <p:nvPr>
            <p:extLst>
              <p:ext uri="{D42A27DB-BD31-4B8C-83A1-F6EECF244321}">
                <p14:modId xmlns:p14="http://schemas.microsoft.com/office/powerpoint/2010/main" val="1168245833"/>
              </p:ext>
            </p:extLst>
          </p:nvPr>
        </p:nvGraphicFramePr>
        <p:xfrm>
          <a:off x="838200" y="1825625"/>
          <a:ext cx="10515600" cy="36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794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Apportionment for Tutoring </a:t>
            </a:r>
            <a:br>
              <a:rPr lang="en-US" b="1" dirty="0">
                <a:effectLst/>
                <a:latin typeface="Source Sans Pro" panose="020B0503030403020204" pitchFamily="34" charset="0"/>
                <a:ea typeface="Calibri" panose="020F0502020204030204" pitchFamily="34" charset="0"/>
                <a:cs typeface="Times New Roman" panose="02020603050405020304" pitchFamily="18" charset="0"/>
              </a:rPr>
            </a:br>
            <a:r>
              <a:rPr lang="en-US" b="1" dirty="0">
                <a:effectLst/>
                <a:latin typeface="Source Sans Pro" panose="020B0503030403020204" pitchFamily="34" charset="0"/>
                <a:ea typeface="Calibri" panose="020F0502020204030204" pitchFamily="34" charset="0"/>
                <a:cs typeface="Times New Roman" panose="02020603050405020304" pitchFamily="18" charset="0"/>
              </a:rPr>
              <a:t>AB 1187 (Irwin)</a:t>
            </a:r>
            <a:endParaRPr lang="en-US" b="1" dirty="0">
              <a:latin typeface="Source Sans Pro"/>
              <a:ea typeface="Source Sans Pro"/>
            </a:endParaRPr>
          </a:p>
        </p:txBody>
      </p:sp>
      <p:sp>
        <p:nvSpPr>
          <p:cNvPr id="3" name="Content Placeholder 2">
            <a:extLst>
              <a:ext uri="{FF2B5EF4-FFF2-40B4-BE49-F238E27FC236}">
                <a16:creationId xmlns:a16="http://schemas.microsoft.com/office/drawing/2014/main" id="{B2611E6B-F443-4E0A-B8FA-09C658AEF48C}"/>
              </a:ext>
            </a:extLst>
          </p:cNvPr>
          <p:cNvSpPr>
            <a:spLocks noGrp="1"/>
          </p:cNvSpPr>
          <p:nvPr>
            <p:ph idx="1"/>
          </p:nvPr>
        </p:nvSpPr>
        <p:spPr>
          <a:xfrm>
            <a:off x="711201" y="1825625"/>
            <a:ext cx="11016342" cy="3654512"/>
          </a:xfrm>
        </p:spPr>
        <p:txBody>
          <a:bodyPr vert="horz" lIns="91440" tIns="45720" rIns="91440" bIns="45720" rtlCol="0" anchor="t">
            <a:normAutofit/>
          </a:bodyPr>
          <a:lstStyle/>
          <a:p>
            <a:pPr marL="0" indent="0">
              <a:buNone/>
            </a:pPr>
            <a:r>
              <a:rPr lang="en-US" dirty="0"/>
              <a:t>AB </a:t>
            </a:r>
            <a:r>
              <a:rPr lang="en-US" dirty="0">
                <a:hlinkClick r:id="rId3"/>
              </a:rPr>
              <a:t>1187</a:t>
            </a:r>
            <a:r>
              <a:rPr lang="en-US" dirty="0"/>
              <a:t>(Irwin, 2022) expands the type of noncredit courses eligible for state apportionment funds to include supervised tutoring for foundational skills and for degree-applicable and transfer-level courses.</a:t>
            </a:r>
          </a:p>
          <a:p>
            <a:pPr marL="0" indent="0">
              <a:buNone/>
            </a:pPr>
            <a:endParaRPr lang="en-US" sz="1000" dirty="0">
              <a:effectLst/>
              <a:latin typeface="Calibri" panose="020F0502020204030204" pitchFamily="34" charset="0"/>
              <a:ea typeface="Times New Roman" panose="02020603050405020304" pitchFamily="18" charset="0"/>
            </a:endParaRPr>
          </a:p>
          <a:p>
            <a:pPr marL="0" indent="0">
              <a:buNone/>
            </a:pPr>
            <a:r>
              <a:rPr lang="en-US" dirty="0">
                <a:solidFill>
                  <a:srgbClr val="555759"/>
                </a:solidFill>
              </a:rPr>
              <a:t>The intended outcome is for all courses in students’ English and mathematics sequences to be eligible for supervised tutoring and thereby enable more students to be successful in courses leading to degrees, certificates, and </a:t>
            </a:r>
            <a:r>
              <a:rPr lang="en-US" sz="2800" b="0" i="0" dirty="0">
                <a:solidFill>
                  <a:srgbClr val="555759"/>
                </a:solidFill>
                <a:effectLst/>
                <a:latin typeface="Source Sans Pro" panose="020B0503030403020204" pitchFamily="34" charset="0"/>
              </a:rPr>
              <a:t>transfer in less time and reducing the number of units students accumulate in their academic journey.</a:t>
            </a:r>
            <a:endParaRPr lang="en-US" dirty="0"/>
          </a:p>
        </p:txBody>
      </p:sp>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30</a:t>
            </a:fld>
            <a:endParaRPr lang="en-US" dirty="0"/>
          </a:p>
        </p:txBody>
      </p:sp>
    </p:spTree>
    <p:extLst>
      <p:ext uri="{BB962C8B-B14F-4D97-AF65-F5344CB8AC3E}">
        <p14:creationId xmlns:p14="http://schemas.microsoft.com/office/powerpoint/2010/main" val="2771580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Apportionment for Tutoring</a:t>
            </a:r>
            <a:endParaRPr lang="en-US" b="1" dirty="0">
              <a:latin typeface="Source Sans Pro"/>
              <a:ea typeface="Source Sans Pro"/>
            </a:endParaRPr>
          </a:p>
        </p:txBody>
      </p:sp>
      <p:sp>
        <p:nvSpPr>
          <p:cNvPr id="3" name="Content Placeholder 2">
            <a:extLst>
              <a:ext uri="{FF2B5EF4-FFF2-40B4-BE49-F238E27FC236}">
                <a16:creationId xmlns:a16="http://schemas.microsoft.com/office/drawing/2014/main" id="{B2611E6B-F443-4E0A-B8FA-09C658AEF48C}"/>
              </a:ext>
            </a:extLst>
          </p:cNvPr>
          <p:cNvSpPr>
            <a:spLocks noGrp="1"/>
          </p:cNvSpPr>
          <p:nvPr>
            <p:ph idx="1"/>
          </p:nvPr>
        </p:nvSpPr>
        <p:spPr>
          <a:xfrm>
            <a:off x="838200" y="1794510"/>
            <a:ext cx="10515600" cy="4091940"/>
          </a:xfrm>
        </p:spPr>
        <p:txBody>
          <a:bodyPr vert="horz" lIns="91440" tIns="45720" rIns="91440" bIns="45720" rtlCol="0" anchor="t">
            <a:normAutofit fontScale="77500" lnSpcReduction="20000"/>
          </a:bodyPr>
          <a:lstStyle/>
          <a:p>
            <a:pPr marL="0" indent="0" algn="just" fontAlgn="base">
              <a:buNone/>
            </a:pPr>
            <a:r>
              <a:rPr lang="en-US" sz="3400" b="1" dirty="0">
                <a:solidFill>
                  <a:srgbClr val="555759"/>
                </a:solidFill>
              </a:rPr>
              <a:t>84757</a:t>
            </a:r>
          </a:p>
          <a:p>
            <a:pPr marL="0" indent="0" algn="just" fontAlgn="base">
              <a:buNone/>
            </a:pPr>
            <a:r>
              <a:rPr lang="en-US" sz="3400" dirty="0">
                <a:solidFill>
                  <a:srgbClr val="555759"/>
                </a:solidFill>
              </a:rPr>
              <a:t>(a) For purposes of this chapter, the following noncredit courses, noncredit classes, and support services shall be eligible for funding:</a:t>
            </a:r>
          </a:p>
          <a:p>
            <a:pPr marL="0" indent="0" algn="just" fontAlgn="base">
              <a:buNone/>
            </a:pPr>
            <a:r>
              <a:rPr lang="en-US" sz="3400" dirty="0">
                <a:solidFill>
                  <a:srgbClr val="555759"/>
                </a:solidFill>
              </a:rPr>
              <a:t>.</a:t>
            </a:r>
          </a:p>
          <a:p>
            <a:pPr marL="0" indent="0" algn="just" fontAlgn="base">
              <a:buNone/>
            </a:pPr>
            <a:r>
              <a:rPr lang="en-US" sz="3400" dirty="0">
                <a:solidFill>
                  <a:srgbClr val="555759"/>
                </a:solidFill>
              </a:rPr>
              <a:t>.</a:t>
            </a:r>
          </a:p>
          <a:p>
            <a:pPr marL="0" indent="0" algn="just" fontAlgn="base">
              <a:buNone/>
            </a:pPr>
            <a:r>
              <a:rPr lang="en-US" sz="3400" dirty="0">
                <a:solidFill>
                  <a:srgbClr val="555759"/>
                </a:solidFill>
              </a:rPr>
              <a:t>.</a:t>
            </a:r>
          </a:p>
          <a:p>
            <a:pPr marL="0" indent="0" algn="just" fontAlgn="base">
              <a:buNone/>
            </a:pPr>
            <a:r>
              <a:rPr lang="en-US" sz="3300" dirty="0">
                <a:solidFill>
                  <a:srgbClr val="555759"/>
                </a:solidFill>
              </a:rPr>
              <a:t>(10) Supervised tutoring for foundational skills and for degree-applicable and transfer-level courses, as authorized pursuant to regulations adopted by the board of governors on or before July 31, 2023. These regulations shall ensure that community colleges are compliant with Section 78213 in the implementation of supervised tutoring pursuant to this paragraph.</a:t>
            </a:r>
          </a:p>
          <a:p>
            <a:pPr marL="0" indent="0">
              <a:buNone/>
            </a:pPr>
            <a:endParaRPr lang="en-US" sz="2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31</a:t>
            </a:fld>
            <a:endParaRPr lang="en-US" dirty="0"/>
          </a:p>
        </p:txBody>
      </p:sp>
    </p:spTree>
    <p:extLst>
      <p:ext uri="{BB962C8B-B14F-4D97-AF65-F5344CB8AC3E}">
        <p14:creationId xmlns:p14="http://schemas.microsoft.com/office/powerpoint/2010/main" val="1667587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Regulatory Changes: Tutoring</a:t>
            </a:r>
            <a:endParaRPr lang="en-US" b="1" dirty="0">
              <a:latin typeface="Source Sans Pro"/>
              <a:ea typeface="Source Sans Pro"/>
            </a:endParaRPr>
          </a:p>
        </p:txBody>
      </p:sp>
      <p:sp>
        <p:nvSpPr>
          <p:cNvPr id="3" name="Content Placeholder 2">
            <a:extLst>
              <a:ext uri="{FF2B5EF4-FFF2-40B4-BE49-F238E27FC236}">
                <a16:creationId xmlns:a16="http://schemas.microsoft.com/office/drawing/2014/main" id="{B2611E6B-F443-4E0A-B8FA-09C658AEF48C}"/>
              </a:ext>
            </a:extLst>
          </p:cNvPr>
          <p:cNvSpPr>
            <a:spLocks noGrp="1"/>
          </p:cNvSpPr>
          <p:nvPr>
            <p:ph idx="1"/>
          </p:nvPr>
        </p:nvSpPr>
        <p:spPr>
          <a:xfrm>
            <a:off x="838200" y="1555531"/>
            <a:ext cx="10515600" cy="4204137"/>
          </a:xfrm>
        </p:spPr>
        <p:txBody>
          <a:bodyPr vert="horz" lIns="91440" tIns="45720" rIns="91440" bIns="45720" rtlCol="0" anchor="t">
            <a:normAutofit fontScale="85000" lnSpcReduction="20000"/>
          </a:bodyPr>
          <a:lstStyle/>
          <a:p>
            <a:pPr marL="0" indent="0" algn="just" fontAlgn="base">
              <a:buNone/>
            </a:pPr>
            <a:r>
              <a:rPr lang="en-US" sz="3000" dirty="0">
                <a:solidFill>
                  <a:srgbClr val="555759"/>
                </a:solidFill>
              </a:rPr>
              <a:t>In 2023, the CCCCO approved regulatory changes to align the regulations with the changes in statute.</a:t>
            </a:r>
          </a:p>
          <a:p>
            <a:pPr marL="0" indent="0" algn="l">
              <a:buNone/>
            </a:pPr>
            <a:r>
              <a:rPr lang="en-US" sz="3000" dirty="0">
                <a:solidFill>
                  <a:srgbClr val="555759"/>
                </a:solidFill>
              </a:rPr>
              <a:t>These changes are summarized in memo </a:t>
            </a:r>
            <a:r>
              <a:rPr lang="en-US" sz="3000" dirty="0">
                <a:solidFill>
                  <a:srgbClr val="555759"/>
                </a:solidFill>
                <a:hlinkClick r:id="rId3"/>
              </a:rPr>
              <a:t>ESLEI 24-06 </a:t>
            </a:r>
            <a:r>
              <a:rPr lang="en-US" sz="3000" dirty="0">
                <a:solidFill>
                  <a:srgbClr val="555759"/>
                </a:solidFill>
              </a:rPr>
              <a:t>.</a:t>
            </a:r>
          </a:p>
          <a:p>
            <a:pPr marL="0" indent="0" algn="l">
              <a:buNone/>
            </a:pPr>
            <a:endParaRPr lang="en-US" sz="600" dirty="0">
              <a:solidFill>
                <a:srgbClr val="555759"/>
              </a:solidFill>
            </a:endParaRPr>
          </a:p>
          <a:p>
            <a:pPr marL="0" indent="0" algn="l">
              <a:buNone/>
            </a:pPr>
            <a:r>
              <a:rPr lang="en-US" sz="3000" dirty="0">
                <a:solidFill>
                  <a:srgbClr val="555759"/>
                </a:solidFill>
              </a:rPr>
              <a:t>Reminders: </a:t>
            </a:r>
          </a:p>
          <a:p>
            <a:pPr marL="0" indent="0" algn="l">
              <a:buNone/>
            </a:pPr>
            <a:r>
              <a:rPr lang="en-US" sz="3000" dirty="0">
                <a:solidFill>
                  <a:srgbClr val="555759"/>
                </a:solidFill>
              </a:rPr>
              <a:t>1. A </a:t>
            </a:r>
            <a:r>
              <a:rPr lang="en-US" sz="3000" b="0" i="0" u="none" strike="noStrike" baseline="0" dirty="0">
                <a:solidFill>
                  <a:srgbClr val="585858"/>
                </a:solidFill>
                <a:latin typeface="Source Sans Pro" panose="020B0503030403020204" pitchFamily="34" charset="0"/>
              </a:rPr>
              <a:t>tutorial center may offer tutoring where the tutor and tutee are separated by distance and are using on-line or other synchronous “real time” technologies. When this method is used, the supervisor must be able to monitor the communication and accurately track positive attendance hours. </a:t>
            </a:r>
            <a:endParaRPr lang="en-US" sz="3000" dirty="0">
              <a:solidFill>
                <a:srgbClr val="555759"/>
              </a:solidFill>
            </a:endParaRPr>
          </a:p>
          <a:p>
            <a:pPr marL="0" indent="0" algn="l">
              <a:buNone/>
            </a:pPr>
            <a:r>
              <a:rPr lang="en-US" sz="3000" dirty="0">
                <a:solidFill>
                  <a:srgbClr val="555759"/>
                </a:solidFill>
              </a:rPr>
              <a:t>2. Districts may not claim apportionment for tutoring that is </a:t>
            </a:r>
            <a:r>
              <a:rPr lang="en-US" sz="3000" u="sng" dirty="0">
                <a:solidFill>
                  <a:srgbClr val="555759"/>
                </a:solidFill>
              </a:rPr>
              <a:t>fully funded </a:t>
            </a:r>
            <a:r>
              <a:rPr lang="en-US" sz="3000" dirty="0">
                <a:solidFill>
                  <a:srgbClr val="555759"/>
                </a:solidFill>
              </a:rPr>
              <a:t>by another source such as categorical funds.</a:t>
            </a:r>
          </a:p>
          <a:p>
            <a:pPr marL="0" indent="0" algn="l">
              <a:buNone/>
            </a:pPr>
            <a:endParaRPr lang="en-US" sz="3400" dirty="0">
              <a:solidFill>
                <a:srgbClr val="555759"/>
              </a:solidFill>
            </a:endParaRPr>
          </a:p>
          <a:p>
            <a:pPr marL="0" indent="0">
              <a:buNone/>
            </a:pPr>
            <a:endParaRPr lang="en-US" sz="2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32</a:t>
            </a:fld>
            <a:endParaRPr lang="en-US" dirty="0"/>
          </a:p>
        </p:txBody>
      </p:sp>
    </p:spTree>
    <p:extLst>
      <p:ext uri="{BB962C8B-B14F-4D97-AF65-F5344CB8AC3E}">
        <p14:creationId xmlns:p14="http://schemas.microsoft.com/office/powerpoint/2010/main" val="17948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a:xfrm>
            <a:off x="838200" y="157825"/>
            <a:ext cx="10515600" cy="1325563"/>
          </a:xfrm>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Regulatory Changes: Tutoring</a:t>
            </a:r>
            <a:endParaRPr lang="en-US" b="1" dirty="0">
              <a:latin typeface="Source Sans Pro"/>
              <a:ea typeface="Source Sans Pro"/>
            </a:endParaRPr>
          </a:p>
        </p:txBody>
      </p:sp>
      <p:graphicFrame>
        <p:nvGraphicFramePr>
          <p:cNvPr id="6" name="Content Placeholder 5">
            <a:extLst>
              <a:ext uri="{FF2B5EF4-FFF2-40B4-BE49-F238E27FC236}">
                <a16:creationId xmlns:a16="http://schemas.microsoft.com/office/drawing/2014/main" id="{72CEF2D4-F377-6055-A8A0-C8B9C8AEC105}"/>
              </a:ext>
            </a:extLst>
          </p:cNvPr>
          <p:cNvGraphicFramePr>
            <a:graphicFrameLocks noGrp="1"/>
          </p:cNvGraphicFramePr>
          <p:nvPr>
            <p:ph idx="1"/>
            <p:extLst>
              <p:ext uri="{D42A27DB-BD31-4B8C-83A1-F6EECF244321}">
                <p14:modId xmlns:p14="http://schemas.microsoft.com/office/powerpoint/2010/main" val="3157211749"/>
              </p:ext>
            </p:extLst>
          </p:nvPr>
        </p:nvGraphicFramePr>
        <p:xfrm>
          <a:off x="578069" y="1282263"/>
          <a:ext cx="11193517" cy="4434689"/>
        </p:xfrm>
        <a:graphic>
          <a:graphicData uri="http://schemas.openxmlformats.org/drawingml/2006/table">
            <a:tbl>
              <a:tblPr>
                <a:tableStyleId>{ED083AE6-46FA-4A59-8FB0-9F97EB10719F}</a:tableStyleId>
              </a:tblPr>
              <a:tblGrid>
                <a:gridCol w="4803896">
                  <a:extLst>
                    <a:ext uri="{9D8B030D-6E8A-4147-A177-3AD203B41FA5}">
                      <a16:colId xmlns:a16="http://schemas.microsoft.com/office/drawing/2014/main" val="557339565"/>
                    </a:ext>
                  </a:extLst>
                </a:gridCol>
                <a:gridCol w="6389621">
                  <a:extLst>
                    <a:ext uri="{9D8B030D-6E8A-4147-A177-3AD203B41FA5}">
                      <a16:colId xmlns:a16="http://schemas.microsoft.com/office/drawing/2014/main" val="3106081462"/>
                    </a:ext>
                  </a:extLst>
                </a:gridCol>
              </a:tblGrid>
              <a:tr h="413848">
                <a:tc gridSpan="2">
                  <a:txBody>
                    <a:bodyPr/>
                    <a:lstStyle/>
                    <a:p>
                      <a:pPr marL="0" marR="0" algn="ctr">
                        <a:lnSpc>
                          <a:spcPct val="107000"/>
                        </a:lnSpc>
                        <a:spcBef>
                          <a:spcPts val="0"/>
                        </a:spcBef>
                        <a:spcAft>
                          <a:spcPts val="0"/>
                        </a:spcAft>
                      </a:pPr>
                      <a:r>
                        <a:rPr lang="en-US" sz="2800" b="1" kern="100" dirty="0">
                          <a:effectLst/>
                        </a:rPr>
                        <a:t>Summary of Regulatory Changes</a:t>
                      </a:r>
                      <a:endParaRPr lang="en-US" sz="1600" b="1" kern="100" dirty="0">
                        <a:effectLst/>
                      </a:endParaRPr>
                    </a:p>
                  </a:txBody>
                  <a:tcPr marL="68580" marR="68580" marT="0" marB="0"/>
                </a:tc>
                <a:tc hMerge="1">
                  <a:txBody>
                    <a:bodyPr/>
                    <a:lstStyle/>
                    <a:p>
                      <a:endParaRPr lang="en-US"/>
                    </a:p>
                  </a:txBody>
                  <a:tcPr/>
                </a:tc>
                <a:extLst>
                  <a:ext uri="{0D108BD9-81ED-4DB2-BD59-A6C34878D82A}">
                    <a16:rowId xmlns:a16="http://schemas.microsoft.com/office/drawing/2014/main" val="3513089772"/>
                  </a:ext>
                </a:extLst>
              </a:tr>
              <a:tr h="1033594">
                <a:tc>
                  <a:txBody>
                    <a:bodyPr/>
                    <a:lstStyle/>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hlinkClick r:id="rId3"/>
                        </a:rPr>
                        <a:t>58160</a:t>
                      </a:r>
                      <a:r>
                        <a:rPr lang="en-US" sz="1800" kern="100" dirty="0">
                          <a:solidFill>
                            <a:schemeClr val="tx2"/>
                          </a:solidFill>
                          <a:effectLst/>
                          <a:latin typeface="Source Sans Pro" panose="020B0503030403020204" pitchFamily="34" charset="0"/>
                          <a:ea typeface="Source Sans Pro" panose="020B0503030403020204" pitchFamily="34" charset="0"/>
                        </a:rPr>
                        <a:t>: “State Apportionment for Noncredit Courses, Noncredit Classes, and Support Services.” </a:t>
                      </a: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Updated the exclusive list of noncredit courses that are eligible for state apportionment funding.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 </a:t>
                      </a:r>
                      <a:endParaRPr lang="en-US" sz="1800" kern="100" dirty="0">
                        <a:solidFill>
                          <a:schemeClr val="tx2"/>
                        </a:solidFill>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3247329206"/>
                  </a:ext>
                </a:extLst>
              </a:tr>
              <a:tr h="110337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chemeClr val="tx2"/>
                          </a:solidFill>
                          <a:effectLst/>
                          <a:latin typeface="Source Sans Pro" panose="020B0503030403020204" pitchFamily="34" charset="0"/>
                          <a:ea typeface="Source Sans Pro" panose="020B0503030403020204" pitchFamily="34" charset="0"/>
                          <a:hlinkClick r:id="rId4"/>
                        </a:rPr>
                        <a:t>58168</a:t>
                      </a:r>
                      <a:r>
                        <a:rPr lang="en-US" sz="1800" kern="100" dirty="0">
                          <a:solidFill>
                            <a:schemeClr val="tx2"/>
                          </a:solidFill>
                          <a:effectLst/>
                          <a:latin typeface="Source Sans Pro" panose="020B0503030403020204" pitchFamily="34" charset="0"/>
                          <a:ea typeface="Source Sans Pro" panose="020B0503030403020204" pitchFamily="34" charset="0"/>
                        </a:rPr>
                        <a:t>: “Criteria for Supervised Tutoring.” </a:t>
                      </a: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Clarified the coordination of Supervised Tutoring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Clarified Supervision of faculty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Clarified the role of Classified Staff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 </a:t>
                      </a:r>
                      <a:endParaRPr lang="en-US" sz="1800" kern="100" dirty="0">
                        <a:solidFill>
                          <a:schemeClr val="tx2"/>
                        </a:solidFill>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1428690859"/>
                  </a:ext>
                </a:extLst>
              </a:tr>
              <a:tr h="772126">
                <a:tc>
                  <a:txBody>
                    <a:bodyPr/>
                    <a:lstStyle/>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hlinkClick r:id="rId5"/>
                        </a:rPr>
                        <a:t>58170</a:t>
                      </a:r>
                      <a:r>
                        <a:rPr lang="en-US" sz="1800" kern="100" dirty="0">
                          <a:solidFill>
                            <a:schemeClr val="tx2"/>
                          </a:solidFill>
                          <a:effectLst/>
                          <a:latin typeface="Source Sans Pro" panose="020B0503030403020204" pitchFamily="34" charset="0"/>
                          <a:ea typeface="Source Sans Pro" panose="020B0503030403020204" pitchFamily="34" charset="0"/>
                        </a:rPr>
                        <a:t>: “Apportionment for Tutoring”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 </a:t>
                      </a:r>
                      <a:endParaRPr lang="en-US" sz="1800" kern="100" dirty="0">
                        <a:solidFill>
                          <a:schemeClr val="tx2"/>
                        </a:solidFill>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 Section removed. Apportionment requirements moved to 58160.</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 </a:t>
                      </a:r>
                      <a:endParaRPr lang="en-US" sz="1800" kern="100" dirty="0">
                        <a:solidFill>
                          <a:schemeClr val="tx2"/>
                        </a:solidFill>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809983813"/>
                  </a:ext>
                </a:extLst>
              </a:tr>
              <a:tr h="103359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chemeClr val="tx2"/>
                          </a:solidFill>
                          <a:effectLst/>
                          <a:latin typeface="Source Sans Pro" panose="020B0503030403020204" pitchFamily="34" charset="0"/>
                          <a:ea typeface="Source Sans Pro" panose="020B0503030403020204" pitchFamily="34" charset="0"/>
                          <a:hlinkClick r:id="rId6"/>
                        </a:rPr>
                        <a:t>53415</a:t>
                      </a:r>
                      <a:r>
                        <a:rPr lang="en-US" sz="1800" kern="100" dirty="0">
                          <a:solidFill>
                            <a:schemeClr val="tx2"/>
                          </a:solidFill>
                          <a:effectLst/>
                          <a:latin typeface="Source Sans Pro" panose="020B0503030403020204" pitchFamily="34" charset="0"/>
                          <a:ea typeface="Source Sans Pro" panose="020B0503030403020204" pitchFamily="34" charset="0"/>
                        </a:rPr>
                        <a:t>: “Minimum Qualifications for Learning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Assistance Instructors”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 </a:t>
                      </a:r>
                      <a:endParaRPr lang="en-US" sz="1800" kern="100" dirty="0">
                        <a:solidFill>
                          <a:schemeClr val="tx2"/>
                        </a:solidFill>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Clarified the minimum qualifications </a:t>
                      </a:r>
                    </a:p>
                    <a:p>
                      <a:pPr marL="0" marR="0">
                        <a:lnSpc>
                          <a:spcPct val="107000"/>
                        </a:lnSpc>
                        <a:spcBef>
                          <a:spcPts val="0"/>
                        </a:spcBef>
                        <a:spcAft>
                          <a:spcPts val="0"/>
                        </a:spcAft>
                      </a:pPr>
                      <a:r>
                        <a:rPr lang="en-US" sz="1800" kern="100" dirty="0">
                          <a:solidFill>
                            <a:schemeClr val="tx2"/>
                          </a:solidFill>
                          <a:effectLst/>
                          <a:latin typeface="Source Sans Pro" panose="020B0503030403020204" pitchFamily="34" charset="0"/>
                          <a:ea typeface="Source Sans Pro" panose="020B0503030403020204" pitchFamily="34" charset="0"/>
                        </a:rPr>
                        <a:t> </a:t>
                      </a:r>
                      <a:endParaRPr lang="en-US" sz="1800" kern="100" dirty="0">
                        <a:solidFill>
                          <a:schemeClr val="tx2"/>
                        </a:solidFill>
                        <a:effectLst/>
                        <a:latin typeface="Source Sans Pro" panose="020B0503030403020204" pitchFamily="34" charset="0"/>
                        <a:ea typeface="Source Sans Pro" panose="020B050303040302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3280680988"/>
                  </a:ext>
                </a:extLst>
              </a:tr>
            </a:tbl>
          </a:graphicData>
        </a:graphic>
      </p:graphicFrame>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33</a:t>
            </a:fld>
            <a:endParaRPr lang="en-US" dirty="0"/>
          </a:p>
        </p:txBody>
      </p:sp>
    </p:spTree>
    <p:extLst>
      <p:ext uri="{BB962C8B-B14F-4D97-AF65-F5344CB8AC3E}">
        <p14:creationId xmlns:p14="http://schemas.microsoft.com/office/powerpoint/2010/main" val="2504005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387"/>
            <a:ext cx="10515600" cy="1325563"/>
          </a:xfrm>
        </p:spPr>
        <p:txBody>
          <a:bodyPr>
            <a:normAutofit/>
          </a:bodyPr>
          <a:lstStyle/>
          <a:p>
            <a:r>
              <a:rPr lang="en-US" b="1" dirty="0"/>
              <a:t>Special Admit FTES Limits</a:t>
            </a:r>
          </a:p>
        </p:txBody>
      </p:sp>
      <p:sp>
        <p:nvSpPr>
          <p:cNvPr id="3" name="Content Placeholder 2"/>
          <p:cNvSpPr>
            <a:spLocks noGrp="1"/>
          </p:cNvSpPr>
          <p:nvPr>
            <p:ph idx="1"/>
          </p:nvPr>
        </p:nvSpPr>
        <p:spPr>
          <a:xfrm>
            <a:off x="938213" y="1504950"/>
            <a:ext cx="10415587" cy="4612296"/>
          </a:xfrm>
        </p:spPr>
        <p:txBody>
          <a:bodyPr>
            <a:normAutofit fontScale="92500" lnSpcReduction="10000"/>
          </a:bodyPr>
          <a:lstStyle/>
          <a:p>
            <a:pPr marL="0" lvl="1" indent="0">
              <a:buNone/>
            </a:pPr>
            <a:r>
              <a:rPr lang="en-US" b="1" i="0" u="none" strike="noStrike" baseline="0" dirty="0">
                <a:solidFill>
                  <a:srgbClr val="545658"/>
                </a:solidFill>
              </a:rPr>
              <a:t>Special Admit FTES Limits:</a:t>
            </a:r>
          </a:p>
          <a:p>
            <a:pPr marL="0" indent="0">
              <a:lnSpc>
                <a:spcPct val="107000"/>
              </a:lnSpc>
              <a:spcBef>
                <a:spcPts val="0"/>
              </a:spcBef>
              <a:buNone/>
            </a:pPr>
            <a:r>
              <a:rPr lang="en-US" sz="2600" dirty="0"/>
              <a:t>1. A district may only claim apportionment for up to 10% special admit students enrolled in a PE course, if they go over this amount the extra students must be excluded from the apportionment calculations.</a:t>
            </a:r>
          </a:p>
          <a:p>
            <a:pPr marL="0" indent="0">
              <a:lnSpc>
                <a:spcPct val="107000"/>
              </a:lnSpc>
              <a:spcBef>
                <a:spcPts val="0"/>
              </a:spcBef>
              <a:buNone/>
            </a:pPr>
            <a:r>
              <a:rPr lang="en-US" sz="2400" b="1" dirty="0">
                <a:effectLst/>
                <a:cs typeface="Times New Roman" panose="02020603050405020304" pitchFamily="18" charset="0"/>
              </a:rPr>
              <a:t>(Special admit students in a PE course/total students in the PE course &lt; 10%)</a:t>
            </a:r>
            <a:endParaRPr lang="en-US" sz="2400" dirty="0">
              <a:effectLst/>
              <a:cs typeface="Times New Roman" panose="02020603050405020304" pitchFamily="18" charset="0"/>
            </a:endParaRPr>
          </a:p>
          <a:p>
            <a:pPr marL="0" indent="0">
              <a:lnSpc>
                <a:spcPct val="107000"/>
              </a:lnSpc>
              <a:spcBef>
                <a:spcPts val="0"/>
              </a:spcBef>
              <a:buNone/>
            </a:pPr>
            <a:endParaRPr lang="en-US" sz="2400" dirty="0">
              <a:effectLst/>
              <a:cs typeface="Times New Roman" panose="02020603050405020304" pitchFamily="18" charset="0"/>
            </a:endParaRPr>
          </a:p>
          <a:p>
            <a:pPr marL="0" indent="0">
              <a:lnSpc>
                <a:spcPct val="117000"/>
              </a:lnSpc>
              <a:spcBef>
                <a:spcPts val="0"/>
              </a:spcBef>
              <a:buNone/>
            </a:pPr>
            <a:r>
              <a:rPr lang="en-US" sz="2600" dirty="0"/>
              <a:t>2. A district may not claim apportionment for special admit students enrolled in PE courses in excess of 5% of the districts total special admit students. </a:t>
            </a:r>
          </a:p>
          <a:p>
            <a:pPr marL="0" marR="0" indent="0">
              <a:lnSpc>
                <a:spcPct val="107000"/>
              </a:lnSpc>
              <a:spcBef>
                <a:spcPts val="0"/>
              </a:spcBef>
              <a:spcAft>
                <a:spcPts val="0"/>
              </a:spcAft>
              <a:buNone/>
            </a:pPr>
            <a:r>
              <a:rPr lang="en-US" sz="2400" b="1" dirty="0">
                <a:effectLst/>
                <a:cs typeface="Times New Roman" panose="02020603050405020304" pitchFamily="18" charset="0"/>
              </a:rPr>
              <a:t>(Special Admit PE/total special admit FTES &lt; 5%)</a:t>
            </a:r>
          </a:p>
          <a:p>
            <a:pPr marL="0" marR="0" indent="0">
              <a:lnSpc>
                <a:spcPct val="107000"/>
              </a:lnSpc>
              <a:spcBef>
                <a:spcPts val="0"/>
              </a:spcBef>
              <a:spcAft>
                <a:spcPts val="0"/>
              </a:spcAft>
              <a:buNone/>
            </a:pPr>
            <a:endParaRPr lang="en-US" sz="2400" b="1" dirty="0">
              <a:cs typeface="Times New Roman" panose="02020603050405020304" pitchFamily="18" charset="0"/>
            </a:endParaRPr>
          </a:p>
          <a:p>
            <a:pPr marL="0" marR="0" indent="0">
              <a:lnSpc>
                <a:spcPct val="107000"/>
              </a:lnSpc>
              <a:spcBef>
                <a:spcPts val="0"/>
              </a:spcBef>
              <a:spcAft>
                <a:spcPts val="0"/>
              </a:spcAft>
              <a:buNone/>
            </a:pPr>
            <a:r>
              <a:rPr lang="en-US" strike="sngStrike" dirty="0">
                <a:effectLst/>
                <a:cs typeface="Times New Roman" panose="02020603050405020304" pitchFamily="18" charset="0"/>
              </a:rPr>
              <a:t>3. Statewide Cap: Special Admit FTES shall not be more than 10 percent of total FTES statewide. (76004(w))</a:t>
            </a:r>
          </a:p>
          <a:p>
            <a:pPr marL="0" lvl="1" indent="0">
              <a:buNone/>
            </a:pPr>
            <a:endParaRPr lang="en-US" sz="1800" b="0" i="0" u="none" strike="noStrike" baseline="0" dirty="0">
              <a:solidFill>
                <a:srgbClr val="545658"/>
              </a:solidFill>
              <a:latin typeface="Source Sans Pro" panose="020B0503030403020204" pitchFamily="34" charset="0"/>
            </a:endParaRPr>
          </a:p>
          <a:p>
            <a:pPr marL="0" lvl="1" indent="0">
              <a:buNone/>
            </a:pPr>
            <a:endParaRPr lang="en-US" sz="1800" dirty="0">
              <a:solidFill>
                <a:srgbClr val="545658"/>
              </a:solidFill>
            </a:endParaRPr>
          </a:p>
          <a:p>
            <a:pPr marL="0" lvl="1" indent="0">
              <a:buNone/>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42279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EE8D2-27B8-94F2-E3F7-9B25096CCDC5}"/>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8857774B-A6FF-B77C-A1F9-C27C7F048A78}"/>
              </a:ext>
            </a:extLst>
          </p:cNvPr>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a:extLst>
              <a:ext uri="{FF2B5EF4-FFF2-40B4-BE49-F238E27FC236}">
                <a16:creationId xmlns:a16="http://schemas.microsoft.com/office/drawing/2014/main" id="{20107022-0EFA-664F-FDD6-F63F78DB6FE5}"/>
              </a:ext>
            </a:extLst>
          </p:cNvPr>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AB 540 Updates, Reminders and Commonly Asked Questions</a:t>
            </a: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1898989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B0C6625-705B-1930-5A27-998432019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1121E-43BB-2CA4-1AA2-E455E419604B}"/>
              </a:ext>
            </a:extLst>
          </p:cNvPr>
          <p:cNvSpPr>
            <a:spLocks noGrp="1"/>
          </p:cNvSpPr>
          <p:nvPr>
            <p:ph type="title"/>
          </p:nvPr>
        </p:nvSpPr>
        <p:spPr/>
        <p:txBody>
          <a:bodyPr>
            <a:normAutofit/>
          </a:bodyPr>
          <a:lstStyle/>
          <a:p>
            <a:r>
              <a:rPr lang="en-US" sz="4000" b="1"/>
              <a:t>AB 1540: AB 540 Affidavit from CSAC</a:t>
            </a:r>
            <a:br>
              <a:rPr lang="en-US" sz="4000" b="1">
                <a:solidFill>
                  <a:srgbClr val="FF0000"/>
                </a:solidFill>
              </a:rPr>
            </a:br>
            <a:endParaRPr lang="en-US" sz="4000" b="1" dirty="0">
              <a:solidFill>
                <a:srgbClr val="FF0000"/>
              </a:solidFill>
            </a:endParaRPr>
          </a:p>
        </p:txBody>
      </p:sp>
      <p:sp>
        <p:nvSpPr>
          <p:cNvPr id="3" name="Content Placeholder 2">
            <a:extLst>
              <a:ext uri="{FF2B5EF4-FFF2-40B4-BE49-F238E27FC236}">
                <a16:creationId xmlns:a16="http://schemas.microsoft.com/office/drawing/2014/main" id="{AA3B674F-7DEC-5271-91CD-1190CCAF3573}"/>
              </a:ext>
            </a:extLst>
          </p:cNvPr>
          <p:cNvSpPr>
            <a:spLocks noGrp="1"/>
          </p:cNvSpPr>
          <p:nvPr>
            <p:ph idx="1"/>
          </p:nvPr>
        </p:nvSpPr>
        <p:spPr>
          <a:xfrm>
            <a:off x="838199" y="1456841"/>
            <a:ext cx="10918371" cy="4592267"/>
          </a:xfrm>
        </p:spPr>
        <p:txBody>
          <a:bodyPr>
            <a:noAutofit/>
          </a:bodyPr>
          <a:lstStyle/>
          <a:p>
            <a:r>
              <a:rPr lang="en-US" sz="2200" dirty="0">
                <a:solidFill>
                  <a:schemeClr val="tx2"/>
                </a:solidFill>
              </a:rPr>
              <a:t>AB </a:t>
            </a:r>
            <a:r>
              <a:rPr lang="en-US" sz="2200" dirty="0">
                <a:solidFill>
                  <a:schemeClr val="tx2"/>
                </a:solidFill>
                <a:hlinkClick r:id="rId4"/>
              </a:rPr>
              <a:t>1540</a:t>
            </a:r>
            <a:r>
              <a:rPr lang="en-US" sz="2200" dirty="0">
                <a:solidFill>
                  <a:schemeClr val="tx2"/>
                </a:solidFill>
              </a:rPr>
              <a:t> (Fong, 2023) amended </a:t>
            </a:r>
            <a:r>
              <a:rPr lang="en-US" sz="2200" dirty="0">
                <a:solidFill>
                  <a:schemeClr val="tx2"/>
                </a:solidFill>
                <a:effectLst/>
              </a:rPr>
              <a:t>Education Code section 68130.5 to require that community colleges accept a student’s AB 540 affidavit from the California Student Aid Commission (CSAC) that is completed as part of the student’s California Dream Act financial aid application.</a:t>
            </a:r>
          </a:p>
          <a:p>
            <a:r>
              <a:rPr lang="en-US" sz="2200" dirty="0">
                <a:solidFill>
                  <a:schemeClr val="tx2"/>
                </a:solidFill>
              </a:rPr>
              <a:t>CSAC is responsible for sending  the completed affidavit to all colleges listed on the student’s California Dream Act application.</a:t>
            </a:r>
          </a:p>
          <a:p>
            <a:r>
              <a:rPr lang="en-US" sz="2200" dirty="0">
                <a:solidFill>
                  <a:schemeClr val="tx2"/>
                </a:solidFill>
              </a:rPr>
              <a:t>Once the affidavit is received from CSAC, the college should have a process in place to share the affidavit with all relevant departments within the college.</a:t>
            </a:r>
          </a:p>
          <a:p>
            <a:r>
              <a:rPr lang="en-US" sz="2200" dirty="0">
                <a:solidFill>
                  <a:schemeClr val="tx2"/>
                </a:solidFill>
              </a:rPr>
              <a:t>CSAC is not responsible for determining student eligibility for the AB540 nonresident tuition exemption or for verifying the information on the affidavit. </a:t>
            </a:r>
          </a:p>
          <a:p>
            <a:r>
              <a:rPr lang="en-US" sz="2200" dirty="0">
                <a:solidFill>
                  <a:schemeClr val="tx2"/>
                </a:solidFill>
              </a:rPr>
              <a:t>Colleges may take steps to determine a student’s eligibility including verifying the information provided in the affidavit</a:t>
            </a:r>
          </a:p>
        </p:txBody>
      </p:sp>
      <p:sp>
        <p:nvSpPr>
          <p:cNvPr id="4" name="Slide Number Placeholder 3">
            <a:extLst>
              <a:ext uri="{FF2B5EF4-FFF2-40B4-BE49-F238E27FC236}">
                <a16:creationId xmlns:a16="http://schemas.microsoft.com/office/drawing/2014/main" id="{BF30E7B4-DE80-2A46-569B-80B84DEAFA71}"/>
              </a:ext>
            </a:extLst>
          </p:cNvPr>
          <p:cNvSpPr>
            <a:spLocks noGrp="1"/>
          </p:cNvSpPr>
          <p:nvPr>
            <p:ph type="sldNum" sz="quarter" idx="10"/>
          </p:nvPr>
        </p:nvSpPr>
        <p:spPr/>
        <p:txBody>
          <a:bodyPr/>
          <a:lstStyle/>
          <a:p>
            <a:fld id="{7934E7AA-586C-4B13-A389-1429762DA247}" type="slidenum">
              <a:rPr lang="en-US" smtClean="0"/>
              <a:pPr/>
              <a:t>36</a:t>
            </a:fld>
            <a:endParaRPr lang="en-US" dirty="0"/>
          </a:p>
        </p:txBody>
      </p:sp>
    </p:spTree>
    <p:extLst>
      <p:ext uri="{BB962C8B-B14F-4D97-AF65-F5344CB8AC3E}">
        <p14:creationId xmlns:p14="http://schemas.microsoft.com/office/powerpoint/2010/main" val="341434549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nchor="ctr">
            <a:normAutofit/>
          </a:bodyPr>
          <a:lstStyle/>
          <a:p>
            <a:pPr>
              <a:defRPr/>
            </a:pPr>
            <a:r>
              <a:rPr lang="en-US" b="1"/>
              <a:t>Must AB 540 students reside in California? </a:t>
            </a:r>
          </a:p>
        </p:txBody>
      </p:sp>
      <p:sp>
        <p:nvSpPr>
          <p:cNvPr id="14" name="Slide Number Placeholder 3">
            <a:extLst>
              <a:ext uri="{FF2B5EF4-FFF2-40B4-BE49-F238E27FC236}">
                <a16:creationId xmlns:a16="http://schemas.microsoft.com/office/drawing/2014/main" id="{6917784C-109D-91AC-92BA-C39F5DA25A09}"/>
              </a:ext>
            </a:extLst>
          </p:cNvPr>
          <p:cNvSpPr>
            <a:spLocks noGrp="1"/>
          </p:cNvSpPr>
          <p:nvPr>
            <p:ph type="sldNum" sz="quarter" idx="10"/>
          </p:nvPr>
        </p:nvSpPr>
        <p:spPr>
          <a:xfrm>
            <a:off x="8610600" y="6117246"/>
            <a:ext cx="2743200" cy="365125"/>
          </a:xfrm>
        </p:spPr>
        <p:txBody>
          <a:bodyPr/>
          <a:lstStyle/>
          <a:p>
            <a:pPr>
              <a:spcAft>
                <a:spcPts val="600"/>
              </a:spcAft>
            </a:pPr>
            <a:fld id="{7934E7AA-586C-4B13-A389-1429762DA247}" type="slidenum">
              <a:rPr lang="en-US" smtClean="0"/>
              <a:pPr>
                <a:spcAft>
                  <a:spcPts val="600"/>
                </a:spcAft>
              </a:pPr>
              <a:t>37</a:t>
            </a:fld>
            <a:endParaRPr lang="en-US"/>
          </a:p>
        </p:txBody>
      </p:sp>
      <p:graphicFrame>
        <p:nvGraphicFramePr>
          <p:cNvPr id="15" name="Content Placeholder 5">
            <a:extLst>
              <a:ext uri="{FF2B5EF4-FFF2-40B4-BE49-F238E27FC236}">
                <a16:creationId xmlns:a16="http://schemas.microsoft.com/office/drawing/2014/main" id="{15C3EBB6-177F-364C-8541-0CB5F3C0A54D}"/>
              </a:ext>
            </a:extLst>
          </p:cNvPr>
          <p:cNvGraphicFramePr>
            <a:graphicFrameLocks noGrp="1"/>
          </p:cNvGraphicFramePr>
          <p:nvPr>
            <p:ph idx="1"/>
            <p:extLst>
              <p:ext uri="{D42A27DB-BD31-4B8C-83A1-F6EECF244321}">
                <p14:modId xmlns:p14="http://schemas.microsoft.com/office/powerpoint/2010/main" val="1516742600"/>
              </p:ext>
            </p:extLst>
          </p:nvPr>
        </p:nvGraphicFramePr>
        <p:xfrm>
          <a:off x="838200" y="1825625"/>
          <a:ext cx="10515600" cy="3654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0441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50C3D-673E-2AB1-2C47-53D63E683D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1AC357-17E5-CC07-EE93-169722C86215}"/>
              </a:ext>
            </a:extLst>
          </p:cNvPr>
          <p:cNvSpPr>
            <a:spLocks noGrp="1"/>
          </p:cNvSpPr>
          <p:nvPr>
            <p:ph type="title"/>
          </p:nvPr>
        </p:nvSpPr>
        <p:spPr>
          <a:xfrm>
            <a:off x="420914" y="256092"/>
            <a:ext cx="11113066" cy="1325563"/>
          </a:xfrm>
        </p:spPr>
        <p:txBody>
          <a:bodyPr>
            <a:normAutofit/>
          </a:bodyPr>
          <a:lstStyle/>
          <a:p>
            <a:pPr>
              <a:defRPr/>
            </a:pPr>
            <a:r>
              <a:rPr lang="en-US" b="1" dirty="0"/>
              <a:t>Current AB 540 Exemption Eligibility Criteria</a:t>
            </a:r>
          </a:p>
        </p:txBody>
      </p:sp>
      <p:sp>
        <p:nvSpPr>
          <p:cNvPr id="6" name="Content Placeholder 5">
            <a:extLst>
              <a:ext uri="{FF2B5EF4-FFF2-40B4-BE49-F238E27FC236}">
                <a16:creationId xmlns:a16="http://schemas.microsoft.com/office/drawing/2014/main" id="{0724F941-AD50-C8A9-32ED-15C483AED602}"/>
              </a:ext>
            </a:extLst>
          </p:cNvPr>
          <p:cNvSpPr>
            <a:spLocks noGrp="1"/>
          </p:cNvSpPr>
          <p:nvPr>
            <p:ph idx="1"/>
          </p:nvPr>
        </p:nvSpPr>
        <p:spPr>
          <a:xfrm>
            <a:off x="420914" y="1502002"/>
            <a:ext cx="11364686" cy="4579484"/>
          </a:xfrm>
        </p:spPr>
        <p:txBody>
          <a:bodyPr>
            <a:normAutofit fontScale="85000" lnSpcReduction="20000"/>
          </a:bodyPr>
          <a:lstStyle/>
          <a:p>
            <a:pPr marL="0" indent="0">
              <a:buNone/>
              <a:defRPr/>
            </a:pPr>
            <a:r>
              <a:rPr lang="en-US" sz="3300" b="1" dirty="0"/>
              <a:t>Requirement 1: Attendance at California schools</a:t>
            </a:r>
          </a:p>
          <a:p>
            <a:pPr marL="0" indent="0">
              <a:buNone/>
              <a:defRPr/>
            </a:pPr>
            <a:r>
              <a:rPr lang="en-US" sz="3300" b="1" dirty="0"/>
              <a:t>Two Paths:</a:t>
            </a:r>
          </a:p>
          <a:p>
            <a:pPr>
              <a:lnSpc>
                <a:spcPct val="120000"/>
              </a:lnSpc>
              <a:buSzPct val="100000"/>
              <a:buFont typeface="Wingdings" panose="05000000000000000000" pitchFamily="2" charset="2"/>
              <a:buChar char="v"/>
              <a:defRPr/>
            </a:pPr>
            <a:r>
              <a:rPr lang="en-US" dirty="0"/>
              <a:t>Total attendance (or attainment of credits earned) in California equivalent to three or more years of full-time attendance at California high schools, California high schools established by the State Board of Education, California adult schools (established by a county office of education, a unified school district or high school district, or the Department of Corrections and Rehabilitation), campuses of the California Community Colleges, or a combination of these; or</a:t>
            </a:r>
          </a:p>
          <a:p>
            <a:pPr>
              <a:buSzPct val="100000"/>
              <a:buFont typeface="Wingdings" panose="05000000000000000000" pitchFamily="2" charset="2"/>
              <a:buChar char="v"/>
              <a:defRPr/>
            </a:pPr>
            <a:endParaRPr lang="en-US" sz="441" dirty="0">
              <a:solidFill>
                <a:srgbClr val="1C1C1C"/>
              </a:solidFill>
            </a:endParaRPr>
          </a:p>
          <a:p>
            <a:pPr>
              <a:lnSpc>
                <a:spcPct val="120000"/>
              </a:lnSpc>
              <a:buSzPct val="100000"/>
              <a:buFont typeface="Wingdings" panose="05000000000000000000" pitchFamily="2" charset="2"/>
              <a:buChar char="v"/>
              <a:defRPr/>
            </a:pPr>
            <a:r>
              <a:rPr lang="en-US" dirty="0"/>
              <a:t>Three or more years of full-time high school coursework in California, and a total of three or more years of attendance in California elementary schools, California secondary schools, or a combination of California elementary and secondary schools.</a:t>
            </a:r>
          </a:p>
          <a:p>
            <a:pPr marL="0" indent="0">
              <a:buNone/>
              <a:defRPr/>
            </a:pPr>
            <a:endParaRPr lang="en-US" sz="2118" b="1" dirty="0">
              <a:solidFill>
                <a:srgbClr val="1C1C1C"/>
              </a:solidFill>
            </a:endParaRPr>
          </a:p>
        </p:txBody>
      </p:sp>
    </p:spTree>
    <p:extLst>
      <p:ext uri="{BB962C8B-B14F-4D97-AF65-F5344CB8AC3E}">
        <p14:creationId xmlns:p14="http://schemas.microsoft.com/office/powerpoint/2010/main" val="2579832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233" y="242816"/>
            <a:ext cx="11351373" cy="1325563"/>
          </a:xfrm>
        </p:spPr>
        <p:txBody>
          <a:bodyPr>
            <a:normAutofit/>
          </a:bodyPr>
          <a:lstStyle/>
          <a:p>
            <a:pPr>
              <a:defRPr/>
            </a:pPr>
            <a:r>
              <a:rPr lang="en-US" b="1" dirty="0"/>
              <a:t>Current AB 540 Exemption Eligibility Criteria</a:t>
            </a:r>
          </a:p>
        </p:txBody>
      </p:sp>
      <p:sp>
        <p:nvSpPr>
          <p:cNvPr id="6" name="Content Placeholder 5"/>
          <p:cNvSpPr>
            <a:spLocks noGrp="1"/>
          </p:cNvSpPr>
          <p:nvPr>
            <p:ph idx="1"/>
          </p:nvPr>
        </p:nvSpPr>
        <p:spPr>
          <a:xfrm>
            <a:off x="838200" y="1690688"/>
            <a:ext cx="10515600" cy="3789449"/>
          </a:xfrm>
        </p:spPr>
        <p:txBody>
          <a:bodyPr/>
          <a:lstStyle/>
          <a:p>
            <a:pPr marL="0" indent="0">
              <a:buNone/>
              <a:defRPr/>
            </a:pPr>
            <a:r>
              <a:rPr lang="en-US" b="1" dirty="0"/>
              <a:t>Requirement 2: Completion of a course of study</a:t>
            </a:r>
          </a:p>
          <a:p>
            <a:pPr marL="0" indent="0">
              <a:buNone/>
              <a:defRPr/>
            </a:pPr>
            <a:r>
              <a:rPr lang="en-US" b="1" dirty="0"/>
              <a:t>This requirement may be met in any of the following ways:</a:t>
            </a:r>
          </a:p>
          <a:p>
            <a:pPr>
              <a:buClrTx/>
              <a:buSzPct val="100000"/>
              <a:buFont typeface="Wingdings" panose="05000000000000000000" pitchFamily="2" charset="2"/>
              <a:buChar char="v"/>
              <a:defRPr/>
            </a:pPr>
            <a:r>
              <a:rPr lang="en-US" sz="2400" dirty="0"/>
              <a:t>Graduation from a California high school or equivalent.</a:t>
            </a:r>
          </a:p>
          <a:p>
            <a:pPr>
              <a:buClrTx/>
              <a:buSzPct val="100000"/>
              <a:buFont typeface="Wingdings" panose="05000000000000000000" pitchFamily="2" charset="2"/>
              <a:buChar char="v"/>
              <a:defRPr/>
            </a:pPr>
            <a:r>
              <a:rPr lang="en-US" sz="2400" dirty="0"/>
              <a:t>Attainment of an associate degree from a California community college.</a:t>
            </a:r>
          </a:p>
          <a:p>
            <a:pPr>
              <a:buClrTx/>
              <a:buSzPct val="100000"/>
              <a:buFont typeface="Wingdings" panose="05000000000000000000" pitchFamily="2" charset="2"/>
              <a:buChar char="v"/>
              <a:defRPr/>
            </a:pPr>
            <a:r>
              <a:rPr lang="en-US" sz="2400" dirty="0"/>
              <a:t>Fulfillment of the minimum transfer requirements established for the University of California or the California State University for students transferring from a California community college.</a:t>
            </a:r>
          </a:p>
          <a:p>
            <a:pPr marL="0" indent="0">
              <a:buNone/>
              <a:defRPr/>
            </a:pPr>
            <a:r>
              <a:rPr lang="en-US" sz="2400" dirty="0"/>
              <a:t>(Ed. Code, § 68130.5, </a:t>
            </a:r>
            <a:r>
              <a:rPr lang="en-US" sz="2400" dirty="0" err="1"/>
              <a:t>subd</a:t>
            </a:r>
            <a:r>
              <a:rPr lang="en-US" sz="2400" dirty="0"/>
              <a:t>. (a)(2).)</a:t>
            </a:r>
          </a:p>
          <a:p>
            <a:pPr marL="0" indent="0">
              <a:buNone/>
              <a:defRPr/>
            </a:pPr>
            <a:endParaRPr lang="en-US" b="1" dirty="0">
              <a:solidFill>
                <a:srgbClr val="1C1C1C"/>
              </a:solidFill>
            </a:endParaRPr>
          </a:p>
        </p:txBody>
      </p:sp>
    </p:spTree>
    <p:extLst>
      <p:ext uri="{BB962C8B-B14F-4D97-AF65-F5344CB8AC3E}">
        <p14:creationId xmlns:p14="http://schemas.microsoft.com/office/powerpoint/2010/main" val="205411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625111" y="456640"/>
            <a:ext cx="6877610" cy="762000"/>
          </a:xfrm>
        </p:spPr>
        <p:txBody>
          <a:bodyPr>
            <a:normAutofit fontScale="90000"/>
          </a:bodyPr>
          <a:lstStyle/>
          <a:p>
            <a:pPr algn="ctr">
              <a:defRPr/>
            </a:pPr>
            <a:r>
              <a:rPr lang="en-US" altLang="en-US" b="1" dirty="0"/>
              <a:t>Basic Residency Definitions</a:t>
            </a:r>
          </a:p>
        </p:txBody>
      </p:sp>
      <p:sp>
        <p:nvSpPr>
          <p:cNvPr id="78851" name="Rectangle 3"/>
          <p:cNvSpPr>
            <a:spLocks noGrp="1" noChangeArrowheads="1"/>
          </p:cNvSpPr>
          <p:nvPr>
            <p:ph idx="1"/>
          </p:nvPr>
        </p:nvSpPr>
        <p:spPr>
          <a:xfrm>
            <a:off x="1058779" y="1218641"/>
            <a:ext cx="10010274" cy="4724960"/>
          </a:xfrm>
        </p:spPr>
        <p:txBody>
          <a:bodyPr>
            <a:noAutofit/>
          </a:bodyPr>
          <a:lstStyle/>
          <a:p>
            <a:pPr marL="0" indent="0">
              <a:buClr>
                <a:srgbClr val="1D0FD1"/>
              </a:buClr>
              <a:buNone/>
              <a:defRPr/>
            </a:pPr>
            <a:r>
              <a:rPr lang="en-US" altLang="en-US" sz="2400" b="1" dirty="0">
                <a:solidFill>
                  <a:schemeClr val="tx2"/>
                </a:solidFill>
              </a:rPr>
              <a:t>Residence:</a:t>
            </a:r>
          </a:p>
          <a:p>
            <a:pPr marL="0" indent="0">
              <a:buClr>
                <a:srgbClr val="1D0FD1"/>
              </a:buClr>
              <a:buNone/>
              <a:defRPr/>
            </a:pPr>
            <a:r>
              <a:rPr lang="en-US" altLang="en-US" sz="2400" dirty="0">
                <a:solidFill>
                  <a:schemeClr val="tx2"/>
                </a:solidFill>
              </a:rPr>
              <a:t>To establish or change a residence, a person capable of establishing residence must couple his or her physical presence with objective evidence that the physical presence is with intent to make California the home for other than a temporary purpose.  EC §68062(d); Note: Physical presence alone is insufficient; intent alone is insufficient</a:t>
            </a:r>
          </a:p>
          <a:p>
            <a:pPr marL="0" indent="0">
              <a:buClr>
                <a:srgbClr val="1D0FD1"/>
              </a:buClr>
              <a:buNone/>
              <a:defRPr/>
            </a:pPr>
            <a:r>
              <a:rPr lang="en-US" altLang="en-US" sz="2400" b="1" dirty="0">
                <a:solidFill>
                  <a:schemeClr val="tx2"/>
                </a:solidFill>
              </a:rPr>
              <a:t>Residence Determination Date:</a:t>
            </a:r>
          </a:p>
          <a:p>
            <a:pPr marL="0" indent="0">
              <a:buClr>
                <a:srgbClr val="1D0FD1"/>
              </a:buClr>
              <a:buNone/>
              <a:defRPr/>
            </a:pPr>
            <a:r>
              <a:rPr lang="en-US" altLang="en-US" sz="2400" dirty="0">
                <a:solidFill>
                  <a:schemeClr val="tx2"/>
                </a:solidFill>
              </a:rPr>
              <a:t>Residence determination date is the day immediately preceding the opening day of instruction of the quarter, semester, or other session as set by the district governing board, during which the student proposes to attend a college.  Enrollments in late starting classes within a term are subject to this uniform residence determination date.</a:t>
            </a:r>
          </a:p>
        </p:txBody>
      </p:sp>
    </p:spTree>
    <p:extLst>
      <p:ext uri="{BB962C8B-B14F-4D97-AF65-F5344CB8AC3E}">
        <p14:creationId xmlns:p14="http://schemas.microsoft.com/office/powerpoint/2010/main" val="50032326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045" y="334204"/>
            <a:ext cx="11283910" cy="1325563"/>
          </a:xfrm>
        </p:spPr>
        <p:txBody>
          <a:bodyPr>
            <a:normAutofit/>
          </a:bodyPr>
          <a:lstStyle/>
          <a:p>
            <a:pPr>
              <a:defRPr/>
            </a:pPr>
            <a:r>
              <a:rPr lang="en-US" b="1" dirty="0"/>
              <a:t>Current AB 540 Exemption Eligibility Criteria</a:t>
            </a:r>
          </a:p>
        </p:txBody>
      </p:sp>
      <p:sp>
        <p:nvSpPr>
          <p:cNvPr id="23555" name="Content Placeholder 5"/>
          <p:cNvSpPr>
            <a:spLocks noGrp="1"/>
          </p:cNvSpPr>
          <p:nvPr>
            <p:ph idx="1"/>
          </p:nvPr>
        </p:nvSpPr>
        <p:spPr/>
        <p:txBody>
          <a:bodyPr>
            <a:normAutofit lnSpcReduction="10000"/>
          </a:bodyPr>
          <a:lstStyle/>
          <a:p>
            <a:pPr marL="0" indent="0">
              <a:buNone/>
            </a:pPr>
            <a:r>
              <a:rPr lang="en-US" altLang="en-US" b="1" dirty="0"/>
              <a:t>Requirement 3: Registration. </a:t>
            </a:r>
            <a:r>
              <a:rPr lang="en-US" altLang="en-US" sz="2400" dirty="0"/>
              <a:t>Requires registration as an entering student at, or current enrollment at, an accredited institution of higher education in California. </a:t>
            </a:r>
          </a:p>
          <a:p>
            <a:pPr marL="0" indent="0">
              <a:buNone/>
            </a:pPr>
            <a:endParaRPr lang="en-US" altLang="en-US" sz="1500" b="1" dirty="0">
              <a:solidFill>
                <a:srgbClr val="1C1C1C"/>
              </a:solidFill>
            </a:endParaRPr>
          </a:p>
          <a:p>
            <a:pPr marL="0" indent="0">
              <a:buNone/>
            </a:pPr>
            <a:r>
              <a:rPr lang="en-US" altLang="en-US" b="1" dirty="0"/>
              <a:t>Requirement 4: Affidavit of student without lawful immigration status. </a:t>
            </a:r>
            <a:r>
              <a:rPr lang="en-US" altLang="en-US" sz="2400" dirty="0"/>
              <a:t>Students without lawful immigration status must file an affidavit with their college or university stating that the student has either filed an application to legalize his or her immigration status, or will file an application as soon as he or she is eligible to do so. (Note: All students seeking the AB 540 exemption must complete the affidavit.)</a:t>
            </a:r>
          </a:p>
        </p:txBody>
      </p:sp>
    </p:spTree>
    <p:extLst>
      <p:ext uri="{BB962C8B-B14F-4D97-AF65-F5344CB8AC3E}">
        <p14:creationId xmlns:p14="http://schemas.microsoft.com/office/powerpoint/2010/main" val="3997724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5603" name="Content Placeholder 5"/>
          <p:cNvSpPr>
            <a:spLocks noGrp="1"/>
          </p:cNvSpPr>
          <p:nvPr>
            <p:ph idx="1"/>
          </p:nvPr>
        </p:nvSpPr>
        <p:spPr>
          <a:xfrm>
            <a:off x="838200" y="1504709"/>
            <a:ext cx="10515600" cy="3975428"/>
          </a:xfrm>
        </p:spPr>
        <p:txBody>
          <a:bodyPr/>
          <a:lstStyle/>
          <a:p>
            <a:pPr marL="0" indent="0">
              <a:buNone/>
            </a:pPr>
            <a:r>
              <a:rPr lang="en-US" altLang="en-US" sz="2118" b="1" dirty="0">
                <a:solidFill>
                  <a:srgbClr val="1C1C1C"/>
                </a:solidFill>
              </a:rPr>
              <a:t>Question:</a:t>
            </a:r>
            <a:r>
              <a:rPr lang="en-US" altLang="en-US" sz="2118" dirty="0">
                <a:solidFill>
                  <a:srgbClr val="1C1C1C"/>
                </a:solidFill>
              </a:rPr>
              <a:t> Can colleges accept partial Community College attendance in an academic year?</a:t>
            </a:r>
          </a:p>
          <a:p>
            <a:pPr marL="0" indent="0">
              <a:buNone/>
            </a:pPr>
            <a:r>
              <a:rPr lang="en-US" altLang="en-US" sz="2118" b="1" dirty="0">
                <a:solidFill>
                  <a:srgbClr val="1C1C1C"/>
                </a:solidFill>
              </a:rPr>
              <a:t>Answer: </a:t>
            </a:r>
            <a:r>
              <a:rPr lang="en-US" altLang="en-US" sz="2118" dirty="0">
                <a:solidFill>
                  <a:srgbClr val="1C1C1C"/>
                </a:solidFill>
              </a:rPr>
              <a:t>Yes. The accumulation of credit and/or non-credit courses in any academic year shall be calculated in reference to a year’s equivalence, and not the amount of credit or non-credit earned per semester or per quarter. </a:t>
            </a:r>
          </a:p>
          <a:p>
            <a:pPr marL="0" indent="0">
              <a:buNone/>
            </a:pPr>
            <a:endParaRPr lang="en-US" altLang="en-US" sz="2471" dirty="0">
              <a:solidFill>
                <a:srgbClr val="1C1C1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53902416"/>
              </p:ext>
            </p:extLst>
          </p:nvPr>
        </p:nvGraphicFramePr>
        <p:xfrm>
          <a:off x="1921397" y="2928394"/>
          <a:ext cx="8484242" cy="3722609"/>
        </p:xfrm>
        <a:graphic>
          <a:graphicData uri="http://schemas.openxmlformats.org/drawingml/2006/table">
            <a:tbl>
              <a:tblPr firstRow="1" firstCol="1" bandRow="1">
                <a:tableStyleId>{5C22544A-7EE6-4342-B048-85BDC9FD1C3A}</a:tableStyleId>
              </a:tblPr>
              <a:tblGrid>
                <a:gridCol w="2827476">
                  <a:extLst>
                    <a:ext uri="{9D8B030D-6E8A-4147-A177-3AD203B41FA5}">
                      <a16:colId xmlns:a16="http://schemas.microsoft.com/office/drawing/2014/main" val="2485276328"/>
                    </a:ext>
                  </a:extLst>
                </a:gridCol>
                <a:gridCol w="2828383">
                  <a:extLst>
                    <a:ext uri="{9D8B030D-6E8A-4147-A177-3AD203B41FA5}">
                      <a16:colId xmlns:a16="http://schemas.microsoft.com/office/drawing/2014/main" val="4263576574"/>
                    </a:ext>
                  </a:extLst>
                </a:gridCol>
                <a:gridCol w="2828383">
                  <a:extLst>
                    <a:ext uri="{9D8B030D-6E8A-4147-A177-3AD203B41FA5}">
                      <a16:colId xmlns:a16="http://schemas.microsoft.com/office/drawing/2014/main" val="2151579799"/>
                    </a:ext>
                  </a:extLst>
                </a:gridCol>
              </a:tblGrid>
              <a:tr h="523010">
                <a:tc gridSpan="3">
                  <a:txBody>
                    <a:bodyPr/>
                    <a:lstStyle/>
                    <a:p>
                      <a:pPr marL="0" marR="0" algn="ctr">
                        <a:lnSpc>
                          <a:spcPct val="107000"/>
                        </a:lnSpc>
                        <a:spcBef>
                          <a:spcPts val="0"/>
                        </a:spcBef>
                        <a:spcAft>
                          <a:spcPts val="0"/>
                        </a:spcAft>
                      </a:pPr>
                      <a:r>
                        <a:rPr lang="en-US" sz="1800" b="1" dirty="0">
                          <a:solidFill>
                            <a:schemeClr val="accent5">
                              <a:lumMod val="20000"/>
                              <a:lumOff val="80000"/>
                            </a:schemeClr>
                          </a:solidFill>
                          <a:effectLst/>
                        </a:rPr>
                        <a:t>Full-time Attendance Measures</a:t>
                      </a:r>
                      <a:endParaRPr lang="en-US" sz="1800" b="1"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716912"/>
                  </a:ext>
                </a:extLst>
              </a:tr>
              <a:tr h="411025">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b="1" dirty="0">
                          <a:effectLst/>
                        </a:rPr>
                        <a:t>1-Year Equivalent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b="1" dirty="0">
                          <a:effectLst/>
                        </a:rPr>
                        <a:t>3-Year Equivalent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3414202222"/>
                  </a:ext>
                </a:extLst>
              </a:tr>
              <a:tr h="411025">
                <a:tc>
                  <a:txBody>
                    <a:bodyPr/>
                    <a:lstStyle/>
                    <a:p>
                      <a:pPr marL="0" marR="0">
                        <a:lnSpc>
                          <a:spcPct val="107000"/>
                        </a:lnSpc>
                        <a:spcBef>
                          <a:spcPts val="0"/>
                        </a:spcBef>
                        <a:spcAft>
                          <a:spcPts val="0"/>
                        </a:spcAft>
                      </a:pPr>
                      <a:r>
                        <a:rPr lang="en-US" sz="1800">
                          <a:solidFill>
                            <a:schemeClr val="accent5">
                              <a:lumMod val="20000"/>
                              <a:lumOff val="80000"/>
                            </a:schemeClr>
                          </a:solidFill>
                          <a:effectLst/>
                        </a:rPr>
                        <a:t>High School</a:t>
                      </a:r>
                      <a:endParaRPr lang="en-US" sz="180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55 credits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165 credits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2805128897"/>
                  </a:ext>
                </a:extLst>
              </a:tr>
              <a:tr h="411025">
                <a:tc>
                  <a:txBody>
                    <a:bodyPr/>
                    <a:lstStyle/>
                    <a:p>
                      <a:pPr marL="0" marR="0">
                        <a:lnSpc>
                          <a:spcPct val="107000"/>
                        </a:lnSpc>
                        <a:spcBef>
                          <a:spcPts val="0"/>
                        </a:spcBef>
                        <a:spcAft>
                          <a:spcPts val="0"/>
                        </a:spcAft>
                      </a:pPr>
                      <a:r>
                        <a:rPr lang="en-US" sz="1800" dirty="0">
                          <a:solidFill>
                            <a:schemeClr val="accent5">
                              <a:lumMod val="20000"/>
                              <a:lumOff val="80000"/>
                            </a:schemeClr>
                          </a:solidFill>
                          <a:effectLst/>
                        </a:rPr>
                        <a:t>Adult School</a:t>
                      </a:r>
                      <a:endParaRPr lang="en-US" sz="18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420</a:t>
                      </a:r>
                      <a:r>
                        <a:rPr lang="en-US" sz="1800" baseline="0" dirty="0">
                          <a:effectLst/>
                        </a:rPr>
                        <a:t> </a:t>
                      </a:r>
                      <a:r>
                        <a:rPr lang="en-US" sz="1800" dirty="0">
                          <a:effectLst/>
                        </a:rPr>
                        <a:t>class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a:effectLst/>
                        </a:rPr>
                        <a:t>1260 class hours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2529759389"/>
                  </a:ext>
                </a:extLst>
              </a:tr>
              <a:tr h="1122722">
                <a:tc>
                  <a:txBody>
                    <a:bodyPr/>
                    <a:lstStyle/>
                    <a:p>
                      <a:pPr marL="0" marR="0">
                        <a:lnSpc>
                          <a:spcPct val="107000"/>
                        </a:lnSpc>
                        <a:spcBef>
                          <a:spcPts val="0"/>
                        </a:spcBef>
                        <a:spcAft>
                          <a:spcPts val="0"/>
                        </a:spcAft>
                      </a:pPr>
                      <a:r>
                        <a:rPr lang="en-US" sz="1800">
                          <a:solidFill>
                            <a:schemeClr val="accent5">
                              <a:lumMod val="20000"/>
                              <a:lumOff val="80000"/>
                            </a:schemeClr>
                          </a:solidFill>
                          <a:effectLst/>
                        </a:rPr>
                        <a:t>Community College (Credit)</a:t>
                      </a:r>
                      <a:endParaRPr lang="en-US" sz="180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24 credit units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2000" kern="1200" dirty="0">
                          <a:solidFill>
                            <a:schemeClr val="dk1"/>
                          </a:solidFill>
                          <a:effectLst/>
                          <a:latin typeface="+mn-lt"/>
                          <a:ea typeface="+mn-ea"/>
                          <a:cs typeface="+mn-cs"/>
                        </a:rPr>
                        <a:t>72 credit units</a:t>
                      </a:r>
                    </a:p>
                    <a:p>
                      <a:pPr marL="0" marR="0">
                        <a:lnSpc>
                          <a:spcPct val="107000"/>
                        </a:lnSpc>
                        <a:spcBef>
                          <a:spcPts val="0"/>
                        </a:spcBef>
                        <a:spcAft>
                          <a:spcPts val="0"/>
                        </a:spcAft>
                      </a:pPr>
                      <a:r>
                        <a:rPr lang="en-US" sz="1800" kern="1200" dirty="0">
                          <a:solidFill>
                            <a:schemeClr val="dk1"/>
                          </a:solidFill>
                          <a:effectLst/>
                          <a:latin typeface="+mn-lt"/>
                          <a:ea typeface="+mn-ea"/>
                          <a:cs typeface="+mn-cs"/>
                        </a:rPr>
                        <a:t>(used to be a 2-year cap)</a:t>
                      </a:r>
                    </a:p>
                  </a:txBody>
                  <a:tcPr marL="60512" marR="60512" marT="0" marB="0"/>
                </a:tc>
                <a:extLst>
                  <a:ext uri="{0D108BD9-81ED-4DB2-BD59-A6C34878D82A}">
                    <a16:rowId xmlns:a16="http://schemas.microsoft.com/office/drawing/2014/main" val="1231811186"/>
                  </a:ext>
                </a:extLst>
              </a:tr>
              <a:tr h="843802">
                <a:tc>
                  <a:txBody>
                    <a:bodyPr/>
                    <a:lstStyle/>
                    <a:p>
                      <a:pPr marL="0" marR="0">
                        <a:lnSpc>
                          <a:spcPct val="107000"/>
                        </a:lnSpc>
                        <a:spcBef>
                          <a:spcPts val="0"/>
                        </a:spcBef>
                        <a:spcAft>
                          <a:spcPts val="0"/>
                        </a:spcAft>
                      </a:pPr>
                      <a:r>
                        <a:rPr lang="en-US" sz="1800" dirty="0">
                          <a:solidFill>
                            <a:schemeClr val="accent5">
                              <a:lumMod val="20000"/>
                              <a:lumOff val="80000"/>
                            </a:schemeClr>
                          </a:solidFill>
                          <a:effectLst/>
                        </a:rPr>
                        <a:t>Community College (Noncredit) </a:t>
                      </a:r>
                      <a:endParaRPr lang="en-US" sz="18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420 class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1260 class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2332860858"/>
                  </a:ext>
                </a:extLst>
              </a:tr>
            </a:tbl>
          </a:graphicData>
        </a:graphic>
      </p:graphicFrame>
    </p:spTree>
    <p:extLst>
      <p:ext uri="{BB962C8B-B14F-4D97-AF65-F5344CB8AC3E}">
        <p14:creationId xmlns:p14="http://schemas.microsoft.com/office/powerpoint/2010/main" val="2891360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5603" name="Content Placeholder 5"/>
          <p:cNvSpPr>
            <a:spLocks noGrp="1"/>
          </p:cNvSpPr>
          <p:nvPr>
            <p:ph idx="1"/>
          </p:nvPr>
        </p:nvSpPr>
        <p:spPr>
          <a:xfrm>
            <a:off x="838200" y="1504709"/>
            <a:ext cx="10515600" cy="3975428"/>
          </a:xfrm>
        </p:spPr>
        <p:txBody>
          <a:bodyPr/>
          <a:lstStyle/>
          <a:p>
            <a:pPr marL="0" indent="0">
              <a:buNone/>
            </a:pPr>
            <a:r>
              <a:rPr lang="en-US" altLang="en-US" sz="2400" b="1" dirty="0">
                <a:solidFill>
                  <a:srgbClr val="1C1C1C"/>
                </a:solidFill>
              </a:rPr>
              <a:t>Question:</a:t>
            </a:r>
            <a:r>
              <a:rPr lang="en-US" altLang="en-US" sz="2400" dirty="0">
                <a:solidFill>
                  <a:srgbClr val="1C1C1C"/>
                </a:solidFill>
              </a:rPr>
              <a:t> Does the attendance requirement have to be completed before the completion of a course of study requirement?</a:t>
            </a:r>
          </a:p>
          <a:p>
            <a:pPr marL="0" indent="0">
              <a:buNone/>
            </a:pPr>
            <a:endParaRPr lang="en-US" altLang="en-US" sz="500" dirty="0">
              <a:solidFill>
                <a:srgbClr val="1C1C1C"/>
              </a:solidFill>
            </a:endParaRPr>
          </a:p>
          <a:p>
            <a:pPr marL="457200" lvl="1" indent="0">
              <a:buNone/>
            </a:pPr>
            <a:r>
              <a:rPr lang="en-US" altLang="en-US" dirty="0">
                <a:solidFill>
                  <a:srgbClr val="1C1C1C"/>
                </a:solidFill>
              </a:rPr>
              <a:t>Example: Student who has 2 years at a California high school and graduated with a high school diploma.  After graduating, she attended noncredit community college classes and completed 450 class hours.</a:t>
            </a:r>
          </a:p>
          <a:p>
            <a:pPr marL="0" indent="0">
              <a:buNone/>
            </a:pPr>
            <a:endParaRPr lang="en-US" altLang="en-US" sz="2400" b="1" dirty="0">
              <a:solidFill>
                <a:srgbClr val="1C1C1C"/>
              </a:solidFill>
            </a:endParaRPr>
          </a:p>
          <a:p>
            <a:pPr marL="0" indent="0">
              <a:buNone/>
            </a:pPr>
            <a:r>
              <a:rPr lang="en-US" altLang="en-US" sz="2400" b="1" dirty="0">
                <a:solidFill>
                  <a:srgbClr val="1C1C1C"/>
                </a:solidFill>
              </a:rPr>
              <a:t>Answer: </a:t>
            </a:r>
            <a:r>
              <a:rPr lang="en-US" altLang="en-US" sz="2400" dirty="0">
                <a:solidFill>
                  <a:srgbClr val="1C1C1C"/>
                </a:solidFill>
              </a:rPr>
              <a:t>No. There is no specific sequence outlined in the statute, as long as the student meets all applicable requirements, they would be eligible for the exemption.</a:t>
            </a:r>
          </a:p>
          <a:p>
            <a:pPr marL="0" indent="0">
              <a:buNone/>
            </a:pPr>
            <a:endParaRPr lang="en-US" altLang="en-US" sz="2471" dirty="0">
              <a:solidFill>
                <a:srgbClr val="1C1C1C"/>
              </a:solidFill>
            </a:endParaRPr>
          </a:p>
        </p:txBody>
      </p:sp>
    </p:spTree>
    <p:extLst>
      <p:ext uri="{BB962C8B-B14F-4D97-AF65-F5344CB8AC3E}">
        <p14:creationId xmlns:p14="http://schemas.microsoft.com/office/powerpoint/2010/main" val="84718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7651" name="Content Placeholder 5"/>
          <p:cNvSpPr>
            <a:spLocks noGrp="1"/>
          </p:cNvSpPr>
          <p:nvPr>
            <p:ph idx="1"/>
          </p:nvPr>
        </p:nvSpPr>
        <p:spPr/>
        <p:txBody>
          <a:bodyPr/>
          <a:lstStyle/>
          <a:p>
            <a:pPr marL="0" indent="0">
              <a:buNone/>
            </a:pPr>
            <a:r>
              <a:rPr lang="en-US" altLang="en-US" sz="2824" b="1" dirty="0">
                <a:solidFill>
                  <a:srgbClr val="1C1C1C"/>
                </a:solidFill>
              </a:rPr>
              <a:t>Question: </a:t>
            </a:r>
            <a:r>
              <a:rPr lang="en-US" altLang="en-US" sz="2824" dirty="0">
                <a:solidFill>
                  <a:srgbClr val="1C1C1C"/>
                </a:solidFill>
              </a:rPr>
              <a:t>Are students who are “out of status” or undocumented eligible for this exemption? </a:t>
            </a:r>
          </a:p>
          <a:p>
            <a:pPr marL="0" indent="0">
              <a:buNone/>
            </a:pPr>
            <a:endParaRPr lang="en-US" altLang="en-US" sz="1059" b="1" dirty="0">
              <a:solidFill>
                <a:srgbClr val="1C1C1C"/>
              </a:solidFill>
            </a:endParaRPr>
          </a:p>
          <a:p>
            <a:pPr marL="0" indent="0">
              <a:buNone/>
            </a:pPr>
            <a:r>
              <a:rPr lang="en-US" altLang="en-US" sz="2824" b="1" dirty="0">
                <a:solidFill>
                  <a:srgbClr val="1C1C1C"/>
                </a:solidFill>
              </a:rPr>
              <a:t>Answer: </a:t>
            </a:r>
            <a:r>
              <a:rPr lang="en-US" altLang="en-US" sz="2824" dirty="0">
                <a:solidFill>
                  <a:srgbClr val="1C1C1C"/>
                </a:solidFill>
              </a:rPr>
              <a:t>Yes. Students who previously held valid nonimmigrant visas but who are out-of-status, or those who are undocumented at the time of execution of the affidavit are eligible for the AB 540 exemption.</a:t>
            </a:r>
          </a:p>
        </p:txBody>
      </p:sp>
    </p:spTree>
    <p:extLst>
      <p:ext uri="{BB962C8B-B14F-4D97-AF65-F5344CB8AC3E}">
        <p14:creationId xmlns:p14="http://schemas.microsoft.com/office/powerpoint/2010/main" val="3363237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9699" name="Content Placeholder 5"/>
          <p:cNvSpPr>
            <a:spLocks noGrp="1"/>
          </p:cNvSpPr>
          <p:nvPr>
            <p:ph idx="1"/>
          </p:nvPr>
        </p:nvSpPr>
        <p:spPr/>
        <p:txBody>
          <a:bodyPr/>
          <a:lstStyle/>
          <a:p>
            <a:pPr marL="0" indent="0">
              <a:buNone/>
            </a:pPr>
            <a:r>
              <a:rPr lang="en-US" altLang="en-US" sz="2824" b="1">
                <a:solidFill>
                  <a:srgbClr val="1C1C1C"/>
                </a:solidFill>
              </a:rPr>
              <a:t>Question: </a:t>
            </a:r>
            <a:r>
              <a:rPr lang="en-US" altLang="en-US" sz="2824">
                <a:solidFill>
                  <a:srgbClr val="1C1C1C"/>
                </a:solidFill>
              </a:rPr>
              <a:t>Does a student’s visa have to be expired for the student to be considered “out of status”?</a:t>
            </a:r>
          </a:p>
          <a:p>
            <a:pPr marL="0" indent="0">
              <a:buNone/>
            </a:pPr>
            <a:endParaRPr lang="en-US" altLang="en-US" sz="1059" b="1">
              <a:solidFill>
                <a:srgbClr val="1C1C1C"/>
              </a:solidFill>
            </a:endParaRPr>
          </a:p>
          <a:p>
            <a:pPr marL="0" indent="0">
              <a:buNone/>
            </a:pPr>
            <a:r>
              <a:rPr lang="en-US" altLang="en-US" sz="2824" b="1">
                <a:solidFill>
                  <a:srgbClr val="1C1C1C"/>
                </a:solidFill>
              </a:rPr>
              <a:t>Answer: </a:t>
            </a:r>
            <a:r>
              <a:rPr lang="en-US" altLang="en-US" sz="2824">
                <a:solidFill>
                  <a:srgbClr val="1C1C1C"/>
                </a:solidFill>
              </a:rPr>
              <a:t>Not necessarily, if a student overstays his/her I-94 authorization date, the student is in violation of the terms of that visa and would be considered to be “out of status” even if the visa is not expired.</a:t>
            </a:r>
          </a:p>
        </p:txBody>
      </p:sp>
    </p:spTree>
    <p:extLst>
      <p:ext uri="{BB962C8B-B14F-4D97-AF65-F5344CB8AC3E}">
        <p14:creationId xmlns:p14="http://schemas.microsoft.com/office/powerpoint/2010/main" val="3766736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31747" name="Content Placeholder 5"/>
          <p:cNvSpPr>
            <a:spLocks noGrp="1"/>
          </p:cNvSpPr>
          <p:nvPr>
            <p:ph idx="1"/>
          </p:nvPr>
        </p:nvSpPr>
        <p:spPr/>
        <p:txBody>
          <a:bodyPr/>
          <a:lstStyle/>
          <a:p>
            <a:pPr marL="0" indent="0">
              <a:buNone/>
            </a:pPr>
            <a:r>
              <a:rPr lang="en-US" altLang="en-US" sz="2824" b="1">
                <a:solidFill>
                  <a:srgbClr val="1C1C1C"/>
                </a:solidFill>
              </a:rPr>
              <a:t>Question: </a:t>
            </a:r>
            <a:r>
              <a:rPr lang="en-US" altLang="en-US" sz="2824">
                <a:solidFill>
                  <a:srgbClr val="1C1C1C"/>
                </a:solidFill>
              </a:rPr>
              <a:t>What if a student does not know how many credit hours from elementary, middle, and high school they completed?</a:t>
            </a:r>
          </a:p>
          <a:p>
            <a:pPr marL="0" indent="0">
              <a:buNone/>
            </a:pPr>
            <a:endParaRPr lang="en-US" altLang="en-US" sz="1059" b="1">
              <a:solidFill>
                <a:srgbClr val="1C1C1C"/>
              </a:solidFill>
            </a:endParaRPr>
          </a:p>
          <a:p>
            <a:pPr marL="0" indent="0">
              <a:buNone/>
            </a:pPr>
            <a:r>
              <a:rPr lang="en-US" altLang="en-US" sz="2824" b="1">
                <a:solidFill>
                  <a:srgbClr val="1C1C1C"/>
                </a:solidFill>
              </a:rPr>
              <a:t>Answer: </a:t>
            </a:r>
            <a:r>
              <a:rPr lang="en-US" altLang="en-US" sz="2824">
                <a:solidFill>
                  <a:srgbClr val="1C1C1C"/>
                </a:solidFill>
              </a:rPr>
              <a:t>In this case, the best approach would be to rely upon periods of attendance. For community college purposes, self-certification of attendance is sufficient. UC or CSU may require more.</a:t>
            </a:r>
          </a:p>
        </p:txBody>
      </p:sp>
    </p:spTree>
    <p:extLst>
      <p:ext uri="{BB962C8B-B14F-4D97-AF65-F5344CB8AC3E}">
        <p14:creationId xmlns:p14="http://schemas.microsoft.com/office/powerpoint/2010/main" val="210700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31747" name="Content Placeholder 5"/>
          <p:cNvSpPr>
            <a:spLocks noGrp="1"/>
          </p:cNvSpPr>
          <p:nvPr>
            <p:ph idx="1"/>
          </p:nvPr>
        </p:nvSpPr>
        <p:spPr>
          <a:xfrm>
            <a:off x="838200" y="1825625"/>
            <a:ext cx="10515600" cy="4528876"/>
          </a:xfrm>
        </p:spPr>
        <p:txBody>
          <a:bodyPr>
            <a:normAutofit/>
          </a:bodyPr>
          <a:lstStyle/>
          <a:p>
            <a:pPr marL="0" indent="0">
              <a:buNone/>
            </a:pPr>
            <a:r>
              <a:rPr lang="en-US" altLang="en-US" sz="2824" b="1" dirty="0">
                <a:solidFill>
                  <a:srgbClr val="1C1C1C"/>
                </a:solidFill>
              </a:rPr>
              <a:t>Question: </a:t>
            </a:r>
            <a:r>
              <a:rPr lang="en-US" altLang="en-US" sz="2824" dirty="0">
                <a:solidFill>
                  <a:srgbClr val="1C1C1C"/>
                </a:solidFill>
              </a:rPr>
              <a:t>Are students required to submit supporting documentation such as transcripts to show they meet the requirement for attendance at California schools? </a:t>
            </a:r>
          </a:p>
          <a:p>
            <a:pPr marL="0" indent="0">
              <a:buNone/>
            </a:pPr>
            <a:endParaRPr lang="en-US" altLang="en-US" sz="1059" b="1" dirty="0">
              <a:solidFill>
                <a:srgbClr val="1C1C1C"/>
              </a:solidFill>
            </a:endParaRPr>
          </a:p>
          <a:p>
            <a:pPr marL="0" indent="0">
              <a:buNone/>
            </a:pPr>
            <a:r>
              <a:rPr lang="en-US" altLang="en-US" sz="2824" b="1" dirty="0">
                <a:solidFill>
                  <a:srgbClr val="1C1C1C"/>
                </a:solidFill>
              </a:rPr>
              <a:t>Answer: </a:t>
            </a:r>
            <a:r>
              <a:rPr lang="en-US" dirty="0">
                <a:solidFill>
                  <a:srgbClr val="1C1C1C"/>
                </a:solidFill>
              </a:rPr>
              <a:t>The statute requires only that the student file the AB 540 affidavit. The Chancellor’s Office does not require the college to collect supporting documentation beyond the completed affidavit (self-certification form). Colleges may accept self-certification on its own with the student’s signature, or may require supporting documentation. </a:t>
            </a:r>
            <a:endParaRPr lang="en-US" dirty="0"/>
          </a:p>
        </p:txBody>
      </p:sp>
    </p:spTree>
    <p:extLst>
      <p:ext uri="{BB962C8B-B14F-4D97-AF65-F5344CB8AC3E}">
        <p14:creationId xmlns:p14="http://schemas.microsoft.com/office/powerpoint/2010/main" val="2929284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D5B2-4DC3-48AD-BBA5-BC6B205F51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1F7E25-350D-5380-B584-06E2AC40FCDC}"/>
              </a:ext>
            </a:extLst>
          </p:cNvPr>
          <p:cNvSpPr>
            <a:spLocks noGrp="1"/>
          </p:cNvSpPr>
          <p:nvPr>
            <p:ph type="title"/>
          </p:nvPr>
        </p:nvSpPr>
        <p:spPr/>
        <p:txBody>
          <a:bodyPr>
            <a:normAutofit/>
          </a:bodyPr>
          <a:lstStyle/>
          <a:p>
            <a:pPr>
              <a:defRPr/>
            </a:pPr>
            <a:r>
              <a:rPr lang="en-US" b="1" dirty="0"/>
              <a:t>B-visas and AB 540 Eligibility</a:t>
            </a:r>
          </a:p>
        </p:txBody>
      </p:sp>
      <p:sp>
        <p:nvSpPr>
          <p:cNvPr id="31747" name="Content Placeholder 5">
            <a:extLst>
              <a:ext uri="{FF2B5EF4-FFF2-40B4-BE49-F238E27FC236}">
                <a16:creationId xmlns:a16="http://schemas.microsoft.com/office/drawing/2014/main" id="{CDACCA3E-57CA-A06D-2C3F-8DD7A60CCAF7}"/>
              </a:ext>
            </a:extLst>
          </p:cNvPr>
          <p:cNvSpPr>
            <a:spLocks noGrp="1"/>
          </p:cNvSpPr>
          <p:nvPr>
            <p:ph idx="1"/>
          </p:nvPr>
        </p:nvSpPr>
        <p:spPr>
          <a:xfrm>
            <a:off x="838200" y="1825625"/>
            <a:ext cx="10515600" cy="4528876"/>
          </a:xfrm>
        </p:spPr>
        <p:txBody>
          <a:bodyPr>
            <a:normAutofit/>
          </a:bodyPr>
          <a:lstStyle/>
          <a:p>
            <a:pPr marL="0" indent="0">
              <a:buNone/>
            </a:pPr>
            <a:r>
              <a:rPr lang="en-US" altLang="en-US" sz="2824" b="1" dirty="0">
                <a:solidFill>
                  <a:srgbClr val="1C1C1C"/>
                </a:solidFill>
              </a:rPr>
              <a:t>Question: </a:t>
            </a:r>
            <a:r>
              <a:rPr lang="en-US" altLang="en-US" sz="2824" dirty="0">
                <a:solidFill>
                  <a:srgbClr val="1C1C1C"/>
                </a:solidFill>
              </a:rPr>
              <a:t>Is an out-of-status B-visa student eligible for AB 540?</a:t>
            </a:r>
          </a:p>
          <a:p>
            <a:pPr marL="0" indent="0">
              <a:buNone/>
            </a:pPr>
            <a:r>
              <a:rPr lang="en-US" altLang="en-US" sz="2824" b="1" dirty="0">
                <a:solidFill>
                  <a:srgbClr val="1C1C1C"/>
                </a:solidFill>
              </a:rPr>
              <a:t>Answer: </a:t>
            </a:r>
            <a:r>
              <a:rPr lang="en-US" altLang="en-US" sz="2824" dirty="0">
                <a:solidFill>
                  <a:srgbClr val="1C1C1C"/>
                </a:solidFill>
              </a:rPr>
              <a:t>Yes. Legal Advisory 18-02, page 8 states: Students who previously held valid nonimmigrant visas but who are out-of-status at the time of execution of the affidavit are eligible for the exemption.</a:t>
            </a:r>
          </a:p>
          <a:p>
            <a:pPr marL="0" indent="0">
              <a:buNone/>
            </a:pPr>
            <a:endParaRPr lang="en-US" altLang="en-US" sz="500" dirty="0">
              <a:solidFill>
                <a:srgbClr val="1C1C1C"/>
              </a:solidFill>
            </a:endParaRPr>
          </a:p>
          <a:p>
            <a:pPr marL="0" indent="0">
              <a:buNone/>
            </a:pPr>
            <a:r>
              <a:rPr lang="en-US" altLang="en-US" sz="2824" b="1" dirty="0">
                <a:solidFill>
                  <a:srgbClr val="1C1C1C"/>
                </a:solidFill>
              </a:rPr>
              <a:t>Question: </a:t>
            </a:r>
            <a:r>
              <a:rPr lang="en-US" altLang="en-US" sz="2824" dirty="0">
                <a:solidFill>
                  <a:srgbClr val="1C1C1C"/>
                </a:solidFill>
              </a:rPr>
              <a:t>When do they become eligible?</a:t>
            </a:r>
          </a:p>
          <a:p>
            <a:pPr marL="0" indent="0">
              <a:buNone/>
            </a:pPr>
            <a:r>
              <a:rPr lang="en-US" altLang="en-US" sz="2824" b="1" dirty="0">
                <a:solidFill>
                  <a:srgbClr val="1C1C1C"/>
                </a:solidFill>
              </a:rPr>
              <a:t>Answer: </a:t>
            </a:r>
            <a:r>
              <a:rPr lang="en-US" altLang="en-US" sz="2824" dirty="0">
                <a:solidFill>
                  <a:srgbClr val="1C1C1C"/>
                </a:solidFill>
              </a:rPr>
              <a:t>The CCCCO Legal Division has always taken the position that if the student overstays his/her I-94 authorization date, the student is in violation of the terms of that visa and would be considered to be “out of status” even if the passport is not expired.</a:t>
            </a:r>
            <a:endParaRPr lang="en-US" dirty="0"/>
          </a:p>
        </p:txBody>
      </p:sp>
    </p:spTree>
    <p:extLst>
      <p:ext uri="{BB962C8B-B14F-4D97-AF65-F5344CB8AC3E}">
        <p14:creationId xmlns:p14="http://schemas.microsoft.com/office/powerpoint/2010/main" val="1211236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C922-FDCA-4EBD-6E44-1F3F5C6934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475F8D-8095-551A-1D10-E84041A023FC}"/>
              </a:ext>
            </a:extLst>
          </p:cNvPr>
          <p:cNvSpPr>
            <a:spLocks noGrp="1"/>
          </p:cNvSpPr>
          <p:nvPr>
            <p:ph type="title"/>
          </p:nvPr>
        </p:nvSpPr>
        <p:spPr/>
        <p:txBody>
          <a:bodyPr>
            <a:normAutofit/>
          </a:bodyPr>
          <a:lstStyle/>
          <a:p>
            <a:pPr>
              <a:defRPr/>
            </a:pPr>
            <a:r>
              <a:rPr lang="en-US" b="1" dirty="0"/>
              <a:t>B-visas and AB 540 Eligibility</a:t>
            </a:r>
          </a:p>
        </p:txBody>
      </p:sp>
      <p:sp>
        <p:nvSpPr>
          <p:cNvPr id="31747" name="Content Placeholder 5">
            <a:extLst>
              <a:ext uri="{FF2B5EF4-FFF2-40B4-BE49-F238E27FC236}">
                <a16:creationId xmlns:a16="http://schemas.microsoft.com/office/drawing/2014/main" id="{51805D50-A968-2B8E-864A-01689B1ADDDF}"/>
              </a:ext>
            </a:extLst>
          </p:cNvPr>
          <p:cNvSpPr>
            <a:spLocks noGrp="1"/>
          </p:cNvSpPr>
          <p:nvPr>
            <p:ph idx="1"/>
          </p:nvPr>
        </p:nvSpPr>
        <p:spPr>
          <a:xfrm>
            <a:off x="838200" y="1825625"/>
            <a:ext cx="10515600" cy="4528876"/>
          </a:xfrm>
        </p:spPr>
        <p:txBody>
          <a:bodyPr>
            <a:normAutofit/>
          </a:bodyPr>
          <a:lstStyle/>
          <a:p>
            <a:pPr marL="0" indent="0">
              <a:buNone/>
            </a:pPr>
            <a:r>
              <a:rPr lang="en-US" altLang="en-US" sz="2824" b="1" dirty="0">
                <a:solidFill>
                  <a:srgbClr val="1C1C1C"/>
                </a:solidFill>
              </a:rPr>
              <a:t>Question: </a:t>
            </a:r>
            <a:r>
              <a:rPr lang="en-US" altLang="en-US" sz="2824" dirty="0">
                <a:solidFill>
                  <a:srgbClr val="1C1C1C"/>
                </a:solidFill>
              </a:rPr>
              <a:t>Are community colleges allowed to admit students holding a B-visa?</a:t>
            </a:r>
          </a:p>
          <a:p>
            <a:pPr marL="0" indent="0">
              <a:buNone/>
            </a:pPr>
            <a:r>
              <a:rPr lang="en-US" altLang="en-US" sz="2824" b="1" dirty="0">
                <a:solidFill>
                  <a:srgbClr val="1C1C1C"/>
                </a:solidFill>
              </a:rPr>
              <a:t>Answer: </a:t>
            </a:r>
            <a:r>
              <a:rPr lang="en-US" altLang="en-US" sz="2824" dirty="0">
                <a:solidFill>
                  <a:srgbClr val="1C1C1C"/>
                </a:solidFill>
              </a:rPr>
              <a:t>Individuals with a B-1 or B-2 visa are prohibited from enrolling in a course of study. However, the prohibition is on the visa holder, not the college (there is nothing in the law that says colleges may not enroll B-visa holders). The CCCCO Legal Division has not issued an opinion on this matter, instead, they defer to college’s legal counsel to set a policy of enrolling or not enrolling B-visa holders.</a:t>
            </a:r>
            <a:endParaRPr lang="en-US" altLang="en-US" sz="500" dirty="0">
              <a:solidFill>
                <a:srgbClr val="1C1C1C"/>
              </a:solidFill>
            </a:endParaRPr>
          </a:p>
        </p:txBody>
      </p:sp>
    </p:spTree>
    <p:extLst>
      <p:ext uri="{BB962C8B-B14F-4D97-AF65-F5344CB8AC3E}">
        <p14:creationId xmlns:p14="http://schemas.microsoft.com/office/powerpoint/2010/main" val="459767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42" y="365125"/>
            <a:ext cx="10515600" cy="1325563"/>
          </a:xfrm>
        </p:spPr>
        <p:txBody>
          <a:bodyPr/>
          <a:lstStyle/>
          <a:p>
            <a:r>
              <a:rPr lang="en-US" b="1" dirty="0"/>
              <a:t>Resources and Ways to Stay Informed</a:t>
            </a:r>
          </a:p>
        </p:txBody>
      </p:sp>
      <p:sp>
        <p:nvSpPr>
          <p:cNvPr id="3" name="Content Placeholder 2"/>
          <p:cNvSpPr>
            <a:spLocks noGrp="1"/>
          </p:cNvSpPr>
          <p:nvPr>
            <p:ph idx="1"/>
          </p:nvPr>
        </p:nvSpPr>
        <p:spPr>
          <a:xfrm>
            <a:off x="954158" y="1690687"/>
            <a:ext cx="10744356" cy="4301623"/>
          </a:xfrm>
        </p:spPr>
        <p:txBody>
          <a:bodyPr>
            <a:noAutofit/>
          </a:bodyPr>
          <a:lstStyle/>
          <a:p>
            <a:pPr>
              <a:lnSpc>
                <a:spcPct val="100000"/>
              </a:lnSpc>
            </a:pPr>
            <a:r>
              <a:rPr lang="en-US" sz="3600" dirty="0"/>
              <a:t>Residency Overview </a:t>
            </a:r>
            <a:r>
              <a:rPr lang="en-US" sz="3600" dirty="0">
                <a:hlinkClick r:id="rId3"/>
              </a:rPr>
              <a:t>Document</a:t>
            </a:r>
            <a:endParaRPr lang="en-US" sz="3600" dirty="0"/>
          </a:p>
          <a:p>
            <a:pPr>
              <a:lnSpc>
                <a:spcPct val="100000"/>
              </a:lnSpc>
            </a:pPr>
            <a:r>
              <a:rPr lang="en-US" sz="3600" dirty="0"/>
              <a:t>Student Attendance Accounting </a:t>
            </a:r>
            <a:r>
              <a:rPr lang="en-US" sz="3600" dirty="0">
                <a:hlinkClick r:id="rId4"/>
              </a:rPr>
              <a:t>Manual</a:t>
            </a:r>
            <a:endParaRPr lang="en-US" sz="3600" dirty="0"/>
          </a:p>
          <a:p>
            <a:pPr>
              <a:lnSpc>
                <a:spcPct val="100000"/>
              </a:lnSpc>
            </a:pPr>
            <a:r>
              <a:rPr lang="en-US" sz="3600" dirty="0"/>
              <a:t>Chancellor’s Office Monthly </a:t>
            </a:r>
            <a:r>
              <a:rPr lang="en-US" sz="3600" dirty="0">
                <a:hlinkClick r:id="rId5"/>
              </a:rPr>
              <a:t>Fiscal &amp; Policy Webinars</a:t>
            </a:r>
            <a:endParaRPr lang="en-US" sz="3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49</a:t>
            </a:fld>
            <a:endParaRPr lang="en-US" dirty="0"/>
          </a:p>
        </p:txBody>
      </p:sp>
    </p:spTree>
    <p:extLst>
      <p:ext uri="{BB962C8B-B14F-4D97-AF65-F5344CB8AC3E}">
        <p14:creationId xmlns:p14="http://schemas.microsoft.com/office/powerpoint/2010/main" val="281842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709331" y="347029"/>
            <a:ext cx="6877610" cy="762000"/>
          </a:xfrm>
        </p:spPr>
        <p:txBody>
          <a:bodyPr>
            <a:normAutofit fontScale="90000"/>
          </a:bodyPr>
          <a:lstStyle/>
          <a:p>
            <a:pPr algn="ctr">
              <a:defRPr/>
            </a:pPr>
            <a:r>
              <a:rPr lang="en-US" altLang="en-US" b="1" dirty="0"/>
              <a:t>Basic Residency Definitions</a:t>
            </a:r>
          </a:p>
        </p:txBody>
      </p:sp>
      <p:sp>
        <p:nvSpPr>
          <p:cNvPr id="15363" name="Rectangle 3"/>
          <p:cNvSpPr>
            <a:spLocks noGrp="1" noChangeArrowheads="1"/>
          </p:cNvSpPr>
          <p:nvPr>
            <p:ph idx="1"/>
          </p:nvPr>
        </p:nvSpPr>
        <p:spPr>
          <a:xfrm>
            <a:off x="733926" y="1075765"/>
            <a:ext cx="10828421" cy="5144561"/>
          </a:xfrm>
        </p:spPr>
        <p:txBody>
          <a:bodyPr>
            <a:noAutofit/>
          </a:bodyPr>
          <a:lstStyle/>
          <a:p>
            <a:pPr marL="0" indent="0">
              <a:lnSpc>
                <a:spcPct val="90000"/>
              </a:lnSpc>
              <a:spcBef>
                <a:spcPts val="600"/>
              </a:spcBef>
              <a:buClrTx/>
              <a:buNone/>
            </a:pPr>
            <a:r>
              <a:rPr lang="en-US" altLang="en-US" sz="2100" b="1" dirty="0">
                <a:solidFill>
                  <a:schemeClr val="tx2"/>
                </a:solidFill>
              </a:rPr>
              <a:t>Exceptions to Residence Determination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prescribes several exceptions to residence determination—some are required (e.g. military members stationed in CA ECS 68075) and some are permitted (e.g. individuals hired as a peace officer by public agency ECS 76140.5)</a:t>
            </a:r>
          </a:p>
          <a:p>
            <a:pPr lvl="1">
              <a:lnSpc>
                <a:spcPct val="90000"/>
              </a:lnSpc>
              <a:spcBef>
                <a:spcPts val="600"/>
              </a:spcBef>
              <a:buFont typeface="Wingdings" panose="05000000000000000000" pitchFamily="2" charset="2"/>
              <a:buChar char="§"/>
            </a:pPr>
            <a:r>
              <a:rPr lang="en-US" altLang="en-US" sz="2100" dirty="0">
                <a:solidFill>
                  <a:schemeClr val="tx2"/>
                </a:solidFill>
              </a:rPr>
              <a:t>These apply where an individual that is NOT otherwise eligible to be classified as a Resident for tuition purposes, can nonetheless be classified as a Resident and claimed for apportionment purposes if applicable requirements are met</a:t>
            </a:r>
          </a:p>
          <a:p>
            <a:pPr marL="0" indent="0">
              <a:lnSpc>
                <a:spcPct val="90000"/>
              </a:lnSpc>
              <a:spcBef>
                <a:spcPts val="600"/>
              </a:spcBef>
              <a:buClrTx/>
              <a:buNone/>
            </a:pPr>
            <a:r>
              <a:rPr lang="en-US" altLang="en-US" sz="2100" b="1" dirty="0">
                <a:solidFill>
                  <a:schemeClr val="tx2"/>
                </a:solidFill>
              </a:rPr>
              <a:t>Exceptions to Payment of Nonresident Tuition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also prescribes situations where the nonresident tuition is either required to be exempted (e.g., AB 540, AB 2364) or a district is given permission to exempt specified students (e.g., non resident students who take six or fewer units 76140(a)(1))</a:t>
            </a:r>
          </a:p>
          <a:p>
            <a:pPr lvl="1">
              <a:lnSpc>
                <a:spcPct val="90000"/>
              </a:lnSpc>
              <a:spcBef>
                <a:spcPts val="600"/>
              </a:spcBef>
              <a:buFont typeface="Wingdings" panose="05000000000000000000" pitchFamily="2" charset="2"/>
              <a:buChar char="§"/>
            </a:pPr>
            <a:r>
              <a:rPr lang="en-US" altLang="en-US" sz="2100" dirty="0">
                <a:solidFill>
                  <a:schemeClr val="tx2"/>
                </a:solidFill>
              </a:rPr>
              <a:t>In some cases apportionment can be claimed for exempted student (e.g., AB 540, AB 2364) and in others apportionment is NOT claimable (e.g., non resident students who take six or fewer units 76140(a)(1) )</a:t>
            </a:r>
          </a:p>
        </p:txBody>
      </p:sp>
    </p:spTree>
    <p:extLst>
      <p:ext uri="{BB962C8B-B14F-4D97-AF65-F5344CB8AC3E}">
        <p14:creationId xmlns:p14="http://schemas.microsoft.com/office/powerpoint/2010/main" val="2848501660"/>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Residency Quiz</a:t>
            </a:r>
          </a:p>
          <a:p>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273978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True or False: Minors derive residence from their parents</a:t>
            </a:r>
          </a:p>
        </p:txBody>
      </p:sp>
      <p:sp>
        <p:nvSpPr>
          <p:cNvPr id="3" name="Content Placeholder 2"/>
          <p:cNvSpPr>
            <a:spLocks noGrp="1"/>
          </p:cNvSpPr>
          <p:nvPr>
            <p:ph idx="1"/>
          </p:nvPr>
        </p:nvSpPr>
        <p:spPr>
          <a:xfrm>
            <a:off x="838200" y="1690687"/>
            <a:ext cx="10860314" cy="4100513"/>
          </a:xfrm>
        </p:spPr>
        <p:txBody>
          <a:bodyPr>
            <a:noAutofit/>
          </a:bodyPr>
          <a:lstStyle/>
          <a:p>
            <a:pPr>
              <a:lnSpc>
                <a:spcPct val="100000"/>
              </a:lnSpc>
            </a:pPr>
            <a:r>
              <a:rPr lang="en-US" sz="2500" b="1" dirty="0"/>
              <a:t>True</a:t>
            </a:r>
            <a:r>
              <a:rPr lang="en-US" sz="2500" dirty="0"/>
              <a:t>. In addition, if their parents do not live together, minors derive residence from the parent with whom they reside. If they reside with neither parent, they derive residence from the parent with whom they most recently resided. See: Education Code § 68062(f).</a:t>
            </a:r>
          </a:p>
          <a:p>
            <a:pPr>
              <a:lnSpc>
                <a:spcPct val="100000"/>
              </a:lnSpc>
            </a:pPr>
            <a:r>
              <a:rPr lang="en-US" sz="2500" dirty="0"/>
              <a:t>Also keep in mind: If a minor moves to California to live with a parent, they do not need to wait a year, immediately derive from the parent in California. (ECS 68076)</a:t>
            </a:r>
          </a:p>
          <a:p>
            <a:pPr>
              <a:lnSpc>
                <a:spcPct val="100000"/>
              </a:lnSpc>
            </a:pPr>
            <a:r>
              <a:rPr lang="en-US" sz="2500" dirty="0"/>
              <a:t>Student who remains in state after parent moves elsewhere may maintain California residence until he or she can establish as long as the students is continuously enrolled (ECS 68070)</a:t>
            </a: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51</a:t>
            </a:fld>
            <a:endParaRPr lang="en-US" dirty="0"/>
          </a:p>
        </p:txBody>
      </p:sp>
    </p:spTree>
    <p:extLst>
      <p:ext uri="{BB962C8B-B14F-4D97-AF65-F5344CB8AC3E}">
        <p14:creationId xmlns:p14="http://schemas.microsoft.com/office/powerpoint/2010/main" val="8896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True or False: Students may derive residency from their spouse</a:t>
            </a:r>
          </a:p>
        </p:txBody>
      </p:sp>
      <p:sp>
        <p:nvSpPr>
          <p:cNvPr id="3" name="Content Placeholder 2"/>
          <p:cNvSpPr>
            <a:spLocks noGrp="1"/>
          </p:cNvSpPr>
          <p:nvPr>
            <p:ph idx="1"/>
          </p:nvPr>
        </p:nvSpPr>
        <p:spPr>
          <a:xfrm>
            <a:off x="899160" y="1920240"/>
            <a:ext cx="10799354" cy="4072070"/>
          </a:xfrm>
        </p:spPr>
        <p:txBody>
          <a:bodyPr>
            <a:noAutofit/>
          </a:bodyPr>
          <a:lstStyle/>
          <a:p>
            <a:pPr marL="0" marR="0" indent="0">
              <a:lnSpc>
                <a:spcPct val="107000"/>
              </a:lnSpc>
              <a:spcBef>
                <a:spcPts val="0"/>
              </a:spcBef>
              <a:spcAft>
                <a:spcPts val="800"/>
              </a:spcAft>
              <a:buNone/>
            </a:pPr>
            <a:r>
              <a:rPr lang="en-US" b="1" kern="100" spc="-15" dirty="0">
                <a:solidFill>
                  <a:srgbClr val="313537"/>
                </a:solidFill>
                <a:effectLst/>
                <a:cs typeface="Times New Roman" panose="02020603050405020304" pitchFamily="18" charset="0"/>
              </a:rPr>
              <a:t>False</a:t>
            </a:r>
          </a:p>
          <a:p>
            <a:pPr marL="0" marR="0" indent="0">
              <a:lnSpc>
                <a:spcPct val="107000"/>
              </a:lnSpc>
              <a:spcBef>
                <a:spcPts val="0"/>
              </a:spcBef>
              <a:spcAft>
                <a:spcPts val="800"/>
              </a:spcAft>
              <a:buNone/>
            </a:pPr>
            <a:endParaRPr lang="en-US" sz="1000" kern="100" dirty="0">
              <a:effectLst/>
              <a:cs typeface="Times New Roman" panose="02020603050405020304" pitchFamily="18" charset="0"/>
            </a:endParaRPr>
          </a:p>
          <a:p>
            <a:pPr marL="0" marR="0" indent="0">
              <a:lnSpc>
                <a:spcPct val="107000"/>
              </a:lnSpc>
              <a:spcBef>
                <a:spcPts val="0"/>
              </a:spcBef>
              <a:spcAft>
                <a:spcPts val="800"/>
              </a:spcAft>
              <a:buNone/>
            </a:pPr>
            <a:r>
              <a:rPr lang="en-US" sz="2500" dirty="0"/>
              <a:t>While this is generally false, Education Code § 68074 grants an exemption to residence classification for dependents, including spouses, of members of the military on active duty stationed in California.</a:t>
            </a: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52</a:t>
            </a:fld>
            <a:endParaRPr lang="en-US" dirty="0"/>
          </a:p>
        </p:txBody>
      </p:sp>
    </p:spTree>
    <p:extLst>
      <p:ext uri="{BB962C8B-B14F-4D97-AF65-F5344CB8AC3E}">
        <p14:creationId xmlns:p14="http://schemas.microsoft.com/office/powerpoint/2010/main" val="136894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15620"/>
          </a:xfrm>
        </p:spPr>
        <p:txBody>
          <a:bodyPr>
            <a:noAutofit/>
          </a:bodyPr>
          <a:lstStyle/>
          <a:p>
            <a:pPr>
              <a:lnSpc>
                <a:spcPct val="100000"/>
              </a:lnSpc>
            </a:pPr>
            <a:r>
              <a:rPr lang="en-US" sz="4000" b="1" dirty="0"/>
              <a:t>True or False: All students, including noncredit students must be classified as a resident or nonresident</a:t>
            </a:r>
          </a:p>
        </p:txBody>
      </p:sp>
      <p:sp>
        <p:nvSpPr>
          <p:cNvPr id="3" name="Content Placeholder 2"/>
          <p:cNvSpPr>
            <a:spLocks noGrp="1"/>
          </p:cNvSpPr>
          <p:nvPr>
            <p:ph idx="1"/>
          </p:nvPr>
        </p:nvSpPr>
        <p:spPr>
          <a:xfrm>
            <a:off x="899160" y="2764220"/>
            <a:ext cx="10799354" cy="3228089"/>
          </a:xfrm>
        </p:spPr>
        <p:txBody>
          <a:bodyPr>
            <a:noAutofit/>
          </a:bodyPr>
          <a:lstStyle/>
          <a:p>
            <a:pPr marL="0" marR="0" indent="0">
              <a:lnSpc>
                <a:spcPct val="107000"/>
              </a:lnSpc>
              <a:spcBef>
                <a:spcPts val="0"/>
              </a:spcBef>
              <a:spcAft>
                <a:spcPts val="800"/>
              </a:spcAft>
              <a:buNone/>
            </a:pPr>
            <a:r>
              <a:rPr lang="en-US" b="1" kern="100" spc="-15" dirty="0">
                <a:solidFill>
                  <a:srgbClr val="313537"/>
                </a:solidFill>
                <a:effectLst/>
                <a:cs typeface="Times New Roman" panose="02020603050405020304" pitchFamily="18" charset="0"/>
              </a:rPr>
              <a:t>False</a:t>
            </a:r>
          </a:p>
          <a:p>
            <a:pPr marL="0" marR="0" indent="0">
              <a:lnSpc>
                <a:spcPct val="107000"/>
              </a:lnSpc>
              <a:spcBef>
                <a:spcPts val="0"/>
              </a:spcBef>
              <a:spcAft>
                <a:spcPts val="800"/>
              </a:spcAft>
              <a:buNone/>
            </a:pPr>
            <a:endParaRPr lang="en-US" sz="1000" kern="100" dirty="0">
              <a:effectLst/>
              <a:cs typeface="Times New Roman" panose="02020603050405020304" pitchFamily="18" charset="0"/>
            </a:endParaRPr>
          </a:p>
          <a:p>
            <a:pPr marL="0" indent="0">
              <a:lnSpc>
                <a:spcPct val="107000"/>
              </a:lnSpc>
              <a:spcBef>
                <a:spcPts val="0"/>
              </a:spcBef>
              <a:spcAft>
                <a:spcPts val="800"/>
              </a:spcAft>
              <a:buNone/>
            </a:pPr>
            <a:r>
              <a:rPr lang="en-US" sz="2500" dirty="0"/>
              <a:t>Students taking only noncredit classes are exempt from residence determination. See: Education Code § 68086, amended by AB 3101 (</a:t>
            </a:r>
            <a:r>
              <a:rPr lang="en-US" sz="2500" dirty="0" err="1"/>
              <a:t>Carillo</a:t>
            </a:r>
            <a:r>
              <a:rPr lang="en-US" sz="2500" dirty="0"/>
              <a:t>, 2018).</a:t>
            </a:r>
          </a:p>
          <a:p>
            <a:pPr>
              <a:lnSpc>
                <a:spcPct val="100000"/>
              </a:lnSpc>
            </a:pPr>
            <a:endParaRPr lang="en-US" sz="4400" dirty="0">
              <a:solidFill>
                <a:srgbClr val="002F6D"/>
              </a:solidFill>
              <a:cs typeface="+mj-cs"/>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53</a:t>
            </a:fld>
            <a:endParaRPr lang="en-US" dirty="0"/>
          </a:p>
        </p:txBody>
      </p:sp>
    </p:spTree>
    <p:extLst>
      <p:ext uri="{BB962C8B-B14F-4D97-AF65-F5344CB8AC3E}">
        <p14:creationId xmlns:p14="http://schemas.microsoft.com/office/powerpoint/2010/main" val="2546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2780"/>
            <a:ext cx="10515600" cy="1652861"/>
          </a:xfrm>
        </p:spPr>
        <p:txBody>
          <a:bodyPr>
            <a:normAutofit fontScale="90000"/>
          </a:bodyPr>
          <a:lstStyle/>
          <a:p>
            <a:pPr marL="0" marR="0">
              <a:lnSpc>
                <a:spcPct val="100000"/>
              </a:lnSpc>
              <a:spcBef>
                <a:spcPts val="0"/>
              </a:spcBef>
              <a:spcAft>
                <a:spcPts val="800"/>
              </a:spcAft>
            </a:pPr>
            <a:r>
              <a:rPr lang="en-US" b="1" dirty="0"/>
              <a:t>True or False: The one-year period necessary to be classified as a resident begins on the day an individual enters California.</a:t>
            </a:r>
          </a:p>
        </p:txBody>
      </p:sp>
      <p:sp>
        <p:nvSpPr>
          <p:cNvPr id="3" name="Content Placeholder 2"/>
          <p:cNvSpPr>
            <a:spLocks noGrp="1"/>
          </p:cNvSpPr>
          <p:nvPr>
            <p:ph idx="1"/>
          </p:nvPr>
        </p:nvSpPr>
        <p:spPr>
          <a:xfrm>
            <a:off x="899160" y="2428240"/>
            <a:ext cx="10799354" cy="3564070"/>
          </a:xfrm>
        </p:spPr>
        <p:txBody>
          <a:bodyPr>
            <a:noAutofit/>
          </a:bodyPr>
          <a:lstStyle/>
          <a:p>
            <a:pPr marL="0" marR="0" indent="0">
              <a:lnSpc>
                <a:spcPct val="107000"/>
              </a:lnSpc>
              <a:spcBef>
                <a:spcPts val="0"/>
              </a:spcBef>
              <a:spcAft>
                <a:spcPts val="800"/>
              </a:spcAft>
              <a:buNone/>
            </a:pPr>
            <a:r>
              <a:rPr lang="en-US" b="1" kern="100" spc="-15" dirty="0">
                <a:solidFill>
                  <a:srgbClr val="313537"/>
                </a:solidFill>
                <a:effectLst/>
                <a:cs typeface="Times New Roman" panose="02020603050405020304" pitchFamily="18" charset="0"/>
              </a:rPr>
              <a:t>False</a:t>
            </a:r>
          </a:p>
          <a:p>
            <a:pPr marL="0" marR="0" indent="0">
              <a:lnSpc>
                <a:spcPct val="107000"/>
              </a:lnSpc>
              <a:spcBef>
                <a:spcPts val="0"/>
              </a:spcBef>
              <a:spcAft>
                <a:spcPts val="800"/>
              </a:spcAft>
              <a:buNone/>
            </a:pPr>
            <a:endParaRPr lang="en-US" sz="1000" kern="100" dirty="0">
              <a:effectLst/>
              <a:cs typeface="Times New Roman" panose="02020603050405020304" pitchFamily="18" charset="0"/>
            </a:endParaRPr>
          </a:p>
          <a:p>
            <a:pPr>
              <a:lnSpc>
                <a:spcPct val="107000"/>
              </a:lnSpc>
              <a:spcBef>
                <a:spcPts val="0"/>
              </a:spcBef>
              <a:spcAft>
                <a:spcPts val="800"/>
              </a:spcAft>
            </a:pPr>
            <a:r>
              <a:rPr lang="en-US" sz="2500" dirty="0"/>
              <a:t>The one-year period necessary to be classified as a resident starts the day a student can demonstrate both physical presence and intent. </a:t>
            </a:r>
          </a:p>
          <a:p>
            <a:pPr>
              <a:lnSpc>
                <a:spcPct val="107000"/>
              </a:lnSpc>
              <a:spcBef>
                <a:spcPts val="0"/>
              </a:spcBef>
              <a:spcAft>
                <a:spcPts val="800"/>
              </a:spcAft>
            </a:pPr>
            <a:r>
              <a:rPr lang="en-US" sz="2500" dirty="0"/>
              <a:t>Students must couple their physical presence in California with objective evidence that the physical presence is with the intent to make California the home for other than a temporary purpose. See: Education Code § 68062(d) and Title 5 § 54020.</a:t>
            </a: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54</a:t>
            </a:fld>
            <a:endParaRPr lang="en-US" dirty="0"/>
          </a:p>
        </p:txBody>
      </p:sp>
    </p:spTree>
    <p:extLst>
      <p:ext uri="{BB962C8B-B14F-4D97-AF65-F5344CB8AC3E}">
        <p14:creationId xmlns:p14="http://schemas.microsoft.com/office/powerpoint/2010/main" val="267199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6863"/>
            <a:ext cx="10515600" cy="1325563"/>
          </a:xfrm>
        </p:spPr>
        <p:txBody>
          <a:bodyPr>
            <a:normAutofit fontScale="90000"/>
          </a:bodyPr>
          <a:lstStyle/>
          <a:p>
            <a:pPr marL="0" marR="0">
              <a:lnSpc>
                <a:spcPct val="100000"/>
              </a:lnSpc>
              <a:spcBef>
                <a:spcPts val="0"/>
              </a:spcBef>
              <a:spcAft>
                <a:spcPts val="800"/>
              </a:spcAft>
            </a:pPr>
            <a:r>
              <a:rPr lang="en-US" b="1" dirty="0"/>
              <a:t>True or False: Special part-time students, other than nonimmigrants, are exempt from the nonresident tuition fee.</a:t>
            </a:r>
          </a:p>
        </p:txBody>
      </p:sp>
      <p:sp>
        <p:nvSpPr>
          <p:cNvPr id="3" name="Content Placeholder 2"/>
          <p:cNvSpPr>
            <a:spLocks noGrp="1"/>
          </p:cNvSpPr>
          <p:nvPr>
            <p:ph idx="1"/>
          </p:nvPr>
        </p:nvSpPr>
        <p:spPr>
          <a:xfrm>
            <a:off x="899160" y="2469462"/>
            <a:ext cx="10799354" cy="3522848"/>
          </a:xfrm>
        </p:spPr>
        <p:txBody>
          <a:bodyPr>
            <a:noAutofit/>
          </a:bodyPr>
          <a:lstStyle/>
          <a:p>
            <a:pPr marL="0" marR="0" indent="0">
              <a:lnSpc>
                <a:spcPct val="107000"/>
              </a:lnSpc>
              <a:spcBef>
                <a:spcPts val="0"/>
              </a:spcBef>
              <a:spcAft>
                <a:spcPts val="800"/>
              </a:spcAft>
              <a:buNone/>
            </a:pPr>
            <a:r>
              <a:rPr lang="en-US" b="1" kern="100" spc="-15" dirty="0">
                <a:solidFill>
                  <a:srgbClr val="313537"/>
                </a:solidFill>
                <a:cs typeface="Times New Roman" panose="02020603050405020304" pitchFamily="18" charset="0"/>
              </a:rPr>
              <a:t>True</a:t>
            </a:r>
          </a:p>
          <a:p>
            <a:pPr marL="0" marR="0" indent="0">
              <a:lnSpc>
                <a:spcPct val="107000"/>
              </a:lnSpc>
              <a:spcBef>
                <a:spcPts val="0"/>
              </a:spcBef>
              <a:spcAft>
                <a:spcPts val="800"/>
              </a:spcAft>
              <a:buNone/>
            </a:pPr>
            <a:endParaRPr lang="en-US" sz="500" kern="100" spc="-15" dirty="0">
              <a:solidFill>
                <a:srgbClr val="313537"/>
              </a:solidFill>
              <a:cs typeface="Times New Roman" panose="02020603050405020304" pitchFamily="18" charset="0"/>
            </a:endParaRPr>
          </a:p>
          <a:p>
            <a:pPr marL="0" marR="0" indent="0">
              <a:lnSpc>
                <a:spcPct val="107000"/>
              </a:lnSpc>
              <a:spcBef>
                <a:spcPts val="0"/>
              </a:spcBef>
              <a:spcAft>
                <a:spcPts val="800"/>
              </a:spcAft>
              <a:buNone/>
            </a:pPr>
            <a:r>
              <a:rPr lang="en-US" sz="2500" dirty="0"/>
              <a:t>AB 2364 (2017) requires districts to exempt all qualifying nonresident special “part-time” students (other than those with a non-immigrant status, such as those present in the United States on a B Visa or an F Visa) from the nonresident tuition fee and expressly allows districts to report their attendance as resident FTES for apportionment purposes. See: Education Code EC § 76140.</a:t>
            </a: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55</a:t>
            </a:fld>
            <a:endParaRPr lang="en-US" dirty="0"/>
          </a:p>
        </p:txBody>
      </p:sp>
    </p:spTree>
    <p:extLst>
      <p:ext uri="{BB962C8B-B14F-4D97-AF65-F5344CB8AC3E}">
        <p14:creationId xmlns:p14="http://schemas.microsoft.com/office/powerpoint/2010/main" val="34230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a:defRPr/>
            </a:pPr>
            <a:r>
              <a:rPr lang="en-US" b="1" dirty="0">
                <a:solidFill>
                  <a:srgbClr val="003366"/>
                </a:solidFill>
                <a:latin typeface="+mn-lt"/>
              </a:rPr>
              <a:t>Questions/Comments</a:t>
            </a:r>
          </a:p>
        </p:txBody>
      </p:sp>
      <p:pic>
        <p:nvPicPr>
          <p:cNvPr id="8294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3561" y="2293641"/>
            <a:ext cx="4164877" cy="2718393"/>
          </a:xfrm>
        </p:spPr>
      </p:pic>
    </p:spTree>
    <p:extLst>
      <p:ext uri="{BB962C8B-B14F-4D97-AF65-F5344CB8AC3E}">
        <p14:creationId xmlns:p14="http://schemas.microsoft.com/office/powerpoint/2010/main" val="3256387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defRPr/>
            </a:pPr>
            <a:r>
              <a:rPr lang="en-US" b="1" dirty="0">
                <a:solidFill>
                  <a:srgbClr val="003366"/>
                </a:solidFill>
                <a:latin typeface="+mn-lt"/>
              </a:rPr>
              <a:t>Contact Information</a:t>
            </a:r>
          </a:p>
        </p:txBody>
      </p:sp>
      <p:sp>
        <p:nvSpPr>
          <p:cNvPr id="101379" name="Rectangle 3"/>
          <p:cNvSpPr>
            <a:spLocks noGrp="1" noChangeArrowheads="1"/>
          </p:cNvSpPr>
          <p:nvPr>
            <p:ph idx="1"/>
          </p:nvPr>
        </p:nvSpPr>
        <p:spPr>
          <a:xfrm>
            <a:off x="838200" y="1471448"/>
            <a:ext cx="10515600" cy="4008689"/>
          </a:xfrm>
        </p:spPr>
        <p:txBody>
          <a:bodyPr>
            <a:normAutofit fontScale="92500" lnSpcReduction="10000"/>
          </a:bodyPr>
          <a:lstStyle/>
          <a:p>
            <a:pPr marL="762041" lvl="1" indent="-369814" algn="ctr">
              <a:spcBef>
                <a:spcPct val="0"/>
              </a:spcBef>
              <a:buClr>
                <a:srgbClr val="1D0FD1"/>
              </a:buClr>
              <a:buNone/>
              <a:defRPr/>
            </a:pPr>
            <a:endParaRPr lang="en-US" sz="706" b="1" dirty="0">
              <a:solidFill>
                <a:schemeClr val="tx1">
                  <a:lumMod val="95000"/>
                  <a:lumOff val="5000"/>
                </a:schemeClr>
              </a:solidFill>
              <a:latin typeface="+mj-lt"/>
            </a:endParaRPr>
          </a:p>
          <a:p>
            <a:pPr marL="369814" indent="-369814" algn="ctr">
              <a:spcBef>
                <a:spcPct val="0"/>
              </a:spcBef>
              <a:buClr>
                <a:srgbClr val="1D0FD1"/>
              </a:buClr>
              <a:buNone/>
              <a:defRPr/>
            </a:pPr>
            <a:endParaRPr lang="en-US" altLang="en-US" sz="3200" dirty="0">
              <a:solidFill>
                <a:srgbClr val="2D5CB9"/>
              </a:solidFill>
              <a:cs typeface="+mj-cs"/>
            </a:endParaRPr>
          </a:p>
          <a:p>
            <a:pPr marL="369814" indent="-369814" algn="ctr">
              <a:spcBef>
                <a:spcPct val="0"/>
              </a:spcBef>
              <a:buClr>
                <a:srgbClr val="1D0FD1"/>
              </a:buClr>
              <a:buNone/>
              <a:defRPr/>
            </a:pPr>
            <a:r>
              <a:rPr lang="en-US" altLang="en-US" sz="3200" b="1" dirty="0">
                <a:solidFill>
                  <a:schemeClr val="accent3">
                    <a:lumMod val="75000"/>
                  </a:schemeClr>
                </a:solidFill>
              </a:rPr>
              <a:t>Natalie Wagner</a:t>
            </a:r>
          </a:p>
          <a:p>
            <a:pPr marL="369814" indent="-369814" algn="ctr">
              <a:spcBef>
                <a:spcPct val="0"/>
              </a:spcBef>
              <a:buClr>
                <a:srgbClr val="1D0FD1"/>
              </a:buClr>
              <a:buNone/>
              <a:defRPr/>
            </a:pPr>
            <a:r>
              <a:rPr lang="en-US" altLang="en-US" sz="3200" dirty="0">
                <a:solidFill>
                  <a:schemeClr val="tx2"/>
                </a:solidFill>
                <a:hlinkClick r:id="rId3"/>
              </a:rPr>
              <a:t>nwagner@cccco.edu</a:t>
            </a:r>
            <a:endParaRPr lang="en-US" altLang="en-US" sz="3200" dirty="0">
              <a:solidFill>
                <a:schemeClr val="tx2"/>
              </a:solidFill>
            </a:endParaRPr>
          </a:p>
          <a:p>
            <a:pPr marL="369814" indent="-369814" algn="ctr">
              <a:spcBef>
                <a:spcPct val="0"/>
              </a:spcBef>
              <a:buClr>
                <a:srgbClr val="1D0FD1"/>
              </a:buClr>
              <a:buNone/>
              <a:defRPr/>
            </a:pPr>
            <a:endParaRPr lang="en-US" altLang="en-US" sz="3200" dirty="0">
              <a:solidFill>
                <a:schemeClr val="tx2"/>
              </a:solidFill>
            </a:endParaRPr>
          </a:p>
          <a:p>
            <a:pPr marL="369814" indent="-369814" algn="ctr">
              <a:spcBef>
                <a:spcPct val="0"/>
              </a:spcBef>
              <a:buClr>
                <a:srgbClr val="1D0FD1"/>
              </a:buClr>
              <a:buNone/>
              <a:defRPr/>
            </a:pPr>
            <a:r>
              <a:rPr lang="en-US" altLang="en-US" sz="3200" b="1" dirty="0">
                <a:solidFill>
                  <a:schemeClr val="accent3">
                    <a:lumMod val="75000"/>
                  </a:schemeClr>
                </a:solidFill>
                <a:cs typeface="+mj-cs"/>
              </a:rPr>
              <a:t>Rafael Artiga Meza (CCFS-320)</a:t>
            </a:r>
          </a:p>
          <a:p>
            <a:pPr marL="369814" indent="-369814" algn="ctr">
              <a:spcBef>
                <a:spcPct val="0"/>
              </a:spcBef>
              <a:buClr>
                <a:srgbClr val="1D0FD1"/>
              </a:buClr>
              <a:buNone/>
              <a:defRPr/>
            </a:pPr>
            <a:r>
              <a:rPr lang="en-US" altLang="en-US" sz="3200" dirty="0">
                <a:solidFill>
                  <a:srgbClr val="2D5CB9"/>
                </a:solidFill>
                <a:cs typeface="+mj-cs"/>
                <a:hlinkClick r:id="rId4"/>
              </a:rPr>
              <a:t>rartiga@cccco.edu</a:t>
            </a:r>
            <a:endParaRPr lang="en-US" altLang="en-US" sz="3200" dirty="0">
              <a:solidFill>
                <a:srgbClr val="2D5CB9"/>
              </a:solidFill>
              <a:cs typeface="+mj-cs"/>
            </a:endParaRPr>
          </a:p>
          <a:p>
            <a:pPr marL="369814" indent="-369814" algn="ctr">
              <a:spcBef>
                <a:spcPct val="0"/>
              </a:spcBef>
              <a:buClr>
                <a:srgbClr val="1D0FD1"/>
              </a:buClr>
              <a:buNone/>
              <a:defRPr/>
            </a:pPr>
            <a:endParaRPr lang="en-US" altLang="en-US" sz="3200" dirty="0">
              <a:solidFill>
                <a:schemeClr val="tx2"/>
              </a:solidFill>
            </a:endParaRPr>
          </a:p>
          <a:p>
            <a:pPr marL="369814" indent="-369814" algn="ctr">
              <a:spcBef>
                <a:spcPct val="0"/>
              </a:spcBef>
              <a:buClr>
                <a:srgbClr val="1D0FD1"/>
              </a:buClr>
              <a:buNone/>
              <a:defRPr/>
            </a:pPr>
            <a:r>
              <a:rPr lang="en-US" altLang="en-US" sz="3200" b="1" dirty="0">
                <a:solidFill>
                  <a:schemeClr val="accent3">
                    <a:lumMod val="75000"/>
                  </a:schemeClr>
                </a:solidFill>
                <a:cs typeface="+mj-cs"/>
              </a:rPr>
              <a:t>Lorena Romero (Director, Fiscal Standards and Accountability)</a:t>
            </a:r>
          </a:p>
          <a:p>
            <a:pPr marL="369814" indent="-369814" algn="ctr">
              <a:spcBef>
                <a:spcPct val="0"/>
              </a:spcBef>
              <a:buClr>
                <a:srgbClr val="1D0FD1"/>
              </a:buClr>
              <a:buNone/>
              <a:defRPr/>
            </a:pPr>
            <a:r>
              <a:rPr lang="en-US" altLang="en-US" sz="3200" dirty="0">
                <a:solidFill>
                  <a:srgbClr val="2D5CB9"/>
                </a:solidFill>
                <a:cs typeface="+mj-cs"/>
                <a:hlinkClick r:id="rId5"/>
              </a:rPr>
              <a:t>lromero@cccco.edu</a:t>
            </a:r>
            <a:endParaRPr lang="en-US" altLang="en-US" sz="3200" dirty="0">
              <a:solidFill>
                <a:srgbClr val="2D5CB9"/>
              </a:solidFill>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p:txBody>
      </p:sp>
    </p:spTree>
    <p:extLst>
      <p:ext uri="{BB962C8B-B14F-4D97-AF65-F5344CB8AC3E}">
        <p14:creationId xmlns:p14="http://schemas.microsoft.com/office/powerpoint/2010/main" val="346670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0245-1721-1FDD-849D-4C4C4128AD6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kern="1200">
                <a:solidFill>
                  <a:srgbClr val="FFFFFF"/>
                </a:solidFill>
                <a:latin typeface="+mj-lt"/>
                <a:ea typeface="+mj-ea"/>
                <a:cs typeface="+mj-cs"/>
              </a:rPr>
              <a:t>Next Steps for Implementation</a:t>
            </a:r>
          </a:p>
        </p:txBody>
      </p:sp>
      <p:graphicFrame>
        <p:nvGraphicFramePr>
          <p:cNvPr id="6" name="Content Placeholder 2">
            <a:extLst>
              <a:ext uri="{FF2B5EF4-FFF2-40B4-BE49-F238E27FC236}">
                <a16:creationId xmlns:a16="http://schemas.microsoft.com/office/drawing/2014/main" id="{1AE9E0CB-033F-FAF0-A265-A87CED2C5B31}"/>
              </a:ext>
            </a:extLst>
          </p:cNvPr>
          <p:cNvGraphicFramePr>
            <a:graphicFrameLocks noGrp="1"/>
          </p:cNvGraphicFramePr>
          <p:nvPr>
            <p:ph idx="1"/>
            <p:extLst>
              <p:ext uri="{D42A27DB-BD31-4B8C-83A1-F6EECF244321}">
                <p14:modId xmlns:p14="http://schemas.microsoft.com/office/powerpoint/2010/main" val="4242232384"/>
              </p:ext>
            </p:extLst>
          </p:nvPr>
        </p:nvGraphicFramePr>
        <p:xfrm>
          <a:off x="4950689" y="247425"/>
          <a:ext cx="6893479" cy="6917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Pentagon 2">
            <a:extLst>
              <a:ext uri="{FF2B5EF4-FFF2-40B4-BE49-F238E27FC236}">
                <a16:creationId xmlns:a16="http://schemas.microsoft.com/office/drawing/2014/main" id="{3BF4CFE4-8EC8-DB4E-D820-A99C02D46514}"/>
              </a:ext>
            </a:extLst>
          </p:cNvPr>
          <p:cNvSpPr/>
          <p:nvPr/>
        </p:nvSpPr>
        <p:spPr>
          <a:xfrm>
            <a:off x="1108364" y="822037"/>
            <a:ext cx="3842327" cy="4396509"/>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en-US" sz="3200" b="1" dirty="0"/>
              <a:t>Primary Purposes for Residence Classification</a:t>
            </a:r>
            <a:endParaRPr lang="en-US" sz="3200" dirty="0"/>
          </a:p>
        </p:txBody>
      </p:sp>
    </p:spTree>
    <p:extLst>
      <p:ext uri="{BB962C8B-B14F-4D97-AF65-F5344CB8AC3E}">
        <p14:creationId xmlns:p14="http://schemas.microsoft.com/office/powerpoint/2010/main" val="268964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77516" y="456640"/>
            <a:ext cx="11020926" cy="762000"/>
          </a:xfrm>
        </p:spPr>
        <p:txBody>
          <a:bodyPr>
            <a:noAutofit/>
          </a:bodyPr>
          <a:lstStyle/>
          <a:p>
            <a:pPr algn="ctr">
              <a:defRPr/>
            </a:pPr>
            <a:r>
              <a:rPr lang="en-US" altLang="en-US" b="1" dirty="0"/>
              <a:t>General Rules and Guidelines</a:t>
            </a:r>
          </a:p>
        </p:txBody>
      </p:sp>
      <p:sp>
        <p:nvSpPr>
          <p:cNvPr id="84995" name="Rectangle 3"/>
          <p:cNvSpPr>
            <a:spLocks noGrp="1" noChangeArrowheads="1"/>
          </p:cNvSpPr>
          <p:nvPr>
            <p:ph type="body" idx="1"/>
          </p:nvPr>
        </p:nvSpPr>
        <p:spPr>
          <a:xfrm>
            <a:off x="577516" y="1371321"/>
            <a:ext cx="11020926" cy="4814327"/>
          </a:xfrm>
        </p:spPr>
        <p:txBody>
          <a:bodyPr>
            <a:normAutofit/>
          </a:bodyPr>
          <a:lstStyle/>
          <a:p>
            <a:pPr marL="0" indent="0">
              <a:buClr>
                <a:srgbClr val="1D0FD1"/>
              </a:buClr>
              <a:buNone/>
              <a:defRPr/>
            </a:pPr>
            <a:r>
              <a:rPr lang="en-US" altLang="en-US" sz="2382" b="1" dirty="0">
                <a:solidFill>
                  <a:schemeClr val="tx1"/>
                </a:solidFill>
              </a:rPr>
              <a:t>Residence Classification:</a:t>
            </a:r>
          </a:p>
          <a:p>
            <a:pPr>
              <a:spcBef>
                <a:spcPts val="1200"/>
              </a:spcBef>
              <a:buSzPct val="100000"/>
              <a:defRPr/>
            </a:pPr>
            <a:r>
              <a:rPr lang="en-US" altLang="en-US" sz="2400" dirty="0">
                <a:solidFill>
                  <a:schemeClr val="tx2"/>
                </a:solidFill>
              </a:rPr>
              <a:t>Residency classification shall be made for each student, except noncredit only enrollees, at the time applications for admission are accepted and whenever a student has not been in attendance for more than one semester or quarter (two, not one, semester or quarter of non-attendance). T5 § 54010(a) </a:t>
            </a:r>
          </a:p>
          <a:p>
            <a:pPr>
              <a:spcBef>
                <a:spcPts val="1200"/>
              </a:spcBef>
              <a:buSzPct val="100000"/>
              <a:defRPr/>
            </a:pPr>
            <a:r>
              <a:rPr lang="en-US" altLang="en-US" sz="2400" dirty="0">
                <a:solidFill>
                  <a:schemeClr val="tx2"/>
                </a:solidFill>
              </a:rPr>
              <a:t>Timely student notification of the classification (within 14 calendar days) T5 § 54060(a) </a:t>
            </a:r>
          </a:p>
          <a:p>
            <a:pPr>
              <a:spcBef>
                <a:spcPts val="1200"/>
              </a:spcBef>
              <a:buSzPct val="100000"/>
              <a:defRPr/>
            </a:pPr>
            <a:r>
              <a:rPr lang="en-US" altLang="en-US" sz="2400" dirty="0">
                <a:solidFill>
                  <a:schemeClr val="tx2"/>
                </a:solidFill>
              </a:rPr>
              <a:t>District must establish procedures for appeals of residency classification and refunds of nonresident tuition fees. T5 § 54060(b); 54070</a:t>
            </a:r>
          </a:p>
        </p:txBody>
      </p:sp>
    </p:spTree>
    <p:extLst>
      <p:ext uri="{BB962C8B-B14F-4D97-AF65-F5344CB8AC3E}">
        <p14:creationId xmlns:p14="http://schemas.microsoft.com/office/powerpoint/2010/main" val="429195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49705" y="385011"/>
            <a:ext cx="10936706" cy="842211"/>
          </a:xfrm>
        </p:spPr>
        <p:txBody>
          <a:bodyPr>
            <a:noAutofit/>
          </a:bodyPr>
          <a:lstStyle/>
          <a:p>
            <a:pPr algn="ctr">
              <a:defRPr/>
            </a:pPr>
            <a:r>
              <a:rPr lang="en-US" altLang="en-US" b="1" dirty="0"/>
              <a:t>General Rules and Guidelines</a:t>
            </a:r>
          </a:p>
        </p:txBody>
      </p:sp>
      <p:sp>
        <p:nvSpPr>
          <p:cNvPr id="21507" name="Rectangle 3"/>
          <p:cNvSpPr>
            <a:spLocks noGrp="1" noChangeArrowheads="1"/>
          </p:cNvSpPr>
          <p:nvPr>
            <p:ph type="body" idx="1"/>
          </p:nvPr>
        </p:nvSpPr>
        <p:spPr>
          <a:xfrm>
            <a:off x="649705" y="1371320"/>
            <a:ext cx="10936706" cy="4191000"/>
          </a:xfrm>
        </p:spPr>
        <p:txBody>
          <a:bodyPr>
            <a:normAutofit/>
          </a:bodyPr>
          <a:lstStyle/>
          <a:p>
            <a:pPr marL="0" indent="0">
              <a:buClr>
                <a:srgbClr val="1D0FD1"/>
              </a:buClr>
              <a:buNone/>
            </a:pPr>
            <a:r>
              <a:rPr lang="en-US" altLang="en-US" sz="2382" b="1" dirty="0">
                <a:solidFill>
                  <a:schemeClr val="tx1"/>
                </a:solidFill>
              </a:rPr>
              <a:t>Rules For Determining Residence</a:t>
            </a:r>
          </a:p>
          <a:p>
            <a:pPr marL="0" indent="0">
              <a:buClr>
                <a:srgbClr val="1D0FD1"/>
              </a:buClr>
              <a:buNone/>
            </a:pPr>
            <a:endParaRPr lang="en-US" altLang="en-US" sz="2400" dirty="0">
              <a:solidFill>
                <a:schemeClr val="tx2"/>
              </a:solidFill>
            </a:endParaRPr>
          </a:p>
          <a:p>
            <a:pPr lvl="1">
              <a:lnSpc>
                <a:spcPct val="90000"/>
              </a:lnSpc>
            </a:pPr>
            <a:r>
              <a:rPr lang="en-US" altLang="en-US" dirty="0">
                <a:solidFill>
                  <a:schemeClr val="tx2"/>
                </a:solidFill>
              </a:rPr>
              <a:t>There can only be one residence (an established primary and permanent home). EC § 68062(a)</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is the place when one remains when not called elsewhere for labor or other temporary purpose and to which he or she returns in seasons of repose. EC § 68062(b)</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cannot be lost until another is gained. EC § 68062(c) </a:t>
            </a:r>
          </a:p>
          <a:p>
            <a:pPr marL="457200" lvl="1" indent="0">
              <a:lnSpc>
                <a:spcPct val="90000"/>
              </a:lnSpc>
              <a:buNone/>
            </a:pPr>
            <a:endParaRPr lang="en-US" altLang="en-US" dirty="0">
              <a:solidFill>
                <a:schemeClr val="tx2"/>
              </a:solidFill>
            </a:endParaRPr>
          </a:p>
        </p:txBody>
      </p:sp>
    </p:spTree>
    <p:extLst>
      <p:ext uri="{BB962C8B-B14F-4D97-AF65-F5344CB8AC3E}">
        <p14:creationId xmlns:p14="http://schemas.microsoft.com/office/powerpoint/2010/main" val="303376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77515" y="300229"/>
            <a:ext cx="11008895" cy="762000"/>
          </a:xfrm>
        </p:spPr>
        <p:txBody>
          <a:bodyPr>
            <a:noAutofit/>
          </a:bodyPr>
          <a:lstStyle/>
          <a:p>
            <a:pPr algn="ctr">
              <a:defRPr/>
            </a:pPr>
            <a:r>
              <a:rPr lang="en-US" altLang="en-US" b="1" dirty="0"/>
              <a:t>General Rules and Guidelines</a:t>
            </a:r>
          </a:p>
        </p:txBody>
      </p:sp>
      <p:sp>
        <p:nvSpPr>
          <p:cNvPr id="25603" name="Rectangle 3"/>
          <p:cNvSpPr>
            <a:spLocks noGrp="1" noChangeArrowheads="1"/>
          </p:cNvSpPr>
          <p:nvPr>
            <p:ph type="body" idx="1"/>
          </p:nvPr>
        </p:nvSpPr>
        <p:spPr>
          <a:xfrm>
            <a:off x="577515" y="1371320"/>
            <a:ext cx="11008895" cy="4191000"/>
          </a:xfrm>
        </p:spPr>
        <p:txBody>
          <a:bodyPr>
            <a:normAutofit fontScale="92500" lnSpcReduction="10000"/>
          </a:bodyPr>
          <a:lstStyle/>
          <a:p>
            <a:pPr marL="0" indent="0">
              <a:buClr>
                <a:srgbClr val="1D0FD1"/>
              </a:buClr>
              <a:buNone/>
            </a:pPr>
            <a:r>
              <a:rPr lang="en-US" altLang="en-US" sz="2382" b="1" dirty="0">
                <a:solidFill>
                  <a:schemeClr val="tx1"/>
                </a:solidFill>
              </a:rPr>
              <a:t>Rules For Determining Residence (Cont.)</a:t>
            </a:r>
            <a:endParaRPr lang="en-US" altLang="en-US" sz="1588" dirty="0">
              <a:solidFill>
                <a:srgbClr val="1C1C1C"/>
              </a:solidFill>
            </a:endParaRPr>
          </a:p>
          <a:p>
            <a:pPr marL="0" indent="0">
              <a:buClr>
                <a:srgbClr val="1D0FD1"/>
              </a:buClr>
              <a:buNone/>
            </a:pPr>
            <a:endParaRPr lang="en-US" altLang="en-US" sz="706" dirty="0">
              <a:solidFill>
                <a:srgbClr val="1C1C1C"/>
              </a:solidFill>
            </a:endParaRPr>
          </a:p>
          <a:p>
            <a:pPr lvl="1">
              <a:lnSpc>
                <a:spcPct val="90000"/>
              </a:lnSpc>
            </a:pPr>
            <a:r>
              <a:rPr lang="en-US" altLang="en-US" dirty="0">
                <a:solidFill>
                  <a:schemeClr val="tx2"/>
                </a:solidFill>
              </a:rPr>
              <a:t>The one-year residence period necessary to be classified as a resident does not begin until the student both is present and has manifested clear intent to become a California resident. </a:t>
            </a:r>
            <a:br>
              <a:rPr lang="en-US" altLang="en-US" dirty="0">
                <a:solidFill>
                  <a:schemeClr val="tx2"/>
                </a:solidFill>
              </a:rPr>
            </a:br>
            <a:r>
              <a:rPr lang="en-US" altLang="en-US" dirty="0">
                <a:solidFill>
                  <a:schemeClr val="tx2"/>
                </a:solidFill>
              </a:rPr>
              <a:t>EC § 68062(d); T5 § 54020 </a:t>
            </a:r>
          </a:p>
          <a:p>
            <a:pPr marL="457200" lvl="1" indent="0">
              <a:lnSpc>
                <a:spcPct val="90000"/>
              </a:lnSpc>
              <a:buNone/>
            </a:pPr>
            <a:endParaRPr lang="en-US" altLang="en-US" dirty="0">
              <a:solidFill>
                <a:schemeClr val="tx2"/>
              </a:solidFill>
            </a:endParaRPr>
          </a:p>
          <a:p>
            <a:pPr lvl="1"/>
            <a:r>
              <a:rPr lang="en-US" altLang="en-US" dirty="0">
                <a:solidFill>
                  <a:schemeClr val="tx2"/>
                </a:solidFill>
              </a:rPr>
              <a:t>If a student or the parents of a minor relinquish California residence after moving from the state, one full year of physical presence coupled with intent is required to reestablish residence. T5 § 54030</a:t>
            </a:r>
          </a:p>
          <a:p>
            <a:pPr marL="457200" lvl="1" indent="0">
              <a:buNone/>
            </a:pPr>
            <a:endParaRPr lang="en-US" altLang="en-US" dirty="0">
              <a:solidFill>
                <a:schemeClr val="tx2"/>
              </a:solidFill>
            </a:endParaRPr>
          </a:p>
          <a:p>
            <a:pPr lvl="1"/>
            <a:r>
              <a:rPr lang="en-US" altLang="en-US" dirty="0">
                <a:solidFill>
                  <a:schemeClr val="tx2"/>
                </a:solidFill>
              </a:rPr>
              <a:t>Temporary absences will not result in a loss of California residence if, during the absence, the person always intended to return and did nothing inconsistent with that intent. T5 § 54022(b)</a:t>
            </a:r>
          </a:p>
          <a:p>
            <a:pPr marL="457200" lvl="1" indent="0">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3807446459"/>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2.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3.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4.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5.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6.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7.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3" ma:contentTypeDescription="Create a new document." ma:contentTypeScope="" ma:versionID="ae3e5830b5282b7e4e56519e235cd9f8">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c85b030d4cf5f362b962c1b2e5b7266a"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0C8441-23ED-47EC-A367-7D29A82F9CDB}">
  <ds:schemaRefs>
    <ds:schemaRef ds:uri="http://schemas.microsoft.com/sharepoint/v3/contenttype/forms"/>
  </ds:schemaRefs>
</ds:datastoreItem>
</file>

<file path=customXml/itemProps2.xml><?xml version="1.0" encoding="utf-8"?>
<ds:datastoreItem xmlns:ds="http://schemas.openxmlformats.org/officeDocument/2006/customXml" ds:itemID="{A10AEC16-F5B1-4B6A-B997-5BBB045A8B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7FD3748-B6B7-4BED-8A03-EB94931BB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Digital_Futures_Webinar_Template</Template>
  <TotalTime>62785</TotalTime>
  <Words>13049</Words>
  <Application>Microsoft Office PowerPoint</Application>
  <PresentationFormat>Widescreen</PresentationFormat>
  <Paragraphs>754</Paragraphs>
  <Slides>57</Slides>
  <Notes>54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Wingdings</vt:lpstr>
      <vt:lpstr>Arial</vt:lpstr>
      <vt:lpstr>Monotype Sorts</vt:lpstr>
      <vt:lpstr>Times New Roman</vt:lpstr>
      <vt:lpstr>Verdana</vt:lpstr>
      <vt:lpstr>Calibri</vt:lpstr>
      <vt:lpstr>Source Sans Pro Semibold</vt:lpstr>
      <vt:lpstr>Source Sans Pro</vt:lpstr>
      <vt:lpstr>California Community Colleges - Blue</vt:lpstr>
      <vt:lpstr>California Community Colleges - Primary (White)</vt:lpstr>
      <vt:lpstr>1_California Community Colleges - Primary (White)</vt:lpstr>
      <vt:lpstr>Student Residency Classification Overview and Current Updates  Natalie Wagner, CCC Chancellor’s Office Rafael Artiga Meza, CCC Chancellor’s Office </vt:lpstr>
      <vt:lpstr>Agenda  Update on Student Residency Classification</vt:lpstr>
      <vt:lpstr>Basic Residency Definitions</vt:lpstr>
      <vt:lpstr>Basic Residency Definitions</vt:lpstr>
      <vt:lpstr>Basic Residency Definitions</vt:lpstr>
      <vt:lpstr>Next Steps for Implementation</vt:lpstr>
      <vt:lpstr>General Rules and Guidelines</vt:lpstr>
      <vt:lpstr>General Rules and Guidelines</vt:lpstr>
      <vt:lpstr>General Rules and Guidelines</vt:lpstr>
      <vt:lpstr>General Rules and Guidelines</vt:lpstr>
      <vt:lpstr>General Rules and Guidelines</vt:lpstr>
      <vt:lpstr>General Rules and Guidelines</vt:lpstr>
      <vt:lpstr>PowerPoint Presentation</vt:lpstr>
      <vt:lpstr>Memo: FS 24-06 Accepting Residency Determination from Another Community College District</vt:lpstr>
      <vt:lpstr>Process To Be Followed In Accepting Residency Classification Pursuant to ECS 68101 College Requirements </vt:lpstr>
      <vt:lpstr>Process To Be Followed In Accepting Residency Classification Pursuant to ECS 68101 Student Requirements </vt:lpstr>
      <vt:lpstr>Revoked Student Visas</vt:lpstr>
      <vt:lpstr>Changing from Nonresident to Resident</vt:lpstr>
      <vt:lpstr>EAD Cards and Residency Classification</vt:lpstr>
      <vt:lpstr>Moving to Live with California Resident Parent After  Turning 18 </vt:lpstr>
      <vt:lpstr>Residency and Athletics</vt:lpstr>
      <vt:lpstr>Nonresident Tuition Exemption for Refugees</vt:lpstr>
      <vt:lpstr>Afghan and Ukrainian Parolees</vt:lpstr>
      <vt:lpstr>Afghan and Ukrainian Parolees</vt:lpstr>
      <vt:lpstr>Nonresident Tuition Exemption for Students Enrolled in 6 or Fewer Units</vt:lpstr>
      <vt:lpstr>Proposed Nonresident Tuition Exemption  AB 695</vt:lpstr>
      <vt:lpstr>Proposed Nonresident Tuition Exemption  AB 1346</vt:lpstr>
      <vt:lpstr>PowerPoint Presentation</vt:lpstr>
      <vt:lpstr>Apportionment Eligibility for Nonresident Students </vt:lpstr>
      <vt:lpstr>Apportionment for Tutoring  AB 1187 (Irwin)</vt:lpstr>
      <vt:lpstr>Apportionment for Tutoring</vt:lpstr>
      <vt:lpstr>Regulatory Changes: Tutoring</vt:lpstr>
      <vt:lpstr>Regulatory Changes: Tutoring</vt:lpstr>
      <vt:lpstr>Special Admit FTES Limits</vt:lpstr>
      <vt:lpstr>PowerPoint Presentation</vt:lpstr>
      <vt:lpstr>AB 1540: AB 540 Affidavit from CSAC </vt:lpstr>
      <vt:lpstr>Must AB 540 students reside in California? </vt:lpstr>
      <vt:lpstr>Current AB 540 Exemption Eligibility Criteria</vt:lpstr>
      <vt:lpstr>Current AB 540 Exemption Eligibility Criteria</vt:lpstr>
      <vt:lpstr>Current AB 540 Exemption Eligibility Criteria</vt:lpstr>
      <vt:lpstr>Commonly asked questions</vt:lpstr>
      <vt:lpstr>Commonly asked questions</vt:lpstr>
      <vt:lpstr>Commonly asked questions</vt:lpstr>
      <vt:lpstr>Commonly asked questions</vt:lpstr>
      <vt:lpstr>Commonly asked questions</vt:lpstr>
      <vt:lpstr>Commonly asked questions</vt:lpstr>
      <vt:lpstr>B-visas and AB 540 Eligibility</vt:lpstr>
      <vt:lpstr>B-visas and AB 540 Eligibility</vt:lpstr>
      <vt:lpstr>Resources and Ways to Stay Informed</vt:lpstr>
      <vt:lpstr>PowerPoint Presentation</vt:lpstr>
      <vt:lpstr>True or False: Minors derive residence from their parents</vt:lpstr>
      <vt:lpstr>True or False: Students may derive residency from their spouse</vt:lpstr>
      <vt:lpstr>True or False: All students, including noncredit students must be classified as a resident or nonresident</vt:lpstr>
      <vt:lpstr>True or False: The one-year period necessary to be classified as a resident begins on the day an individual enters California.</vt:lpstr>
      <vt:lpstr>True or False: Special part-time students, other than nonimmigrants, are exempt from the nonresident tuition fee.</vt:lpstr>
      <vt:lpstr>Questions/Comments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Wagner, Natalie</cp:lastModifiedBy>
  <cp:revision>283</cp:revision>
  <cp:lastPrinted>2019-04-22T21:23:50Z</cp:lastPrinted>
  <dcterms:created xsi:type="dcterms:W3CDTF">2018-04-10T19:34:47Z</dcterms:created>
  <dcterms:modified xsi:type="dcterms:W3CDTF">2025-04-21T04:32:33Z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