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C23_772A99B8.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 id="2147483672" r:id="rId2"/>
  </p:sldMasterIdLst>
  <p:notesMasterIdLst>
    <p:notesMasterId r:id="rId52"/>
  </p:notesMasterIdLst>
  <p:handoutMasterIdLst>
    <p:handoutMasterId r:id="rId53"/>
  </p:handoutMasterIdLst>
  <p:sldIdLst>
    <p:sldId id="292" r:id="rId3"/>
    <p:sldId id="300" r:id="rId4"/>
    <p:sldId id="462" r:id="rId5"/>
    <p:sldId id="275" r:id="rId6"/>
    <p:sldId id="3047" r:id="rId7"/>
    <p:sldId id="1096" r:id="rId8"/>
    <p:sldId id="279" r:id="rId9"/>
    <p:sldId id="3081" r:id="rId10"/>
    <p:sldId id="3079" r:id="rId11"/>
    <p:sldId id="3096" r:id="rId12"/>
    <p:sldId id="3090" r:id="rId13"/>
    <p:sldId id="3093" r:id="rId14"/>
    <p:sldId id="3089" r:id="rId15"/>
    <p:sldId id="3091" r:id="rId16"/>
    <p:sldId id="3046" r:id="rId17"/>
    <p:sldId id="3100" r:id="rId18"/>
    <p:sldId id="3097" r:id="rId19"/>
    <p:sldId id="3098" r:id="rId20"/>
    <p:sldId id="3099" r:id="rId21"/>
    <p:sldId id="3086" r:id="rId22"/>
    <p:sldId id="3054" r:id="rId23"/>
    <p:sldId id="3058" r:id="rId24"/>
    <p:sldId id="3094" r:id="rId25"/>
    <p:sldId id="3056" r:id="rId26"/>
    <p:sldId id="259" r:id="rId27"/>
    <p:sldId id="3057" r:id="rId28"/>
    <p:sldId id="261" r:id="rId29"/>
    <p:sldId id="262" r:id="rId30"/>
    <p:sldId id="263" r:id="rId31"/>
    <p:sldId id="264" r:id="rId32"/>
    <p:sldId id="265" r:id="rId33"/>
    <p:sldId id="266" r:id="rId34"/>
    <p:sldId id="267" r:id="rId35"/>
    <p:sldId id="268" r:id="rId36"/>
    <p:sldId id="3101" r:id="rId37"/>
    <p:sldId id="273" r:id="rId38"/>
    <p:sldId id="274" r:id="rId39"/>
    <p:sldId id="276" r:id="rId40"/>
    <p:sldId id="277" r:id="rId41"/>
    <p:sldId id="3085" r:id="rId42"/>
    <p:sldId id="278" r:id="rId43"/>
    <p:sldId id="3102" r:id="rId44"/>
    <p:sldId id="280" r:id="rId45"/>
    <p:sldId id="3103" r:id="rId46"/>
    <p:sldId id="3104" r:id="rId47"/>
    <p:sldId id="3107" r:id="rId48"/>
    <p:sldId id="3105" r:id="rId49"/>
    <p:sldId id="336" r:id="rId50"/>
    <p:sldId id="337" r:id="rId51"/>
  </p:sldIdLst>
  <p:sldSz cx="12192000" cy="6858000"/>
  <p:notesSz cx="7010400" cy="9296400"/>
  <p:embeddedFontLst>
    <p:embeddedFont>
      <p:font typeface="Source Sans Pro" panose="020B050303040302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313637-392F-4027-B064-FF9216944D09}">
          <p14:sldIdLst>
            <p14:sldId id="292"/>
            <p14:sldId id="300"/>
            <p14:sldId id="462"/>
            <p14:sldId id="275"/>
            <p14:sldId id="3047"/>
            <p14:sldId id="1096"/>
            <p14:sldId id="279"/>
            <p14:sldId id="3081"/>
            <p14:sldId id="3079"/>
            <p14:sldId id="3096"/>
            <p14:sldId id="3090"/>
            <p14:sldId id="3093"/>
            <p14:sldId id="3089"/>
            <p14:sldId id="3091"/>
            <p14:sldId id="3046"/>
            <p14:sldId id="3100"/>
            <p14:sldId id="3097"/>
            <p14:sldId id="3098"/>
            <p14:sldId id="3099"/>
            <p14:sldId id="3086"/>
            <p14:sldId id="3054"/>
            <p14:sldId id="3058"/>
          </p14:sldIdLst>
        </p14:section>
        <p14:section name="Rafael" id="{28050095-4048-4178-8971-3C9A62AC2A83}">
          <p14:sldIdLst>
            <p14:sldId id="3094"/>
            <p14:sldId id="3056"/>
            <p14:sldId id="259"/>
            <p14:sldId id="3057"/>
            <p14:sldId id="261"/>
            <p14:sldId id="262"/>
            <p14:sldId id="263"/>
            <p14:sldId id="264"/>
            <p14:sldId id="265"/>
            <p14:sldId id="266"/>
            <p14:sldId id="267"/>
            <p14:sldId id="268"/>
            <p14:sldId id="3101"/>
            <p14:sldId id="273"/>
            <p14:sldId id="274"/>
            <p14:sldId id="276"/>
            <p14:sldId id="277"/>
            <p14:sldId id="3085"/>
            <p14:sldId id="278"/>
            <p14:sldId id="3102"/>
            <p14:sldId id="280"/>
            <p14:sldId id="3103"/>
            <p14:sldId id="3104"/>
            <p14:sldId id="3107"/>
            <p14:sldId id="3105"/>
            <p14:sldId id="336"/>
            <p14:sldId id="337"/>
          </p14:sldIdLst>
        </p14:section>
      </p14:sectionLst>
    </p:ex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17F578-6E8D-37C2-DA89-CB8B47DB26A5}" name="Wagner, Natalie" initials="NW" userId="S::nwagner@cccco.edu::f0494343-f98d-4733-ac36-45e4e4f979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3575A"/>
    <a:srgbClr val="002F6D"/>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2494" autoAdjust="0"/>
  </p:normalViewPr>
  <p:slideViewPr>
    <p:cSldViewPr snapToGrid="0" snapToObjects="1" showGuides="1">
      <p:cViewPr varScale="1">
        <p:scale>
          <a:sx n="77" d="100"/>
          <a:sy n="77" d="100"/>
        </p:scale>
        <p:origin x="984" y="90"/>
      </p:cViewPr>
      <p:guideLst>
        <p:guide orient="horz" pos="624"/>
        <p:guide pos="64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omments/modernComment_C23_772A99B8.xml><?xml version="1.0" encoding="utf-8"?>
<p188:cmLst xmlns:a="http://schemas.openxmlformats.org/drawingml/2006/main" xmlns:r="http://schemas.openxmlformats.org/officeDocument/2006/relationships" xmlns:p188="http://schemas.microsoft.com/office/powerpoint/2018/8/main">
  <p188:cm id="{68915FE3-1E65-4F54-86A5-33E1F0E08BA9}" authorId="{C017F578-6E8D-37C2-DA89-CB8B47DB26A5}" created="2025-04-18T14:35:07.980">
    <ac:txMkLst xmlns:ac="http://schemas.microsoft.com/office/drawing/2013/main/command">
      <pc:docMk xmlns:pc="http://schemas.microsoft.com/office/powerpoint/2013/main/command"/>
      <pc:sldMk xmlns:pc="http://schemas.microsoft.com/office/powerpoint/2013/main/command" cId="1999280568" sldId="3107"/>
      <ac:spMk id="3" creationId="{B9B3EAAB-F431-B31F-F52C-76D3CC2BDB2B}"/>
      <ac:txMk cp="547" len="20">
        <ac:context len="829" hash="2015375956"/>
      </ac:txMk>
    </ac:txMkLst>
    <p188:pos x="10397647" y="2408172"/>
    <p188:txBody>
      <a:bodyPr/>
      <a:lstStyle/>
      <a:p>
        <a:r>
          <a:rPr lang="en-US"/>
          <a:t>Do we want to add an email for them?</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5.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www.cccco.edu/-/media/CCCCO-Website/docs/memo/fs-24-08-standardized-attendence-accounting-memo-9-24-24.pdf?la=en&amp;hash=7C5FB88FFC99B057C147A58364D3D7D8F877D7DB" TargetMode="External"/><Relationship Id="rId7" Type="http://schemas.openxmlformats.org/officeDocument/2006/relationships/image" Target="../media/image32.png"/><Relationship Id="rId2" Type="http://schemas.openxmlformats.org/officeDocument/2006/relationships/hyperlink" Target="https://www.cccco.edu/-/media/CCCCO-Website/docs/presentation-slides/september2024fiscalpolicywebinarattendanceaccounting.pdf?la=en&amp;hash=DFE7EAF9600A686185C844ED61E3063135220EDF" TargetMode="External"/><Relationship Id="rId1" Type="http://schemas.openxmlformats.org/officeDocument/2006/relationships/hyperlink" Target="https://cccconfer.zoom.us/rec/play/CBD448LjnbmyD5KGFjJUqDD6VH2R3FwVjIzVpv534S98lP7uy6147Zjg06VaZIz8deu6fgqtfXOV-T-E.OpK9MA3CMrwwJg7H?canPlayFromShare=true&amp;from=share_recording_detail&amp;continueMode=true&amp;componentName=rec-play&amp;originRequestUrl=https%3A%2F%2Fcccconfer.zoom.us%2Frec%2Fshare%2Fcdrb9b9At-CQAj7yZxMT7Y-HlHFFpwx3ky05Yzz9Wq0GD2PuTaSEycyzoA703bO1.N2urCa1jVN55uLR3"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hyperlink" Target="https://www.cccco.edu/-/media/CCCCO-Website/docs/faq/standardizedattendanceaccountingmethodfaq1232024.pdf?la=en&amp;hash=E6FE33704528D3617B7FC7ED659293B8E4C1F6BF" TargetMode="External"/><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5.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cccconfer.zoom.us/rec/play/CBD448LjnbmyD5KGFjJUqDD6VH2R3FwVjIzVpv534S98lP7uy6147Zjg06VaZIz8deu6fgqtfXOV-T-E.OpK9MA3CMrwwJg7H?canPlayFromShare=true&amp;from=share_recording_detail&amp;continueMode=true&amp;componentName=rec-play&amp;originRequestUrl=https%3A%2F%2Fcccconfer.zoom.us%2Frec%2Fshare%2Fcdrb9b9At-CQAj7yZxMT7Y-HlHFFpwx3ky05Yzz9Wq0GD2PuTaSEycyzoA703bO1.N2urCa1jVN55uLR3" TargetMode="External"/><Relationship Id="rId7" Type="http://schemas.openxmlformats.org/officeDocument/2006/relationships/hyperlink" Target="https://www.cccco.edu/-/media/CCCCO-Website/docs/memo/fs-24-08-standardized-attendence-accounting-memo-9-24-24.pdf?la=en&amp;hash=7C5FB88FFC99B057C147A58364D3D7D8F877D7DB" TargetMode="External"/><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hyperlink" Target="https://www.cccco.edu/-/media/CCCCO-Website/docs/faq/standardizedattendanceaccountingmethodfaq1232024.pdf?la=en&amp;hash=E6FE33704528D3617B7FC7ED659293B8E4C1F6BF" TargetMode="External"/><Relationship Id="rId4" Type="http://schemas.openxmlformats.org/officeDocument/2006/relationships/hyperlink" Target="https://www.cccco.edu/-/media/CCCCO-Website/docs/presentation-slides/september2024fiscalpolicywebinarattendanceaccounting.pdf?la=en&amp;hash=DFE7EAF9600A686185C844ED61E3063135220EDF" TargetMode="External"/><Relationship Id="rId9"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DFBE6-161B-4015-AAA4-CE4233F2CA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2A84A7-955B-4F5F-BE4B-380D1AF02D10}">
      <dgm:prSet/>
      <dgm:spPr/>
      <dgm:t>
        <a:bodyPr/>
        <a:lstStyle/>
        <a:p>
          <a:pPr>
            <a:lnSpc>
              <a:spcPct val="100000"/>
            </a:lnSpc>
          </a:pPr>
          <a:r>
            <a:rPr lang="en-US" b="0" i="0" baseline="0" dirty="0"/>
            <a:t>Our office convened </a:t>
          </a:r>
          <a:r>
            <a:rPr lang="en-US" dirty="0"/>
            <a:t>the Working Learner Taskforce to propose </a:t>
          </a:r>
          <a:r>
            <a:rPr lang="en-US" b="0" i="0" baseline="0" dirty="0"/>
            <a:t>updates to the current attendance accounting rules for credit courses through regulatory changes. </a:t>
          </a:r>
          <a:endParaRPr lang="en-US" dirty="0"/>
        </a:p>
      </dgm:t>
    </dgm:pt>
    <dgm:pt modelId="{EC286446-53FC-47CE-9F71-D26B80EC541F}" type="parTrans" cxnId="{90AD279D-016C-4F5C-84DE-0604492B82D0}">
      <dgm:prSet/>
      <dgm:spPr/>
      <dgm:t>
        <a:bodyPr/>
        <a:lstStyle/>
        <a:p>
          <a:endParaRPr lang="en-US"/>
        </a:p>
      </dgm:t>
    </dgm:pt>
    <dgm:pt modelId="{3A9268BE-012F-4F95-A683-EE48686A95DE}" type="sibTrans" cxnId="{90AD279D-016C-4F5C-84DE-0604492B82D0}">
      <dgm:prSet/>
      <dgm:spPr/>
      <dgm:t>
        <a:bodyPr/>
        <a:lstStyle/>
        <a:p>
          <a:endParaRPr lang="en-US"/>
        </a:p>
      </dgm:t>
    </dgm:pt>
    <dgm:pt modelId="{756E5C69-FA93-498A-81CC-2904942618AC}">
      <dgm:prSet/>
      <dgm:spPr/>
      <dgm:t>
        <a:bodyPr/>
        <a:lstStyle/>
        <a:p>
          <a:pPr>
            <a:lnSpc>
              <a:spcPct val="100000"/>
            </a:lnSpc>
          </a:pPr>
          <a:r>
            <a:rPr lang="en-US" b="0" i="0" baseline="0"/>
            <a:t>The purpose of these updates is to remove barriers and incentivize the offering of shorter-length and flexible courses</a:t>
          </a:r>
          <a:r>
            <a:rPr lang="en-US"/>
            <a:t> to better serve working adults.</a:t>
          </a:r>
        </a:p>
      </dgm:t>
    </dgm:pt>
    <dgm:pt modelId="{4B5806A8-4923-4660-9200-B4D0B1B0DFBC}" type="parTrans" cxnId="{DF4CABC9-5B31-426F-88FF-C18001B8E42E}">
      <dgm:prSet/>
      <dgm:spPr/>
      <dgm:t>
        <a:bodyPr/>
        <a:lstStyle/>
        <a:p>
          <a:endParaRPr lang="en-US"/>
        </a:p>
      </dgm:t>
    </dgm:pt>
    <dgm:pt modelId="{322A1B96-DC02-41EA-BEDF-23B363E190E0}" type="sibTrans" cxnId="{DF4CABC9-5B31-426F-88FF-C18001B8E42E}">
      <dgm:prSet/>
      <dgm:spPr/>
      <dgm:t>
        <a:bodyPr/>
        <a:lstStyle/>
        <a:p>
          <a:endParaRPr lang="en-US"/>
        </a:p>
      </dgm:t>
    </dgm:pt>
    <dgm:pt modelId="{B7BBF26E-A0D0-407F-B09A-C0CC422B06C8}">
      <dgm:prSet/>
      <dgm:spPr/>
      <dgm:t>
        <a:bodyPr/>
        <a:lstStyle/>
        <a:p>
          <a:pPr>
            <a:lnSpc>
              <a:spcPct val="100000"/>
            </a:lnSpc>
          </a:pPr>
          <a:r>
            <a:rPr lang="en-US"/>
            <a:t>The updated regulations were presented at Consultation Council in January and went to the Board of Governors for a first reading in January and a second reading in March.</a:t>
          </a:r>
        </a:p>
      </dgm:t>
    </dgm:pt>
    <dgm:pt modelId="{F14CB2D3-3C16-4B0B-8FDA-62A1B47F678D}" type="parTrans" cxnId="{51F0945A-EE9C-4E09-BA2D-7F849C0DAECB}">
      <dgm:prSet/>
      <dgm:spPr/>
      <dgm:t>
        <a:bodyPr/>
        <a:lstStyle/>
        <a:p>
          <a:endParaRPr lang="en-US"/>
        </a:p>
      </dgm:t>
    </dgm:pt>
    <dgm:pt modelId="{ECAC9E8A-AB89-4620-B920-DBEB97E39F88}" type="sibTrans" cxnId="{51F0945A-EE9C-4E09-BA2D-7F849C0DAECB}">
      <dgm:prSet/>
      <dgm:spPr/>
      <dgm:t>
        <a:bodyPr/>
        <a:lstStyle/>
        <a:p>
          <a:endParaRPr lang="en-US"/>
        </a:p>
      </dgm:t>
    </dgm:pt>
    <dgm:pt modelId="{E1636FAA-F8D4-40BD-AA80-E6863AC3BF58}" type="pres">
      <dgm:prSet presAssocID="{F64DFBE6-161B-4015-AAA4-CE4233F2CA95}" presName="root" presStyleCnt="0">
        <dgm:presLayoutVars>
          <dgm:dir/>
          <dgm:resizeHandles val="exact"/>
        </dgm:presLayoutVars>
      </dgm:prSet>
      <dgm:spPr/>
    </dgm:pt>
    <dgm:pt modelId="{D62EB350-F0D9-461B-85B8-E242889A19A5}" type="pres">
      <dgm:prSet presAssocID="{452A84A7-955B-4F5F-BE4B-380D1AF02D10}" presName="compNode" presStyleCnt="0"/>
      <dgm:spPr/>
    </dgm:pt>
    <dgm:pt modelId="{40DADEAF-5BDB-4C38-8E34-4D1FF54FB54E}" type="pres">
      <dgm:prSet presAssocID="{452A84A7-955B-4F5F-BE4B-380D1AF02D10}" presName="bgRect" presStyleLbl="bgShp" presStyleIdx="0" presStyleCnt="3"/>
      <dgm:spPr/>
    </dgm:pt>
    <dgm:pt modelId="{D859B5EA-58C7-4E30-BB31-7BFA64E1136B}" type="pres">
      <dgm:prSet presAssocID="{452A84A7-955B-4F5F-BE4B-380D1AF02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7903AC9-FDEC-428E-9EFF-634EDA866A00}" type="pres">
      <dgm:prSet presAssocID="{452A84A7-955B-4F5F-BE4B-380D1AF02D10}" presName="spaceRect" presStyleCnt="0"/>
      <dgm:spPr/>
    </dgm:pt>
    <dgm:pt modelId="{8696CA7D-9F79-4081-8295-060247CE8765}" type="pres">
      <dgm:prSet presAssocID="{452A84A7-955B-4F5F-BE4B-380D1AF02D10}" presName="parTx" presStyleLbl="revTx" presStyleIdx="0" presStyleCnt="3">
        <dgm:presLayoutVars>
          <dgm:chMax val="0"/>
          <dgm:chPref val="0"/>
        </dgm:presLayoutVars>
      </dgm:prSet>
      <dgm:spPr/>
    </dgm:pt>
    <dgm:pt modelId="{348EDEB1-D54A-40C5-827D-1573CCFAF1CA}" type="pres">
      <dgm:prSet presAssocID="{3A9268BE-012F-4F95-A683-EE48686A95DE}" presName="sibTrans" presStyleCnt="0"/>
      <dgm:spPr/>
    </dgm:pt>
    <dgm:pt modelId="{61549BA5-1C8B-4D83-8DF6-8F95878EF426}" type="pres">
      <dgm:prSet presAssocID="{756E5C69-FA93-498A-81CC-2904942618AC}" presName="compNode" presStyleCnt="0"/>
      <dgm:spPr/>
    </dgm:pt>
    <dgm:pt modelId="{693F336B-C7E4-4219-BD39-1C98E7AE2E0B}" type="pres">
      <dgm:prSet presAssocID="{756E5C69-FA93-498A-81CC-2904942618AC}" presName="bgRect" presStyleLbl="bgShp" presStyleIdx="1" presStyleCnt="3"/>
      <dgm:spPr/>
    </dgm:pt>
    <dgm:pt modelId="{66741B06-2AA9-47EB-8EA6-885CB8C78249}" type="pres">
      <dgm:prSet presAssocID="{756E5C69-FA93-498A-81CC-2904942618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1E7AA96-983B-4362-AFDA-626368AC7AC9}" type="pres">
      <dgm:prSet presAssocID="{756E5C69-FA93-498A-81CC-2904942618AC}" presName="spaceRect" presStyleCnt="0"/>
      <dgm:spPr/>
    </dgm:pt>
    <dgm:pt modelId="{6010DA5B-5FB9-4D2D-9203-53A8A9389549}" type="pres">
      <dgm:prSet presAssocID="{756E5C69-FA93-498A-81CC-2904942618AC}" presName="parTx" presStyleLbl="revTx" presStyleIdx="1" presStyleCnt="3">
        <dgm:presLayoutVars>
          <dgm:chMax val="0"/>
          <dgm:chPref val="0"/>
        </dgm:presLayoutVars>
      </dgm:prSet>
      <dgm:spPr/>
    </dgm:pt>
    <dgm:pt modelId="{4EBE320D-0EDA-4189-AB8F-C259AAB3CE41}" type="pres">
      <dgm:prSet presAssocID="{322A1B96-DC02-41EA-BEDF-23B363E190E0}" presName="sibTrans" presStyleCnt="0"/>
      <dgm:spPr/>
    </dgm:pt>
    <dgm:pt modelId="{F9F68A8D-9D88-4B8D-B7F8-251291A59189}" type="pres">
      <dgm:prSet presAssocID="{B7BBF26E-A0D0-407F-B09A-C0CC422B06C8}" presName="compNode" presStyleCnt="0"/>
      <dgm:spPr/>
    </dgm:pt>
    <dgm:pt modelId="{F3D3E04D-BC55-4C4A-8E5A-90F9C02F1D97}" type="pres">
      <dgm:prSet presAssocID="{B7BBF26E-A0D0-407F-B09A-C0CC422B06C8}" presName="bgRect" presStyleLbl="bgShp" presStyleIdx="2" presStyleCnt="3"/>
      <dgm:spPr/>
    </dgm:pt>
    <dgm:pt modelId="{D2DCB7F7-C76C-4C18-AC05-0094E2E9544B}" type="pres">
      <dgm:prSet presAssocID="{B7BBF26E-A0D0-407F-B09A-C0CC422B06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62D8C4DB-13B5-4EF3-894D-714D51CF9B99}" type="pres">
      <dgm:prSet presAssocID="{B7BBF26E-A0D0-407F-B09A-C0CC422B06C8}" presName="spaceRect" presStyleCnt="0"/>
      <dgm:spPr/>
    </dgm:pt>
    <dgm:pt modelId="{24A401EF-DDEE-429F-A5F4-E08387BE1931}" type="pres">
      <dgm:prSet presAssocID="{B7BBF26E-A0D0-407F-B09A-C0CC422B06C8}" presName="parTx" presStyleLbl="revTx" presStyleIdx="2" presStyleCnt="3">
        <dgm:presLayoutVars>
          <dgm:chMax val="0"/>
          <dgm:chPref val="0"/>
        </dgm:presLayoutVars>
      </dgm:prSet>
      <dgm:spPr/>
    </dgm:pt>
  </dgm:ptLst>
  <dgm:cxnLst>
    <dgm:cxn modelId="{DD5E2C04-A564-495A-9BAF-424FD6CAF11D}" type="presOf" srcId="{B7BBF26E-A0D0-407F-B09A-C0CC422B06C8}" destId="{24A401EF-DDEE-429F-A5F4-E08387BE1931}" srcOrd="0" destOrd="0" presId="urn:microsoft.com/office/officeart/2018/2/layout/IconVerticalSolidList"/>
    <dgm:cxn modelId="{4AF8510C-01C5-4B0C-BA2E-ADC2CF999DDA}" type="presOf" srcId="{756E5C69-FA93-498A-81CC-2904942618AC}" destId="{6010DA5B-5FB9-4D2D-9203-53A8A9389549}" srcOrd="0" destOrd="0" presId="urn:microsoft.com/office/officeart/2018/2/layout/IconVerticalSolidList"/>
    <dgm:cxn modelId="{E46C5C3D-7286-46BF-9184-C5728FA92AD5}" type="presOf" srcId="{452A84A7-955B-4F5F-BE4B-380D1AF02D10}" destId="{8696CA7D-9F79-4081-8295-060247CE8765}" srcOrd="0" destOrd="0" presId="urn:microsoft.com/office/officeart/2018/2/layout/IconVerticalSolidList"/>
    <dgm:cxn modelId="{576C024A-F4F6-4A08-B68C-88883AA14666}" type="presOf" srcId="{F64DFBE6-161B-4015-AAA4-CE4233F2CA95}" destId="{E1636FAA-F8D4-40BD-AA80-E6863AC3BF58}" srcOrd="0" destOrd="0" presId="urn:microsoft.com/office/officeart/2018/2/layout/IconVerticalSolidList"/>
    <dgm:cxn modelId="{51F0945A-EE9C-4E09-BA2D-7F849C0DAECB}" srcId="{F64DFBE6-161B-4015-AAA4-CE4233F2CA95}" destId="{B7BBF26E-A0D0-407F-B09A-C0CC422B06C8}" srcOrd="2" destOrd="0" parTransId="{F14CB2D3-3C16-4B0B-8FDA-62A1B47F678D}" sibTransId="{ECAC9E8A-AB89-4620-B920-DBEB97E39F88}"/>
    <dgm:cxn modelId="{90AD279D-016C-4F5C-84DE-0604492B82D0}" srcId="{F64DFBE6-161B-4015-AAA4-CE4233F2CA95}" destId="{452A84A7-955B-4F5F-BE4B-380D1AF02D10}" srcOrd="0" destOrd="0" parTransId="{EC286446-53FC-47CE-9F71-D26B80EC541F}" sibTransId="{3A9268BE-012F-4F95-A683-EE48686A95DE}"/>
    <dgm:cxn modelId="{DF4CABC9-5B31-426F-88FF-C18001B8E42E}" srcId="{F64DFBE6-161B-4015-AAA4-CE4233F2CA95}" destId="{756E5C69-FA93-498A-81CC-2904942618AC}" srcOrd="1" destOrd="0" parTransId="{4B5806A8-4923-4660-9200-B4D0B1B0DFBC}" sibTransId="{322A1B96-DC02-41EA-BEDF-23B363E190E0}"/>
    <dgm:cxn modelId="{0105498F-7179-489D-A831-9D3723D554AF}" type="presParOf" srcId="{E1636FAA-F8D4-40BD-AA80-E6863AC3BF58}" destId="{D62EB350-F0D9-461B-85B8-E242889A19A5}" srcOrd="0" destOrd="0" presId="urn:microsoft.com/office/officeart/2018/2/layout/IconVerticalSolidList"/>
    <dgm:cxn modelId="{5E34F248-1093-40E5-A424-10D7F3C567CE}" type="presParOf" srcId="{D62EB350-F0D9-461B-85B8-E242889A19A5}" destId="{40DADEAF-5BDB-4C38-8E34-4D1FF54FB54E}" srcOrd="0" destOrd="0" presId="urn:microsoft.com/office/officeart/2018/2/layout/IconVerticalSolidList"/>
    <dgm:cxn modelId="{676718E9-614F-4DB1-A100-F0C0D72D7B08}" type="presParOf" srcId="{D62EB350-F0D9-461B-85B8-E242889A19A5}" destId="{D859B5EA-58C7-4E30-BB31-7BFA64E1136B}" srcOrd="1" destOrd="0" presId="urn:microsoft.com/office/officeart/2018/2/layout/IconVerticalSolidList"/>
    <dgm:cxn modelId="{3889ADEB-F614-4AF7-970A-1FE43F0BEC3D}" type="presParOf" srcId="{D62EB350-F0D9-461B-85B8-E242889A19A5}" destId="{77903AC9-FDEC-428E-9EFF-634EDA866A00}" srcOrd="2" destOrd="0" presId="urn:microsoft.com/office/officeart/2018/2/layout/IconVerticalSolidList"/>
    <dgm:cxn modelId="{46357957-4F2A-499C-B460-83AED13EDF26}" type="presParOf" srcId="{D62EB350-F0D9-461B-85B8-E242889A19A5}" destId="{8696CA7D-9F79-4081-8295-060247CE8765}" srcOrd="3" destOrd="0" presId="urn:microsoft.com/office/officeart/2018/2/layout/IconVerticalSolidList"/>
    <dgm:cxn modelId="{54BEFC1D-02D8-4D21-B076-9409891C2EDE}" type="presParOf" srcId="{E1636FAA-F8D4-40BD-AA80-E6863AC3BF58}" destId="{348EDEB1-D54A-40C5-827D-1573CCFAF1CA}" srcOrd="1" destOrd="0" presId="urn:microsoft.com/office/officeart/2018/2/layout/IconVerticalSolidList"/>
    <dgm:cxn modelId="{89C7A1D8-F764-497B-B2EE-635B44EFF6A6}" type="presParOf" srcId="{E1636FAA-F8D4-40BD-AA80-E6863AC3BF58}" destId="{61549BA5-1C8B-4D83-8DF6-8F95878EF426}" srcOrd="2" destOrd="0" presId="urn:microsoft.com/office/officeart/2018/2/layout/IconVerticalSolidList"/>
    <dgm:cxn modelId="{99EC392C-DF95-4A5D-815E-0DAD18CF41F4}" type="presParOf" srcId="{61549BA5-1C8B-4D83-8DF6-8F95878EF426}" destId="{693F336B-C7E4-4219-BD39-1C98E7AE2E0B}" srcOrd="0" destOrd="0" presId="urn:microsoft.com/office/officeart/2018/2/layout/IconVerticalSolidList"/>
    <dgm:cxn modelId="{6860FB18-AD95-45B6-BAC1-AABD6DC3FD1D}" type="presParOf" srcId="{61549BA5-1C8B-4D83-8DF6-8F95878EF426}" destId="{66741B06-2AA9-47EB-8EA6-885CB8C78249}" srcOrd="1" destOrd="0" presId="urn:microsoft.com/office/officeart/2018/2/layout/IconVerticalSolidList"/>
    <dgm:cxn modelId="{17DC1B6C-AEF2-49D2-A7B0-9507725AE752}" type="presParOf" srcId="{61549BA5-1C8B-4D83-8DF6-8F95878EF426}" destId="{D1E7AA96-983B-4362-AFDA-626368AC7AC9}" srcOrd="2" destOrd="0" presId="urn:microsoft.com/office/officeart/2018/2/layout/IconVerticalSolidList"/>
    <dgm:cxn modelId="{A79A191E-9DDE-43AF-B93E-B866C553A8C6}" type="presParOf" srcId="{61549BA5-1C8B-4D83-8DF6-8F95878EF426}" destId="{6010DA5B-5FB9-4D2D-9203-53A8A9389549}" srcOrd="3" destOrd="0" presId="urn:microsoft.com/office/officeart/2018/2/layout/IconVerticalSolidList"/>
    <dgm:cxn modelId="{7F866A8C-2887-4C16-BA0D-6FD929E8E66F}" type="presParOf" srcId="{E1636FAA-F8D4-40BD-AA80-E6863AC3BF58}" destId="{4EBE320D-0EDA-4189-AB8F-C259AAB3CE41}" srcOrd="3" destOrd="0" presId="urn:microsoft.com/office/officeart/2018/2/layout/IconVerticalSolidList"/>
    <dgm:cxn modelId="{B415865F-150F-497D-BB85-710135E31009}" type="presParOf" srcId="{E1636FAA-F8D4-40BD-AA80-E6863AC3BF58}" destId="{F9F68A8D-9D88-4B8D-B7F8-251291A59189}" srcOrd="4" destOrd="0" presId="urn:microsoft.com/office/officeart/2018/2/layout/IconVerticalSolidList"/>
    <dgm:cxn modelId="{C5CE105A-DB52-4C4A-BB91-F6565062684E}" type="presParOf" srcId="{F9F68A8D-9D88-4B8D-B7F8-251291A59189}" destId="{F3D3E04D-BC55-4C4A-8E5A-90F9C02F1D97}" srcOrd="0" destOrd="0" presId="urn:microsoft.com/office/officeart/2018/2/layout/IconVerticalSolidList"/>
    <dgm:cxn modelId="{9C157DDD-7DE2-41C5-BA4F-15BB7D4BDB05}" type="presParOf" srcId="{F9F68A8D-9D88-4B8D-B7F8-251291A59189}" destId="{D2DCB7F7-C76C-4C18-AC05-0094E2E9544B}" srcOrd="1" destOrd="0" presId="urn:microsoft.com/office/officeart/2018/2/layout/IconVerticalSolidList"/>
    <dgm:cxn modelId="{36F45C25-F372-43B1-A655-A47749F8FA40}" type="presParOf" srcId="{F9F68A8D-9D88-4B8D-B7F8-251291A59189}" destId="{62D8C4DB-13B5-4EF3-894D-714D51CF9B99}" srcOrd="2" destOrd="0" presId="urn:microsoft.com/office/officeart/2018/2/layout/IconVerticalSolidList"/>
    <dgm:cxn modelId="{66651912-B814-4CF9-9F39-8D9A2F8AF004}" type="presParOf" srcId="{F9F68A8D-9D88-4B8D-B7F8-251291A59189}" destId="{24A401EF-DDEE-429F-A5F4-E08387BE19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9850C-DF74-4D83-9152-78ACF29722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5714CB-6629-4400-8F7E-AD6EE985DDCF}">
      <dgm:prSet/>
      <dgm:spPr/>
      <dgm:t>
        <a:bodyPr/>
        <a:lstStyle/>
        <a:p>
          <a:pPr>
            <a:lnSpc>
              <a:spcPct val="100000"/>
            </a:lnSpc>
          </a:pPr>
          <a:r>
            <a:rPr lang="en-US" dirty="0"/>
            <a:t>The attendance accounting method used each course is based on attributes of the course (the type of course, length of the course, the way it is scheduled, credit or noncredit, modality, etc.). </a:t>
          </a:r>
        </a:p>
      </dgm:t>
    </dgm:pt>
    <dgm:pt modelId="{B4A6374C-F5DD-46F9-83DD-FFE3C76B1B3A}" type="parTrans" cxnId="{1DFFA34D-623C-4F8B-9CF5-206F8D761162}">
      <dgm:prSet/>
      <dgm:spPr/>
      <dgm:t>
        <a:bodyPr/>
        <a:lstStyle/>
        <a:p>
          <a:endParaRPr lang="en-US"/>
        </a:p>
      </dgm:t>
    </dgm:pt>
    <dgm:pt modelId="{8574EB73-8A2C-4A5D-91EE-62E8AF0C0E42}" type="sibTrans" cxnId="{1DFFA34D-623C-4F8B-9CF5-206F8D761162}">
      <dgm:prSet/>
      <dgm:spPr/>
      <dgm:t>
        <a:bodyPr/>
        <a:lstStyle/>
        <a:p>
          <a:endParaRPr lang="en-US"/>
        </a:p>
      </dgm:t>
    </dgm:pt>
    <dgm:pt modelId="{276AD814-98A4-4AE9-B156-76094A4F4971}">
      <dgm:prSet/>
      <dgm:spPr/>
      <dgm:t>
        <a:bodyPr/>
        <a:lstStyle/>
        <a:p>
          <a:pPr>
            <a:lnSpc>
              <a:spcPct val="100000"/>
            </a:lnSpc>
          </a:pPr>
          <a:r>
            <a:rPr lang="en-US"/>
            <a:t>Each course uses a single attendance accounting method in calculating the Full-Time Equivalent Students (FTES) generated in the course.</a:t>
          </a:r>
        </a:p>
      </dgm:t>
    </dgm:pt>
    <dgm:pt modelId="{CB8A36A6-FA55-4DF3-9201-D63027449D1C}" type="parTrans" cxnId="{DF2DD342-5A4C-4411-81E7-1F14187C2EE0}">
      <dgm:prSet/>
      <dgm:spPr/>
      <dgm:t>
        <a:bodyPr/>
        <a:lstStyle/>
        <a:p>
          <a:endParaRPr lang="en-US"/>
        </a:p>
      </dgm:t>
    </dgm:pt>
    <dgm:pt modelId="{307BBBF9-E8F0-4605-9D5F-A22380D8B6F2}" type="sibTrans" cxnId="{DF2DD342-5A4C-4411-81E7-1F14187C2EE0}">
      <dgm:prSet/>
      <dgm:spPr/>
      <dgm:t>
        <a:bodyPr/>
        <a:lstStyle/>
        <a:p>
          <a:endParaRPr lang="en-US"/>
        </a:p>
      </dgm:t>
    </dgm:pt>
    <dgm:pt modelId="{83AC63E8-7B9D-4A4D-B246-148D841D18C6}">
      <dgm:prSet/>
      <dgm:spPr/>
      <dgm:t>
        <a:bodyPr/>
        <a:lstStyle/>
        <a:p>
          <a:pPr>
            <a:lnSpc>
              <a:spcPct val="100000"/>
            </a:lnSpc>
          </a:pPr>
          <a:r>
            <a:rPr lang="en-US"/>
            <a:t>Under the prior attendance accounting rules, a short-term credit course would use either the daily census method(Title 5, § 58003.1(c)) or the positive attendance method (Title 5, § 58003.1(d)). </a:t>
          </a:r>
        </a:p>
      </dgm:t>
    </dgm:pt>
    <dgm:pt modelId="{EB7E6EF3-053F-4BBA-9FB2-861FCE513E00}" type="parTrans" cxnId="{44CC7790-F7C0-47BC-9CAE-1A3906FB8874}">
      <dgm:prSet/>
      <dgm:spPr/>
      <dgm:t>
        <a:bodyPr/>
        <a:lstStyle/>
        <a:p>
          <a:endParaRPr lang="en-US"/>
        </a:p>
      </dgm:t>
    </dgm:pt>
    <dgm:pt modelId="{EC3B04CC-9EFF-43DB-8D38-DDF94C2EC294}" type="sibTrans" cxnId="{44CC7790-F7C0-47BC-9CAE-1A3906FB8874}">
      <dgm:prSet/>
      <dgm:spPr/>
      <dgm:t>
        <a:bodyPr/>
        <a:lstStyle/>
        <a:p>
          <a:endParaRPr lang="en-US"/>
        </a:p>
      </dgm:t>
    </dgm:pt>
    <dgm:pt modelId="{C663C315-3883-4C6D-ACD7-21C29112C7CB}">
      <dgm:prSet/>
      <dgm:spPr/>
      <dgm:t>
        <a:bodyPr/>
        <a:lstStyle/>
        <a:p>
          <a:pPr>
            <a:lnSpc>
              <a:spcPct val="100000"/>
            </a:lnSpc>
          </a:pPr>
          <a:r>
            <a:rPr lang="en-US" dirty="0"/>
            <a:t>The regulatory updates only impact attendance accounting. No changes were made related to course scheduling.</a:t>
          </a:r>
        </a:p>
      </dgm:t>
    </dgm:pt>
    <dgm:pt modelId="{283CECC8-6331-4279-907C-305E7B56BDAE}" type="parTrans" cxnId="{BC8175A1-3864-49F7-B1E7-18A50A6DF98D}">
      <dgm:prSet/>
      <dgm:spPr/>
      <dgm:t>
        <a:bodyPr/>
        <a:lstStyle/>
        <a:p>
          <a:endParaRPr lang="en-US"/>
        </a:p>
      </dgm:t>
    </dgm:pt>
    <dgm:pt modelId="{0C99D2A6-0D1F-4204-BD2F-56F38AAF7C49}" type="sibTrans" cxnId="{BC8175A1-3864-49F7-B1E7-18A50A6DF98D}">
      <dgm:prSet/>
      <dgm:spPr/>
      <dgm:t>
        <a:bodyPr/>
        <a:lstStyle/>
        <a:p>
          <a:endParaRPr lang="en-US"/>
        </a:p>
      </dgm:t>
    </dgm:pt>
    <dgm:pt modelId="{B6CBB90B-92D6-45BB-9532-67D88859F43C}" type="pres">
      <dgm:prSet presAssocID="{61B9850C-DF74-4D83-9152-78ACF29722D1}" presName="root" presStyleCnt="0">
        <dgm:presLayoutVars>
          <dgm:dir/>
          <dgm:resizeHandles val="exact"/>
        </dgm:presLayoutVars>
      </dgm:prSet>
      <dgm:spPr/>
    </dgm:pt>
    <dgm:pt modelId="{31A622E1-C484-4564-B2B8-0936A92B17D4}" type="pres">
      <dgm:prSet presAssocID="{E05714CB-6629-4400-8F7E-AD6EE985DDCF}" presName="compNode" presStyleCnt="0"/>
      <dgm:spPr/>
    </dgm:pt>
    <dgm:pt modelId="{3200757F-1C48-4B4E-A24D-85B738168BC6}" type="pres">
      <dgm:prSet presAssocID="{E05714CB-6629-4400-8F7E-AD6EE985DDCF}" presName="bgRect" presStyleLbl="bgShp" presStyleIdx="0" presStyleCnt="4"/>
      <dgm:spPr/>
    </dgm:pt>
    <dgm:pt modelId="{1CC348DA-4557-4E9E-B2F5-F9E9B6B3B4FE}" type="pres">
      <dgm:prSet presAssocID="{E05714CB-6629-4400-8F7E-AD6EE985DD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AB0FF23-09F8-4B49-8E57-56FA17D56934}" type="pres">
      <dgm:prSet presAssocID="{E05714CB-6629-4400-8F7E-AD6EE985DDCF}" presName="spaceRect" presStyleCnt="0"/>
      <dgm:spPr/>
    </dgm:pt>
    <dgm:pt modelId="{37DBEBA1-5197-4F29-8007-3EA1C53D4B93}" type="pres">
      <dgm:prSet presAssocID="{E05714CB-6629-4400-8F7E-AD6EE985DDCF}" presName="parTx" presStyleLbl="revTx" presStyleIdx="0" presStyleCnt="4">
        <dgm:presLayoutVars>
          <dgm:chMax val="0"/>
          <dgm:chPref val="0"/>
        </dgm:presLayoutVars>
      </dgm:prSet>
      <dgm:spPr/>
    </dgm:pt>
    <dgm:pt modelId="{24027E16-79C4-4A66-B73C-799FDBBF5042}" type="pres">
      <dgm:prSet presAssocID="{8574EB73-8A2C-4A5D-91EE-62E8AF0C0E42}" presName="sibTrans" presStyleCnt="0"/>
      <dgm:spPr/>
    </dgm:pt>
    <dgm:pt modelId="{66754D90-C73A-4111-B5C0-5AE9E26F9391}" type="pres">
      <dgm:prSet presAssocID="{276AD814-98A4-4AE9-B156-76094A4F4971}" presName="compNode" presStyleCnt="0"/>
      <dgm:spPr/>
    </dgm:pt>
    <dgm:pt modelId="{36334F56-9924-41F6-BBBE-A99C7F537364}" type="pres">
      <dgm:prSet presAssocID="{276AD814-98A4-4AE9-B156-76094A4F4971}" presName="bgRect" presStyleLbl="bgShp" presStyleIdx="1" presStyleCnt="4"/>
      <dgm:spPr/>
    </dgm:pt>
    <dgm:pt modelId="{68BA5F48-90C5-4265-AEC1-C1F39B363F2E}" type="pres">
      <dgm:prSet presAssocID="{276AD814-98A4-4AE9-B156-76094A4F49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6155AE14-F56D-45D8-90C6-50608A6027D1}" type="pres">
      <dgm:prSet presAssocID="{276AD814-98A4-4AE9-B156-76094A4F4971}" presName="spaceRect" presStyleCnt="0"/>
      <dgm:spPr/>
    </dgm:pt>
    <dgm:pt modelId="{89FAE1C7-2DE3-4A35-94FD-4D168AFA5879}" type="pres">
      <dgm:prSet presAssocID="{276AD814-98A4-4AE9-B156-76094A4F4971}" presName="parTx" presStyleLbl="revTx" presStyleIdx="1" presStyleCnt="4">
        <dgm:presLayoutVars>
          <dgm:chMax val="0"/>
          <dgm:chPref val="0"/>
        </dgm:presLayoutVars>
      </dgm:prSet>
      <dgm:spPr/>
    </dgm:pt>
    <dgm:pt modelId="{916FB2BA-7074-444E-B6F5-D1137A9330B9}" type="pres">
      <dgm:prSet presAssocID="{307BBBF9-E8F0-4605-9D5F-A22380D8B6F2}" presName="sibTrans" presStyleCnt="0"/>
      <dgm:spPr/>
    </dgm:pt>
    <dgm:pt modelId="{B813E02B-12A3-4BA7-AE85-1905DA785A6E}" type="pres">
      <dgm:prSet presAssocID="{83AC63E8-7B9D-4A4D-B246-148D841D18C6}" presName="compNode" presStyleCnt="0"/>
      <dgm:spPr/>
    </dgm:pt>
    <dgm:pt modelId="{97C243B6-D862-44A4-B512-8E90B97F1478}" type="pres">
      <dgm:prSet presAssocID="{83AC63E8-7B9D-4A4D-B246-148D841D18C6}" presName="bgRect" presStyleLbl="bgShp" presStyleIdx="2" presStyleCnt="4"/>
      <dgm:spPr/>
    </dgm:pt>
    <dgm:pt modelId="{3A40849D-D2FE-4F4D-959D-FA610054D677}" type="pres">
      <dgm:prSet presAssocID="{83AC63E8-7B9D-4A4D-B246-148D841D18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AE5F4384-1012-46C0-A871-4D9479BF82A1}" type="pres">
      <dgm:prSet presAssocID="{83AC63E8-7B9D-4A4D-B246-148D841D18C6}" presName="spaceRect" presStyleCnt="0"/>
      <dgm:spPr/>
    </dgm:pt>
    <dgm:pt modelId="{3229B98D-5960-4304-9EFE-C07C2E697F38}" type="pres">
      <dgm:prSet presAssocID="{83AC63E8-7B9D-4A4D-B246-148D841D18C6}" presName="parTx" presStyleLbl="revTx" presStyleIdx="2" presStyleCnt="4">
        <dgm:presLayoutVars>
          <dgm:chMax val="0"/>
          <dgm:chPref val="0"/>
        </dgm:presLayoutVars>
      </dgm:prSet>
      <dgm:spPr/>
    </dgm:pt>
    <dgm:pt modelId="{574DBE5D-EDBB-44EE-A873-6F5C1E1B748B}" type="pres">
      <dgm:prSet presAssocID="{EC3B04CC-9EFF-43DB-8D38-DDF94C2EC294}" presName="sibTrans" presStyleCnt="0"/>
      <dgm:spPr/>
    </dgm:pt>
    <dgm:pt modelId="{276C76A4-319B-4B93-9FB4-9315BC539144}" type="pres">
      <dgm:prSet presAssocID="{C663C315-3883-4C6D-ACD7-21C29112C7CB}" presName="compNode" presStyleCnt="0"/>
      <dgm:spPr/>
    </dgm:pt>
    <dgm:pt modelId="{0EABDFED-5DE8-4B80-8680-D2723858BEE6}" type="pres">
      <dgm:prSet presAssocID="{C663C315-3883-4C6D-ACD7-21C29112C7CB}" presName="bgRect" presStyleLbl="bgShp" presStyleIdx="3" presStyleCnt="4"/>
      <dgm:spPr/>
    </dgm:pt>
    <dgm:pt modelId="{9B227574-F0A5-426C-A80A-A9FEF3C5C18E}" type="pres">
      <dgm:prSet presAssocID="{C663C315-3883-4C6D-ACD7-21C29112C7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thly calendar"/>
        </a:ext>
      </dgm:extLst>
    </dgm:pt>
    <dgm:pt modelId="{C5FD87C6-F72C-4BCB-B055-ED4CDFAE2AE7}" type="pres">
      <dgm:prSet presAssocID="{C663C315-3883-4C6D-ACD7-21C29112C7CB}" presName="spaceRect" presStyleCnt="0"/>
      <dgm:spPr/>
    </dgm:pt>
    <dgm:pt modelId="{EF763D50-0145-4F9A-85E5-BDC9F7A08BA0}" type="pres">
      <dgm:prSet presAssocID="{C663C315-3883-4C6D-ACD7-21C29112C7CB}" presName="parTx" presStyleLbl="revTx" presStyleIdx="3" presStyleCnt="4">
        <dgm:presLayoutVars>
          <dgm:chMax val="0"/>
          <dgm:chPref val="0"/>
        </dgm:presLayoutVars>
      </dgm:prSet>
      <dgm:spPr/>
    </dgm:pt>
  </dgm:ptLst>
  <dgm:cxnLst>
    <dgm:cxn modelId="{5506FB0D-99B6-4A50-AE47-EDC9458A5811}" type="presOf" srcId="{E05714CB-6629-4400-8F7E-AD6EE985DDCF}" destId="{37DBEBA1-5197-4F29-8007-3EA1C53D4B93}" srcOrd="0" destOrd="0" presId="urn:microsoft.com/office/officeart/2018/2/layout/IconVerticalSolidList"/>
    <dgm:cxn modelId="{6F5FDA10-C8E6-4C0C-BF97-777BCE8480FC}" type="presOf" srcId="{276AD814-98A4-4AE9-B156-76094A4F4971}" destId="{89FAE1C7-2DE3-4A35-94FD-4D168AFA5879}" srcOrd="0" destOrd="0" presId="urn:microsoft.com/office/officeart/2018/2/layout/IconVerticalSolidList"/>
    <dgm:cxn modelId="{DF2DD342-5A4C-4411-81E7-1F14187C2EE0}" srcId="{61B9850C-DF74-4D83-9152-78ACF29722D1}" destId="{276AD814-98A4-4AE9-B156-76094A4F4971}" srcOrd="1" destOrd="0" parTransId="{CB8A36A6-FA55-4DF3-9201-D63027449D1C}" sibTransId="{307BBBF9-E8F0-4605-9D5F-A22380D8B6F2}"/>
    <dgm:cxn modelId="{8B8DAD66-B6E3-469E-B075-5BCB711D5525}" type="presOf" srcId="{61B9850C-DF74-4D83-9152-78ACF29722D1}" destId="{B6CBB90B-92D6-45BB-9532-67D88859F43C}" srcOrd="0" destOrd="0" presId="urn:microsoft.com/office/officeart/2018/2/layout/IconVerticalSolidList"/>
    <dgm:cxn modelId="{C683304B-A024-420A-9ADA-1F998EB19BAC}" type="presOf" srcId="{C663C315-3883-4C6D-ACD7-21C29112C7CB}" destId="{EF763D50-0145-4F9A-85E5-BDC9F7A08BA0}" srcOrd="0" destOrd="0" presId="urn:microsoft.com/office/officeart/2018/2/layout/IconVerticalSolidList"/>
    <dgm:cxn modelId="{1DFFA34D-623C-4F8B-9CF5-206F8D761162}" srcId="{61B9850C-DF74-4D83-9152-78ACF29722D1}" destId="{E05714CB-6629-4400-8F7E-AD6EE985DDCF}" srcOrd="0" destOrd="0" parTransId="{B4A6374C-F5DD-46F9-83DD-FFE3C76B1B3A}" sibTransId="{8574EB73-8A2C-4A5D-91EE-62E8AF0C0E42}"/>
    <dgm:cxn modelId="{6E416D8D-E312-43B6-B421-9978C5DB1446}" type="presOf" srcId="{83AC63E8-7B9D-4A4D-B246-148D841D18C6}" destId="{3229B98D-5960-4304-9EFE-C07C2E697F38}" srcOrd="0" destOrd="0" presId="urn:microsoft.com/office/officeart/2018/2/layout/IconVerticalSolidList"/>
    <dgm:cxn modelId="{44CC7790-F7C0-47BC-9CAE-1A3906FB8874}" srcId="{61B9850C-DF74-4D83-9152-78ACF29722D1}" destId="{83AC63E8-7B9D-4A4D-B246-148D841D18C6}" srcOrd="2" destOrd="0" parTransId="{EB7E6EF3-053F-4BBA-9FB2-861FCE513E00}" sibTransId="{EC3B04CC-9EFF-43DB-8D38-DDF94C2EC294}"/>
    <dgm:cxn modelId="{BC8175A1-3864-49F7-B1E7-18A50A6DF98D}" srcId="{61B9850C-DF74-4D83-9152-78ACF29722D1}" destId="{C663C315-3883-4C6D-ACD7-21C29112C7CB}" srcOrd="3" destOrd="0" parTransId="{283CECC8-6331-4279-907C-305E7B56BDAE}" sibTransId="{0C99D2A6-0D1F-4204-BD2F-56F38AAF7C49}"/>
    <dgm:cxn modelId="{EA0C3B97-4E45-4747-815B-C5265A022A79}" type="presParOf" srcId="{B6CBB90B-92D6-45BB-9532-67D88859F43C}" destId="{31A622E1-C484-4564-B2B8-0936A92B17D4}" srcOrd="0" destOrd="0" presId="urn:microsoft.com/office/officeart/2018/2/layout/IconVerticalSolidList"/>
    <dgm:cxn modelId="{119C6494-8E69-4DF9-984C-C7D6D249FCAF}" type="presParOf" srcId="{31A622E1-C484-4564-B2B8-0936A92B17D4}" destId="{3200757F-1C48-4B4E-A24D-85B738168BC6}" srcOrd="0" destOrd="0" presId="urn:microsoft.com/office/officeart/2018/2/layout/IconVerticalSolidList"/>
    <dgm:cxn modelId="{2D31B6BB-6D88-4EDD-99DE-1A5A15187617}" type="presParOf" srcId="{31A622E1-C484-4564-B2B8-0936A92B17D4}" destId="{1CC348DA-4557-4E9E-B2F5-F9E9B6B3B4FE}" srcOrd="1" destOrd="0" presId="urn:microsoft.com/office/officeart/2018/2/layout/IconVerticalSolidList"/>
    <dgm:cxn modelId="{0FADFC33-50AB-4A94-A77A-E7431D021642}" type="presParOf" srcId="{31A622E1-C484-4564-B2B8-0936A92B17D4}" destId="{3AB0FF23-09F8-4B49-8E57-56FA17D56934}" srcOrd="2" destOrd="0" presId="urn:microsoft.com/office/officeart/2018/2/layout/IconVerticalSolidList"/>
    <dgm:cxn modelId="{FA9EA244-6C3E-4CFF-9047-19C336175987}" type="presParOf" srcId="{31A622E1-C484-4564-B2B8-0936A92B17D4}" destId="{37DBEBA1-5197-4F29-8007-3EA1C53D4B93}" srcOrd="3" destOrd="0" presId="urn:microsoft.com/office/officeart/2018/2/layout/IconVerticalSolidList"/>
    <dgm:cxn modelId="{DF1603F6-9266-4174-B2D1-34901252E07F}" type="presParOf" srcId="{B6CBB90B-92D6-45BB-9532-67D88859F43C}" destId="{24027E16-79C4-4A66-B73C-799FDBBF5042}" srcOrd="1" destOrd="0" presId="urn:microsoft.com/office/officeart/2018/2/layout/IconVerticalSolidList"/>
    <dgm:cxn modelId="{A41DA202-0B90-4E03-818C-A5855E4A150B}" type="presParOf" srcId="{B6CBB90B-92D6-45BB-9532-67D88859F43C}" destId="{66754D90-C73A-4111-B5C0-5AE9E26F9391}" srcOrd="2" destOrd="0" presId="urn:microsoft.com/office/officeart/2018/2/layout/IconVerticalSolidList"/>
    <dgm:cxn modelId="{0A31988A-54AB-432D-B33B-F190AAA4068C}" type="presParOf" srcId="{66754D90-C73A-4111-B5C0-5AE9E26F9391}" destId="{36334F56-9924-41F6-BBBE-A99C7F537364}" srcOrd="0" destOrd="0" presId="urn:microsoft.com/office/officeart/2018/2/layout/IconVerticalSolidList"/>
    <dgm:cxn modelId="{E83FF390-804C-48D4-8CF4-071FAC564138}" type="presParOf" srcId="{66754D90-C73A-4111-B5C0-5AE9E26F9391}" destId="{68BA5F48-90C5-4265-AEC1-C1F39B363F2E}" srcOrd="1" destOrd="0" presId="urn:microsoft.com/office/officeart/2018/2/layout/IconVerticalSolidList"/>
    <dgm:cxn modelId="{C8B9E7F8-98BD-454F-BF9C-D084E1D38299}" type="presParOf" srcId="{66754D90-C73A-4111-B5C0-5AE9E26F9391}" destId="{6155AE14-F56D-45D8-90C6-50608A6027D1}" srcOrd="2" destOrd="0" presId="urn:microsoft.com/office/officeart/2018/2/layout/IconVerticalSolidList"/>
    <dgm:cxn modelId="{C37C43AF-2BB5-4C83-8D6F-F2A3A7905FC3}" type="presParOf" srcId="{66754D90-C73A-4111-B5C0-5AE9E26F9391}" destId="{89FAE1C7-2DE3-4A35-94FD-4D168AFA5879}" srcOrd="3" destOrd="0" presId="urn:microsoft.com/office/officeart/2018/2/layout/IconVerticalSolidList"/>
    <dgm:cxn modelId="{397DA4CD-3BCD-4987-B79F-BEFACCB4D2B6}" type="presParOf" srcId="{B6CBB90B-92D6-45BB-9532-67D88859F43C}" destId="{916FB2BA-7074-444E-B6F5-D1137A9330B9}" srcOrd="3" destOrd="0" presId="urn:microsoft.com/office/officeart/2018/2/layout/IconVerticalSolidList"/>
    <dgm:cxn modelId="{7075BBC7-87A7-4A14-A7F0-40E30A1E92E9}" type="presParOf" srcId="{B6CBB90B-92D6-45BB-9532-67D88859F43C}" destId="{B813E02B-12A3-4BA7-AE85-1905DA785A6E}" srcOrd="4" destOrd="0" presId="urn:microsoft.com/office/officeart/2018/2/layout/IconVerticalSolidList"/>
    <dgm:cxn modelId="{273CB0CB-25DB-4C34-A7D6-FE660DDD8A67}" type="presParOf" srcId="{B813E02B-12A3-4BA7-AE85-1905DA785A6E}" destId="{97C243B6-D862-44A4-B512-8E90B97F1478}" srcOrd="0" destOrd="0" presId="urn:microsoft.com/office/officeart/2018/2/layout/IconVerticalSolidList"/>
    <dgm:cxn modelId="{444A4F31-31CE-4D23-91D7-E0A93C27CB76}" type="presParOf" srcId="{B813E02B-12A3-4BA7-AE85-1905DA785A6E}" destId="{3A40849D-D2FE-4F4D-959D-FA610054D677}" srcOrd="1" destOrd="0" presId="urn:microsoft.com/office/officeart/2018/2/layout/IconVerticalSolidList"/>
    <dgm:cxn modelId="{01D31617-ED5B-4192-8E95-45F3B0389653}" type="presParOf" srcId="{B813E02B-12A3-4BA7-AE85-1905DA785A6E}" destId="{AE5F4384-1012-46C0-A871-4D9479BF82A1}" srcOrd="2" destOrd="0" presId="urn:microsoft.com/office/officeart/2018/2/layout/IconVerticalSolidList"/>
    <dgm:cxn modelId="{849EF1FA-9308-4104-BF68-0FC18D3E574F}" type="presParOf" srcId="{B813E02B-12A3-4BA7-AE85-1905DA785A6E}" destId="{3229B98D-5960-4304-9EFE-C07C2E697F38}" srcOrd="3" destOrd="0" presId="urn:microsoft.com/office/officeart/2018/2/layout/IconVerticalSolidList"/>
    <dgm:cxn modelId="{FD2B54EE-BDF0-4BE9-9229-EF1385BAA188}" type="presParOf" srcId="{B6CBB90B-92D6-45BB-9532-67D88859F43C}" destId="{574DBE5D-EDBB-44EE-A873-6F5C1E1B748B}" srcOrd="5" destOrd="0" presId="urn:microsoft.com/office/officeart/2018/2/layout/IconVerticalSolidList"/>
    <dgm:cxn modelId="{14884EEF-EA56-4DBB-B5C7-CF1FF0E06E7B}" type="presParOf" srcId="{B6CBB90B-92D6-45BB-9532-67D88859F43C}" destId="{276C76A4-319B-4B93-9FB4-9315BC539144}" srcOrd="6" destOrd="0" presId="urn:microsoft.com/office/officeart/2018/2/layout/IconVerticalSolidList"/>
    <dgm:cxn modelId="{AD33BBC4-EA93-4D3A-B965-E4C176E74086}" type="presParOf" srcId="{276C76A4-319B-4B93-9FB4-9315BC539144}" destId="{0EABDFED-5DE8-4B80-8680-D2723858BEE6}" srcOrd="0" destOrd="0" presId="urn:microsoft.com/office/officeart/2018/2/layout/IconVerticalSolidList"/>
    <dgm:cxn modelId="{5D0CFE10-0A91-48FB-9222-95F3AA00D695}" type="presParOf" srcId="{276C76A4-319B-4B93-9FB4-9315BC539144}" destId="{9B227574-F0A5-426C-A80A-A9FEF3C5C18E}" srcOrd="1" destOrd="0" presId="urn:microsoft.com/office/officeart/2018/2/layout/IconVerticalSolidList"/>
    <dgm:cxn modelId="{4E432C84-C395-4609-B002-A73C35A5A0DD}" type="presParOf" srcId="{276C76A4-319B-4B93-9FB4-9315BC539144}" destId="{C5FD87C6-F72C-4BCB-B055-ED4CDFAE2AE7}" srcOrd="2" destOrd="0" presId="urn:microsoft.com/office/officeart/2018/2/layout/IconVerticalSolidList"/>
    <dgm:cxn modelId="{40AEC75B-8D01-4D43-A79A-F81A33A20FA4}" type="presParOf" srcId="{276C76A4-319B-4B93-9FB4-9315BC539144}" destId="{EF763D50-0145-4F9A-85E5-BDC9F7A08B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9EBCF-08E0-4C9F-BF54-03FECD0A12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13E242-A3A6-4A4D-A451-587006628A68}">
      <dgm:prSet custT="1"/>
      <dgm:spPr/>
      <dgm:t>
        <a:bodyPr/>
        <a:lstStyle/>
        <a:p>
          <a:pPr>
            <a:lnSpc>
              <a:spcPct val="100000"/>
            </a:lnSpc>
          </a:pPr>
          <a:r>
            <a:rPr lang="en-US" sz="2400"/>
            <a:t>Standard hours for unit of lecture: </a:t>
          </a:r>
        </a:p>
      </dgm:t>
    </dgm:pt>
    <dgm:pt modelId="{38803576-B1A8-472D-9D9E-2ABEA8C3BEAE}" type="parTrans" cxnId="{3726FDFF-6496-419F-BBA7-EBE1504502E6}">
      <dgm:prSet/>
      <dgm:spPr/>
      <dgm:t>
        <a:bodyPr/>
        <a:lstStyle/>
        <a:p>
          <a:endParaRPr lang="en-US"/>
        </a:p>
      </dgm:t>
    </dgm:pt>
    <dgm:pt modelId="{2519CF1E-DD5B-40A6-8BEF-C3D8CBD81FDB}" type="sibTrans" cxnId="{3726FDFF-6496-419F-BBA7-EBE1504502E6}">
      <dgm:prSet/>
      <dgm:spPr/>
      <dgm:t>
        <a:bodyPr/>
        <a:lstStyle/>
        <a:p>
          <a:endParaRPr lang="en-US"/>
        </a:p>
      </dgm:t>
    </dgm:pt>
    <dgm:pt modelId="{686FACAD-2565-48FD-ABEF-E2BE630D1F8F}">
      <dgm:prSet custT="1"/>
      <dgm:spPr/>
      <dgm:t>
        <a:bodyPr/>
        <a:lstStyle/>
        <a:p>
          <a:pPr>
            <a:lnSpc>
              <a:spcPct val="100000"/>
            </a:lnSpc>
            <a:spcAft>
              <a:spcPts val="0"/>
            </a:spcAft>
          </a:pPr>
          <a:r>
            <a:rPr lang="en-US" sz="1800" dirty="0"/>
            <a:t>18 for semester colleges</a:t>
          </a:r>
        </a:p>
      </dgm:t>
    </dgm:pt>
    <dgm:pt modelId="{CF054A7C-1B5C-4B3D-9986-27E463DF6070}" type="parTrans" cxnId="{D0E49077-D621-4432-9CD8-74885D1844F7}">
      <dgm:prSet/>
      <dgm:spPr/>
      <dgm:t>
        <a:bodyPr/>
        <a:lstStyle/>
        <a:p>
          <a:endParaRPr lang="en-US"/>
        </a:p>
      </dgm:t>
    </dgm:pt>
    <dgm:pt modelId="{1BAF70ED-6239-4F8E-BEED-C94CA5CA98BB}" type="sibTrans" cxnId="{D0E49077-D621-4432-9CD8-74885D1844F7}">
      <dgm:prSet/>
      <dgm:spPr/>
      <dgm:t>
        <a:bodyPr/>
        <a:lstStyle/>
        <a:p>
          <a:endParaRPr lang="en-US"/>
        </a:p>
      </dgm:t>
    </dgm:pt>
    <dgm:pt modelId="{AEFA144D-651B-4141-89AB-D881BD5BB103}">
      <dgm:prSet custT="1"/>
      <dgm:spPr/>
      <dgm:t>
        <a:bodyPr/>
        <a:lstStyle/>
        <a:p>
          <a:pPr>
            <a:lnSpc>
              <a:spcPct val="100000"/>
            </a:lnSpc>
            <a:spcAft>
              <a:spcPts val="0"/>
            </a:spcAft>
          </a:pPr>
          <a:r>
            <a:rPr lang="en-US" sz="1800" dirty="0"/>
            <a:t>12 for quarter colleges</a:t>
          </a:r>
        </a:p>
      </dgm:t>
    </dgm:pt>
    <dgm:pt modelId="{C9A0E531-0B58-4BE0-9E51-4C221C799EFD}" type="parTrans" cxnId="{C1F80D5A-598F-438F-AA01-2F2512882EE6}">
      <dgm:prSet/>
      <dgm:spPr/>
      <dgm:t>
        <a:bodyPr/>
        <a:lstStyle/>
        <a:p>
          <a:endParaRPr lang="en-US"/>
        </a:p>
      </dgm:t>
    </dgm:pt>
    <dgm:pt modelId="{9F021CD3-1C3A-4CCF-B347-4F9140E536E3}" type="sibTrans" cxnId="{C1F80D5A-598F-438F-AA01-2F2512882EE6}">
      <dgm:prSet/>
      <dgm:spPr/>
      <dgm:t>
        <a:bodyPr/>
        <a:lstStyle/>
        <a:p>
          <a:endParaRPr lang="en-US"/>
        </a:p>
      </dgm:t>
    </dgm:pt>
    <dgm:pt modelId="{196B219A-C256-4709-874F-6B07A7BC2C90}">
      <dgm:prSet custT="1"/>
      <dgm:spPr/>
      <dgm:t>
        <a:bodyPr/>
        <a:lstStyle/>
        <a:p>
          <a:pPr>
            <a:lnSpc>
              <a:spcPct val="100000"/>
            </a:lnSpc>
          </a:pPr>
          <a:r>
            <a:rPr lang="en-US" sz="2400" dirty="0"/>
            <a:t>Standard hours for unit of activity:</a:t>
          </a:r>
        </a:p>
      </dgm:t>
    </dgm:pt>
    <dgm:pt modelId="{1C0CB9D7-23E1-41D1-BC6F-8CBE27325371}" type="parTrans" cxnId="{5D07B774-4BA2-421A-9E13-03DC584A6A17}">
      <dgm:prSet/>
      <dgm:spPr/>
      <dgm:t>
        <a:bodyPr/>
        <a:lstStyle/>
        <a:p>
          <a:endParaRPr lang="en-US"/>
        </a:p>
      </dgm:t>
    </dgm:pt>
    <dgm:pt modelId="{C48EF2C6-C397-4CFA-834E-A6535746158A}" type="sibTrans" cxnId="{5D07B774-4BA2-421A-9E13-03DC584A6A17}">
      <dgm:prSet/>
      <dgm:spPr/>
      <dgm:t>
        <a:bodyPr/>
        <a:lstStyle/>
        <a:p>
          <a:endParaRPr lang="en-US"/>
        </a:p>
      </dgm:t>
    </dgm:pt>
    <dgm:pt modelId="{DB68271E-53E1-4F0C-9719-10E9E37D96FF}">
      <dgm:prSet custT="1"/>
      <dgm:spPr/>
      <dgm:t>
        <a:bodyPr/>
        <a:lstStyle/>
        <a:p>
          <a:pPr>
            <a:lnSpc>
              <a:spcPct val="100000"/>
            </a:lnSpc>
            <a:spcAft>
              <a:spcPts val="0"/>
            </a:spcAft>
          </a:pPr>
          <a:r>
            <a:rPr lang="en-US" sz="1800" kern="1100" spc="0" baseline="0" dirty="0"/>
            <a:t>36 for semester colleges</a:t>
          </a:r>
        </a:p>
        <a:p>
          <a:pPr>
            <a:lnSpc>
              <a:spcPct val="100000"/>
            </a:lnSpc>
            <a:spcAft>
              <a:spcPts val="0"/>
            </a:spcAft>
          </a:pPr>
          <a:r>
            <a:rPr lang="en-US" sz="1800" kern="1100" spc="0" baseline="0" dirty="0"/>
            <a:t>24 for quarter colleges</a:t>
          </a:r>
        </a:p>
      </dgm:t>
    </dgm:pt>
    <dgm:pt modelId="{B7FD90E3-2C99-4A6F-A481-DDF61C867D7F}" type="parTrans" cxnId="{DBD11D7F-A8B7-47B1-9A73-BC01192B2C07}">
      <dgm:prSet/>
      <dgm:spPr/>
      <dgm:t>
        <a:bodyPr/>
        <a:lstStyle/>
        <a:p>
          <a:endParaRPr lang="en-US"/>
        </a:p>
      </dgm:t>
    </dgm:pt>
    <dgm:pt modelId="{FB882E56-EB7F-4358-9D2F-4A5F2A13477E}" type="sibTrans" cxnId="{DBD11D7F-A8B7-47B1-9A73-BC01192B2C07}">
      <dgm:prSet/>
      <dgm:spPr/>
      <dgm:t>
        <a:bodyPr/>
        <a:lstStyle/>
        <a:p>
          <a:endParaRPr lang="en-US"/>
        </a:p>
      </dgm:t>
    </dgm:pt>
    <dgm:pt modelId="{E64829DA-2D31-4760-8DEE-ECB2AF3DA45B}">
      <dgm:prSet/>
      <dgm:spPr/>
      <dgm:t>
        <a:bodyPr/>
        <a:lstStyle/>
        <a:p>
          <a:pPr>
            <a:lnSpc>
              <a:spcPct val="100000"/>
            </a:lnSpc>
          </a:pPr>
          <a:r>
            <a:rPr lang="en-US" dirty="0"/>
            <a:t>  Standard hours for unit of lab:</a:t>
          </a:r>
        </a:p>
      </dgm:t>
    </dgm:pt>
    <dgm:pt modelId="{8D489DE3-0C03-42EE-BF88-3645B258B855}" type="parTrans" cxnId="{C07282BB-FA73-489A-BFF5-1BC87361092E}">
      <dgm:prSet/>
      <dgm:spPr/>
      <dgm:t>
        <a:bodyPr/>
        <a:lstStyle/>
        <a:p>
          <a:endParaRPr lang="en-US"/>
        </a:p>
      </dgm:t>
    </dgm:pt>
    <dgm:pt modelId="{EF0D8A0B-4370-41D6-AFC9-2760019BA8A1}" type="sibTrans" cxnId="{C07282BB-FA73-489A-BFF5-1BC87361092E}">
      <dgm:prSet/>
      <dgm:spPr/>
      <dgm:t>
        <a:bodyPr/>
        <a:lstStyle/>
        <a:p>
          <a:endParaRPr lang="en-US"/>
        </a:p>
      </dgm:t>
    </dgm:pt>
    <dgm:pt modelId="{AD552CC1-5AB9-42C7-BE2C-5F425F5A2E3F}" type="pres">
      <dgm:prSet presAssocID="{C819EBCF-08E0-4C9F-BF54-03FECD0A12C4}" presName="root" presStyleCnt="0">
        <dgm:presLayoutVars>
          <dgm:dir/>
          <dgm:resizeHandles val="exact"/>
        </dgm:presLayoutVars>
      </dgm:prSet>
      <dgm:spPr/>
    </dgm:pt>
    <dgm:pt modelId="{0B1594DF-B820-45DE-B4B3-8C07E25B8BA1}" type="pres">
      <dgm:prSet presAssocID="{1C13E242-A3A6-4A4D-A451-587006628A68}" presName="compNode" presStyleCnt="0"/>
      <dgm:spPr/>
    </dgm:pt>
    <dgm:pt modelId="{208AE0A2-2418-4F78-B8D3-7BFB645A8FC0}" type="pres">
      <dgm:prSet presAssocID="{1C13E242-A3A6-4A4D-A451-587006628A68}" presName="bgRect" presStyleLbl="bgShp" presStyleIdx="0" presStyleCnt="3"/>
      <dgm:spPr/>
    </dgm:pt>
    <dgm:pt modelId="{7E14B65A-EF5E-481B-9A4C-6998A93C7F1E}" type="pres">
      <dgm:prSet presAssocID="{1C13E242-A3A6-4A4D-A451-587006628A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08B6887-DCD4-412A-A221-E73D43CAF05C}" type="pres">
      <dgm:prSet presAssocID="{1C13E242-A3A6-4A4D-A451-587006628A68}" presName="spaceRect" presStyleCnt="0"/>
      <dgm:spPr/>
    </dgm:pt>
    <dgm:pt modelId="{D9BEB935-D537-43BF-A37A-86D110C573BA}" type="pres">
      <dgm:prSet presAssocID="{1C13E242-A3A6-4A4D-A451-587006628A68}" presName="parTx" presStyleLbl="revTx" presStyleIdx="0" presStyleCnt="5">
        <dgm:presLayoutVars>
          <dgm:chMax val="0"/>
          <dgm:chPref val="0"/>
        </dgm:presLayoutVars>
      </dgm:prSet>
      <dgm:spPr/>
    </dgm:pt>
    <dgm:pt modelId="{7D4E3730-937F-49D3-B600-3FE558437B96}" type="pres">
      <dgm:prSet presAssocID="{1C13E242-A3A6-4A4D-A451-587006628A68}" presName="desTx" presStyleLbl="revTx" presStyleIdx="1" presStyleCnt="5">
        <dgm:presLayoutVars/>
      </dgm:prSet>
      <dgm:spPr/>
    </dgm:pt>
    <dgm:pt modelId="{25296889-CEE4-4C5C-8ECA-1746EFCF5FDE}" type="pres">
      <dgm:prSet presAssocID="{2519CF1E-DD5B-40A6-8BEF-C3D8CBD81FDB}" presName="sibTrans" presStyleCnt="0"/>
      <dgm:spPr/>
    </dgm:pt>
    <dgm:pt modelId="{78A304BD-DA87-433C-8275-601530A7353C}" type="pres">
      <dgm:prSet presAssocID="{196B219A-C256-4709-874F-6B07A7BC2C90}" presName="compNode" presStyleCnt="0"/>
      <dgm:spPr/>
    </dgm:pt>
    <dgm:pt modelId="{7F26B76C-1134-46D3-9F95-0D514208E7D3}" type="pres">
      <dgm:prSet presAssocID="{196B219A-C256-4709-874F-6B07A7BC2C90}" presName="bgRect" presStyleLbl="bgShp" presStyleIdx="1" presStyleCnt="3" custLinFactNeighborX="-474" custLinFactNeighborY="3852"/>
      <dgm:spPr/>
    </dgm:pt>
    <dgm:pt modelId="{BF66FA65-518B-433D-B6C9-77599E67D1AA}" type="pres">
      <dgm:prSet presAssocID="{196B219A-C256-4709-874F-6B07A7BC2C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A9A222BC-6B04-407B-B116-6F8CD7AFEDC6}" type="pres">
      <dgm:prSet presAssocID="{196B219A-C256-4709-874F-6B07A7BC2C90}" presName="spaceRect" presStyleCnt="0"/>
      <dgm:spPr/>
    </dgm:pt>
    <dgm:pt modelId="{EAAE78FB-023B-4068-ACE9-13C79F77E0FF}" type="pres">
      <dgm:prSet presAssocID="{196B219A-C256-4709-874F-6B07A7BC2C90}" presName="parTx" presStyleLbl="revTx" presStyleIdx="2" presStyleCnt="5" custLinFactNeighborX="-1722" custLinFactNeighborY="315">
        <dgm:presLayoutVars>
          <dgm:chMax val="0"/>
          <dgm:chPref val="0"/>
        </dgm:presLayoutVars>
      </dgm:prSet>
      <dgm:spPr/>
    </dgm:pt>
    <dgm:pt modelId="{4B544808-1455-4A4E-A608-69BF439921CA}" type="pres">
      <dgm:prSet presAssocID="{196B219A-C256-4709-874F-6B07A7BC2C90}" presName="desTx" presStyleLbl="revTx" presStyleIdx="3" presStyleCnt="5">
        <dgm:presLayoutVars/>
      </dgm:prSet>
      <dgm:spPr/>
    </dgm:pt>
    <dgm:pt modelId="{15BE3521-4AA8-43CF-9AF8-69FCE0614934}" type="pres">
      <dgm:prSet presAssocID="{C48EF2C6-C397-4CFA-834E-A6535746158A}" presName="sibTrans" presStyleCnt="0"/>
      <dgm:spPr/>
    </dgm:pt>
    <dgm:pt modelId="{7888E174-E114-4FE4-AE4C-8753443BC599}" type="pres">
      <dgm:prSet presAssocID="{E64829DA-2D31-4760-8DEE-ECB2AF3DA45B}" presName="compNode" presStyleCnt="0"/>
      <dgm:spPr/>
    </dgm:pt>
    <dgm:pt modelId="{94422005-D4D0-4698-B9D1-6D05E5826C2B}" type="pres">
      <dgm:prSet presAssocID="{E64829DA-2D31-4760-8DEE-ECB2AF3DA45B}" presName="bgRect" presStyleLbl="bgShp" presStyleIdx="2" presStyleCnt="3"/>
      <dgm:spPr/>
    </dgm:pt>
    <dgm:pt modelId="{F50DFD70-E5C5-4686-BA31-3CBC069A8613}" type="pres">
      <dgm:prSet presAssocID="{E64829DA-2D31-4760-8DEE-ECB2AF3DA45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FDD0602C-4E07-411A-A58A-805ED61D7763}" type="pres">
      <dgm:prSet presAssocID="{E64829DA-2D31-4760-8DEE-ECB2AF3DA45B}" presName="spaceRect" presStyleCnt="0"/>
      <dgm:spPr/>
    </dgm:pt>
    <dgm:pt modelId="{C4F82642-668F-4D18-B023-C7E3EB925BF7}" type="pres">
      <dgm:prSet presAssocID="{E64829DA-2D31-4760-8DEE-ECB2AF3DA45B}" presName="parTx" presStyleLbl="revTx" presStyleIdx="4" presStyleCnt="5" custLinFactNeighborX="-2504" custLinFactNeighborY="13078">
        <dgm:presLayoutVars>
          <dgm:chMax val="0"/>
          <dgm:chPref val="0"/>
        </dgm:presLayoutVars>
      </dgm:prSet>
      <dgm:spPr/>
    </dgm:pt>
  </dgm:ptLst>
  <dgm:cxnLst>
    <dgm:cxn modelId="{B336460C-4129-4E13-9012-5C80EA465C5C}" type="presOf" srcId="{C819EBCF-08E0-4C9F-BF54-03FECD0A12C4}" destId="{AD552CC1-5AB9-42C7-BE2C-5F425F5A2E3F}" srcOrd="0" destOrd="0" presId="urn:microsoft.com/office/officeart/2018/2/layout/IconVerticalSolidList"/>
    <dgm:cxn modelId="{37D3000F-0421-4DEA-A217-C731380CC359}" type="presOf" srcId="{1C13E242-A3A6-4A4D-A451-587006628A68}" destId="{D9BEB935-D537-43BF-A37A-86D110C573BA}" srcOrd="0" destOrd="0" presId="urn:microsoft.com/office/officeart/2018/2/layout/IconVerticalSolidList"/>
    <dgm:cxn modelId="{DE80E665-6141-406A-A5A6-43898321909A}" type="presOf" srcId="{AEFA144D-651B-4141-89AB-D881BD5BB103}" destId="{7D4E3730-937F-49D3-B600-3FE558437B96}" srcOrd="0" destOrd="1" presId="urn:microsoft.com/office/officeart/2018/2/layout/IconVerticalSolidList"/>
    <dgm:cxn modelId="{5F9E5550-A97E-4B1D-9205-EE900D651E95}" type="presOf" srcId="{196B219A-C256-4709-874F-6B07A7BC2C90}" destId="{EAAE78FB-023B-4068-ACE9-13C79F77E0FF}" srcOrd="0" destOrd="0" presId="urn:microsoft.com/office/officeart/2018/2/layout/IconVerticalSolidList"/>
    <dgm:cxn modelId="{A608C971-8814-4A82-A872-AF2DC8AA274A}" type="presOf" srcId="{DB68271E-53E1-4F0C-9719-10E9E37D96FF}" destId="{4B544808-1455-4A4E-A608-69BF439921CA}" srcOrd="0" destOrd="0" presId="urn:microsoft.com/office/officeart/2018/2/layout/IconVerticalSolidList"/>
    <dgm:cxn modelId="{1F7CA653-F9AE-4C96-BC5E-23BFF07ED7CB}" type="presOf" srcId="{E64829DA-2D31-4760-8DEE-ECB2AF3DA45B}" destId="{C4F82642-668F-4D18-B023-C7E3EB925BF7}" srcOrd="0" destOrd="0" presId="urn:microsoft.com/office/officeart/2018/2/layout/IconVerticalSolidList"/>
    <dgm:cxn modelId="{5D07B774-4BA2-421A-9E13-03DC584A6A17}" srcId="{C819EBCF-08E0-4C9F-BF54-03FECD0A12C4}" destId="{196B219A-C256-4709-874F-6B07A7BC2C90}" srcOrd="1" destOrd="0" parTransId="{1C0CB9D7-23E1-41D1-BC6F-8CBE27325371}" sibTransId="{C48EF2C6-C397-4CFA-834E-A6535746158A}"/>
    <dgm:cxn modelId="{D0E49077-D621-4432-9CD8-74885D1844F7}" srcId="{1C13E242-A3A6-4A4D-A451-587006628A68}" destId="{686FACAD-2565-48FD-ABEF-E2BE630D1F8F}" srcOrd="0" destOrd="0" parTransId="{CF054A7C-1B5C-4B3D-9986-27E463DF6070}" sibTransId="{1BAF70ED-6239-4F8E-BEED-C94CA5CA98BB}"/>
    <dgm:cxn modelId="{C1F80D5A-598F-438F-AA01-2F2512882EE6}" srcId="{1C13E242-A3A6-4A4D-A451-587006628A68}" destId="{AEFA144D-651B-4141-89AB-D881BD5BB103}" srcOrd="1" destOrd="0" parTransId="{C9A0E531-0B58-4BE0-9E51-4C221C799EFD}" sibTransId="{9F021CD3-1C3A-4CCF-B347-4F9140E536E3}"/>
    <dgm:cxn modelId="{DBD11D7F-A8B7-47B1-9A73-BC01192B2C07}" srcId="{196B219A-C256-4709-874F-6B07A7BC2C90}" destId="{DB68271E-53E1-4F0C-9719-10E9E37D96FF}" srcOrd="0" destOrd="0" parTransId="{B7FD90E3-2C99-4A6F-A481-DDF61C867D7F}" sibTransId="{FB882E56-EB7F-4358-9D2F-4A5F2A13477E}"/>
    <dgm:cxn modelId="{33F0A091-9AC0-4F55-970D-AEF441D6E2B1}" type="presOf" srcId="{686FACAD-2565-48FD-ABEF-E2BE630D1F8F}" destId="{7D4E3730-937F-49D3-B600-3FE558437B96}" srcOrd="0" destOrd="0" presId="urn:microsoft.com/office/officeart/2018/2/layout/IconVerticalSolidList"/>
    <dgm:cxn modelId="{C07282BB-FA73-489A-BFF5-1BC87361092E}" srcId="{C819EBCF-08E0-4C9F-BF54-03FECD0A12C4}" destId="{E64829DA-2D31-4760-8DEE-ECB2AF3DA45B}" srcOrd="2" destOrd="0" parTransId="{8D489DE3-0C03-42EE-BF88-3645B258B855}" sibTransId="{EF0D8A0B-4370-41D6-AFC9-2760019BA8A1}"/>
    <dgm:cxn modelId="{3726FDFF-6496-419F-BBA7-EBE1504502E6}" srcId="{C819EBCF-08E0-4C9F-BF54-03FECD0A12C4}" destId="{1C13E242-A3A6-4A4D-A451-587006628A68}" srcOrd="0" destOrd="0" parTransId="{38803576-B1A8-472D-9D9E-2ABEA8C3BEAE}" sibTransId="{2519CF1E-DD5B-40A6-8BEF-C3D8CBD81FDB}"/>
    <dgm:cxn modelId="{5C0AD4DC-E2A8-4D2D-ACB9-777BEF4A5952}" type="presParOf" srcId="{AD552CC1-5AB9-42C7-BE2C-5F425F5A2E3F}" destId="{0B1594DF-B820-45DE-B4B3-8C07E25B8BA1}" srcOrd="0" destOrd="0" presId="urn:microsoft.com/office/officeart/2018/2/layout/IconVerticalSolidList"/>
    <dgm:cxn modelId="{12075497-F0AB-48BB-A61F-294328D7A49B}" type="presParOf" srcId="{0B1594DF-B820-45DE-B4B3-8C07E25B8BA1}" destId="{208AE0A2-2418-4F78-B8D3-7BFB645A8FC0}" srcOrd="0" destOrd="0" presId="urn:microsoft.com/office/officeart/2018/2/layout/IconVerticalSolidList"/>
    <dgm:cxn modelId="{2F5896A4-138A-4163-BAE1-539B7D731CDE}" type="presParOf" srcId="{0B1594DF-B820-45DE-B4B3-8C07E25B8BA1}" destId="{7E14B65A-EF5E-481B-9A4C-6998A93C7F1E}" srcOrd="1" destOrd="0" presId="urn:microsoft.com/office/officeart/2018/2/layout/IconVerticalSolidList"/>
    <dgm:cxn modelId="{301168AF-D9CA-4BDB-A1AB-B2F13E2653E8}" type="presParOf" srcId="{0B1594DF-B820-45DE-B4B3-8C07E25B8BA1}" destId="{508B6887-DCD4-412A-A221-E73D43CAF05C}" srcOrd="2" destOrd="0" presId="urn:microsoft.com/office/officeart/2018/2/layout/IconVerticalSolidList"/>
    <dgm:cxn modelId="{6A1C42A7-3D5D-49D3-B798-C9001406EB6D}" type="presParOf" srcId="{0B1594DF-B820-45DE-B4B3-8C07E25B8BA1}" destId="{D9BEB935-D537-43BF-A37A-86D110C573BA}" srcOrd="3" destOrd="0" presId="urn:microsoft.com/office/officeart/2018/2/layout/IconVerticalSolidList"/>
    <dgm:cxn modelId="{A7ABF7AF-19D4-4F3A-84DF-3495A4420AC5}" type="presParOf" srcId="{0B1594DF-B820-45DE-B4B3-8C07E25B8BA1}" destId="{7D4E3730-937F-49D3-B600-3FE558437B96}" srcOrd="4" destOrd="0" presId="urn:microsoft.com/office/officeart/2018/2/layout/IconVerticalSolidList"/>
    <dgm:cxn modelId="{157DA9AA-5504-49CE-BBA9-87FA839E7A67}" type="presParOf" srcId="{AD552CC1-5AB9-42C7-BE2C-5F425F5A2E3F}" destId="{25296889-CEE4-4C5C-8ECA-1746EFCF5FDE}" srcOrd="1" destOrd="0" presId="urn:microsoft.com/office/officeart/2018/2/layout/IconVerticalSolidList"/>
    <dgm:cxn modelId="{4595124E-84B8-4174-82A9-95B6A1FE32C1}" type="presParOf" srcId="{AD552CC1-5AB9-42C7-BE2C-5F425F5A2E3F}" destId="{78A304BD-DA87-433C-8275-601530A7353C}" srcOrd="2" destOrd="0" presId="urn:microsoft.com/office/officeart/2018/2/layout/IconVerticalSolidList"/>
    <dgm:cxn modelId="{BE1E1552-EA96-46CE-9CBF-C2B35861FF66}" type="presParOf" srcId="{78A304BD-DA87-433C-8275-601530A7353C}" destId="{7F26B76C-1134-46D3-9F95-0D514208E7D3}" srcOrd="0" destOrd="0" presId="urn:microsoft.com/office/officeart/2018/2/layout/IconVerticalSolidList"/>
    <dgm:cxn modelId="{D6446B7A-3D1D-4A30-A36A-7F1783D63B70}" type="presParOf" srcId="{78A304BD-DA87-433C-8275-601530A7353C}" destId="{BF66FA65-518B-433D-B6C9-77599E67D1AA}" srcOrd="1" destOrd="0" presId="urn:microsoft.com/office/officeart/2018/2/layout/IconVerticalSolidList"/>
    <dgm:cxn modelId="{0EAA17EC-69B7-419E-9187-653CD770FEBB}" type="presParOf" srcId="{78A304BD-DA87-433C-8275-601530A7353C}" destId="{A9A222BC-6B04-407B-B116-6F8CD7AFEDC6}" srcOrd="2" destOrd="0" presId="urn:microsoft.com/office/officeart/2018/2/layout/IconVerticalSolidList"/>
    <dgm:cxn modelId="{8684007F-25CD-43EF-95FE-0F74D7459E84}" type="presParOf" srcId="{78A304BD-DA87-433C-8275-601530A7353C}" destId="{EAAE78FB-023B-4068-ACE9-13C79F77E0FF}" srcOrd="3" destOrd="0" presId="urn:microsoft.com/office/officeart/2018/2/layout/IconVerticalSolidList"/>
    <dgm:cxn modelId="{30BF8FE9-9D2B-4D49-BD64-913886257BE9}" type="presParOf" srcId="{78A304BD-DA87-433C-8275-601530A7353C}" destId="{4B544808-1455-4A4E-A608-69BF439921CA}" srcOrd="4" destOrd="0" presId="urn:microsoft.com/office/officeart/2018/2/layout/IconVerticalSolidList"/>
    <dgm:cxn modelId="{8C37D851-7304-4EE9-BBBB-F6C3B8638BB3}" type="presParOf" srcId="{AD552CC1-5AB9-42C7-BE2C-5F425F5A2E3F}" destId="{15BE3521-4AA8-43CF-9AF8-69FCE0614934}" srcOrd="3" destOrd="0" presId="urn:microsoft.com/office/officeart/2018/2/layout/IconVerticalSolidList"/>
    <dgm:cxn modelId="{0892AE46-A968-4C30-9967-E5355B45A2BC}" type="presParOf" srcId="{AD552CC1-5AB9-42C7-BE2C-5F425F5A2E3F}" destId="{7888E174-E114-4FE4-AE4C-8753443BC599}" srcOrd="4" destOrd="0" presId="urn:microsoft.com/office/officeart/2018/2/layout/IconVerticalSolidList"/>
    <dgm:cxn modelId="{EB2D1BA3-7AA8-4BD0-A2B5-1BCCDF04D9FF}" type="presParOf" srcId="{7888E174-E114-4FE4-AE4C-8753443BC599}" destId="{94422005-D4D0-4698-B9D1-6D05E5826C2B}" srcOrd="0" destOrd="0" presId="urn:microsoft.com/office/officeart/2018/2/layout/IconVerticalSolidList"/>
    <dgm:cxn modelId="{D9F01670-7C94-4505-84C5-C551EC7D543D}" type="presParOf" srcId="{7888E174-E114-4FE4-AE4C-8753443BC599}" destId="{F50DFD70-E5C5-4686-BA31-3CBC069A8613}" srcOrd="1" destOrd="0" presId="urn:microsoft.com/office/officeart/2018/2/layout/IconVerticalSolidList"/>
    <dgm:cxn modelId="{8176E53B-FBE0-4114-8E24-21218B78B31A}" type="presParOf" srcId="{7888E174-E114-4FE4-AE4C-8753443BC599}" destId="{FDD0602C-4E07-411A-A58A-805ED61D7763}" srcOrd="2" destOrd="0" presId="urn:microsoft.com/office/officeart/2018/2/layout/IconVerticalSolidList"/>
    <dgm:cxn modelId="{C9330AFD-4631-4353-8BAE-59349AF065D3}" type="presParOf" srcId="{7888E174-E114-4FE4-AE4C-8753443BC599}" destId="{C4F82642-668F-4D18-B023-C7E3EB925B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D4C465-39BC-4CB1-9F81-6E51B6AF959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BF5A9C1-848C-4593-804B-6A0AF8999030}">
      <dgm:prSet phldrT="[Text]"/>
      <dgm:spPr>
        <a:solidFill>
          <a:schemeClr val="accent2"/>
        </a:solidFill>
        <a:ln>
          <a:solidFill>
            <a:schemeClr val="accent2"/>
          </a:solidFill>
        </a:ln>
        <a:effectLst>
          <a:outerShdw blurRad="50800" dist="38100" dir="5400000" algn="t" rotWithShape="0">
            <a:prstClr val="black">
              <a:alpha val="40000"/>
            </a:prstClr>
          </a:outerShdw>
        </a:effectLst>
      </dgm:spPr>
      <dgm:t>
        <a:bodyPr/>
        <a:lstStyle/>
        <a:p>
          <a:r>
            <a:rPr lang="en-US"/>
            <a:t>2024-25</a:t>
          </a:r>
        </a:p>
      </dgm:t>
    </dgm:pt>
    <dgm:pt modelId="{8FD06426-9B64-422F-B1E1-406F42B17429}" type="parTrans" cxnId="{6CC8D283-4CBB-499B-A0D1-C7C71DDAA8DF}">
      <dgm:prSet/>
      <dgm:spPr/>
      <dgm:t>
        <a:bodyPr/>
        <a:lstStyle/>
        <a:p>
          <a:endParaRPr lang="en-US"/>
        </a:p>
      </dgm:t>
    </dgm:pt>
    <dgm:pt modelId="{179A6FE0-85C7-46A8-A15F-AAEF7E189F70}" type="sibTrans" cxnId="{6CC8D283-4CBB-499B-A0D1-C7C71DDAA8DF}">
      <dgm:prSet/>
      <dgm:spPr/>
      <dgm:t>
        <a:bodyPr/>
        <a:lstStyle/>
        <a:p>
          <a:endParaRPr lang="en-US"/>
        </a:p>
      </dgm:t>
    </dgm:pt>
    <dgm:pt modelId="{750C6DD5-0A26-4005-8F5B-1CB920A9E203}">
      <dgm:prSet phldrT="[Text]"/>
      <dgm:spPr/>
      <dgm:t>
        <a:bodyPr/>
        <a:lstStyle/>
        <a:p>
          <a:r>
            <a:rPr lang="en-US"/>
            <a:t>Option 1: Transition to the new Standardized Attendance Accounting Method at P2 or </a:t>
          </a:r>
          <a:r>
            <a:rPr lang="en-US" err="1"/>
            <a:t>Recal</a:t>
          </a:r>
          <a:r>
            <a:rPr lang="en-US"/>
            <a:t> reporting period in the CCFS-320.</a:t>
          </a:r>
        </a:p>
      </dgm:t>
    </dgm:pt>
    <dgm:pt modelId="{57E1F9CC-F185-4AC2-ACBD-BEEAC3514F3F}" type="parTrans" cxnId="{00FAA465-2C56-4F6E-99F1-1279E72C8537}">
      <dgm:prSet/>
      <dgm:spPr/>
      <dgm:t>
        <a:bodyPr/>
        <a:lstStyle/>
        <a:p>
          <a:endParaRPr lang="en-US"/>
        </a:p>
      </dgm:t>
    </dgm:pt>
    <dgm:pt modelId="{E2AB25B8-0C56-467D-BF43-4ED2113BF081}" type="sibTrans" cxnId="{00FAA465-2C56-4F6E-99F1-1279E72C8537}">
      <dgm:prSet/>
      <dgm:spPr/>
      <dgm:t>
        <a:bodyPr/>
        <a:lstStyle/>
        <a:p>
          <a:endParaRPr lang="en-US"/>
        </a:p>
      </dgm:t>
    </dgm:pt>
    <dgm:pt modelId="{F285E814-E1C2-489E-954C-6DF3ABDB2C8B}">
      <dgm:prSet phldrT="[Text]"/>
      <dgm:spPr>
        <a:solidFill>
          <a:schemeClr val="accent3"/>
        </a:solidFill>
        <a:ln>
          <a:solidFill>
            <a:schemeClr val="accent3"/>
          </a:solidFill>
        </a:ln>
        <a:effectLst>
          <a:outerShdw blurRad="50800" dist="38100" dir="5400000" algn="t" rotWithShape="0">
            <a:prstClr val="black">
              <a:alpha val="40000"/>
            </a:prstClr>
          </a:outerShdw>
        </a:effectLst>
      </dgm:spPr>
      <dgm:t>
        <a:bodyPr/>
        <a:lstStyle/>
        <a:p>
          <a:r>
            <a:rPr lang="en-US"/>
            <a:t>2025-26</a:t>
          </a:r>
        </a:p>
      </dgm:t>
    </dgm:pt>
    <dgm:pt modelId="{470CF159-097D-4AA1-904E-62132564D65D}" type="parTrans" cxnId="{D17B912A-DB70-496E-9CE5-EB1F2574A1D4}">
      <dgm:prSet/>
      <dgm:spPr/>
      <dgm:t>
        <a:bodyPr/>
        <a:lstStyle/>
        <a:p>
          <a:endParaRPr lang="en-US"/>
        </a:p>
      </dgm:t>
    </dgm:pt>
    <dgm:pt modelId="{4CDEA15E-03F6-4F76-BB20-618015A552A4}" type="sibTrans" cxnId="{D17B912A-DB70-496E-9CE5-EB1F2574A1D4}">
      <dgm:prSet/>
      <dgm:spPr/>
      <dgm:t>
        <a:bodyPr/>
        <a:lstStyle/>
        <a:p>
          <a:endParaRPr lang="en-US"/>
        </a:p>
      </dgm:t>
    </dgm:pt>
    <dgm:pt modelId="{CC4E16D2-BF02-4043-BDCD-ABA1C12E5513}">
      <dgm:prSet phldrT="[Text]"/>
      <dgm:spPr/>
      <dgm:t>
        <a:bodyPr/>
        <a:lstStyle/>
        <a:p>
          <a:r>
            <a:rPr lang="en-US" dirty="0"/>
            <a:t>Option 1: Transition to the new Standardized Attendance Accounting Method at P1 or </a:t>
          </a:r>
          <a:r>
            <a:rPr lang="en-US" dirty="0" err="1"/>
            <a:t>Recal</a:t>
          </a:r>
          <a:r>
            <a:rPr lang="en-US" dirty="0"/>
            <a:t> reporting period in the CCFS-320.</a:t>
          </a:r>
        </a:p>
      </dgm:t>
    </dgm:pt>
    <dgm:pt modelId="{98235198-7140-4ACE-B204-93F713675CCF}" type="parTrans" cxnId="{6A39901C-3B11-49C7-A5C3-7EA621D899AB}">
      <dgm:prSet/>
      <dgm:spPr/>
      <dgm:t>
        <a:bodyPr/>
        <a:lstStyle/>
        <a:p>
          <a:endParaRPr lang="en-US"/>
        </a:p>
      </dgm:t>
    </dgm:pt>
    <dgm:pt modelId="{550BAFB6-AD90-4C21-980B-2A418A861FCF}" type="sibTrans" cxnId="{6A39901C-3B11-49C7-A5C3-7EA621D899AB}">
      <dgm:prSet/>
      <dgm:spPr/>
      <dgm:t>
        <a:bodyPr/>
        <a:lstStyle/>
        <a:p>
          <a:endParaRPr lang="en-US"/>
        </a:p>
      </dgm:t>
    </dgm:pt>
    <dgm:pt modelId="{485B1B5C-60E7-4E68-8F49-7C61B6D78F78}">
      <dgm:prSet phldrT="[Text]"/>
      <dgm:spPr>
        <a:effectLst>
          <a:outerShdw blurRad="50800" dist="38100" dir="5400000" algn="t" rotWithShape="0">
            <a:prstClr val="black">
              <a:alpha val="40000"/>
            </a:prstClr>
          </a:outerShdw>
        </a:effectLst>
      </dgm:spPr>
      <dgm:t>
        <a:bodyPr/>
        <a:lstStyle/>
        <a:p>
          <a:r>
            <a:rPr lang="en-US"/>
            <a:t>2026-27</a:t>
          </a:r>
        </a:p>
      </dgm:t>
    </dgm:pt>
    <dgm:pt modelId="{04AA0D17-C1E0-4648-B068-5ACDC0860048}" type="parTrans" cxnId="{70E2F852-A7C1-4D1E-9E54-614CC3327472}">
      <dgm:prSet/>
      <dgm:spPr/>
      <dgm:t>
        <a:bodyPr/>
        <a:lstStyle/>
        <a:p>
          <a:endParaRPr lang="en-US"/>
        </a:p>
      </dgm:t>
    </dgm:pt>
    <dgm:pt modelId="{4B9B9CED-4999-48B9-82BB-1BECCDE57283}" type="sibTrans" cxnId="{70E2F852-A7C1-4D1E-9E54-614CC3327472}">
      <dgm:prSet/>
      <dgm:spPr/>
      <dgm:t>
        <a:bodyPr/>
        <a:lstStyle/>
        <a:p>
          <a:endParaRPr lang="en-US"/>
        </a:p>
      </dgm:t>
    </dgm:pt>
    <dgm:pt modelId="{9FC9C330-2058-4B7E-9D83-2B994B1DAFAE}">
      <dgm:prSet phldrT="[Text]"/>
      <dgm:spPr/>
      <dgm:t>
        <a:bodyPr/>
        <a:lstStyle/>
        <a:p>
          <a:r>
            <a:rPr lang="en-US"/>
            <a:t>All districts must use the Standardized Attendance Accounting Method for credit courses except those required to use positive attendance (open entry/open exit credit courses and </a:t>
          </a:r>
          <a:r>
            <a:rPr lang="en-US" spc="20">
              <a:cs typeface="Arial" panose="020B0604020202020204" pitchFamily="34" charset="0"/>
            </a:rPr>
            <a:t>in-service training courses pursuant to title 5 section 58051(g).</a:t>
          </a:r>
          <a:r>
            <a:rPr lang="en-US"/>
            <a:t> </a:t>
          </a:r>
        </a:p>
      </dgm:t>
    </dgm:pt>
    <dgm:pt modelId="{2D5ED622-2E2F-40A7-AC36-7496F379338F}" type="parTrans" cxnId="{6E311345-00A4-4251-91EC-CD4B33FF0CD4}">
      <dgm:prSet/>
      <dgm:spPr/>
      <dgm:t>
        <a:bodyPr/>
        <a:lstStyle/>
        <a:p>
          <a:endParaRPr lang="en-US"/>
        </a:p>
      </dgm:t>
    </dgm:pt>
    <dgm:pt modelId="{FE602601-6D68-4653-90CB-EC17E3E3043F}" type="sibTrans" cxnId="{6E311345-00A4-4251-91EC-CD4B33FF0CD4}">
      <dgm:prSet/>
      <dgm:spPr/>
      <dgm:t>
        <a:bodyPr/>
        <a:lstStyle/>
        <a:p>
          <a:endParaRPr lang="en-US"/>
        </a:p>
      </dgm:t>
    </dgm:pt>
    <dgm:pt modelId="{D695E6A5-5FD9-43CD-A1ED-535272725443}">
      <dgm:prSet phldrT="[Text]"/>
      <dgm:spPr/>
      <dgm:t>
        <a:bodyPr/>
        <a:lstStyle/>
        <a:p>
          <a:r>
            <a:rPr lang="en-US"/>
            <a:t>Option 2: Continue using prior attendance accounting methods to calculate FTES.</a:t>
          </a:r>
        </a:p>
      </dgm:t>
    </dgm:pt>
    <dgm:pt modelId="{BB850F99-B9E7-4DE1-9051-F7758D02B0D2}" type="parTrans" cxnId="{A077EDF9-A812-44B7-A854-8B04DE0A04B4}">
      <dgm:prSet/>
      <dgm:spPr/>
      <dgm:t>
        <a:bodyPr/>
        <a:lstStyle/>
        <a:p>
          <a:endParaRPr lang="en-US"/>
        </a:p>
      </dgm:t>
    </dgm:pt>
    <dgm:pt modelId="{C3A1A83F-BDB4-4A57-8364-AC9C6B130E76}" type="sibTrans" cxnId="{A077EDF9-A812-44B7-A854-8B04DE0A04B4}">
      <dgm:prSet/>
      <dgm:spPr/>
      <dgm:t>
        <a:bodyPr/>
        <a:lstStyle/>
        <a:p>
          <a:endParaRPr lang="en-US"/>
        </a:p>
      </dgm:t>
    </dgm:pt>
    <dgm:pt modelId="{132AAA00-5BE8-427D-A6B2-95EBE5B88C61}">
      <dgm:prSet/>
      <dgm:spPr/>
      <dgm:t>
        <a:bodyPr/>
        <a:lstStyle/>
        <a:p>
          <a:r>
            <a:rPr lang="en-US"/>
            <a:t>Option 2: Continue using prior attendance accounting methods to calculate FTES.</a:t>
          </a:r>
        </a:p>
      </dgm:t>
    </dgm:pt>
    <dgm:pt modelId="{DFBCDB66-0FEF-4BB0-AFEA-E1BF55E27630}" type="parTrans" cxnId="{32CA21D2-CB8F-4652-BC01-D97051B43487}">
      <dgm:prSet/>
      <dgm:spPr/>
      <dgm:t>
        <a:bodyPr/>
        <a:lstStyle/>
        <a:p>
          <a:endParaRPr lang="en-US"/>
        </a:p>
      </dgm:t>
    </dgm:pt>
    <dgm:pt modelId="{FE9E0504-A59A-4A6E-8FA6-552B98695A29}" type="sibTrans" cxnId="{32CA21D2-CB8F-4652-BC01-D97051B43487}">
      <dgm:prSet/>
      <dgm:spPr/>
      <dgm:t>
        <a:bodyPr/>
        <a:lstStyle/>
        <a:p>
          <a:endParaRPr lang="en-US"/>
        </a:p>
      </dgm:t>
    </dgm:pt>
    <dgm:pt modelId="{D98CEFF3-68A6-4E12-9622-59090914B5D6}" type="pres">
      <dgm:prSet presAssocID="{CDD4C465-39BC-4CB1-9F81-6E51B6AF959D}" presName="linearFlow" presStyleCnt="0">
        <dgm:presLayoutVars>
          <dgm:dir/>
          <dgm:animLvl val="lvl"/>
          <dgm:resizeHandles val="exact"/>
        </dgm:presLayoutVars>
      </dgm:prSet>
      <dgm:spPr/>
    </dgm:pt>
    <dgm:pt modelId="{E88022E5-3F5E-413F-AF24-7BB8D89847A3}" type="pres">
      <dgm:prSet presAssocID="{CBF5A9C1-848C-4593-804B-6A0AF8999030}" presName="composite" presStyleCnt="0"/>
      <dgm:spPr/>
    </dgm:pt>
    <dgm:pt modelId="{C2386CF1-3BE2-4CE0-8D22-AA429A0DF728}" type="pres">
      <dgm:prSet presAssocID="{CBF5A9C1-848C-4593-804B-6A0AF8999030}" presName="parentText" presStyleLbl="alignNode1" presStyleIdx="0" presStyleCnt="3">
        <dgm:presLayoutVars>
          <dgm:chMax val="1"/>
          <dgm:bulletEnabled val="1"/>
        </dgm:presLayoutVars>
      </dgm:prSet>
      <dgm:spPr/>
    </dgm:pt>
    <dgm:pt modelId="{D4AFC51F-EADA-4DE3-B132-BA39DE91F857}" type="pres">
      <dgm:prSet presAssocID="{CBF5A9C1-848C-4593-804B-6A0AF8999030}" presName="descendantText" presStyleLbl="alignAcc1" presStyleIdx="0" presStyleCnt="3" custScaleY="107516">
        <dgm:presLayoutVars>
          <dgm:bulletEnabled val="1"/>
        </dgm:presLayoutVars>
      </dgm:prSet>
      <dgm:spPr/>
    </dgm:pt>
    <dgm:pt modelId="{89AF79A3-0A28-4B62-B2E6-798A87998E4D}" type="pres">
      <dgm:prSet presAssocID="{179A6FE0-85C7-46A8-A15F-AAEF7E189F70}" presName="sp" presStyleCnt="0"/>
      <dgm:spPr/>
    </dgm:pt>
    <dgm:pt modelId="{6975F9D0-0039-4872-B3DF-227C877818B1}" type="pres">
      <dgm:prSet presAssocID="{F285E814-E1C2-489E-954C-6DF3ABDB2C8B}" presName="composite" presStyleCnt="0"/>
      <dgm:spPr/>
    </dgm:pt>
    <dgm:pt modelId="{58C5FDCD-7339-45D1-8333-658340D43989}" type="pres">
      <dgm:prSet presAssocID="{F285E814-E1C2-489E-954C-6DF3ABDB2C8B}" presName="parentText" presStyleLbl="alignNode1" presStyleIdx="1" presStyleCnt="3">
        <dgm:presLayoutVars>
          <dgm:chMax val="1"/>
          <dgm:bulletEnabled val="1"/>
        </dgm:presLayoutVars>
      </dgm:prSet>
      <dgm:spPr/>
    </dgm:pt>
    <dgm:pt modelId="{E25546D1-BAB3-477D-AA78-9B9B89F5FEBF}" type="pres">
      <dgm:prSet presAssocID="{F285E814-E1C2-489E-954C-6DF3ABDB2C8B}" presName="descendantText" presStyleLbl="alignAcc1" presStyleIdx="1" presStyleCnt="3">
        <dgm:presLayoutVars>
          <dgm:bulletEnabled val="1"/>
        </dgm:presLayoutVars>
      </dgm:prSet>
      <dgm:spPr/>
    </dgm:pt>
    <dgm:pt modelId="{5D577744-8E67-4B95-8604-1872E18E26C9}" type="pres">
      <dgm:prSet presAssocID="{4CDEA15E-03F6-4F76-BB20-618015A552A4}" presName="sp" presStyleCnt="0"/>
      <dgm:spPr/>
    </dgm:pt>
    <dgm:pt modelId="{0AF9F043-FE48-46CE-93CB-789678484C7D}" type="pres">
      <dgm:prSet presAssocID="{485B1B5C-60E7-4E68-8F49-7C61B6D78F78}" presName="composite" presStyleCnt="0"/>
      <dgm:spPr/>
    </dgm:pt>
    <dgm:pt modelId="{2B738B26-EBEC-469F-9512-5BA2B0B49198}" type="pres">
      <dgm:prSet presAssocID="{485B1B5C-60E7-4E68-8F49-7C61B6D78F78}" presName="parentText" presStyleLbl="alignNode1" presStyleIdx="2" presStyleCnt="3">
        <dgm:presLayoutVars>
          <dgm:chMax val="1"/>
          <dgm:bulletEnabled val="1"/>
        </dgm:presLayoutVars>
      </dgm:prSet>
      <dgm:spPr/>
    </dgm:pt>
    <dgm:pt modelId="{C3C5BDBB-7A9E-4C26-A862-317E19EA097D}" type="pres">
      <dgm:prSet presAssocID="{485B1B5C-60E7-4E68-8F49-7C61B6D78F78}" presName="descendantText" presStyleLbl="alignAcc1" presStyleIdx="2" presStyleCnt="3" custScaleY="144025">
        <dgm:presLayoutVars>
          <dgm:bulletEnabled val="1"/>
        </dgm:presLayoutVars>
      </dgm:prSet>
      <dgm:spPr/>
    </dgm:pt>
  </dgm:ptLst>
  <dgm:cxnLst>
    <dgm:cxn modelId="{A548140A-CDFF-4D4C-BDA9-5098E4E14E05}" type="presOf" srcId="{CC4E16D2-BF02-4043-BDCD-ABA1C12E5513}" destId="{E25546D1-BAB3-477D-AA78-9B9B89F5FEBF}" srcOrd="0" destOrd="0" presId="urn:microsoft.com/office/officeart/2005/8/layout/chevron2"/>
    <dgm:cxn modelId="{22ABCA0A-CD2E-494E-AD07-8F1026F09504}" type="presOf" srcId="{F285E814-E1C2-489E-954C-6DF3ABDB2C8B}" destId="{58C5FDCD-7339-45D1-8333-658340D43989}" srcOrd="0" destOrd="0" presId="urn:microsoft.com/office/officeart/2005/8/layout/chevron2"/>
    <dgm:cxn modelId="{08D6AA0F-D560-47E6-959E-B2F22CEA9FF0}" type="presOf" srcId="{132AAA00-5BE8-427D-A6B2-95EBE5B88C61}" destId="{E25546D1-BAB3-477D-AA78-9B9B89F5FEBF}" srcOrd="0" destOrd="1" presId="urn:microsoft.com/office/officeart/2005/8/layout/chevron2"/>
    <dgm:cxn modelId="{6A39901C-3B11-49C7-A5C3-7EA621D899AB}" srcId="{F285E814-E1C2-489E-954C-6DF3ABDB2C8B}" destId="{CC4E16D2-BF02-4043-BDCD-ABA1C12E5513}" srcOrd="0" destOrd="0" parTransId="{98235198-7140-4ACE-B204-93F713675CCF}" sibTransId="{550BAFB6-AD90-4C21-980B-2A418A861FCF}"/>
    <dgm:cxn modelId="{D17B912A-DB70-496E-9CE5-EB1F2574A1D4}" srcId="{CDD4C465-39BC-4CB1-9F81-6E51B6AF959D}" destId="{F285E814-E1C2-489E-954C-6DF3ABDB2C8B}" srcOrd="1" destOrd="0" parTransId="{470CF159-097D-4AA1-904E-62132564D65D}" sibTransId="{4CDEA15E-03F6-4F76-BB20-618015A552A4}"/>
    <dgm:cxn modelId="{18AB4632-126D-4EF4-91FA-FE7B833B1654}" type="presOf" srcId="{9FC9C330-2058-4B7E-9D83-2B994B1DAFAE}" destId="{C3C5BDBB-7A9E-4C26-A862-317E19EA097D}" srcOrd="0" destOrd="0" presId="urn:microsoft.com/office/officeart/2005/8/layout/chevron2"/>
    <dgm:cxn modelId="{071C303D-0B8B-4497-A2E6-6098FD05C6E2}" type="presOf" srcId="{D695E6A5-5FD9-43CD-A1ED-535272725443}" destId="{D4AFC51F-EADA-4DE3-B132-BA39DE91F857}" srcOrd="0" destOrd="1" presId="urn:microsoft.com/office/officeart/2005/8/layout/chevron2"/>
    <dgm:cxn modelId="{1956AA3E-8530-47DE-AB8A-E5146B38F49F}" type="presOf" srcId="{485B1B5C-60E7-4E68-8F49-7C61B6D78F78}" destId="{2B738B26-EBEC-469F-9512-5BA2B0B49198}" srcOrd="0" destOrd="0" presId="urn:microsoft.com/office/officeart/2005/8/layout/chevron2"/>
    <dgm:cxn modelId="{9DA47443-63DA-4E64-B404-5CA0A8B15226}" type="presOf" srcId="{750C6DD5-0A26-4005-8F5B-1CB920A9E203}" destId="{D4AFC51F-EADA-4DE3-B132-BA39DE91F857}" srcOrd="0" destOrd="0" presId="urn:microsoft.com/office/officeart/2005/8/layout/chevron2"/>
    <dgm:cxn modelId="{6E311345-00A4-4251-91EC-CD4B33FF0CD4}" srcId="{485B1B5C-60E7-4E68-8F49-7C61B6D78F78}" destId="{9FC9C330-2058-4B7E-9D83-2B994B1DAFAE}" srcOrd="0" destOrd="0" parTransId="{2D5ED622-2E2F-40A7-AC36-7496F379338F}" sibTransId="{FE602601-6D68-4653-90CB-EC17E3E3043F}"/>
    <dgm:cxn modelId="{00FAA465-2C56-4F6E-99F1-1279E72C8537}" srcId="{CBF5A9C1-848C-4593-804B-6A0AF8999030}" destId="{750C6DD5-0A26-4005-8F5B-1CB920A9E203}" srcOrd="0" destOrd="0" parTransId="{57E1F9CC-F185-4AC2-ACBD-BEEAC3514F3F}" sibTransId="{E2AB25B8-0C56-467D-BF43-4ED2113BF081}"/>
    <dgm:cxn modelId="{FC9D1C51-8E84-4DA5-B9A3-BEEDE6D5AA97}" type="presOf" srcId="{CBF5A9C1-848C-4593-804B-6A0AF8999030}" destId="{C2386CF1-3BE2-4CE0-8D22-AA429A0DF728}" srcOrd="0" destOrd="0" presId="urn:microsoft.com/office/officeart/2005/8/layout/chevron2"/>
    <dgm:cxn modelId="{70E2F852-A7C1-4D1E-9E54-614CC3327472}" srcId="{CDD4C465-39BC-4CB1-9F81-6E51B6AF959D}" destId="{485B1B5C-60E7-4E68-8F49-7C61B6D78F78}" srcOrd="2" destOrd="0" parTransId="{04AA0D17-C1E0-4648-B068-5ACDC0860048}" sibTransId="{4B9B9CED-4999-48B9-82BB-1BECCDE57283}"/>
    <dgm:cxn modelId="{6CC8D283-4CBB-499B-A0D1-C7C71DDAA8DF}" srcId="{CDD4C465-39BC-4CB1-9F81-6E51B6AF959D}" destId="{CBF5A9C1-848C-4593-804B-6A0AF8999030}" srcOrd="0" destOrd="0" parTransId="{8FD06426-9B64-422F-B1E1-406F42B17429}" sibTransId="{179A6FE0-85C7-46A8-A15F-AAEF7E189F70}"/>
    <dgm:cxn modelId="{530AF4C3-D01C-4BF4-AA13-D54F78B60619}" type="presOf" srcId="{CDD4C465-39BC-4CB1-9F81-6E51B6AF959D}" destId="{D98CEFF3-68A6-4E12-9622-59090914B5D6}" srcOrd="0" destOrd="0" presId="urn:microsoft.com/office/officeart/2005/8/layout/chevron2"/>
    <dgm:cxn modelId="{32CA21D2-CB8F-4652-BC01-D97051B43487}" srcId="{F285E814-E1C2-489E-954C-6DF3ABDB2C8B}" destId="{132AAA00-5BE8-427D-A6B2-95EBE5B88C61}" srcOrd="1" destOrd="0" parTransId="{DFBCDB66-0FEF-4BB0-AFEA-E1BF55E27630}" sibTransId="{FE9E0504-A59A-4A6E-8FA6-552B98695A29}"/>
    <dgm:cxn modelId="{A077EDF9-A812-44B7-A854-8B04DE0A04B4}" srcId="{CBF5A9C1-848C-4593-804B-6A0AF8999030}" destId="{D695E6A5-5FD9-43CD-A1ED-535272725443}" srcOrd="1" destOrd="0" parTransId="{BB850F99-B9E7-4DE1-9051-F7758D02B0D2}" sibTransId="{C3A1A83F-BDB4-4A57-8364-AC9C6B130E76}"/>
    <dgm:cxn modelId="{DCA1DC00-9955-4E1B-91D1-2FCC06A27829}" type="presParOf" srcId="{D98CEFF3-68A6-4E12-9622-59090914B5D6}" destId="{E88022E5-3F5E-413F-AF24-7BB8D89847A3}" srcOrd="0" destOrd="0" presId="urn:microsoft.com/office/officeart/2005/8/layout/chevron2"/>
    <dgm:cxn modelId="{D7609671-E3D3-4DBC-AC1D-6293E24F46D8}" type="presParOf" srcId="{E88022E5-3F5E-413F-AF24-7BB8D89847A3}" destId="{C2386CF1-3BE2-4CE0-8D22-AA429A0DF728}" srcOrd="0" destOrd="0" presId="urn:microsoft.com/office/officeart/2005/8/layout/chevron2"/>
    <dgm:cxn modelId="{E972F6E4-244B-4EF9-BAC7-BDF91A2E0CC5}" type="presParOf" srcId="{E88022E5-3F5E-413F-AF24-7BB8D89847A3}" destId="{D4AFC51F-EADA-4DE3-B132-BA39DE91F857}" srcOrd="1" destOrd="0" presId="urn:microsoft.com/office/officeart/2005/8/layout/chevron2"/>
    <dgm:cxn modelId="{4A56DE7B-3F5D-45CD-90BE-D193CA583B78}" type="presParOf" srcId="{D98CEFF3-68A6-4E12-9622-59090914B5D6}" destId="{89AF79A3-0A28-4B62-B2E6-798A87998E4D}" srcOrd="1" destOrd="0" presId="urn:microsoft.com/office/officeart/2005/8/layout/chevron2"/>
    <dgm:cxn modelId="{2A0E1F90-02E5-424F-8A07-3997FB484AAE}" type="presParOf" srcId="{D98CEFF3-68A6-4E12-9622-59090914B5D6}" destId="{6975F9D0-0039-4872-B3DF-227C877818B1}" srcOrd="2" destOrd="0" presId="urn:microsoft.com/office/officeart/2005/8/layout/chevron2"/>
    <dgm:cxn modelId="{1F3A8625-6B19-40CD-AD04-5A7C7EDCF502}" type="presParOf" srcId="{6975F9D0-0039-4872-B3DF-227C877818B1}" destId="{58C5FDCD-7339-45D1-8333-658340D43989}" srcOrd="0" destOrd="0" presId="urn:microsoft.com/office/officeart/2005/8/layout/chevron2"/>
    <dgm:cxn modelId="{89956B1D-BEE5-4F22-A6E7-DC536C40D285}" type="presParOf" srcId="{6975F9D0-0039-4872-B3DF-227C877818B1}" destId="{E25546D1-BAB3-477D-AA78-9B9B89F5FEBF}" srcOrd="1" destOrd="0" presId="urn:microsoft.com/office/officeart/2005/8/layout/chevron2"/>
    <dgm:cxn modelId="{9E1FAC72-F01E-4749-A21F-8C1FEA86D453}" type="presParOf" srcId="{D98CEFF3-68A6-4E12-9622-59090914B5D6}" destId="{5D577744-8E67-4B95-8604-1872E18E26C9}" srcOrd="3" destOrd="0" presId="urn:microsoft.com/office/officeart/2005/8/layout/chevron2"/>
    <dgm:cxn modelId="{1B1FBFF4-AE1E-48FF-8C0A-EA9926951AED}" type="presParOf" srcId="{D98CEFF3-68A6-4E12-9622-59090914B5D6}" destId="{0AF9F043-FE48-46CE-93CB-789678484C7D}" srcOrd="4" destOrd="0" presId="urn:microsoft.com/office/officeart/2005/8/layout/chevron2"/>
    <dgm:cxn modelId="{A34AF1D2-A9F5-4B32-9447-D6ACD871CEAE}" type="presParOf" srcId="{0AF9F043-FE48-46CE-93CB-789678484C7D}" destId="{2B738B26-EBEC-469F-9512-5BA2B0B49198}" srcOrd="0" destOrd="0" presId="urn:microsoft.com/office/officeart/2005/8/layout/chevron2"/>
    <dgm:cxn modelId="{FF6B82B7-F3BE-4927-A510-D33B30B4FD49}" type="presParOf" srcId="{0AF9F043-FE48-46CE-93CB-789678484C7D}" destId="{C3C5BDBB-7A9E-4C26-A862-317E19EA097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AA61B5-74E5-4282-BE12-61F00CE24A1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90440F7-4BFD-40B4-A8F7-8EF41055FED3}">
      <dgm:prSet/>
      <dgm:spPr/>
      <dgm:t>
        <a:bodyPr/>
        <a:lstStyle/>
        <a:p>
          <a:pPr>
            <a:lnSpc>
              <a:spcPct val="100000"/>
            </a:lnSpc>
          </a:pPr>
          <a:r>
            <a:rPr lang="en-US" b="0" i="0" u="none">
              <a:solidFill>
                <a:schemeClr val="bg1"/>
              </a:solidFill>
              <a:effectLst/>
              <a:latin typeface="Source Sans Pro" panose="020B0503030403020204" pitchFamily="34" charset="0"/>
            </a:rPr>
            <a:t>Districts will need to decide the best time to transition to the new Standardized Attendance Accounting Method. </a:t>
          </a:r>
          <a:endParaRPr lang="en-US" u="none">
            <a:solidFill>
              <a:schemeClr val="bg1"/>
            </a:solidFill>
          </a:endParaRPr>
        </a:p>
      </dgm:t>
    </dgm:pt>
    <dgm:pt modelId="{624CDF7C-0CD9-4181-866F-6682DC1E57CB}" type="parTrans" cxnId="{136758A5-A9FE-49B5-BF31-8281947050EC}">
      <dgm:prSet/>
      <dgm:spPr/>
      <dgm:t>
        <a:bodyPr/>
        <a:lstStyle/>
        <a:p>
          <a:endParaRPr lang="en-US"/>
        </a:p>
      </dgm:t>
    </dgm:pt>
    <dgm:pt modelId="{EE5C80CC-028F-4A31-A230-C334AF531FA7}" type="sibTrans" cxnId="{136758A5-A9FE-49B5-BF31-8281947050EC}">
      <dgm:prSet/>
      <dgm:spPr/>
      <dgm:t>
        <a:bodyPr/>
        <a:lstStyle/>
        <a:p>
          <a:endParaRPr lang="en-US"/>
        </a:p>
      </dgm:t>
    </dgm:pt>
    <dgm:pt modelId="{0A2A3BCC-AB22-44C3-B5F9-CF5E19A14E50}">
      <dgm:prSet custT="1"/>
      <dgm:spPr/>
      <dgm:t>
        <a:bodyPr/>
        <a:lstStyle/>
        <a:p>
          <a:pPr>
            <a:lnSpc>
              <a:spcPct val="100000"/>
            </a:lnSpc>
          </a:pPr>
          <a:r>
            <a:rPr lang="en-US" sz="1400" b="0" i="0" u="none" kern="1200">
              <a:solidFill>
                <a:srgbClr val="FFFFFF"/>
              </a:solidFill>
              <a:effectLst/>
              <a:latin typeface="Source Sans Pro" panose="020B0503030403020204" pitchFamily="34" charset="0"/>
              <a:ea typeface="+mn-ea"/>
              <a:cs typeface="+mn-cs"/>
            </a:rPr>
            <a:t>Work with their Student Information Systems to determine a plan for tracking student enrollment data in a format that aligns with the new Standardized Attendance Accounting Method. </a:t>
          </a:r>
        </a:p>
      </dgm:t>
    </dgm:pt>
    <dgm:pt modelId="{C49F6533-548F-4ED2-B4D0-7054782EBAED}" type="parTrans" cxnId="{4EDFC7BC-0A23-4C58-A34C-73A5F8C9A6AC}">
      <dgm:prSet/>
      <dgm:spPr/>
      <dgm:t>
        <a:bodyPr/>
        <a:lstStyle/>
        <a:p>
          <a:endParaRPr lang="en-US"/>
        </a:p>
      </dgm:t>
    </dgm:pt>
    <dgm:pt modelId="{879E310D-002A-414F-B098-B47298E46383}" type="sibTrans" cxnId="{4EDFC7BC-0A23-4C58-A34C-73A5F8C9A6AC}">
      <dgm:prSet/>
      <dgm:spPr/>
      <dgm:t>
        <a:bodyPr/>
        <a:lstStyle/>
        <a:p>
          <a:endParaRPr lang="en-US"/>
        </a:p>
      </dgm:t>
    </dgm:pt>
    <dgm:pt modelId="{C5AFCDE8-9070-40DF-9525-F52153BAC606}">
      <dgm:prSet custT="1"/>
      <dgm:spPr/>
      <dgm:t>
        <a:bodyPr/>
        <a:lstStyle/>
        <a:p>
          <a:pPr marL="0" lvl="0" indent="0" algn="l" defTabSz="622300">
            <a:lnSpc>
              <a:spcPct val="100000"/>
            </a:lnSpc>
            <a:spcBef>
              <a:spcPct val="0"/>
            </a:spcBef>
            <a:spcAft>
              <a:spcPct val="35000"/>
            </a:spcAft>
            <a:buNone/>
          </a:pPr>
          <a:r>
            <a:rPr lang="en-US" sz="1400" b="0" i="0" u="none" kern="1200">
              <a:solidFill>
                <a:srgbClr val="FFFFFF"/>
              </a:solidFill>
              <a:effectLst/>
              <a:latin typeface="Source Sans Pro" panose="020B0503030403020204" pitchFamily="34" charset="0"/>
              <a:ea typeface="+mn-ea"/>
              <a:cs typeface="+mn-cs"/>
            </a:rPr>
            <a:t>The Student Information Systems will need to update the calculations and then transition courses, to the new Standardized Attendance Accounting Method. </a:t>
          </a:r>
        </a:p>
      </dgm:t>
    </dgm:pt>
    <dgm:pt modelId="{EE1DBA9A-A4E5-4D23-9A65-877F8B259E7B}" type="parTrans" cxnId="{3FCF3B27-F299-4673-83A0-F8AAFC2D04DB}">
      <dgm:prSet/>
      <dgm:spPr/>
      <dgm:t>
        <a:bodyPr/>
        <a:lstStyle/>
        <a:p>
          <a:endParaRPr lang="en-US"/>
        </a:p>
      </dgm:t>
    </dgm:pt>
    <dgm:pt modelId="{D13AFC3D-F18E-4C78-97F6-1860FE805944}" type="sibTrans" cxnId="{3FCF3B27-F299-4673-83A0-F8AAFC2D04DB}">
      <dgm:prSet/>
      <dgm:spPr/>
      <dgm:t>
        <a:bodyPr/>
        <a:lstStyle/>
        <a:p>
          <a:endParaRPr lang="en-US"/>
        </a:p>
      </dgm:t>
    </dgm:pt>
    <dgm:pt modelId="{8E33C782-560F-416D-A898-00B728ABA0C7}">
      <dgm:prSet custT="1"/>
      <dgm:spPr/>
      <dgm:t>
        <a:bodyPr/>
        <a:lstStyle/>
        <a:p>
          <a:pPr marL="0" lvl="0" indent="0" algn="l" defTabSz="622300">
            <a:lnSpc>
              <a:spcPct val="100000"/>
            </a:lnSpc>
            <a:spcBef>
              <a:spcPct val="0"/>
            </a:spcBef>
            <a:spcAft>
              <a:spcPct val="35000"/>
            </a:spcAft>
            <a:buNone/>
          </a:pPr>
          <a:r>
            <a:rPr lang="en-US" sz="1400" b="0" i="0" u="none" kern="1200">
              <a:solidFill>
                <a:srgbClr val="FFFFFF"/>
              </a:solidFill>
              <a:effectLst/>
              <a:latin typeface="Source Sans Pro" panose="020B0503030403020204" pitchFamily="34" charset="0"/>
              <a:ea typeface="+mn-ea"/>
              <a:cs typeface="+mn-cs"/>
            </a:rPr>
            <a:t>Once the necessary updates are made to the Student Information Systems, the district can transition to the new Standardized Attendance Accounting Method and begin reporting under that method in the CCFS-320 system and MIS. </a:t>
          </a:r>
        </a:p>
      </dgm:t>
    </dgm:pt>
    <dgm:pt modelId="{5449F0A9-8979-4D9D-8168-BC4CA9F6C396}" type="parTrans" cxnId="{83AFFA6C-812D-4F91-B645-689A02EF2264}">
      <dgm:prSet/>
      <dgm:spPr/>
      <dgm:t>
        <a:bodyPr/>
        <a:lstStyle/>
        <a:p>
          <a:endParaRPr lang="en-US"/>
        </a:p>
      </dgm:t>
    </dgm:pt>
    <dgm:pt modelId="{9626A8A4-E375-4A60-A4FF-4B9847AF9724}" type="sibTrans" cxnId="{83AFFA6C-812D-4F91-B645-689A02EF2264}">
      <dgm:prSet/>
      <dgm:spPr/>
      <dgm:t>
        <a:bodyPr/>
        <a:lstStyle/>
        <a:p>
          <a:endParaRPr lang="en-US"/>
        </a:p>
      </dgm:t>
    </dgm:pt>
    <dgm:pt modelId="{CD945042-7B0E-444C-AA3F-EB9C070083EC}" type="pres">
      <dgm:prSet presAssocID="{0FAA61B5-74E5-4282-BE12-61F00CE24A13}" presName="root" presStyleCnt="0">
        <dgm:presLayoutVars>
          <dgm:dir/>
          <dgm:resizeHandles val="exact"/>
        </dgm:presLayoutVars>
      </dgm:prSet>
      <dgm:spPr/>
    </dgm:pt>
    <dgm:pt modelId="{6DE5F279-A2A2-4716-AFE5-FD51751F598D}" type="pres">
      <dgm:prSet presAssocID="{390440F7-4BFD-40B4-A8F7-8EF41055FED3}" presName="compNode" presStyleCnt="0"/>
      <dgm:spPr/>
    </dgm:pt>
    <dgm:pt modelId="{767B9EDE-2BE4-4647-B770-17FA97ABC6CA}" type="pres">
      <dgm:prSet presAssocID="{390440F7-4BFD-40B4-A8F7-8EF41055FED3}" presName="bgRect" presStyleLbl="bgShp" presStyleIdx="0" presStyleCnt="4"/>
      <dgm:spPr/>
    </dgm:pt>
    <dgm:pt modelId="{2E8FC1D1-ED80-4100-A170-D3183EADFF7F}" type="pres">
      <dgm:prSet presAssocID="{390440F7-4BFD-40B4-A8F7-8EF41055FE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E9A13B3-4F15-496F-8156-471F2BD77246}" type="pres">
      <dgm:prSet presAssocID="{390440F7-4BFD-40B4-A8F7-8EF41055FED3}" presName="spaceRect" presStyleCnt="0"/>
      <dgm:spPr/>
    </dgm:pt>
    <dgm:pt modelId="{10E10362-C5F1-4DD1-86C7-C787E2085655}" type="pres">
      <dgm:prSet presAssocID="{390440F7-4BFD-40B4-A8F7-8EF41055FED3}" presName="parTx" presStyleLbl="revTx" presStyleIdx="0" presStyleCnt="4">
        <dgm:presLayoutVars>
          <dgm:chMax val="0"/>
          <dgm:chPref val="0"/>
        </dgm:presLayoutVars>
      </dgm:prSet>
      <dgm:spPr/>
    </dgm:pt>
    <dgm:pt modelId="{E5F0EC08-BC42-4203-BA50-052FC535660A}" type="pres">
      <dgm:prSet presAssocID="{EE5C80CC-028F-4A31-A230-C334AF531FA7}" presName="sibTrans" presStyleCnt="0"/>
      <dgm:spPr/>
    </dgm:pt>
    <dgm:pt modelId="{A4C0E9BC-21ED-4829-80BB-8906C3F556FF}" type="pres">
      <dgm:prSet presAssocID="{0A2A3BCC-AB22-44C3-B5F9-CF5E19A14E50}" presName="compNode" presStyleCnt="0"/>
      <dgm:spPr/>
    </dgm:pt>
    <dgm:pt modelId="{3C0BF729-61FD-420A-82E9-2C45D3E95F21}" type="pres">
      <dgm:prSet presAssocID="{0A2A3BCC-AB22-44C3-B5F9-CF5E19A14E50}" presName="bgRect" presStyleLbl="bgShp" presStyleIdx="1" presStyleCnt="4"/>
      <dgm:spPr/>
    </dgm:pt>
    <dgm:pt modelId="{6F9191BC-9334-472F-9DFE-77ED61106B55}" type="pres">
      <dgm:prSet presAssocID="{0A2A3BCC-AB22-44C3-B5F9-CF5E19A14E5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outline"/>
        </a:ext>
      </dgm:extLst>
    </dgm:pt>
    <dgm:pt modelId="{B4B1312D-B8BD-416A-BB37-6A4FD8786EA7}" type="pres">
      <dgm:prSet presAssocID="{0A2A3BCC-AB22-44C3-B5F9-CF5E19A14E50}" presName="spaceRect" presStyleCnt="0"/>
      <dgm:spPr/>
    </dgm:pt>
    <dgm:pt modelId="{E0D09301-5282-48CE-8491-20A86BA82DE5}" type="pres">
      <dgm:prSet presAssocID="{0A2A3BCC-AB22-44C3-B5F9-CF5E19A14E50}" presName="parTx" presStyleLbl="revTx" presStyleIdx="1" presStyleCnt="4">
        <dgm:presLayoutVars>
          <dgm:chMax val="0"/>
          <dgm:chPref val="0"/>
        </dgm:presLayoutVars>
      </dgm:prSet>
      <dgm:spPr/>
    </dgm:pt>
    <dgm:pt modelId="{86C040A0-B210-4AE7-8501-9C01B3C75C44}" type="pres">
      <dgm:prSet presAssocID="{879E310D-002A-414F-B098-B47298E46383}" presName="sibTrans" presStyleCnt="0"/>
      <dgm:spPr/>
    </dgm:pt>
    <dgm:pt modelId="{2F2C339F-B8FA-40BE-ABC7-1283C565D971}" type="pres">
      <dgm:prSet presAssocID="{C5AFCDE8-9070-40DF-9525-F52153BAC606}" presName="compNode" presStyleCnt="0"/>
      <dgm:spPr/>
    </dgm:pt>
    <dgm:pt modelId="{19956F10-B6F2-4531-991E-65D4760335D5}" type="pres">
      <dgm:prSet presAssocID="{C5AFCDE8-9070-40DF-9525-F52153BAC606}" presName="bgRect" presStyleLbl="bgShp" presStyleIdx="2" presStyleCnt="4"/>
      <dgm:spPr/>
    </dgm:pt>
    <dgm:pt modelId="{62EAF580-0B47-44D9-B7CF-DE95CFFC085B}" type="pres">
      <dgm:prSet presAssocID="{C5AFCDE8-9070-40DF-9525-F52153BAC60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aptop with solid fill"/>
        </a:ext>
      </dgm:extLst>
    </dgm:pt>
    <dgm:pt modelId="{F121FB7B-69BB-4BA5-BFCF-551A8E66F9BA}" type="pres">
      <dgm:prSet presAssocID="{C5AFCDE8-9070-40DF-9525-F52153BAC606}" presName="spaceRect" presStyleCnt="0"/>
      <dgm:spPr/>
    </dgm:pt>
    <dgm:pt modelId="{C440BE99-74A2-47E3-A6AD-CAC5219B845A}" type="pres">
      <dgm:prSet presAssocID="{C5AFCDE8-9070-40DF-9525-F52153BAC606}" presName="parTx" presStyleLbl="revTx" presStyleIdx="2" presStyleCnt="4">
        <dgm:presLayoutVars>
          <dgm:chMax val="0"/>
          <dgm:chPref val="0"/>
        </dgm:presLayoutVars>
      </dgm:prSet>
      <dgm:spPr/>
    </dgm:pt>
    <dgm:pt modelId="{0CB76B32-FFC3-4CDF-BB79-75D29E1C97CE}" type="pres">
      <dgm:prSet presAssocID="{D13AFC3D-F18E-4C78-97F6-1860FE805944}" presName="sibTrans" presStyleCnt="0"/>
      <dgm:spPr/>
    </dgm:pt>
    <dgm:pt modelId="{602E23E6-5C74-4C00-992D-F5853FC839C3}" type="pres">
      <dgm:prSet presAssocID="{8E33C782-560F-416D-A898-00B728ABA0C7}" presName="compNode" presStyleCnt="0"/>
      <dgm:spPr/>
    </dgm:pt>
    <dgm:pt modelId="{07F60166-6BD6-4010-8E87-CD038700B204}" type="pres">
      <dgm:prSet presAssocID="{8E33C782-560F-416D-A898-00B728ABA0C7}" presName="bgRect" presStyleLbl="bgShp" presStyleIdx="3" presStyleCnt="4"/>
      <dgm:spPr/>
    </dgm:pt>
    <dgm:pt modelId="{78E3DF9A-B875-4111-87B3-BB69447A1C3B}" type="pres">
      <dgm:prSet presAssocID="{8E33C782-560F-416D-A898-00B728ABA0C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thernet with solid fill"/>
        </a:ext>
      </dgm:extLst>
    </dgm:pt>
    <dgm:pt modelId="{982A4643-A8F2-4EB0-B166-591093BED5CA}" type="pres">
      <dgm:prSet presAssocID="{8E33C782-560F-416D-A898-00B728ABA0C7}" presName="spaceRect" presStyleCnt="0"/>
      <dgm:spPr/>
    </dgm:pt>
    <dgm:pt modelId="{1096064C-2BD7-432B-A184-C41F2A86C184}" type="pres">
      <dgm:prSet presAssocID="{8E33C782-560F-416D-A898-00B728ABA0C7}" presName="parTx" presStyleLbl="revTx" presStyleIdx="3" presStyleCnt="4">
        <dgm:presLayoutVars>
          <dgm:chMax val="0"/>
          <dgm:chPref val="0"/>
        </dgm:presLayoutVars>
      </dgm:prSet>
      <dgm:spPr/>
    </dgm:pt>
  </dgm:ptLst>
  <dgm:cxnLst>
    <dgm:cxn modelId="{51812F13-03DA-49C3-8B41-1C21FBE7AD54}" type="presOf" srcId="{0FAA61B5-74E5-4282-BE12-61F00CE24A13}" destId="{CD945042-7B0E-444C-AA3F-EB9C070083EC}" srcOrd="0" destOrd="0" presId="urn:microsoft.com/office/officeart/2018/2/layout/IconVerticalSolidList"/>
    <dgm:cxn modelId="{3FCF3B27-F299-4673-83A0-F8AAFC2D04DB}" srcId="{0FAA61B5-74E5-4282-BE12-61F00CE24A13}" destId="{C5AFCDE8-9070-40DF-9525-F52153BAC606}" srcOrd="2" destOrd="0" parTransId="{EE1DBA9A-A4E5-4D23-9A65-877F8B259E7B}" sibTransId="{D13AFC3D-F18E-4C78-97F6-1860FE805944}"/>
    <dgm:cxn modelId="{83AFFA6C-812D-4F91-B645-689A02EF2264}" srcId="{0FAA61B5-74E5-4282-BE12-61F00CE24A13}" destId="{8E33C782-560F-416D-A898-00B728ABA0C7}" srcOrd="3" destOrd="0" parTransId="{5449F0A9-8979-4D9D-8168-BC4CA9F6C396}" sibTransId="{9626A8A4-E375-4A60-A4FF-4B9847AF9724}"/>
    <dgm:cxn modelId="{C852B278-F95F-4A34-B2F0-4B849AE03D15}" type="presOf" srcId="{C5AFCDE8-9070-40DF-9525-F52153BAC606}" destId="{C440BE99-74A2-47E3-A6AD-CAC5219B845A}" srcOrd="0" destOrd="0" presId="urn:microsoft.com/office/officeart/2018/2/layout/IconVerticalSolidList"/>
    <dgm:cxn modelId="{136758A5-A9FE-49B5-BF31-8281947050EC}" srcId="{0FAA61B5-74E5-4282-BE12-61F00CE24A13}" destId="{390440F7-4BFD-40B4-A8F7-8EF41055FED3}" srcOrd="0" destOrd="0" parTransId="{624CDF7C-0CD9-4181-866F-6682DC1E57CB}" sibTransId="{EE5C80CC-028F-4A31-A230-C334AF531FA7}"/>
    <dgm:cxn modelId="{4EDFC7BC-0A23-4C58-A34C-73A5F8C9A6AC}" srcId="{0FAA61B5-74E5-4282-BE12-61F00CE24A13}" destId="{0A2A3BCC-AB22-44C3-B5F9-CF5E19A14E50}" srcOrd="1" destOrd="0" parTransId="{C49F6533-548F-4ED2-B4D0-7054782EBAED}" sibTransId="{879E310D-002A-414F-B098-B47298E46383}"/>
    <dgm:cxn modelId="{255630C8-F20A-44EE-A2B5-93C4AA6B9B7C}" type="presOf" srcId="{390440F7-4BFD-40B4-A8F7-8EF41055FED3}" destId="{10E10362-C5F1-4DD1-86C7-C787E2085655}" srcOrd="0" destOrd="0" presId="urn:microsoft.com/office/officeart/2018/2/layout/IconVerticalSolidList"/>
    <dgm:cxn modelId="{0F6D2DEF-E006-4C8D-8C97-FF931FC568A8}" type="presOf" srcId="{0A2A3BCC-AB22-44C3-B5F9-CF5E19A14E50}" destId="{E0D09301-5282-48CE-8491-20A86BA82DE5}" srcOrd="0" destOrd="0" presId="urn:microsoft.com/office/officeart/2018/2/layout/IconVerticalSolidList"/>
    <dgm:cxn modelId="{6A619BF7-8270-403D-BCCF-173A4F0E5602}" type="presOf" srcId="{8E33C782-560F-416D-A898-00B728ABA0C7}" destId="{1096064C-2BD7-432B-A184-C41F2A86C184}" srcOrd="0" destOrd="0" presId="urn:microsoft.com/office/officeart/2018/2/layout/IconVerticalSolidList"/>
    <dgm:cxn modelId="{5EF96565-874F-44A9-A20C-9031B6D44A76}" type="presParOf" srcId="{CD945042-7B0E-444C-AA3F-EB9C070083EC}" destId="{6DE5F279-A2A2-4716-AFE5-FD51751F598D}" srcOrd="0" destOrd="0" presId="urn:microsoft.com/office/officeart/2018/2/layout/IconVerticalSolidList"/>
    <dgm:cxn modelId="{48128928-81F5-4689-BD28-CDF92FC9BE5C}" type="presParOf" srcId="{6DE5F279-A2A2-4716-AFE5-FD51751F598D}" destId="{767B9EDE-2BE4-4647-B770-17FA97ABC6CA}" srcOrd="0" destOrd="0" presId="urn:microsoft.com/office/officeart/2018/2/layout/IconVerticalSolidList"/>
    <dgm:cxn modelId="{4DD30760-3EBC-4CC0-AF8D-393D0F918993}" type="presParOf" srcId="{6DE5F279-A2A2-4716-AFE5-FD51751F598D}" destId="{2E8FC1D1-ED80-4100-A170-D3183EADFF7F}" srcOrd="1" destOrd="0" presId="urn:microsoft.com/office/officeart/2018/2/layout/IconVerticalSolidList"/>
    <dgm:cxn modelId="{B9CC0E1C-E8A0-4D94-A34D-88C294844AF4}" type="presParOf" srcId="{6DE5F279-A2A2-4716-AFE5-FD51751F598D}" destId="{CE9A13B3-4F15-496F-8156-471F2BD77246}" srcOrd="2" destOrd="0" presId="urn:microsoft.com/office/officeart/2018/2/layout/IconVerticalSolidList"/>
    <dgm:cxn modelId="{1CEF39B4-2142-4AD8-8561-76B0A8D8DDDB}" type="presParOf" srcId="{6DE5F279-A2A2-4716-AFE5-FD51751F598D}" destId="{10E10362-C5F1-4DD1-86C7-C787E2085655}" srcOrd="3" destOrd="0" presId="urn:microsoft.com/office/officeart/2018/2/layout/IconVerticalSolidList"/>
    <dgm:cxn modelId="{289019D8-1AEB-47F9-B32A-6A95263254A8}" type="presParOf" srcId="{CD945042-7B0E-444C-AA3F-EB9C070083EC}" destId="{E5F0EC08-BC42-4203-BA50-052FC535660A}" srcOrd="1" destOrd="0" presId="urn:microsoft.com/office/officeart/2018/2/layout/IconVerticalSolidList"/>
    <dgm:cxn modelId="{1D509233-7F47-42AB-B6DF-F22AA9BB0981}" type="presParOf" srcId="{CD945042-7B0E-444C-AA3F-EB9C070083EC}" destId="{A4C0E9BC-21ED-4829-80BB-8906C3F556FF}" srcOrd="2" destOrd="0" presId="urn:microsoft.com/office/officeart/2018/2/layout/IconVerticalSolidList"/>
    <dgm:cxn modelId="{654F6D3C-6480-40BD-9530-0703E76C12AB}" type="presParOf" srcId="{A4C0E9BC-21ED-4829-80BB-8906C3F556FF}" destId="{3C0BF729-61FD-420A-82E9-2C45D3E95F21}" srcOrd="0" destOrd="0" presId="urn:microsoft.com/office/officeart/2018/2/layout/IconVerticalSolidList"/>
    <dgm:cxn modelId="{F1B8E53B-D7CE-485D-929B-BF2E81EA6677}" type="presParOf" srcId="{A4C0E9BC-21ED-4829-80BB-8906C3F556FF}" destId="{6F9191BC-9334-472F-9DFE-77ED61106B55}" srcOrd="1" destOrd="0" presId="urn:microsoft.com/office/officeart/2018/2/layout/IconVerticalSolidList"/>
    <dgm:cxn modelId="{D24DDE7D-3E58-4BC4-A902-D293F3F18AC8}" type="presParOf" srcId="{A4C0E9BC-21ED-4829-80BB-8906C3F556FF}" destId="{B4B1312D-B8BD-416A-BB37-6A4FD8786EA7}" srcOrd="2" destOrd="0" presId="urn:microsoft.com/office/officeart/2018/2/layout/IconVerticalSolidList"/>
    <dgm:cxn modelId="{C7CBBFDF-ACC1-4968-8600-12227714AECC}" type="presParOf" srcId="{A4C0E9BC-21ED-4829-80BB-8906C3F556FF}" destId="{E0D09301-5282-48CE-8491-20A86BA82DE5}" srcOrd="3" destOrd="0" presId="urn:microsoft.com/office/officeart/2018/2/layout/IconVerticalSolidList"/>
    <dgm:cxn modelId="{47CB3C7C-75E4-4E5D-AB91-DF31F54DA07E}" type="presParOf" srcId="{CD945042-7B0E-444C-AA3F-EB9C070083EC}" destId="{86C040A0-B210-4AE7-8501-9C01B3C75C44}" srcOrd="3" destOrd="0" presId="urn:microsoft.com/office/officeart/2018/2/layout/IconVerticalSolidList"/>
    <dgm:cxn modelId="{C95EB565-E58E-4304-8713-6DA8536C8E02}" type="presParOf" srcId="{CD945042-7B0E-444C-AA3F-EB9C070083EC}" destId="{2F2C339F-B8FA-40BE-ABC7-1283C565D971}" srcOrd="4" destOrd="0" presId="urn:microsoft.com/office/officeart/2018/2/layout/IconVerticalSolidList"/>
    <dgm:cxn modelId="{F5A81EF0-5921-411A-80A1-E7270B39C365}" type="presParOf" srcId="{2F2C339F-B8FA-40BE-ABC7-1283C565D971}" destId="{19956F10-B6F2-4531-991E-65D4760335D5}" srcOrd="0" destOrd="0" presId="urn:microsoft.com/office/officeart/2018/2/layout/IconVerticalSolidList"/>
    <dgm:cxn modelId="{EC5622B4-F5F3-4CF6-9567-77971E3B1B7F}" type="presParOf" srcId="{2F2C339F-B8FA-40BE-ABC7-1283C565D971}" destId="{62EAF580-0B47-44D9-B7CF-DE95CFFC085B}" srcOrd="1" destOrd="0" presId="urn:microsoft.com/office/officeart/2018/2/layout/IconVerticalSolidList"/>
    <dgm:cxn modelId="{F9DA3D6F-3616-4EFC-B014-A3966EF9EB97}" type="presParOf" srcId="{2F2C339F-B8FA-40BE-ABC7-1283C565D971}" destId="{F121FB7B-69BB-4BA5-BFCF-551A8E66F9BA}" srcOrd="2" destOrd="0" presId="urn:microsoft.com/office/officeart/2018/2/layout/IconVerticalSolidList"/>
    <dgm:cxn modelId="{7EC2927D-5550-42FE-A971-352A48F54A4C}" type="presParOf" srcId="{2F2C339F-B8FA-40BE-ABC7-1283C565D971}" destId="{C440BE99-74A2-47E3-A6AD-CAC5219B845A}" srcOrd="3" destOrd="0" presId="urn:microsoft.com/office/officeart/2018/2/layout/IconVerticalSolidList"/>
    <dgm:cxn modelId="{1FB57285-337A-4BD3-BD69-82073C41654D}" type="presParOf" srcId="{CD945042-7B0E-444C-AA3F-EB9C070083EC}" destId="{0CB76B32-FFC3-4CDF-BB79-75D29E1C97CE}" srcOrd="5" destOrd="0" presId="urn:microsoft.com/office/officeart/2018/2/layout/IconVerticalSolidList"/>
    <dgm:cxn modelId="{3D7321DD-B857-43EA-BA31-005A3FDB17EB}" type="presParOf" srcId="{CD945042-7B0E-444C-AA3F-EB9C070083EC}" destId="{602E23E6-5C74-4C00-992D-F5853FC839C3}" srcOrd="6" destOrd="0" presId="urn:microsoft.com/office/officeart/2018/2/layout/IconVerticalSolidList"/>
    <dgm:cxn modelId="{A2971EAB-866C-4AA0-9618-E05DBF5B0516}" type="presParOf" srcId="{602E23E6-5C74-4C00-992D-F5853FC839C3}" destId="{07F60166-6BD6-4010-8E87-CD038700B204}" srcOrd="0" destOrd="0" presId="urn:microsoft.com/office/officeart/2018/2/layout/IconVerticalSolidList"/>
    <dgm:cxn modelId="{71586909-502E-4770-88E4-6B051E5F0BD8}" type="presParOf" srcId="{602E23E6-5C74-4C00-992D-F5853FC839C3}" destId="{78E3DF9A-B875-4111-87B3-BB69447A1C3B}" srcOrd="1" destOrd="0" presId="urn:microsoft.com/office/officeart/2018/2/layout/IconVerticalSolidList"/>
    <dgm:cxn modelId="{F51AD4C2-7122-4985-BFDF-C1D980CDD4B6}" type="presParOf" srcId="{602E23E6-5C74-4C00-992D-F5853FC839C3}" destId="{982A4643-A8F2-4EB0-B166-591093BED5CA}" srcOrd="2" destOrd="0" presId="urn:microsoft.com/office/officeart/2018/2/layout/IconVerticalSolidList"/>
    <dgm:cxn modelId="{03AC4BDA-A3A2-4B42-8003-31F975B0E5B2}" type="presParOf" srcId="{602E23E6-5C74-4C00-992D-F5853FC839C3}" destId="{1096064C-2BD7-432B-A184-C41F2A86C1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EC2AA8-9089-47EE-A698-81CCB27DA17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4FEA569-DE70-45A9-AAEF-5529C75AC7AA}">
      <dgm:prSet/>
      <dgm:spPr/>
      <dgm:t>
        <a:bodyPr/>
        <a:lstStyle/>
        <a:p>
          <a:r>
            <a:rPr lang="en-US" dirty="0"/>
            <a:t>Fiscal and Policy Webinar </a:t>
          </a:r>
          <a:r>
            <a:rPr lang="en-US" dirty="0">
              <a:hlinkClick xmlns:r="http://schemas.openxmlformats.org/officeDocument/2006/relationships" r:id="rId1"/>
            </a:rPr>
            <a:t>Recording</a:t>
          </a:r>
          <a:r>
            <a:rPr lang="en-US" dirty="0"/>
            <a:t> and </a:t>
          </a:r>
          <a:r>
            <a:rPr lang="en-US" dirty="0">
              <a:hlinkClick xmlns:r="http://schemas.openxmlformats.org/officeDocument/2006/relationships" r:id="rId2"/>
            </a:rPr>
            <a:t>PPT Attachment </a:t>
          </a:r>
          <a:r>
            <a:rPr lang="en-US" dirty="0"/>
            <a:t>provides an overview of the regulatory changes and plans for implementation.</a:t>
          </a:r>
        </a:p>
      </dgm:t>
    </dgm:pt>
    <dgm:pt modelId="{946921C8-7D39-4588-8B82-8886BC06A53E}" type="parTrans" cxnId="{B0172E57-18A1-4DF7-9141-02F62577B1EC}">
      <dgm:prSet/>
      <dgm:spPr/>
      <dgm:t>
        <a:bodyPr/>
        <a:lstStyle/>
        <a:p>
          <a:endParaRPr lang="en-US"/>
        </a:p>
      </dgm:t>
    </dgm:pt>
    <dgm:pt modelId="{12402522-E860-4F8C-A45E-E09B5DEB23FF}" type="sibTrans" cxnId="{B0172E57-18A1-4DF7-9141-02F62577B1EC}">
      <dgm:prSet/>
      <dgm:spPr/>
      <dgm:t>
        <a:bodyPr/>
        <a:lstStyle/>
        <a:p>
          <a:endParaRPr lang="en-US"/>
        </a:p>
      </dgm:t>
    </dgm:pt>
    <dgm:pt modelId="{7C6E7425-FFAE-4D87-A70F-AE1367EDB11B}">
      <dgm:prSet/>
      <dgm:spPr/>
      <dgm:t>
        <a:bodyPr/>
        <a:lstStyle/>
        <a:p>
          <a:r>
            <a:rPr lang="en-US">
              <a:hlinkClick xmlns:r="http://schemas.openxmlformats.org/officeDocument/2006/relationships" r:id="rId3"/>
            </a:rPr>
            <a:t>Memo 24-08</a:t>
          </a:r>
          <a:r>
            <a:rPr lang="en-US"/>
            <a:t> – Standardized Attendance Accounting Regulations Updates Memo</a:t>
          </a:r>
        </a:p>
      </dgm:t>
    </dgm:pt>
    <dgm:pt modelId="{116DA2D9-A8D2-47D0-A8B0-87B1726015A8}" type="parTrans" cxnId="{43C84FB6-032C-4493-8D53-CB7FF35DEC30}">
      <dgm:prSet/>
      <dgm:spPr/>
      <dgm:t>
        <a:bodyPr/>
        <a:lstStyle/>
        <a:p>
          <a:endParaRPr lang="en-US"/>
        </a:p>
      </dgm:t>
    </dgm:pt>
    <dgm:pt modelId="{D76A1845-C7ED-474D-A916-2B137EB35C28}" type="sibTrans" cxnId="{43C84FB6-032C-4493-8D53-CB7FF35DEC30}">
      <dgm:prSet/>
      <dgm:spPr/>
      <dgm:t>
        <a:bodyPr/>
        <a:lstStyle/>
        <a:p>
          <a:endParaRPr lang="en-US"/>
        </a:p>
      </dgm:t>
    </dgm:pt>
    <dgm:pt modelId="{F25C82BC-9B41-47B2-BC01-6C184A638B1F}">
      <dgm:prSet/>
      <dgm:spPr/>
      <dgm:t>
        <a:bodyPr/>
        <a:lstStyle/>
        <a:p>
          <a:r>
            <a:rPr lang="en-US">
              <a:hlinkClick xmlns:r="http://schemas.openxmlformats.org/officeDocument/2006/relationships" r:id="rId4"/>
            </a:rPr>
            <a:t>FAQ Document</a:t>
          </a:r>
          <a:r>
            <a:rPr lang="en-US"/>
            <a:t>: Clarifies guidance and answers questions received after the issuance of memo 24-08.  </a:t>
          </a:r>
        </a:p>
      </dgm:t>
    </dgm:pt>
    <dgm:pt modelId="{65A1AD7C-DE5D-4284-B396-62D6C1229C89}" type="parTrans" cxnId="{87305777-DE5D-467F-9B0B-BDB8D6E17FA2}">
      <dgm:prSet/>
      <dgm:spPr/>
      <dgm:t>
        <a:bodyPr/>
        <a:lstStyle/>
        <a:p>
          <a:endParaRPr lang="en-US"/>
        </a:p>
      </dgm:t>
    </dgm:pt>
    <dgm:pt modelId="{E5E40F47-290D-457D-96F8-154BC18697DE}" type="sibTrans" cxnId="{87305777-DE5D-467F-9B0B-BDB8D6E17FA2}">
      <dgm:prSet/>
      <dgm:spPr/>
      <dgm:t>
        <a:bodyPr/>
        <a:lstStyle/>
        <a:p>
          <a:endParaRPr lang="en-US"/>
        </a:p>
      </dgm:t>
    </dgm:pt>
    <dgm:pt modelId="{F286EEB0-A830-4F59-A2D6-DC172C8E2891}" type="pres">
      <dgm:prSet presAssocID="{59EC2AA8-9089-47EE-A698-81CCB27DA17B}" presName="root" presStyleCnt="0">
        <dgm:presLayoutVars>
          <dgm:dir/>
          <dgm:resizeHandles val="exact"/>
        </dgm:presLayoutVars>
      </dgm:prSet>
      <dgm:spPr/>
    </dgm:pt>
    <dgm:pt modelId="{F75410D6-7A39-4CFE-8DF2-B225563F2968}" type="pres">
      <dgm:prSet presAssocID="{54FEA569-DE70-45A9-AAEF-5529C75AC7AA}" presName="compNode" presStyleCnt="0"/>
      <dgm:spPr/>
    </dgm:pt>
    <dgm:pt modelId="{54D2FE80-FFE1-450B-9224-11C7D7EFF21F}" type="pres">
      <dgm:prSet presAssocID="{54FEA569-DE70-45A9-AAEF-5529C75AC7AA}" presName="bgRect" presStyleLbl="bgShp" presStyleIdx="0" presStyleCnt="3"/>
      <dgm:spPr/>
    </dgm:pt>
    <dgm:pt modelId="{B61CAB04-F559-4B66-A8D7-C342EF83A980}" type="pres">
      <dgm:prSet presAssocID="{54FEA569-DE70-45A9-AAEF-5529C75AC7AA}" presName="iconRect" presStyleLbl="nod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DE7B0A86-4D6E-4EA4-94AE-30B3B5930692}" type="pres">
      <dgm:prSet presAssocID="{54FEA569-DE70-45A9-AAEF-5529C75AC7AA}" presName="spaceRect" presStyleCnt="0"/>
      <dgm:spPr/>
    </dgm:pt>
    <dgm:pt modelId="{E1D22B21-7AF8-489C-936A-9CCA765D2AFC}" type="pres">
      <dgm:prSet presAssocID="{54FEA569-DE70-45A9-AAEF-5529C75AC7AA}" presName="parTx" presStyleLbl="revTx" presStyleIdx="0" presStyleCnt="3">
        <dgm:presLayoutVars>
          <dgm:chMax val="0"/>
          <dgm:chPref val="0"/>
        </dgm:presLayoutVars>
      </dgm:prSet>
      <dgm:spPr/>
    </dgm:pt>
    <dgm:pt modelId="{DB5E96CF-8060-4117-AE2C-F9ACDD382A5D}" type="pres">
      <dgm:prSet presAssocID="{12402522-E860-4F8C-A45E-E09B5DEB23FF}" presName="sibTrans" presStyleCnt="0"/>
      <dgm:spPr/>
    </dgm:pt>
    <dgm:pt modelId="{BE99D953-A332-48F2-BCFA-AC81EA78BD4C}" type="pres">
      <dgm:prSet presAssocID="{7C6E7425-FFAE-4D87-A70F-AE1367EDB11B}" presName="compNode" presStyleCnt="0"/>
      <dgm:spPr/>
    </dgm:pt>
    <dgm:pt modelId="{87B3D694-C74B-4A42-9179-D53E77839B9B}" type="pres">
      <dgm:prSet presAssocID="{7C6E7425-FFAE-4D87-A70F-AE1367EDB11B}" presName="bgRect" presStyleLbl="bgShp" presStyleIdx="1" presStyleCnt="3"/>
      <dgm:spPr/>
    </dgm:pt>
    <dgm:pt modelId="{74868600-F61D-437B-BA0F-CE8DBE2EA95A}" type="pres">
      <dgm:prSet presAssocID="{7C6E7425-FFAE-4D87-A70F-AE1367EDB11B}" presName="iconRect" presStyleLbl="node1" presStyleIdx="1"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envelope"/>
        </a:ext>
      </dgm:extLst>
    </dgm:pt>
    <dgm:pt modelId="{12637C7A-B58B-4E1D-AF00-C8B403F14906}" type="pres">
      <dgm:prSet presAssocID="{7C6E7425-FFAE-4D87-A70F-AE1367EDB11B}" presName="spaceRect" presStyleCnt="0"/>
      <dgm:spPr/>
    </dgm:pt>
    <dgm:pt modelId="{9EE4E16D-F0BC-400D-884F-CB1F63D06445}" type="pres">
      <dgm:prSet presAssocID="{7C6E7425-FFAE-4D87-A70F-AE1367EDB11B}" presName="parTx" presStyleLbl="revTx" presStyleIdx="1" presStyleCnt="3">
        <dgm:presLayoutVars>
          <dgm:chMax val="0"/>
          <dgm:chPref val="0"/>
        </dgm:presLayoutVars>
      </dgm:prSet>
      <dgm:spPr/>
    </dgm:pt>
    <dgm:pt modelId="{0CF1BDA2-DCD8-40D5-B2C7-2D9A163C5D79}" type="pres">
      <dgm:prSet presAssocID="{D76A1845-C7ED-474D-A916-2B137EB35C28}" presName="sibTrans" presStyleCnt="0"/>
      <dgm:spPr/>
    </dgm:pt>
    <dgm:pt modelId="{AED1E67D-8A50-4785-9DAA-0F5DF78A8C5B}" type="pres">
      <dgm:prSet presAssocID="{F25C82BC-9B41-47B2-BC01-6C184A638B1F}" presName="compNode" presStyleCnt="0"/>
      <dgm:spPr/>
    </dgm:pt>
    <dgm:pt modelId="{7034B0A4-6361-468E-B102-9B0EBB3C9AC3}" type="pres">
      <dgm:prSet presAssocID="{F25C82BC-9B41-47B2-BC01-6C184A638B1F}" presName="bgRect" presStyleLbl="bgShp" presStyleIdx="2" presStyleCnt="3"/>
      <dgm:spPr/>
    </dgm:pt>
    <dgm:pt modelId="{FF5DA287-8A1F-47E2-BB3B-712D065D1195}" type="pres">
      <dgm:prSet presAssocID="{F25C82BC-9B41-47B2-BC01-6C184A638B1F}" presName="iconRect" presStyleLbl="node1" presStyleIdx="2"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C678A26F-4C73-49D8-803D-2867F26932F8}" type="pres">
      <dgm:prSet presAssocID="{F25C82BC-9B41-47B2-BC01-6C184A638B1F}" presName="spaceRect" presStyleCnt="0"/>
      <dgm:spPr/>
    </dgm:pt>
    <dgm:pt modelId="{958A566D-FE4A-4D0E-B3BF-6A0F5B2B1440}" type="pres">
      <dgm:prSet presAssocID="{F25C82BC-9B41-47B2-BC01-6C184A638B1F}" presName="parTx" presStyleLbl="revTx" presStyleIdx="2" presStyleCnt="3">
        <dgm:presLayoutVars>
          <dgm:chMax val="0"/>
          <dgm:chPref val="0"/>
        </dgm:presLayoutVars>
      </dgm:prSet>
      <dgm:spPr/>
    </dgm:pt>
  </dgm:ptLst>
  <dgm:cxnLst>
    <dgm:cxn modelId="{8CB72B2B-FF2E-4169-81A3-6371DF9EAB21}" type="presOf" srcId="{54FEA569-DE70-45A9-AAEF-5529C75AC7AA}" destId="{E1D22B21-7AF8-489C-936A-9CCA765D2AFC}" srcOrd="0" destOrd="0" presId="urn:microsoft.com/office/officeart/2018/2/layout/IconVerticalSolidList"/>
    <dgm:cxn modelId="{B0172E57-18A1-4DF7-9141-02F62577B1EC}" srcId="{59EC2AA8-9089-47EE-A698-81CCB27DA17B}" destId="{54FEA569-DE70-45A9-AAEF-5529C75AC7AA}" srcOrd="0" destOrd="0" parTransId="{946921C8-7D39-4588-8B82-8886BC06A53E}" sibTransId="{12402522-E860-4F8C-A45E-E09B5DEB23FF}"/>
    <dgm:cxn modelId="{87305777-DE5D-467F-9B0B-BDB8D6E17FA2}" srcId="{59EC2AA8-9089-47EE-A698-81CCB27DA17B}" destId="{F25C82BC-9B41-47B2-BC01-6C184A638B1F}" srcOrd="2" destOrd="0" parTransId="{65A1AD7C-DE5D-4284-B396-62D6C1229C89}" sibTransId="{E5E40F47-290D-457D-96F8-154BC18697DE}"/>
    <dgm:cxn modelId="{54D71AAE-4B07-4376-82DF-82929DD782BE}" type="presOf" srcId="{59EC2AA8-9089-47EE-A698-81CCB27DA17B}" destId="{F286EEB0-A830-4F59-A2D6-DC172C8E2891}" srcOrd="0" destOrd="0" presId="urn:microsoft.com/office/officeart/2018/2/layout/IconVerticalSolidList"/>
    <dgm:cxn modelId="{9D5BA6B1-D979-4C7A-B245-B6D4EC2D2095}" type="presOf" srcId="{F25C82BC-9B41-47B2-BC01-6C184A638B1F}" destId="{958A566D-FE4A-4D0E-B3BF-6A0F5B2B1440}" srcOrd="0" destOrd="0" presId="urn:microsoft.com/office/officeart/2018/2/layout/IconVerticalSolidList"/>
    <dgm:cxn modelId="{43C84FB6-032C-4493-8D53-CB7FF35DEC30}" srcId="{59EC2AA8-9089-47EE-A698-81CCB27DA17B}" destId="{7C6E7425-FFAE-4D87-A70F-AE1367EDB11B}" srcOrd="1" destOrd="0" parTransId="{116DA2D9-A8D2-47D0-A8B0-87B1726015A8}" sibTransId="{D76A1845-C7ED-474D-A916-2B137EB35C28}"/>
    <dgm:cxn modelId="{3D0321C5-D4B5-4B1B-809D-0E5764CC12B2}" type="presOf" srcId="{7C6E7425-FFAE-4D87-A70F-AE1367EDB11B}" destId="{9EE4E16D-F0BC-400D-884F-CB1F63D06445}" srcOrd="0" destOrd="0" presId="urn:microsoft.com/office/officeart/2018/2/layout/IconVerticalSolidList"/>
    <dgm:cxn modelId="{5051A67E-3DCE-4FE6-9FF7-3A4C8FE619FF}" type="presParOf" srcId="{F286EEB0-A830-4F59-A2D6-DC172C8E2891}" destId="{F75410D6-7A39-4CFE-8DF2-B225563F2968}" srcOrd="0" destOrd="0" presId="urn:microsoft.com/office/officeart/2018/2/layout/IconVerticalSolidList"/>
    <dgm:cxn modelId="{C49B4BE3-4C9F-4128-8CC4-4891CC48D60C}" type="presParOf" srcId="{F75410D6-7A39-4CFE-8DF2-B225563F2968}" destId="{54D2FE80-FFE1-450B-9224-11C7D7EFF21F}" srcOrd="0" destOrd="0" presId="urn:microsoft.com/office/officeart/2018/2/layout/IconVerticalSolidList"/>
    <dgm:cxn modelId="{D61511ED-9142-4B58-9D26-B3CB469EA1B7}" type="presParOf" srcId="{F75410D6-7A39-4CFE-8DF2-B225563F2968}" destId="{B61CAB04-F559-4B66-A8D7-C342EF83A980}" srcOrd="1" destOrd="0" presId="urn:microsoft.com/office/officeart/2018/2/layout/IconVerticalSolidList"/>
    <dgm:cxn modelId="{170CAB92-A97F-4076-AB68-E7C2AFD00DE8}" type="presParOf" srcId="{F75410D6-7A39-4CFE-8DF2-B225563F2968}" destId="{DE7B0A86-4D6E-4EA4-94AE-30B3B5930692}" srcOrd="2" destOrd="0" presId="urn:microsoft.com/office/officeart/2018/2/layout/IconVerticalSolidList"/>
    <dgm:cxn modelId="{C4030B23-E1E5-4CC8-8DF4-F7E4F337168F}" type="presParOf" srcId="{F75410D6-7A39-4CFE-8DF2-B225563F2968}" destId="{E1D22B21-7AF8-489C-936A-9CCA765D2AFC}" srcOrd="3" destOrd="0" presId="urn:microsoft.com/office/officeart/2018/2/layout/IconVerticalSolidList"/>
    <dgm:cxn modelId="{F91B68F2-572F-4D3B-8B38-341861CB5DBE}" type="presParOf" srcId="{F286EEB0-A830-4F59-A2D6-DC172C8E2891}" destId="{DB5E96CF-8060-4117-AE2C-F9ACDD382A5D}" srcOrd="1" destOrd="0" presId="urn:microsoft.com/office/officeart/2018/2/layout/IconVerticalSolidList"/>
    <dgm:cxn modelId="{53FBEE41-4B54-4C4A-A332-918F19500039}" type="presParOf" srcId="{F286EEB0-A830-4F59-A2D6-DC172C8E2891}" destId="{BE99D953-A332-48F2-BCFA-AC81EA78BD4C}" srcOrd="2" destOrd="0" presId="urn:microsoft.com/office/officeart/2018/2/layout/IconVerticalSolidList"/>
    <dgm:cxn modelId="{6717FF40-10F0-4A0C-87D6-E72A13FC9B46}" type="presParOf" srcId="{BE99D953-A332-48F2-BCFA-AC81EA78BD4C}" destId="{87B3D694-C74B-4A42-9179-D53E77839B9B}" srcOrd="0" destOrd="0" presId="urn:microsoft.com/office/officeart/2018/2/layout/IconVerticalSolidList"/>
    <dgm:cxn modelId="{43954493-B396-4F77-825F-CE3B1E834D58}" type="presParOf" srcId="{BE99D953-A332-48F2-BCFA-AC81EA78BD4C}" destId="{74868600-F61D-437B-BA0F-CE8DBE2EA95A}" srcOrd="1" destOrd="0" presId="urn:microsoft.com/office/officeart/2018/2/layout/IconVerticalSolidList"/>
    <dgm:cxn modelId="{6ACBDD20-F174-4283-98D1-0A290A40642B}" type="presParOf" srcId="{BE99D953-A332-48F2-BCFA-AC81EA78BD4C}" destId="{12637C7A-B58B-4E1D-AF00-C8B403F14906}" srcOrd="2" destOrd="0" presId="urn:microsoft.com/office/officeart/2018/2/layout/IconVerticalSolidList"/>
    <dgm:cxn modelId="{F3380011-0971-4F5F-9E97-EC0865B20408}" type="presParOf" srcId="{BE99D953-A332-48F2-BCFA-AC81EA78BD4C}" destId="{9EE4E16D-F0BC-400D-884F-CB1F63D06445}" srcOrd="3" destOrd="0" presId="urn:microsoft.com/office/officeart/2018/2/layout/IconVerticalSolidList"/>
    <dgm:cxn modelId="{2884407C-6CC6-4F04-8D53-5053969F75CE}" type="presParOf" srcId="{F286EEB0-A830-4F59-A2D6-DC172C8E2891}" destId="{0CF1BDA2-DCD8-40D5-B2C7-2D9A163C5D79}" srcOrd="3" destOrd="0" presId="urn:microsoft.com/office/officeart/2018/2/layout/IconVerticalSolidList"/>
    <dgm:cxn modelId="{D6DC6E98-FB91-4996-A924-DCA1D41C46F0}" type="presParOf" srcId="{F286EEB0-A830-4F59-A2D6-DC172C8E2891}" destId="{AED1E67D-8A50-4785-9DAA-0F5DF78A8C5B}" srcOrd="4" destOrd="0" presId="urn:microsoft.com/office/officeart/2018/2/layout/IconVerticalSolidList"/>
    <dgm:cxn modelId="{331452B3-15C9-4EAA-A104-2527B54629B5}" type="presParOf" srcId="{AED1E67D-8A50-4785-9DAA-0F5DF78A8C5B}" destId="{7034B0A4-6361-468E-B102-9B0EBB3C9AC3}" srcOrd="0" destOrd="0" presId="urn:microsoft.com/office/officeart/2018/2/layout/IconVerticalSolidList"/>
    <dgm:cxn modelId="{C5446403-4F75-41C5-AE13-96107685F5DF}" type="presParOf" srcId="{AED1E67D-8A50-4785-9DAA-0F5DF78A8C5B}" destId="{FF5DA287-8A1F-47E2-BB3B-712D065D1195}" srcOrd="1" destOrd="0" presId="urn:microsoft.com/office/officeart/2018/2/layout/IconVerticalSolidList"/>
    <dgm:cxn modelId="{3C009426-FC79-457D-BF65-3A1DF9D2A47F}" type="presParOf" srcId="{AED1E67D-8A50-4785-9DAA-0F5DF78A8C5B}" destId="{C678A26F-4C73-49D8-803D-2867F26932F8}" srcOrd="2" destOrd="0" presId="urn:microsoft.com/office/officeart/2018/2/layout/IconVerticalSolidList"/>
    <dgm:cxn modelId="{6B954794-B8EC-4CC6-89C2-A1EE9CDB5719}" type="presParOf" srcId="{AED1E67D-8A50-4785-9DAA-0F5DF78A8C5B}" destId="{958A566D-FE4A-4D0E-B3BF-6A0F5B2B144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ADEAF-5BDB-4C38-8E34-4D1FF54FB54E}">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9B5EA-58C7-4E30-BB31-7BFA64E1136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96CA7D-9F79-4081-8295-060247CE876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b="0" i="0" kern="1200" baseline="0" dirty="0"/>
            <a:t>Our office convened </a:t>
          </a:r>
          <a:r>
            <a:rPr lang="en-US" sz="2000" kern="1200" dirty="0"/>
            <a:t>the Working Learner Taskforce to propose </a:t>
          </a:r>
          <a:r>
            <a:rPr lang="en-US" sz="2000" b="0" i="0" kern="1200" baseline="0" dirty="0"/>
            <a:t>updates to the current attendance accounting rules for credit courses through regulatory changes. </a:t>
          </a:r>
          <a:endParaRPr lang="en-US" sz="2000" kern="1200" dirty="0"/>
        </a:p>
      </dsp:txBody>
      <dsp:txXfrm>
        <a:off x="1435590" y="531"/>
        <a:ext cx="9080009" cy="1242935"/>
      </dsp:txXfrm>
    </dsp:sp>
    <dsp:sp modelId="{693F336B-C7E4-4219-BD39-1C98E7AE2E0B}">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41B06-2AA9-47EB-8EA6-885CB8C7824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10DA5B-5FB9-4D2D-9203-53A8A938954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b="0" i="0" kern="1200" baseline="0"/>
            <a:t>The purpose of these updates is to remove barriers and incentivize the offering of shorter-length and flexible courses</a:t>
          </a:r>
          <a:r>
            <a:rPr lang="en-US" sz="2000" kern="1200"/>
            <a:t> to better serve working adults.</a:t>
          </a:r>
        </a:p>
      </dsp:txBody>
      <dsp:txXfrm>
        <a:off x="1435590" y="1554201"/>
        <a:ext cx="9080009" cy="1242935"/>
      </dsp:txXfrm>
    </dsp:sp>
    <dsp:sp modelId="{F3D3E04D-BC55-4C4A-8E5A-90F9C02F1D97}">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CB7F7-C76C-4C18-AC05-0094E2E9544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A401EF-DDEE-429F-A5F4-E08387BE193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100000"/>
            </a:lnSpc>
            <a:spcBef>
              <a:spcPct val="0"/>
            </a:spcBef>
            <a:spcAft>
              <a:spcPct val="35000"/>
            </a:spcAft>
            <a:buNone/>
          </a:pPr>
          <a:r>
            <a:rPr lang="en-US" sz="2000" kern="1200"/>
            <a:t>The updated regulations were presented at Consultation Council in January and went to the Board of Governors for a first reading in January and a second reading in March.</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0757F-1C48-4B4E-A24D-85B738168BC6}">
      <dsp:nvSpPr>
        <dsp:cNvPr id="0" name=""/>
        <dsp:cNvSpPr/>
      </dsp:nvSpPr>
      <dsp:spPr>
        <a:xfrm>
          <a:off x="0" y="1839"/>
          <a:ext cx="11353800" cy="9321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C348DA-4557-4E9E-B2F5-F9E9B6B3B4FE}">
      <dsp:nvSpPr>
        <dsp:cNvPr id="0" name=""/>
        <dsp:cNvSpPr/>
      </dsp:nvSpPr>
      <dsp:spPr>
        <a:xfrm>
          <a:off x="281966" y="211566"/>
          <a:ext cx="512667" cy="512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BEBA1-5197-4F29-8007-3EA1C53D4B93}">
      <dsp:nvSpPr>
        <dsp:cNvPr id="0" name=""/>
        <dsp:cNvSpPr/>
      </dsp:nvSpPr>
      <dsp:spPr>
        <a:xfrm>
          <a:off x="1076601" y="1839"/>
          <a:ext cx="10277198" cy="9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0" tIns="98650" rIns="98650" bIns="98650" numCol="1" spcCol="1270" anchor="ctr" anchorCtr="0">
          <a:noAutofit/>
        </a:bodyPr>
        <a:lstStyle/>
        <a:p>
          <a:pPr marL="0" lvl="0" indent="0" algn="l" defTabSz="844550">
            <a:lnSpc>
              <a:spcPct val="100000"/>
            </a:lnSpc>
            <a:spcBef>
              <a:spcPct val="0"/>
            </a:spcBef>
            <a:spcAft>
              <a:spcPct val="35000"/>
            </a:spcAft>
            <a:buNone/>
          </a:pPr>
          <a:r>
            <a:rPr lang="en-US" sz="1900" kern="1200" dirty="0"/>
            <a:t>The attendance accounting method used each course is based on attributes of the course (the type of course, length of the course, the way it is scheduled, credit or noncredit, modality, etc.). </a:t>
          </a:r>
        </a:p>
      </dsp:txBody>
      <dsp:txXfrm>
        <a:off x="1076601" y="1839"/>
        <a:ext cx="10277198" cy="932122"/>
      </dsp:txXfrm>
    </dsp:sp>
    <dsp:sp modelId="{36334F56-9924-41F6-BBBE-A99C7F537364}">
      <dsp:nvSpPr>
        <dsp:cNvPr id="0" name=""/>
        <dsp:cNvSpPr/>
      </dsp:nvSpPr>
      <dsp:spPr>
        <a:xfrm>
          <a:off x="0" y="1166991"/>
          <a:ext cx="11353800" cy="9321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A5F48-90C5-4265-AEC1-C1F39B363F2E}">
      <dsp:nvSpPr>
        <dsp:cNvPr id="0" name=""/>
        <dsp:cNvSpPr/>
      </dsp:nvSpPr>
      <dsp:spPr>
        <a:xfrm>
          <a:off x="281966" y="1376719"/>
          <a:ext cx="512667" cy="512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AE1C7-2DE3-4A35-94FD-4D168AFA5879}">
      <dsp:nvSpPr>
        <dsp:cNvPr id="0" name=""/>
        <dsp:cNvSpPr/>
      </dsp:nvSpPr>
      <dsp:spPr>
        <a:xfrm>
          <a:off x="1076601" y="1166991"/>
          <a:ext cx="10277198" cy="9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0" tIns="98650" rIns="98650" bIns="98650" numCol="1" spcCol="1270" anchor="ctr" anchorCtr="0">
          <a:noAutofit/>
        </a:bodyPr>
        <a:lstStyle/>
        <a:p>
          <a:pPr marL="0" lvl="0" indent="0" algn="l" defTabSz="844550">
            <a:lnSpc>
              <a:spcPct val="100000"/>
            </a:lnSpc>
            <a:spcBef>
              <a:spcPct val="0"/>
            </a:spcBef>
            <a:spcAft>
              <a:spcPct val="35000"/>
            </a:spcAft>
            <a:buNone/>
          </a:pPr>
          <a:r>
            <a:rPr lang="en-US" sz="1900" kern="1200"/>
            <a:t>Each course uses a single attendance accounting method in calculating the Full-Time Equivalent Students (FTES) generated in the course.</a:t>
          </a:r>
        </a:p>
      </dsp:txBody>
      <dsp:txXfrm>
        <a:off x="1076601" y="1166991"/>
        <a:ext cx="10277198" cy="932122"/>
      </dsp:txXfrm>
    </dsp:sp>
    <dsp:sp modelId="{97C243B6-D862-44A4-B512-8E90B97F1478}">
      <dsp:nvSpPr>
        <dsp:cNvPr id="0" name=""/>
        <dsp:cNvSpPr/>
      </dsp:nvSpPr>
      <dsp:spPr>
        <a:xfrm>
          <a:off x="0" y="2332144"/>
          <a:ext cx="11353800" cy="9321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0849D-D2FE-4F4D-959D-FA610054D677}">
      <dsp:nvSpPr>
        <dsp:cNvPr id="0" name=""/>
        <dsp:cNvSpPr/>
      </dsp:nvSpPr>
      <dsp:spPr>
        <a:xfrm>
          <a:off x="281966" y="2541872"/>
          <a:ext cx="512667" cy="512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9B98D-5960-4304-9EFE-C07C2E697F38}">
      <dsp:nvSpPr>
        <dsp:cNvPr id="0" name=""/>
        <dsp:cNvSpPr/>
      </dsp:nvSpPr>
      <dsp:spPr>
        <a:xfrm>
          <a:off x="1076601" y="2332144"/>
          <a:ext cx="10277198" cy="9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0" tIns="98650" rIns="98650" bIns="98650" numCol="1" spcCol="1270" anchor="ctr" anchorCtr="0">
          <a:noAutofit/>
        </a:bodyPr>
        <a:lstStyle/>
        <a:p>
          <a:pPr marL="0" lvl="0" indent="0" algn="l" defTabSz="844550">
            <a:lnSpc>
              <a:spcPct val="100000"/>
            </a:lnSpc>
            <a:spcBef>
              <a:spcPct val="0"/>
            </a:spcBef>
            <a:spcAft>
              <a:spcPct val="35000"/>
            </a:spcAft>
            <a:buNone/>
          </a:pPr>
          <a:r>
            <a:rPr lang="en-US" sz="1900" kern="1200"/>
            <a:t>Under the prior attendance accounting rules, a short-term credit course would use either the daily census method(Title 5, § 58003.1(c)) or the positive attendance method (Title 5, § 58003.1(d)). </a:t>
          </a:r>
        </a:p>
      </dsp:txBody>
      <dsp:txXfrm>
        <a:off x="1076601" y="2332144"/>
        <a:ext cx="10277198" cy="932122"/>
      </dsp:txXfrm>
    </dsp:sp>
    <dsp:sp modelId="{0EABDFED-5DE8-4B80-8680-D2723858BEE6}">
      <dsp:nvSpPr>
        <dsp:cNvPr id="0" name=""/>
        <dsp:cNvSpPr/>
      </dsp:nvSpPr>
      <dsp:spPr>
        <a:xfrm>
          <a:off x="0" y="3497297"/>
          <a:ext cx="11353800" cy="9321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27574-F0A5-426C-A80A-A9FEF3C5C18E}">
      <dsp:nvSpPr>
        <dsp:cNvPr id="0" name=""/>
        <dsp:cNvSpPr/>
      </dsp:nvSpPr>
      <dsp:spPr>
        <a:xfrm>
          <a:off x="281966" y="3707025"/>
          <a:ext cx="512667" cy="512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3D50-0145-4F9A-85E5-BDC9F7A08BA0}">
      <dsp:nvSpPr>
        <dsp:cNvPr id="0" name=""/>
        <dsp:cNvSpPr/>
      </dsp:nvSpPr>
      <dsp:spPr>
        <a:xfrm>
          <a:off x="1076601" y="3497297"/>
          <a:ext cx="10277198" cy="932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0" tIns="98650" rIns="98650" bIns="98650" numCol="1" spcCol="1270" anchor="ctr" anchorCtr="0">
          <a:noAutofit/>
        </a:bodyPr>
        <a:lstStyle/>
        <a:p>
          <a:pPr marL="0" lvl="0" indent="0" algn="l" defTabSz="844550">
            <a:lnSpc>
              <a:spcPct val="100000"/>
            </a:lnSpc>
            <a:spcBef>
              <a:spcPct val="0"/>
            </a:spcBef>
            <a:spcAft>
              <a:spcPct val="35000"/>
            </a:spcAft>
            <a:buNone/>
          </a:pPr>
          <a:r>
            <a:rPr lang="en-US" sz="1900" kern="1200" dirty="0"/>
            <a:t>The regulatory updates only impact attendance accounting. No changes were made related to course scheduling.</a:t>
          </a:r>
        </a:p>
      </dsp:txBody>
      <dsp:txXfrm>
        <a:off x="1076601" y="3497297"/>
        <a:ext cx="10277198" cy="932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AE0A2-2418-4F78-B8D3-7BFB645A8FC0}">
      <dsp:nvSpPr>
        <dsp:cNvPr id="0" name=""/>
        <dsp:cNvSpPr/>
      </dsp:nvSpPr>
      <dsp:spPr>
        <a:xfrm>
          <a:off x="0" y="1390"/>
          <a:ext cx="10515600"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4B65A-EF5E-481B-9A4C-6998A93C7F1E}">
      <dsp:nvSpPr>
        <dsp:cNvPr id="0" name=""/>
        <dsp:cNvSpPr/>
      </dsp:nvSpPr>
      <dsp:spPr>
        <a:xfrm>
          <a:off x="196667" y="147671"/>
          <a:ext cx="357577" cy="357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EB935-D537-43BF-A37A-86D110C573BA}">
      <dsp:nvSpPr>
        <dsp:cNvPr id="0" name=""/>
        <dsp:cNvSpPr/>
      </dsp:nvSpPr>
      <dsp:spPr>
        <a:xfrm>
          <a:off x="750912" y="1390"/>
          <a:ext cx="4732020"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1066800">
            <a:lnSpc>
              <a:spcPct val="100000"/>
            </a:lnSpc>
            <a:spcBef>
              <a:spcPct val="0"/>
            </a:spcBef>
            <a:spcAft>
              <a:spcPct val="35000"/>
            </a:spcAft>
            <a:buNone/>
          </a:pPr>
          <a:r>
            <a:rPr lang="en-US" sz="2400" kern="1200"/>
            <a:t>Standard hours for unit of lecture: </a:t>
          </a:r>
        </a:p>
      </dsp:txBody>
      <dsp:txXfrm>
        <a:off x="750912" y="1390"/>
        <a:ext cx="4732020" cy="650140"/>
      </dsp:txXfrm>
    </dsp:sp>
    <dsp:sp modelId="{7D4E3730-937F-49D3-B600-3FE558437B96}">
      <dsp:nvSpPr>
        <dsp:cNvPr id="0" name=""/>
        <dsp:cNvSpPr/>
      </dsp:nvSpPr>
      <dsp:spPr>
        <a:xfrm>
          <a:off x="5482932" y="1390"/>
          <a:ext cx="5031933"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800100">
            <a:lnSpc>
              <a:spcPct val="100000"/>
            </a:lnSpc>
            <a:spcBef>
              <a:spcPct val="0"/>
            </a:spcBef>
            <a:spcAft>
              <a:spcPts val="0"/>
            </a:spcAft>
            <a:buNone/>
          </a:pPr>
          <a:r>
            <a:rPr lang="en-US" sz="1800" kern="1200" dirty="0"/>
            <a:t>18 for semester colleges</a:t>
          </a:r>
        </a:p>
        <a:p>
          <a:pPr marL="0" lvl="0" indent="0" algn="l" defTabSz="800100">
            <a:lnSpc>
              <a:spcPct val="100000"/>
            </a:lnSpc>
            <a:spcBef>
              <a:spcPct val="0"/>
            </a:spcBef>
            <a:spcAft>
              <a:spcPts val="0"/>
            </a:spcAft>
            <a:buNone/>
          </a:pPr>
          <a:r>
            <a:rPr lang="en-US" sz="1800" kern="1200" dirty="0"/>
            <a:t>12 for quarter colleges</a:t>
          </a:r>
        </a:p>
      </dsp:txBody>
      <dsp:txXfrm>
        <a:off x="5482932" y="1390"/>
        <a:ext cx="5031933" cy="650140"/>
      </dsp:txXfrm>
    </dsp:sp>
    <dsp:sp modelId="{7F26B76C-1134-46D3-9F95-0D514208E7D3}">
      <dsp:nvSpPr>
        <dsp:cNvPr id="0" name=""/>
        <dsp:cNvSpPr/>
      </dsp:nvSpPr>
      <dsp:spPr>
        <a:xfrm>
          <a:off x="0" y="839109"/>
          <a:ext cx="10515600"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6FA65-518B-433D-B6C9-77599E67D1AA}">
      <dsp:nvSpPr>
        <dsp:cNvPr id="0" name=""/>
        <dsp:cNvSpPr/>
      </dsp:nvSpPr>
      <dsp:spPr>
        <a:xfrm>
          <a:off x="196667" y="960347"/>
          <a:ext cx="357577" cy="357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E78FB-023B-4068-ACE9-13C79F77E0FF}">
      <dsp:nvSpPr>
        <dsp:cNvPr id="0" name=""/>
        <dsp:cNvSpPr/>
      </dsp:nvSpPr>
      <dsp:spPr>
        <a:xfrm>
          <a:off x="669426" y="816113"/>
          <a:ext cx="4732020"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1066800">
            <a:lnSpc>
              <a:spcPct val="100000"/>
            </a:lnSpc>
            <a:spcBef>
              <a:spcPct val="0"/>
            </a:spcBef>
            <a:spcAft>
              <a:spcPct val="35000"/>
            </a:spcAft>
            <a:buNone/>
          </a:pPr>
          <a:r>
            <a:rPr lang="en-US" sz="2400" kern="1200" dirty="0"/>
            <a:t>Standard hours for unit of activity:</a:t>
          </a:r>
        </a:p>
      </dsp:txBody>
      <dsp:txXfrm>
        <a:off x="669426" y="816113"/>
        <a:ext cx="4732020" cy="650140"/>
      </dsp:txXfrm>
    </dsp:sp>
    <dsp:sp modelId="{4B544808-1455-4A4E-A608-69BF439921CA}">
      <dsp:nvSpPr>
        <dsp:cNvPr id="0" name=""/>
        <dsp:cNvSpPr/>
      </dsp:nvSpPr>
      <dsp:spPr>
        <a:xfrm>
          <a:off x="5482932" y="814065"/>
          <a:ext cx="5031933"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800100">
            <a:lnSpc>
              <a:spcPct val="100000"/>
            </a:lnSpc>
            <a:spcBef>
              <a:spcPct val="0"/>
            </a:spcBef>
            <a:spcAft>
              <a:spcPts val="0"/>
            </a:spcAft>
            <a:buNone/>
          </a:pPr>
          <a:r>
            <a:rPr lang="en-US" sz="1800" kern="1100" spc="0" baseline="0" dirty="0"/>
            <a:t>36 for semester colleges</a:t>
          </a:r>
        </a:p>
        <a:p>
          <a:pPr marL="0" lvl="0" indent="0" algn="l" defTabSz="800100">
            <a:lnSpc>
              <a:spcPct val="100000"/>
            </a:lnSpc>
            <a:spcBef>
              <a:spcPct val="0"/>
            </a:spcBef>
            <a:spcAft>
              <a:spcPts val="0"/>
            </a:spcAft>
            <a:buNone/>
          </a:pPr>
          <a:r>
            <a:rPr lang="en-US" sz="1800" kern="1100" spc="0" baseline="0" dirty="0"/>
            <a:t>24 for quarter colleges</a:t>
          </a:r>
        </a:p>
      </dsp:txBody>
      <dsp:txXfrm>
        <a:off x="5482932" y="814065"/>
        <a:ext cx="5031933" cy="650140"/>
      </dsp:txXfrm>
    </dsp:sp>
    <dsp:sp modelId="{94422005-D4D0-4698-B9D1-6D05E5826C2B}">
      <dsp:nvSpPr>
        <dsp:cNvPr id="0" name=""/>
        <dsp:cNvSpPr/>
      </dsp:nvSpPr>
      <dsp:spPr>
        <a:xfrm>
          <a:off x="0" y="1626741"/>
          <a:ext cx="10515600" cy="650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DFD70-E5C5-4686-BA31-3CBC069A8613}">
      <dsp:nvSpPr>
        <dsp:cNvPr id="0" name=""/>
        <dsp:cNvSpPr/>
      </dsp:nvSpPr>
      <dsp:spPr>
        <a:xfrm>
          <a:off x="196667" y="1773022"/>
          <a:ext cx="357577" cy="357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82642-668F-4D18-B023-C7E3EB925BF7}">
      <dsp:nvSpPr>
        <dsp:cNvPr id="0" name=""/>
        <dsp:cNvSpPr/>
      </dsp:nvSpPr>
      <dsp:spPr>
        <a:xfrm>
          <a:off x="506422" y="1628131"/>
          <a:ext cx="9763953" cy="6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807" tIns="68807" rIns="68807" bIns="68807" numCol="1" spcCol="1270" anchor="ctr" anchorCtr="0">
          <a:noAutofit/>
        </a:bodyPr>
        <a:lstStyle/>
        <a:p>
          <a:pPr marL="0" lvl="0" indent="0" algn="l" defTabSz="1111250">
            <a:lnSpc>
              <a:spcPct val="100000"/>
            </a:lnSpc>
            <a:spcBef>
              <a:spcPct val="0"/>
            </a:spcBef>
            <a:spcAft>
              <a:spcPct val="35000"/>
            </a:spcAft>
            <a:buNone/>
          </a:pPr>
          <a:r>
            <a:rPr lang="en-US" sz="2500" kern="1200" dirty="0"/>
            <a:t>  Standard hours for unit of lab:</a:t>
          </a:r>
        </a:p>
      </dsp:txBody>
      <dsp:txXfrm>
        <a:off x="506422" y="1628131"/>
        <a:ext cx="9763953" cy="650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86CF1-3BE2-4CE0-8D22-AA429A0DF728}">
      <dsp:nvSpPr>
        <dsp:cNvPr id="0" name=""/>
        <dsp:cNvSpPr/>
      </dsp:nvSpPr>
      <dsp:spPr>
        <a:xfrm rot="5400000">
          <a:off x="-235198" y="276116"/>
          <a:ext cx="1567993" cy="1097595"/>
        </a:xfrm>
        <a:prstGeom prst="chevron">
          <a:avLst/>
        </a:prstGeom>
        <a:solidFill>
          <a:schemeClr val="accent2"/>
        </a:solidFill>
        <a:ln w="12700" cap="flat" cmpd="sng" algn="ctr">
          <a:solidFill>
            <a:schemeClr val="accent2"/>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2024-25</a:t>
          </a:r>
        </a:p>
      </dsp:txBody>
      <dsp:txXfrm rot="-5400000">
        <a:off x="2" y="589715"/>
        <a:ext cx="1097595" cy="470398"/>
      </dsp:txXfrm>
    </dsp:sp>
    <dsp:sp modelId="{D4AFC51F-EADA-4DE3-B132-BA39DE91F857}">
      <dsp:nvSpPr>
        <dsp:cNvPr id="0" name=""/>
        <dsp:cNvSpPr/>
      </dsp:nvSpPr>
      <dsp:spPr>
        <a:xfrm rot="5400000">
          <a:off x="5641323" y="-4541112"/>
          <a:ext cx="1095798" cy="101832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Option 1: Transition to the new Standardized Attendance Accounting Method at P2 or </a:t>
          </a:r>
          <a:r>
            <a:rPr lang="en-US" sz="1900" kern="1200" err="1"/>
            <a:t>Recal</a:t>
          </a:r>
          <a:r>
            <a:rPr lang="en-US" sz="1900" kern="1200"/>
            <a:t> reporting period in the CCFS-320.</a:t>
          </a:r>
        </a:p>
        <a:p>
          <a:pPr marL="171450" lvl="1" indent="-171450" algn="l" defTabSz="844550">
            <a:lnSpc>
              <a:spcPct val="90000"/>
            </a:lnSpc>
            <a:spcBef>
              <a:spcPct val="0"/>
            </a:spcBef>
            <a:spcAft>
              <a:spcPct val="15000"/>
            </a:spcAft>
            <a:buChar char="•"/>
          </a:pPr>
          <a:r>
            <a:rPr lang="en-US" sz="1900" kern="1200"/>
            <a:t>Option 2: Continue using prior attendance accounting methods to calculate FTES.</a:t>
          </a:r>
        </a:p>
      </dsp:txBody>
      <dsp:txXfrm rot="-5400000">
        <a:off x="1097595" y="56108"/>
        <a:ext cx="10129762" cy="988814"/>
      </dsp:txXfrm>
    </dsp:sp>
    <dsp:sp modelId="{58C5FDCD-7339-45D1-8333-658340D43989}">
      <dsp:nvSpPr>
        <dsp:cNvPr id="0" name=""/>
        <dsp:cNvSpPr/>
      </dsp:nvSpPr>
      <dsp:spPr>
        <a:xfrm rot="5400000">
          <a:off x="-235198" y="1661800"/>
          <a:ext cx="1567993" cy="1097595"/>
        </a:xfrm>
        <a:prstGeom prst="chevron">
          <a:avLst/>
        </a:prstGeom>
        <a:solidFill>
          <a:schemeClr val="accent3"/>
        </a:solidFill>
        <a:ln w="12700" cap="flat" cmpd="sng" algn="ctr">
          <a:solidFill>
            <a:schemeClr val="accent3"/>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2025-26</a:t>
          </a:r>
        </a:p>
      </dsp:txBody>
      <dsp:txXfrm rot="-5400000">
        <a:off x="2" y="1975399"/>
        <a:ext cx="1097595" cy="470398"/>
      </dsp:txXfrm>
    </dsp:sp>
    <dsp:sp modelId="{E25546D1-BAB3-477D-AA78-9B9B89F5FEBF}">
      <dsp:nvSpPr>
        <dsp:cNvPr id="0" name=""/>
        <dsp:cNvSpPr/>
      </dsp:nvSpPr>
      <dsp:spPr>
        <a:xfrm rot="5400000">
          <a:off x="5679624" y="-3155428"/>
          <a:ext cx="1019195" cy="101832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Option 1: Transition to the new Standardized Attendance Accounting Method at P1 or </a:t>
          </a:r>
          <a:r>
            <a:rPr lang="en-US" sz="1900" kern="1200" dirty="0" err="1"/>
            <a:t>Recal</a:t>
          </a:r>
          <a:r>
            <a:rPr lang="en-US" sz="1900" kern="1200" dirty="0"/>
            <a:t> reporting period in the CCFS-320.</a:t>
          </a:r>
        </a:p>
        <a:p>
          <a:pPr marL="171450" lvl="1" indent="-171450" algn="l" defTabSz="844550">
            <a:lnSpc>
              <a:spcPct val="90000"/>
            </a:lnSpc>
            <a:spcBef>
              <a:spcPct val="0"/>
            </a:spcBef>
            <a:spcAft>
              <a:spcPct val="15000"/>
            </a:spcAft>
            <a:buChar char="•"/>
          </a:pPr>
          <a:r>
            <a:rPr lang="en-US" sz="1900" kern="1200"/>
            <a:t>Option 2: Continue using prior attendance accounting methods to calculate FTES.</a:t>
          </a:r>
        </a:p>
      </dsp:txBody>
      <dsp:txXfrm rot="-5400000">
        <a:off x="1097595" y="1476354"/>
        <a:ext cx="10133501" cy="919689"/>
      </dsp:txXfrm>
    </dsp:sp>
    <dsp:sp modelId="{2B738B26-EBEC-469F-9512-5BA2B0B49198}">
      <dsp:nvSpPr>
        <dsp:cNvPr id="0" name=""/>
        <dsp:cNvSpPr/>
      </dsp:nvSpPr>
      <dsp:spPr>
        <a:xfrm rot="5400000">
          <a:off x="-235198" y="3271834"/>
          <a:ext cx="1567993" cy="10975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2026-27</a:t>
          </a:r>
        </a:p>
      </dsp:txBody>
      <dsp:txXfrm rot="-5400000">
        <a:off x="2" y="3585433"/>
        <a:ext cx="1097595" cy="470398"/>
      </dsp:txXfrm>
    </dsp:sp>
    <dsp:sp modelId="{C3C5BDBB-7A9E-4C26-A862-317E19EA097D}">
      <dsp:nvSpPr>
        <dsp:cNvPr id="0" name=""/>
        <dsp:cNvSpPr/>
      </dsp:nvSpPr>
      <dsp:spPr>
        <a:xfrm rot="5400000">
          <a:off x="5455274" y="-1545393"/>
          <a:ext cx="1467896" cy="1018325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All districts must use the Standardized Attendance Accounting Method for credit courses except those required to use positive attendance (open entry/open exit credit courses and </a:t>
          </a:r>
          <a:r>
            <a:rPr lang="en-US" sz="1900" kern="1200" spc="20">
              <a:cs typeface="Arial" panose="020B0604020202020204" pitchFamily="34" charset="0"/>
            </a:rPr>
            <a:t>in-service training courses pursuant to title 5 section 58051(g).</a:t>
          </a:r>
          <a:r>
            <a:rPr lang="en-US" sz="1900" kern="1200"/>
            <a:t> </a:t>
          </a:r>
        </a:p>
      </dsp:txBody>
      <dsp:txXfrm rot="-5400000">
        <a:off x="1097596" y="2883942"/>
        <a:ext cx="10111597" cy="1324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B9EDE-2BE4-4647-B770-17FA97ABC6CA}">
      <dsp:nvSpPr>
        <dsp:cNvPr id="0" name=""/>
        <dsp:cNvSpPr/>
      </dsp:nvSpPr>
      <dsp:spPr>
        <a:xfrm>
          <a:off x="0" y="4804"/>
          <a:ext cx="6245265" cy="1084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8FC1D1-ED80-4100-A170-D3183EADFF7F}">
      <dsp:nvSpPr>
        <dsp:cNvPr id="0" name=""/>
        <dsp:cNvSpPr/>
      </dsp:nvSpPr>
      <dsp:spPr>
        <a:xfrm>
          <a:off x="328019" y="248786"/>
          <a:ext cx="596982" cy="596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E10362-C5F1-4DD1-86C7-C787E2085655}">
      <dsp:nvSpPr>
        <dsp:cNvPr id="0" name=""/>
        <dsp:cNvSpPr/>
      </dsp:nvSpPr>
      <dsp:spPr>
        <a:xfrm>
          <a:off x="1253021" y="4804"/>
          <a:ext cx="4972946" cy="1118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48" tIns="118348" rIns="118348" bIns="118348" numCol="1" spcCol="1270" anchor="ctr" anchorCtr="0">
          <a:noAutofit/>
        </a:bodyPr>
        <a:lstStyle/>
        <a:p>
          <a:pPr marL="0" lvl="0" indent="0" algn="l" defTabSz="800100">
            <a:lnSpc>
              <a:spcPct val="100000"/>
            </a:lnSpc>
            <a:spcBef>
              <a:spcPct val="0"/>
            </a:spcBef>
            <a:spcAft>
              <a:spcPct val="35000"/>
            </a:spcAft>
            <a:buNone/>
          </a:pPr>
          <a:r>
            <a:rPr lang="en-US" sz="1800" b="0" i="0" u="none" kern="1200">
              <a:solidFill>
                <a:schemeClr val="bg1"/>
              </a:solidFill>
              <a:effectLst/>
              <a:latin typeface="Source Sans Pro" panose="020B0503030403020204" pitchFamily="34" charset="0"/>
            </a:rPr>
            <a:t>Districts will need to decide the best time to transition to the new Standardized Attendance Accounting Method. </a:t>
          </a:r>
          <a:endParaRPr lang="en-US" sz="1800" u="none" kern="1200">
            <a:solidFill>
              <a:schemeClr val="bg1"/>
            </a:solidFill>
          </a:endParaRPr>
        </a:p>
      </dsp:txBody>
      <dsp:txXfrm>
        <a:off x="1253021" y="4804"/>
        <a:ext cx="4972946" cy="1118248"/>
      </dsp:txXfrm>
    </dsp:sp>
    <dsp:sp modelId="{3C0BF729-61FD-420A-82E9-2C45D3E95F21}">
      <dsp:nvSpPr>
        <dsp:cNvPr id="0" name=""/>
        <dsp:cNvSpPr/>
      </dsp:nvSpPr>
      <dsp:spPr>
        <a:xfrm>
          <a:off x="0" y="1402615"/>
          <a:ext cx="6245265" cy="10843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F9191BC-9334-472F-9DFE-77ED61106B55}">
      <dsp:nvSpPr>
        <dsp:cNvPr id="0" name=""/>
        <dsp:cNvSpPr/>
      </dsp:nvSpPr>
      <dsp:spPr>
        <a:xfrm>
          <a:off x="328019" y="1646597"/>
          <a:ext cx="596982" cy="5963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0D09301-5282-48CE-8491-20A86BA82DE5}">
      <dsp:nvSpPr>
        <dsp:cNvPr id="0" name=""/>
        <dsp:cNvSpPr/>
      </dsp:nvSpPr>
      <dsp:spPr>
        <a:xfrm>
          <a:off x="1253021" y="1402615"/>
          <a:ext cx="4972946" cy="1118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48" tIns="118348" rIns="118348" bIns="118348" numCol="1" spcCol="1270" anchor="ctr" anchorCtr="0">
          <a:noAutofit/>
        </a:bodyPr>
        <a:lstStyle/>
        <a:p>
          <a:pPr marL="0" lvl="0" indent="0" algn="l" defTabSz="622300">
            <a:lnSpc>
              <a:spcPct val="100000"/>
            </a:lnSpc>
            <a:spcBef>
              <a:spcPct val="0"/>
            </a:spcBef>
            <a:spcAft>
              <a:spcPct val="35000"/>
            </a:spcAft>
            <a:buNone/>
          </a:pPr>
          <a:r>
            <a:rPr lang="en-US" sz="1400" b="0" i="0" u="none" kern="1200">
              <a:solidFill>
                <a:srgbClr val="FFFFFF"/>
              </a:solidFill>
              <a:effectLst/>
              <a:latin typeface="Source Sans Pro" panose="020B0503030403020204" pitchFamily="34" charset="0"/>
              <a:ea typeface="+mn-ea"/>
              <a:cs typeface="+mn-cs"/>
            </a:rPr>
            <a:t>Work with their Student Information Systems to determine a plan for tracking student enrollment data in a format that aligns with the new Standardized Attendance Accounting Method. </a:t>
          </a:r>
        </a:p>
      </dsp:txBody>
      <dsp:txXfrm>
        <a:off x="1253021" y="1402615"/>
        <a:ext cx="4972946" cy="1118248"/>
      </dsp:txXfrm>
    </dsp:sp>
    <dsp:sp modelId="{19956F10-B6F2-4531-991E-65D4760335D5}">
      <dsp:nvSpPr>
        <dsp:cNvPr id="0" name=""/>
        <dsp:cNvSpPr/>
      </dsp:nvSpPr>
      <dsp:spPr>
        <a:xfrm>
          <a:off x="0" y="2800427"/>
          <a:ext cx="6245265" cy="10843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EAF580-0B47-44D9-B7CF-DE95CFFC085B}">
      <dsp:nvSpPr>
        <dsp:cNvPr id="0" name=""/>
        <dsp:cNvSpPr/>
      </dsp:nvSpPr>
      <dsp:spPr>
        <a:xfrm>
          <a:off x="328019" y="3044408"/>
          <a:ext cx="596982" cy="59639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440BE99-74A2-47E3-A6AD-CAC5219B845A}">
      <dsp:nvSpPr>
        <dsp:cNvPr id="0" name=""/>
        <dsp:cNvSpPr/>
      </dsp:nvSpPr>
      <dsp:spPr>
        <a:xfrm>
          <a:off x="1253021" y="2800427"/>
          <a:ext cx="4972946" cy="1118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48" tIns="118348" rIns="118348" bIns="118348" numCol="1" spcCol="1270" anchor="ctr" anchorCtr="0">
          <a:noAutofit/>
        </a:bodyPr>
        <a:lstStyle/>
        <a:p>
          <a:pPr marL="0" lvl="0" indent="0" algn="l" defTabSz="622300">
            <a:lnSpc>
              <a:spcPct val="100000"/>
            </a:lnSpc>
            <a:spcBef>
              <a:spcPct val="0"/>
            </a:spcBef>
            <a:spcAft>
              <a:spcPct val="35000"/>
            </a:spcAft>
            <a:buNone/>
          </a:pPr>
          <a:r>
            <a:rPr lang="en-US" sz="1400" b="0" i="0" u="none" kern="1200">
              <a:solidFill>
                <a:srgbClr val="FFFFFF"/>
              </a:solidFill>
              <a:effectLst/>
              <a:latin typeface="Source Sans Pro" panose="020B0503030403020204" pitchFamily="34" charset="0"/>
              <a:ea typeface="+mn-ea"/>
              <a:cs typeface="+mn-cs"/>
            </a:rPr>
            <a:t>The Student Information Systems will need to update the calculations and then transition courses, to the new Standardized Attendance Accounting Method. </a:t>
          </a:r>
        </a:p>
      </dsp:txBody>
      <dsp:txXfrm>
        <a:off x="1253021" y="2800427"/>
        <a:ext cx="4972946" cy="1118248"/>
      </dsp:txXfrm>
    </dsp:sp>
    <dsp:sp modelId="{07F60166-6BD6-4010-8E87-CD038700B204}">
      <dsp:nvSpPr>
        <dsp:cNvPr id="0" name=""/>
        <dsp:cNvSpPr/>
      </dsp:nvSpPr>
      <dsp:spPr>
        <a:xfrm>
          <a:off x="0" y="4198238"/>
          <a:ext cx="6245265" cy="10843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E3DF9A-B875-4111-87B3-BB69447A1C3B}">
      <dsp:nvSpPr>
        <dsp:cNvPr id="0" name=""/>
        <dsp:cNvSpPr/>
      </dsp:nvSpPr>
      <dsp:spPr>
        <a:xfrm>
          <a:off x="328340" y="4442219"/>
          <a:ext cx="596982" cy="59639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096064C-2BD7-432B-A184-C41F2A86C184}">
      <dsp:nvSpPr>
        <dsp:cNvPr id="0" name=""/>
        <dsp:cNvSpPr/>
      </dsp:nvSpPr>
      <dsp:spPr>
        <a:xfrm>
          <a:off x="1253663" y="4198238"/>
          <a:ext cx="4952424" cy="1118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348" tIns="118348" rIns="118348" bIns="118348" numCol="1" spcCol="1270" anchor="ctr" anchorCtr="0">
          <a:noAutofit/>
        </a:bodyPr>
        <a:lstStyle/>
        <a:p>
          <a:pPr marL="0" lvl="0" indent="0" algn="l" defTabSz="622300">
            <a:lnSpc>
              <a:spcPct val="100000"/>
            </a:lnSpc>
            <a:spcBef>
              <a:spcPct val="0"/>
            </a:spcBef>
            <a:spcAft>
              <a:spcPct val="35000"/>
            </a:spcAft>
            <a:buNone/>
          </a:pPr>
          <a:r>
            <a:rPr lang="en-US" sz="1400" b="0" i="0" u="none" kern="1200">
              <a:solidFill>
                <a:srgbClr val="FFFFFF"/>
              </a:solidFill>
              <a:effectLst/>
              <a:latin typeface="Source Sans Pro" panose="020B0503030403020204" pitchFamily="34" charset="0"/>
              <a:ea typeface="+mn-ea"/>
              <a:cs typeface="+mn-cs"/>
            </a:rPr>
            <a:t>Once the necessary updates are made to the Student Information Systems, the district can transition to the new Standardized Attendance Accounting Method and begin reporting under that method in the CCFS-320 system and MIS. </a:t>
          </a:r>
        </a:p>
      </dsp:txBody>
      <dsp:txXfrm>
        <a:off x="1253663" y="4198238"/>
        <a:ext cx="4952424" cy="1118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2FE80-FFE1-450B-9224-11C7D7EFF21F}">
      <dsp:nvSpPr>
        <dsp:cNvPr id="0" name=""/>
        <dsp:cNvSpPr/>
      </dsp:nvSpPr>
      <dsp:spPr>
        <a:xfrm>
          <a:off x="0" y="446"/>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AB04-F559-4B66-A8D7-C342EF83A980}">
      <dsp:nvSpPr>
        <dsp:cNvPr id="0" name=""/>
        <dsp:cNvSpPr/>
      </dsp:nvSpPr>
      <dsp:spPr>
        <a:xfrm>
          <a:off x="315777" y="235321"/>
          <a:ext cx="574140" cy="574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22B21-7AF8-489C-936A-9CCA765D2AFC}">
      <dsp:nvSpPr>
        <dsp:cNvPr id="0" name=""/>
        <dsp:cNvSpPr/>
      </dsp:nvSpPr>
      <dsp:spPr>
        <a:xfrm>
          <a:off x="1205694" y="446"/>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1066800">
            <a:lnSpc>
              <a:spcPct val="90000"/>
            </a:lnSpc>
            <a:spcBef>
              <a:spcPct val="0"/>
            </a:spcBef>
            <a:spcAft>
              <a:spcPct val="35000"/>
            </a:spcAft>
            <a:buNone/>
          </a:pPr>
          <a:r>
            <a:rPr lang="en-US" sz="2400" kern="1200" dirty="0"/>
            <a:t>Fiscal and Policy Webinar </a:t>
          </a:r>
          <a:r>
            <a:rPr lang="en-US" sz="2400" kern="1200" dirty="0">
              <a:hlinkClick xmlns:r="http://schemas.openxmlformats.org/officeDocument/2006/relationships" r:id="rId3"/>
            </a:rPr>
            <a:t>Recording</a:t>
          </a:r>
          <a:r>
            <a:rPr lang="en-US" sz="2400" kern="1200" dirty="0"/>
            <a:t> and </a:t>
          </a:r>
          <a:r>
            <a:rPr lang="en-US" sz="2400" kern="1200" dirty="0">
              <a:hlinkClick xmlns:r="http://schemas.openxmlformats.org/officeDocument/2006/relationships" r:id="rId4"/>
            </a:rPr>
            <a:t>PPT Attachment </a:t>
          </a:r>
          <a:r>
            <a:rPr lang="en-US" sz="2400" kern="1200" dirty="0"/>
            <a:t>provides an overview of the regulatory changes and plans for implementation.</a:t>
          </a:r>
        </a:p>
      </dsp:txBody>
      <dsp:txXfrm>
        <a:off x="1205694" y="446"/>
        <a:ext cx="9309905" cy="1043891"/>
      </dsp:txXfrm>
    </dsp:sp>
    <dsp:sp modelId="{87B3D694-C74B-4A42-9179-D53E77839B9B}">
      <dsp:nvSpPr>
        <dsp:cNvPr id="0" name=""/>
        <dsp:cNvSpPr/>
      </dsp:nvSpPr>
      <dsp:spPr>
        <a:xfrm>
          <a:off x="0" y="1305310"/>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868600-F61D-437B-BA0F-CE8DBE2EA95A}">
      <dsp:nvSpPr>
        <dsp:cNvPr id="0" name=""/>
        <dsp:cNvSpPr/>
      </dsp:nvSpPr>
      <dsp:spPr>
        <a:xfrm>
          <a:off x="315777" y="1540185"/>
          <a:ext cx="574140" cy="574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E4E16D-F0BC-400D-884F-CB1F63D06445}">
      <dsp:nvSpPr>
        <dsp:cNvPr id="0" name=""/>
        <dsp:cNvSpPr/>
      </dsp:nvSpPr>
      <dsp:spPr>
        <a:xfrm>
          <a:off x="1205694" y="1305310"/>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7"/>
            </a:rPr>
            <a:t>Memo 24-08</a:t>
          </a:r>
          <a:r>
            <a:rPr lang="en-US" sz="2400" kern="1200"/>
            <a:t> – Standardized Attendance Accounting Regulations Updates Memo</a:t>
          </a:r>
        </a:p>
      </dsp:txBody>
      <dsp:txXfrm>
        <a:off x="1205694" y="1305310"/>
        <a:ext cx="9309905" cy="1043891"/>
      </dsp:txXfrm>
    </dsp:sp>
    <dsp:sp modelId="{7034B0A4-6361-468E-B102-9B0EBB3C9AC3}">
      <dsp:nvSpPr>
        <dsp:cNvPr id="0" name=""/>
        <dsp:cNvSpPr/>
      </dsp:nvSpPr>
      <dsp:spPr>
        <a:xfrm>
          <a:off x="0" y="2610174"/>
          <a:ext cx="10515600" cy="104389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DA287-8A1F-47E2-BB3B-712D065D1195}">
      <dsp:nvSpPr>
        <dsp:cNvPr id="0" name=""/>
        <dsp:cNvSpPr/>
      </dsp:nvSpPr>
      <dsp:spPr>
        <a:xfrm>
          <a:off x="315777" y="2845050"/>
          <a:ext cx="574140" cy="57414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A566D-FE4A-4D0E-B3BF-6A0F5B2B1440}">
      <dsp:nvSpPr>
        <dsp:cNvPr id="0" name=""/>
        <dsp:cNvSpPr/>
      </dsp:nvSpPr>
      <dsp:spPr>
        <a:xfrm>
          <a:off x="1205694" y="2610174"/>
          <a:ext cx="9309905" cy="104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79" tIns="110479" rIns="110479" bIns="110479" numCol="1" spcCol="1270" anchor="ctr"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10"/>
            </a:rPr>
            <a:t>FAQ Document</a:t>
          </a:r>
          <a:r>
            <a:rPr lang="en-US" sz="2400" kern="1200"/>
            <a:t>: Clarifies guidance and answers questions received after the issuance of memo 24-08.  </a:t>
          </a:r>
        </a:p>
      </dsp:txBody>
      <dsp:txXfrm>
        <a:off x="1205694" y="2610174"/>
        <a:ext cx="9309905" cy="10438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4/18/2025</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4/18/2025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35109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Source Sans Pro" panose="020B0503030403020204" pitchFamily="34" charset="0"/>
            </a:endParaRPr>
          </a:p>
          <a:p>
            <a:r>
              <a:rPr lang="en-US" sz="1800" b="0" i="0" u="none" strike="noStrike" baseline="0" dirty="0">
                <a:solidFill>
                  <a:srgbClr val="545658"/>
                </a:solidFill>
                <a:latin typeface="Source Sans Pro" panose="020B0503030403020204" pitchFamily="34" charset="0"/>
              </a:rPr>
              <a:t>It is important to note that, for in-service training courses in the areas of police, fire, corrections, and other criminal justice system occupations, community college districts must continue to conduct courses and track actual student attendance in accordance with law and applicable state public safety agency requirements. Thus, while these courses can use the standardized attendance accounting method to compute FTES, it may still be necessary to keep detailed records of student attendance as required by the state public safety agency responsible for adopting training standards in the in-service training course area in which the student is licensed, certified, or employed. </a:t>
            </a:r>
          </a:p>
        </p:txBody>
      </p:sp>
      <p:sp>
        <p:nvSpPr>
          <p:cNvPr id="4" name="Slide Number Placeholder 3"/>
          <p:cNvSpPr>
            <a:spLocks noGrp="1"/>
          </p:cNvSpPr>
          <p:nvPr>
            <p:ph type="sldNum" sz="quarter" idx="5"/>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408855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If a district is not prepared to make this change, it can continue using the existing attendance accounting methods in these years. </a:t>
            </a:r>
          </a:p>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15</a:t>
            </a:fld>
            <a:endParaRPr lang="en-US"/>
          </a:p>
        </p:txBody>
      </p:sp>
    </p:spTree>
    <p:extLst>
      <p:ext uri="{BB962C8B-B14F-4D97-AF65-F5344CB8AC3E}">
        <p14:creationId xmlns:p14="http://schemas.microsoft.com/office/powerpoint/2010/main" val="116740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2602E-1BCD-9218-F014-338047594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E2A06-1E30-20FF-3DC0-79FAE8DB3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DA5C6-6ED8-228C-F68E-095036C4DB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If a district is not prepared to make this change, it can continue using the existing attendance accounting methods in these years. </a:t>
            </a:r>
          </a:p>
          <a:p>
            <a:endParaRPr lang="en-US"/>
          </a:p>
        </p:txBody>
      </p:sp>
      <p:sp>
        <p:nvSpPr>
          <p:cNvPr id="4" name="Slide Number Placeholder 3">
            <a:extLst>
              <a:ext uri="{FF2B5EF4-FFF2-40B4-BE49-F238E27FC236}">
                <a16:creationId xmlns:a16="http://schemas.microsoft.com/office/drawing/2014/main" id="{4B919AA8-002B-1E2C-3C8B-A21E98149026}"/>
              </a:ext>
            </a:extLst>
          </p:cNvPr>
          <p:cNvSpPr>
            <a:spLocks noGrp="1"/>
          </p:cNvSpPr>
          <p:nvPr>
            <p:ph type="sldNum" sz="quarter" idx="5"/>
          </p:nvPr>
        </p:nvSpPr>
        <p:spPr/>
        <p:txBody>
          <a:bodyPr/>
          <a:lstStyle/>
          <a:p>
            <a:fld id="{0437968D-5969-4CC4-A63D-C90CD4C34E88}" type="slidenum">
              <a:rPr lang="en-US" smtClean="0"/>
              <a:t>16</a:t>
            </a:fld>
            <a:endParaRPr lang="en-US"/>
          </a:p>
        </p:txBody>
      </p:sp>
    </p:spTree>
    <p:extLst>
      <p:ext uri="{BB962C8B-B14F-4D97-AF65-F5344CB8AC3E}">
        <p14:creationId xmlns:p14="http://schemas.microsoft.com/office/powerpoint/2010/main" val="333340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0D570-3DDD-4DEC-7B7D-E953169C5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CDEAE-6EFE-503B-89C0-D9EEF1C092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58E6F-8500-4987-7873-ECC3122C83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If a district is not prepared to make this change, it can continue using the existing attendance accounting methods in these years. </a:t>
            </a:r>
          </a:p>
          <a:p>
            <a:endParaRPr lang="en-US"/>
          </a:p>
        </p:txBody>
      </p:sp>
      <p:sp>
        <p:nvSpPr>
          <p:cNvPr id="4" name="Slide Number Placeholder 3">
            <a:extLst>
              <a:ext uri="{FF2B5EF4-FFF2-40B4-BE49-F238E27FC236}">
                <a16:creationId xmlns:a16="http://schemas.microsoft.com/office/drawing/2014/main" id="{9B1EF718-D9C2-DE00-5E6E-B69E8A8F45F2}"/>
              </a:ext>
            </a:extLst>
          </p:cNvPr>
          <p:cNvSpPr>
            <a:spLocks noGrp="1"/>
          </p:cNvSpPr>
          <p:nvPr>
            <p:ph type="sldNum" sz="quarter" idx="5"/>
          </p:nvPr>
        </p:nvSpPr>
        <p:spPr/>
        <p:txBody>
          <a:bodyPr/>
          <a:lstStyle/>
          <a:p>
            <a:fld id="{0437968D-5969-4CC4-A63D-C90CD4C34E88}" type="slidenum">
              <a:rPr lang="en-US" smtClean="0"/>
              <a:t>17</a:t>
            </a:fld>
            <a:endParaRPr lang="en-US"/>
          </a:p>
        </p:txBody>
      </p:sp>
    </p:spTree>
    <p:extLst>
      <p:ext uri="{BB962C8B-B14F-4D97-AF65-F5344CB8AC3E}">
        <p14:creationId xmlns:p14="http://schemas.microsoft.com/office/powerpoint/2010/main" val="404827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4746-445F-0789-2233-EAFFD7D76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BB37B-23EC-A14B-40E6-37665C6F7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29B54-9CA5-F9F9-680E-6FD317DF38C9}"/>
              </a:ext>
            </a:extLst>
          </p:cNvPr>
          <p:cNvSpPr>
            <a:spLocks noGrp="1"/>
          </p:cNvSpPr>
          <p:nvPr>
            <p:ph type="body" idx="1"/>
          </p:nvPr>
        </p:nvSpPr>
        <p:spPr/>
        <p:txBody>
          <a:bodyPr/>
          <a:lstStyle/>
          <a:p>
            <a:pPr marL="0" indent="0">
              <a:buNone/>
            </a:pPr>
            <a:r>
              <a:rPr lang="en-US" sz="1200" b="0" i="0" u="none" strike="noStrike" baseline="0" dirty="0">
                <a:solidFill>
                  <a:srgbClr val="545658"/>
                </a:solidFill>
                <a:latin typeface="Source Sans Pro" panose="020B0503030403020204" pitchFamily="34" charset="0"/>
              </a:rPr>
              <a:t>A few districts </a:t>
            </a:r>
            <a:r>
              <a:rPr lang="en-US" sz="1200" dirty="0">
                <a:solidFill>
                  <a:srgbClr val="545658"/>
                </a:solidFill>
              </a:rPr>
              <a:t>have </a:t>
            </a:r>
            <a:r>
              <a:rPr lang="en-US" sz="1200" spc="20" dirty="0">
                <a:effectLst/>
                <a:latin typeface="Source Sans Pro" panose="020B0503030403020204" pitchFamily="34" charset="0"/>
                <a:ea typeface="Calibri" panose="020F0502020204030204" pitchFamily="34" charset="0"/>
                <a:cs typeface="Arial" panose="020B0604020202020204" pitchFamily="34" charset="0"/>
              </a:rPr>
              <a:t>expressed concern that they will lose FTES in these courses because they will no longer generate FTES for these extra hours. </a:t>
            </a:r>
            <a:endParaRPr lang="en-US" sz="1200" dirty="0">
              <a:solidFill>
                <a:srgbClr val="545658"/>
              </a:solidFill>
            </a:endParaRPr>
          </a:p>
          <a:p>
            <a:endParaRPr lang="en-US" dirty="0"/>
          </a:p>
        </p:txBody>
      </p:sp>
      <p:sp>
        <p:nvSpPr>
          <p:cNvPr id="4" name="Slide Number Placeholder 3">
            <a:extLst>
              <a:ext uri="{FF2B5EF4-FFF2-40B4-BE49-F238E27FC236}">
                <a16:creationId xmlns:a16="http://schemas.microsoft.com/office/drawing/2014/main" id="{9A2821D3-89A2-B992-3167-931B4E7F9A43}"/>
              </a:ext>
            </a:extLst>
          </p:cNvPr>
          <p:cNvSpPr>
            <a:spLocks noGrp="1"/>
          </p:cNvSpPr>
          <p:nvPr>
            <p:ph type="sldNum" sz="quarter" idx="5"/>
          </p:nvPr>
        </p:nvSpPr>
        <p:spPr/>
        <p:txBody>
          <a:bodyPr/>
          <a:lstStyle/>
          <a:p>
            <a:fld id="{0437968D-5969-4CC4-A63D-C90CD4C34E88}" type="slidenum">
              <a:rPr lang="en-US" smtClean="0"/>
              <a:t>18</a:t>
            </a:fld>
            <a:endParaRPr lang="en-US"/>
          </a:p>
        </p:txBody>
      </p:sp>
    </p:spTree>
    <p:extLst>
      <p:ext uri="{BB962C8B-B14F-4D97-AF65-F5344CB8AC3E}">
        <p14:creationId xmlns:p14="http://schemas.microsoft.com/office/powerpoint/2010/main" val="264640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FB84-1C8B-9C48-21AB-81B7E0C23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3F988-2B1E-EF8E-C79C-E84AA3E49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3439C-2F40-FB59-B4B0-736A547F8E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If a district is not prepared to make this change, it can continue using the existing attendance accounting methods in these years. </a:t>
            </a:r>
          </a:p>
          <a:p>
            <a:endParaRPr lang="en-US"/>
          </a:p>
        </p:txBody>
      </p:sp>
      <p:sp>
        <p:nvSpPr>
          <p:cNvPr id="4" name="Slide Number Placeholder 3">
            <a:extLst>
              <a:ext uri="{FF2B5EF4-FFF2-40B4-BE49-F238E27FC236}">
                <a16:creationId xmlns:a16="http://schemas.microsoft.com/office/drawing/2014/main" id="{977585FE-5681-3E33-CDDC-025030CA25DA}"/>
              </a:ext>
            </a:extLst>
          </p:cNvPr>
          <p:cNvSpPr>
            <a:spLocks noGrp="1"/>
          </p:cNvSpPr>
          <p:nvPr>
            <p:ph type="sldNum" sz="quarter" idx="5"/>
          </p:nvPr>
        </p:nvSpPr>
        <p:spPr/>
        <p:txBody>
          <a:bodyPr/>
          <a:lstStyle/>
          <a:p>
            <a:fld id="{0437968D-5969-4CC4-A63D-C90CD4C34E88}" type="slidenum">
              <a:rPr lang="en-US" smtClean="0"/>
              <a:t>19</a:t>
            </a:fld>
            <a:endParaRPr lang="en-US"/>
          </a:p>
        </p:txBody>
      </p:sp>
    </p:spTree>
    <p:extLst>
      <p:ext uri="{BB962C8B-B14F-4D97-AF65-F5344CB8AC3E}">
        <p14:creationId xmlns:p14="http://schemas.microsoft.com/office/powerpoint/2010/main" val="914589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20</a:t>
            </a:fld>
            <a:endParaRPr lang="en-US"/>
          </a:p>
        </p:txBody>
      </p:sp>
    </p:spTree>
    <p:extLst>
      <p:ext uri="{BB962C8B-B14F-4D97-AF65-F5344CB8AC3E}">
        <p14:creationId xmlns:p14="http://schemas.microsoft.com/office/powerpoint/2010/main" val="23470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21</a:t>
            </a:fld>
            <a:endParaRPr lang="en-US"/>
          </a:p>
        </p:txBody>
      </p:sp>
    </p:spTree>
    <p:extLst>
      <p:ext uri="{BB962C8B-B14F-4D97-AF65-F5344CB8AC3E}">
        <p14:creationId xmlns:p14="http://schemas.microsoft.com/office/powerpoint/2010/main" val="3185269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0E82A-50FB-F38E-F2D1-CC5E2D52014C}"/>
            </a:ext>
          </a:extLst>
        </p:cNvPr>
        <p:cNvGrpSpPr/>
        <p:nvPr/>
      </p:nvGrpSpPr>
      <p:grpSpPr>
        <a:xfrm>
          <a:off x="0" y="0"/>
          <a:ext cx="0" cy="0"/>
          <a:chOff x="0" y="0"/>
          <a:chExt cx="0" cy="0"/>
        </a:xfrm>
      </p:grpSpPr>
      <p:sp>
        <p:nvSpPr>
          <p:cNvPr id="32770" name="Rectangle 7">
            <a:extLst>
              <a:ext uri="{FF2B5EF4-FFF2-40B4-BE49-F238E27FC236}">
                <a16:creationId xmlns:a16="http://schemas.microsoft.com/office/drawing/2014/main" id="{ECB93A4B-2738-A98C-C925-8FB5CA11AE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23</a:t>
            </a:fld>
            <a:endParaRPr lang="en-US" altLang="en-US">
              <a:solidFill>
                <a:srgbClr val="000000"/>
              </a:solidFill>
            </a:endParaRPr>
          </a:p>
        </p:txBody>
      </p:sp>
      <p:sp>
        <p:nvSpPr>
          <p:cNvPr id="32771" name="Rectangle 2">
            <a:extLst>
              <a:ext uri="{FF2B5EF4-FFF2-40B4-BE49-F238E27FC236}">
                <a16:creationId xmlns:a16="http://schemas.microsoft.com/office/drawing/2014/main" id="{38A4CE71-3DA6-3C1B-F2C2-9E12013E66A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C7CF9B1-4A2F-73DF-8D11-F231C1D52208}"/>
              </a:ext>
            </a:extLst>
          </p:cNvPr>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491835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37</a:t>
            </a:fld>
            <a:endParaRPr lang="en-US"/>
          </a:p>
        </p:txBody>
      </p:sp>
    </p:spTree>
    <p:extLst>
      <p:ext uri="{BB962C8B-B14F-4D97-AF65-F5344CB8AC3E}">
        <p14:creationId xmlns:p14="http://schemas.microsoft.com/office/powerpoint/2010/main" val="132499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2C077D-A028-4696-918E-B31C25AA2ABD}" type="slidenum">
              <a:rPr lang="en-US" altLang="en-US" smtClean="0"/>
              <a:pPr>
                <a:spcBef>
                  <a:spcPct val="0"/>
                </a:spcBef>
              </a:pPr>
              <a:t>2</a:t>
            </a:fld>
            <a:endParaRPr lang="en-US" altLang="en-US"/>
          </a:p>
        </p:txBody>
      </p:sp>
      <p:sp>
        <p:nvSpPr>
          <p:cNvPr id="10243"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lnSpc>
                <a:spcPct val="90000"/>
              </a:lnSpc>
              <a:defRPr/>
            </a:pPr>
            <a:r>
              <a:rPr lang="en-US" altLang="en-US" dirty="0"/>
              <a:t>This presentation will focus largely on the new standardized attendance accounting method. We will go through the regulatory changes, the new FTES calculation, discuss some frequently asked questions and talk about the pending CCFS-320 updates.</a:t>
            </a:r>
          </a:p>
        </p:txBody>
      </p:sp>
      <p:sp>
        <p:nvSpPr>
          <p:cNvPr id="2" name="Date Placeholder 1"/>
          <p:cNvSpPr>
            <a:spLocks noGrp="1"/>
          </p:cNvSpPr>
          <p:nvPr>
            <p:ph type="dt" sz="quarter" idx="1"/>
          </p:nvPr>
        </p:nvSpPr>
        <p:spPr/>
        <p:txBody>
          <a:bodyPr/>
          <a:lstStyle/>
          <a:p>
            <a:pPr>
              <a:defRPr/>
            </a:pPr>
            <a:fld id="{003741A3-45B4-4E35-9797-51184150754C}" type="datetime1">
              <a:rPr lang="en-US"/>
              <a:pPr>
                <a:defRPr/>
              </a:pPr>
              <a:t>4/18/2025</a:t>
            </a:fld>
            <a:endParaRPr lang="en-US"/>
          </a:p>
        </p:txBody>
      </p:sp>
    </p:spTree>
    <p:extLst>
      <p:ext uri="{BB962C8B-B14F-4D97-AF65-F5344CB8AC3E}">
        <p14:creationId xmlns:p14="http://schemas.microsoft.com/office/powerpoint/2010/main" val="414882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39</a:t>
            </a:fld>
            <a:endParaRPr lang="en-US"/>
          </a:p>
        </p:txBody>
      </p:sp>
    </p:spTree>
    <p:extLst>
      <p:ext uri="{BB962C8B-B14F-4D97-AF65-F5344CB8AC3E}">
        <p14:creationId xmlns:p14="http://schemas.microsoft.com/office/powerpoint/2010/main" val="6767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43</a:t>
            </a:fld>
            <a:endParaRPr lang="en-US"/>
          </a:p>
        </p:txBody>
      </p:sp>
    </p:spTree>
    <p:extLst>
      <p:ext uri="{BB962C8B-B14F-4D97-AF65-F5344CB8AC3E}">
        <p14:creationId xmlns:p14="http://schemas.microsoft.com/office/powerpoint/2010/main" val="428401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46</a:t>
            </a:fld>
            <a:endParaRPr lang="en-US"/>
          </a:p>
        </p:txBody>
      </p:sp>
    </p:spTree>
    <p:extLst>
      <p:ext uri="{BB962C8B-B14F-4D97-AF65-F5344CB8AC3E}">
        <p14:creationId xmlns:p14="http://schemas.microsoft.com/office/powerpoint/2010/main" val="1162094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B7726-D95C-4568-B6E0-40DB032D07D2}" type="slidenum">
              <a:rPr lang="en-US" altLang="en-US" smtClean="0"/>
              <a:pPr>
                <a:spcBef>
                  <a:spcPct val="0"/>
                </a:spcBef>
              </a:pPr>
              <a:t>48</a:t>
            </a:fld>
            <a:endParaRPr lang="en-US" altLang="en-US"/>
          </a:p>
        </p:txBody>
      </p:sp>
      <p:sp>
        <p:nvSpPr>
          <p:cNvPr id="2" name="Date Placeholder 1"/>
          <p:cNvSpPr>
            <a:spLocks noGrp="1"/>
          </p:cNvSpPr>
          <p:nvPr>
            <p:ph type="dt" sz="quarter" idx="1"/>
          </p:nvPr>
        </p:nvSpPr>
        <p:spPr/>
        <p:txBody>
          <a:bodyPr/>
          <a:lstStyle/>
          <a:p>
            <a:pPr>
              <a:defRPr/>
            </a:pPr>
            <a:fld id="{FBB4141B-E919-4EB8-B382-FA9A94505EC9}" type="datetime1">
              <a:rPr lang="en-US"/>
              <a:pPr>
                <a:defRPr/>
              </a:pPr>
              <a:t>4/18/2025</a:t>
            </a:fld>
            <a:endParaRPr lang="en-US"/>
          </a:p>
        </p:txBody>
      </p:sp>
    </p:spTree>
    <p:extLst>
      <p:ext uri="{BB962C8B-B14F-4D97-AF65-F5344CB8AC3E}">
        <p14:creationId xmlns:p14="http://schemas.microsoft.com/office/powerpoint/2010/main" val="2624789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66682" y="9012343"/>
            <a:ext cx="312547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6" tIns="46432" rIns="92866" bIns="46432" anchor="b"/>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AFF8D6D-7741-4F79-9BAE-55D58B474ABC}" type="slidenum">
              <a:rPr lang="en-US" altLang="en-US"/>
              <a:pPr algn="r">
                <a:spcBef>
                  <a:spcPct val="0"/>
                </a:spcBef>
              </a:pPr>
              <a:t>49</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a:p>
          <a:p>
            <a:pPr>
              <a:lnSpc>
                <a:spcPct val="80000"/>
              </a:lnSpc>
            </a:pPr>
            <a:endParaRPr lang="en-US" altLang="en-US" sz="1000"/>
          </a:p>
        </p:txBody>
      </p:sp>
      <p:sp>
        <p:nvSpPr>
          <p:cNvPr id="2" name="Date Placeholder 1"/>
          <p:cNvSpPr>
            <a:spLocks noGrp="1"/>
          </p:cNvSpPr>
          <p:nvPr>
            <p:ph type="dt" sz="quarter" idx="1"/>
          </p:nvPr>
        </p:nvSpPr>
        <p:spPr/>
        <p:txBody>
          <a:bodyPr/>
          <a:lstStyle/>
          <a:p>
            <a:pPr>
              <a:defRPr/>
            </a:pPr>
            <a:fld id="{8521DD3B-191D-40B2-93A9-E1B9436D3C0C}" type="datetime1">
              <a:rPr lang="en-US"/>
              <a:pPr>
                <a:defRPr/>
              </a:pPr>
              <a:t>4/18/2025</a:t>
            </a:fld>
            <a:endParaRPr lang="en-US"/>
          </a:p>
        </p:txBody>
      </p:sp>
    </p:spTree>
    <p:extLst>
      <p:ext uri="{BB962C8B-B14F-4D97-AF65-F5344CB8AC3E}">
        <p14:creationId xmlns:p14="http://schemas.microsoft.com/office/powerpoint/2010/main" val="381829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3</a:t>
            </a:fld>
            <a:endParaRPr lang="en-US" altLang="en-US">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Clr>
                <a:srgbClr val="1D0FD1"/>
              </a:buClr>
              <a:defRPr/>
            </a:pPr>
            <a:endParaRPr lang="en-US" sz="1000" dirty="0"/>
          </a:p>
        </p:txBody>
      </p:sp>
    </p:spTree>
    <p:extLst>
      <p:ext uri="{BB962C8B-B14F-4D97-AF65-F5344CB8AC3E}">
        <p14:creationId xmlns:p14="http://schemas.microsoft.com/office/powerpoint/2010/main" val="281569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moved very quickly. This was a big priority for Lizette and became a big priority for Sonya. Taskforce was convened in the fall, worked for a few months and the regs went to the BOG in January for first reading.</a:t>
            </a:r>
          </a:p>
        </p:txBody>
      </p:sp>
      <p:sp>
        <p:nvSpPr>
          <p:cNvPr id="4" name="Slide Number Placeholder 3"/>
          <p:cNvSpPr>
            <a:spLocks noGrp="1"/>
          </p:cNvSpPr>
          <p:nvPr>
            <p:ph type="sldNum" sz="quarter" idx="5"/>
          </p:nvPr>
        </p:nvSpPr>
        <p:spPr/>
        <p:txBody>
          <a:bodyPr/>
          <a:lstStyle/>
          <a:p>
            <a:fld id="{0437968D-5969-4CC4-A63D-C90CD4C34E88}" type="slidenum">
              <a:rPr lang="en-US" smtClean="0"/>
              <a:t>4</a:t>
            </a:fld>
            <a:endParaRPr lang="en-US"/>
          </a:p>
        </p:txBody>
      </p:sp>
    </p:spTree>
    <p:extLst>
      <p:ext uri="{BB962C8B-B14F-4D97-AF65-F5344CB8AC3E}">
        <p14:creationId xmlns:p14="http://schemas.microsoft.com/office/powerpoint/2010/main" val="362227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199260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8</a:t>
            </a:fld>
            <a:endParaRPr lang="en-US"/>
          </a:p>
        </p:txBody>
      </p:sp>
    </p:spTree>
    <p:extLst>
      <p:ext uri="{BB962C8B-B14F-4D97-AF65-F5344CB8AC3E}">
        <p14:creationId xmlns:p14="http://schemas.microsoft.com/office/powerpoint/2010/main" val="251589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Examples: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 course, semester college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units * 18 hours =54 standardized total hours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54 total hours x 30 students = 1620 / 525 = 3.09 FTES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unit lab course, semester college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unit * 54 hours =54 standardized total hours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54 total hours x 30 students = 1620 / 525 = 3.09 FTES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 lecture course with 1 unit of lab</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units * 18 hours =54 standardized total hours (lecture)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unit * 54 hours =54 standardized total hours (lab)</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54 + 54 = 108 standardized total hours (lecture and lab) x 30 students = 3240 / 525 = 6.17 FTES</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9</a:t>
            </a:fld>
            <a:endParaRPr lang="en-US"/>
          </a:p>
        </p:txBody>
      </p:sp>
    </p:spTree>
    <p:extLst>
      <p:ext uri="{BB962C8B-B14F-4D97-AF65-F5344CB8AC3E}">
        <p14:creationId xmlns:p14="http://schemas.microsoft.com/office/powerpoint/2010/main" val="128193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A192F-0651-DDB5-F886-FCCB9731A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B2B58-54E1-4A44-7F8B-1E46206CA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585A6-1BAD-7723-9D31-28B243CF077F}"/>
              </a:ext>
            </a:extLst>
          </p:cNvPr>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Examples: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 course, semester college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units * 18 hours =54 standardized total hours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54 total hours x 30 students = 1620 / 525 = 3.09 FTES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unit lab course, semester college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unit * 54 hours =54 standardized total hours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54 total hours x 30 students = 1620 / 525 = 3.09 FTES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 lecture course with 1 unit of lab</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 units * 18 hours =54 standardized total hours (lecture)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1 unit * 54 hours =54 standardized total hours (lab)</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54 + 54 = 108 standardized total hours (lecture and lab) x 30 students = 3240 / 525 = 6.17 FTES</a:t>
            </a:r>
          </a:p>
          <a:p>
            <a:endParaRPr lang="en-US" dirty="0"/>
          </a:p>
        </p:txBody>
      </p:sp>
      <p:sp>
        <p:nvSpPr>
          <p:cNvPr id="4" name="Slide Number Placeholder 3">
            <a:extLst>
              <a:ext uri="{FF2B5EF4-FFF2-40B4-BE49-F238E27FC236}">
                <a16:creationId xmlns:a16="http://schemas.microsoft.com/office/drawing/2014/main" id="{C67F0C46-4DAE-0510-DEA2-6D2AC58ECDD8}"/>
              </a:ext>
            </a:extLst>
          </p:cNvPr>
          <p:cNvSpPr>
            <a:spLocks noGrp="1"/>
          </p:cNvSpPr>
          <p:nvPr>
            <p:ph type="sldNum" sz="quarter" idx="5"/>
          </p:nvPr>
        </p:nvSpPr>
        <p:spPr/>
        <p:txBody>
          <a:bodyPr/>
          <a:lstStyle/>
          <a:p>
            <a:fld id="{0437968D-5969-4CC4-A63D-C90CD4C34E88}" type="slidenum">
              <a:rPr lang="en-US" smtClean="0"/>
              <a:t>10</a:t>
            </a:fld>
            <a:endParaRPr lang="en-US"/>
          </a:p>
        </p:txBody>
      </p:sp>
    </p:spTree>
    <p:extLst>
      <p:ext uri="{BB962C8B-B14F-4D97-AF65-F5344CB8AC3E}">
        <p14:creationId xmlns:p14="http://schemas.microsoft.com/office/powerpoint/2010/main" val="273566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11</a:t>
            </a:fld>
            <a:endParaRPr lang="en-US"/>
          </a:p>
        </p:txBody>
      </p:sp>
    </p:spTree>
    <p:extLst>
      <p:ext uri="{BB962C8B-B14F-4D97-AF65-F5344CB8AC3E}">
        <p14:creationId xmlns:p14="http://schemas.microsoft.com/office/powerpoint/2010/main" val="13285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970" y="456640"/>
            <a:ext cx="9448030" cy="1220041"/>
          </a:xfrm>
        </p:spPr>
        <p:txBody>
          <a:bodyPr/>
          <a:lstStyle/>
          <a:p>
            <a:r>
              <a:rPr lang="en-US"/>
              <a:t>Click to edit Master title style</a:t>
            </a:r>
          </a:p>
        </p:txBody>
      </p:sp>
      <p:sp>
        <p:nvSpPr>
          <p:cNvPr id="3" name="Text Placeholder 2"/>
          <p:cNvSpPr>
            <a:spLocks noGrp="1"/>
          </p:cNvSpPr>
          <p:nvPr>
            <p:ph type="body" sz="half" idx="1"/>
          </p:nvPr>
        </p:nvSpPr>
        <p:spPr>
          <a:xfrm>
            <a:off x="2235970" y="1752320"/>
            <a:ext cx="4631652"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52349" y="1752320"/>
            <a:ext cx="4631651"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2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88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07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dirty="0"/>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dirty="0"/>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dirty="0"/>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dirty="0"/>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11111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89818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71921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095021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74305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846047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8274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21" Type="http://schemas.openxmlformats.org/officeDocument/2006/relationships/image" Target="../media/image4.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sv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9">
            <a:extLst>
              <a:ext uri="{96DAC541-7B7A-43D3-8B79-37D633B846F1}">
                <asvg:svgBlip xmlns:asvg="http://schemas.microsoft.com/office/drawing/2016/SVG/main" r:embed="rId2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90" r:id="rId8"/>
    <p:sldLayoutId id="2147483691" r:id="rId9"/>
    <p:sldLayoutId id="2147483692" r:id="rId10"/>
    <p:sldLayoutId id="2147483693" r:id="rId11"/>
    <p:sldLayoutId id="2147483695" r:id="rId12"/>
    <p:sldLayoutId id="2147483696" r:id="rId13"/>
    <p:sldLayoutId id="2147483697" r:id="rId14"/>
    <p:sldLayoutId id="2147483698" r:id="rId15"/>
    <p:sldLayoutId id="2147483699" r:id="rId16"/>
    <p:sldLayoutId id="2147483700" r:id="rId1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hyperlink" Target="mailto:ccfs320admin@cccco.edu"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C23_772A99B8.xm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mailto:ccfs320admin@cccco.edu"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ccfs320admin@cccco.edu" TargetMode="Externa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mailto:nwagner@cccco.edu"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mailto:lromero@cccco.edu" TargetMode="External"/><Relationship Id="rId4" Type="http://schemas.openxmlformats.org/officeDocument/2006/relationships/hyperlink" Target="mailto:rartiga@cccco.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371600" y="1632124"/>
            <a:ext cx="9144000" cy="3593752"/>
          </a:xfrm>
        </p:spPr>
        <p:txBody>
          <a:bodyPr>
            <a:normAutofit fontScale="90000"/>
          </a:bodyPr>
          <a:lstStyle/>
          <a:p>
            <a:r>
              <a:rPr lang="en-US" b="1" dirty="0"/>
              <a:t>Student Attendance Accounting and Reporting and the New Standardized Attendance Accounting Method</a:t>
            </a:r>
            <a:br>
              <a:rPr lang="en-US" dirty="0"/>
            </a:br>
            <a:br>
              <a:rPr lang="en-US" dirty="0"/>
            </a:br>
            <a:r>
              <a:rPr lang="en-US" sz="2700" dirty="0">
                <a:solidFill>
                  <a:srgbClr val="53575A"/>
                </a:solidFill>
                <a:cs typeface="+mn-cs"/>
              </a:rPr>
              <a:t>Presented by: </a:t>
            </a:r>
            <a:br>
              <a:rPr lang="en-US" sz="2700" dirty="0">
                <a:solidFill>
                  <a:srgbClr val="53575A"/>
                </a:solidFill>
                <a:cs typeface="+mn-cs"/>
              </a:rPr>
            </a:br>
            <a:r>
              <a:rPr lang="en-US" sz="2700" dirty="0">
                <a:solidFill>
                  <a:srgbClr val="53575A"/>
                </a:solidFill>
                <a:cs typeface="+mn-cs"/>
              </a:rPr>
              <a:t>Natalie Wagner, CCC Chancellor’s Office</a:t>
            </a:r>
            <a:br>
              <a:rPr lang="en-US" sz="2700" dirty="0">
                <a:solidFill>
                  <a:srgbClr val="53575A"/>
                </a:solidFill>
                <a:cs typeface="+mn-cs"/>
              </a:rPr>
            </a:br>
            <a:r>
              <a:rPr lang="en-US" sz="2700" dirty="0">
                <a:solidFill>
                  <a:srgbClr val="53575A"/>
                </a:solidFill>
                <a:cs typeface="+mn-cs"/>
              </a:rPr>
              <a:t>Rafael Artiga Meza</a:t>
            </a:r>
            <a:r>
              <a:rPr lang="en-US" sz="2700">
                <a:solidFill>
                  <a:srgbClr val="53575A"/>
                </a:solidFill>
                <a:cs typeface="+mn-cs"/>
              </a:rPr>
              <a:t>, CCC Chancellor’s Office</a:t>
            </a:r>
            <a:endParaRPr lang="en-US" sz="2700" dirty="0">
              <a:solidFill>
                <a:srgbClr val="53575A"/>
              </a:solidFill>
              <a:cs typeface="+mn-cs"/>
            </a:endParaRP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254034" y="981186"/>
            <a:ext cx="9144000" cy="480864"/>
          </a:xfrm>
        </p:spPr>
        <p:txBody>
          <a:bodyPr>
            <a:noAutofit/>
          </a:bodyPr>
          <a:lstStyle/>
          <a:p>
            <a:r>
              <a:rPr lang="en-US" sz="3200" dirty="0"/>
              <a:t>CACCRAO 2025 </a:t>
            </a:r>
            <a:r>
              <a:rPr lang="en-US" sz="3200"/>
              <a:t>Annual Conference</a:t>
            </a:r>
            <a:endParaRPr lang="en-US" sz="3200" dirty="0"/>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73349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51DC9-E2CB-9615-85F4-BC7BEA803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37FB5-A243-A31F-4632-D10A579411A2}"/>
              </a:ext>
            </a:extLst>
          </p:cNvPr>
          <p:cNvSpPr>
            <a:spLocks noGrp="1"/>
          </p:cNvSpPr>
          <p:nvPr>
            <p:ph type="title"/>
          </p:nvPr>
        </p:nvSpPr>
        <p:spPr>
          <a:xfrm>
            <a:off x="518129" y="256646"/>
            <a:ext cx="11673870" cy="1325563"/>
          </a:xfrm>
        </p:spPr>
        <p:txBody>
          <a:bodyPr>
            <a:normAutofit/>
          </a:bodyPr>
          <a:lstStyle/>
          <a:p>
            <a:r>
              <a:rPr lang="en-US" sz="3600" b="1" dirty="0">
                <a:solidFill>
                  <a:schemeClr val="accent5">
                    <a:lumMod val="50000"/>
                  </a:schemeClr>
                </a:solidFill>
                <a:latin typeface="+mn-lt"/>
              </a:rPr>
              <a:t>Standardized Attendance Accounting for Credit Courses</a:t>
            </a:r>
            <a:br>
              <a:rPr lang="en-US" sz="3600" b="1" dirty="0">
                <a:solidFill>
                  <a:schemeClr val="accent5">
                    <a:lumMod val="50000"/>
                  </a:schemeClr>
                </a:solidFill>
                <a:latin typeface="+mn-lt"/>
              </a:rPr>
            </a:br>
            <a:r>
              <a:rPr lang="en-US" sz="3600" b="1" dirty="0">
                <a:solidFill>
                  <a:schemeClr val="accent2"/>
                </a:solidFill>
                <a:effectLst>
                  <a:outerShdw blurRad="38100" dist="38100" dir="2700000" algn="tl">
                    <a:srgbClr val="000000">
                      <a:alpha val="43137"/>
                    </a:srgbClr>
                  </a:outerShdw>
                </a:effectLst>
                <a:latin typeface="+mn-lt"/>
              </a:rPr>
              <a:t>Sample Calculations</a:t>
            </a:r>
            <a:endParaRPr lang="en-US" sz="3600" b="1" dirty="0">
              <a:solidFill>
                <a:schemeClr val="accent5">
                  <a:lumMod val="50000"/>
                </a:schemeClr>
              </a:solidFill>
              <a:latin typeface="+mn-lt"/>
            </a:endParaRPr>
          </a:p>
        </p:txBody>
      </p:sp>
      <p:sp>
        <p:nvSpPr>
          <p:cNvPr id="3" name="Slide Number Placeholder 2">
            <a:extLst>
              <a:ext uri="{FF2B5EF4-FFF2-40B4-BE49-F238E27FC236}">
                <a16:creationId xmlns:a16="http://schemas.microsoft.com/office/drawing/2014/main" id="{3DDA485A-3800-92E6-6FC4-8249E978D3E1}"/>
              </a:ext>
            </a:extLst>
          </p:cNvPr>
          <p:cNvSpPr>
            <a:spLocks noGrp="1"/>
          </p:cNvSpPr>
          <p:nvPr>
            <p:ph type="sldNum" sz="quarter" idx="12"/>
          </p:nvPr>
        </p:nvSpPr>
        <p:spPr>
          <a:xfrm>
            <a:off x="11330940" y="6155346"/>
            <a:ext cx="3657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10</a:t>
            </a:fld>
            <a:endParaRPr lang="en-US"/>
          </a:p>
        </p:txBody>
      </p:sp>
      <p:sp>
        <p:nvSpPr>
          <p:cNvPr id="10" name="Content Placeholder 9">
            <a:extLst>
              <a:ext uri="{FF2B5EF4-FFF2-40B4-BE49-F238E27FC236}">
                <a16:creationId xmlns:a16="http://schemas.microsoft.com/office/drawing/2014/main" id="{649ECE10-561B-2A8E-3F60-47DE3E1C9C4F}"/>
              </a:ext>
            </a:extLst>
          </p:cNvPr>
          <p:cNvSpPr>
            <a:spLocks noGrp="1"/>
          </p:cNvSpPr>
          <p:nvPr>
            <p:ph idx="1"/>
          </p:nvPr>
        </p:nvSpPr>
        <p:spPr>
          <a:xfrm>
            <a:off x="589769" y="1582209"/>
            <a:ext cx="10924051" cy="4303584"/>
          </a:xfrm>
        </p:spPr>
        <p:txBody>
          <a:bodyPr>
            <a:normAutofit/>
          </a:bodyPr>
          <a:lstStyle/>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b="1" dirty="0">
                <a:effectLst/>
                <a:latin typeface="Calibri" panose="020F0502020204030204" pitchFamily="34" charset="0"/>
                <a:ea typeface="Calibri" panose="020F0502020204030204" pitchFamily="34" charset="0"/>
              </a:rPr>
              <a:t>3-unit lecture course with 1 unit of lab, semester college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3 units * 18 hours =54 standardized total hours (lecture)</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1 unit * 54 hours =54 standardized total hours (lab)</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rPr>
              <a:t>54 + 54 = 108 standardized total hours x 30 students = 3240 / 525 = 6.17 FTES</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endParaRPr>
          </a:p>
          <a:p>
            <a:pPr marL="0" indent="0">
              <a:lnSpc>
                <a:spcPct val="100000"/>
              </a:lnSpc>
              <a:spcBef>
                <a:spcPts val="0"/>
              </a:spcBef>
              <a:buNone/>
            </a:pPr>
            <a:r>
              <a:rPr lang="en-US" b="1" dirty="0">
                <a:latin typeface="Calibri" panose="020F0502020204030204" pitchFamily="34" charset="0"/>
              </a:rPr>
              <a:t>3-unit lecture course, quarter college </a:t>
            </a:r>
          </a:p>
          <a:p>
            <a:pPr marL="0" indent="0">
              <a:lnSpc>
                <a:spcPct val="100000"/>
              </a:lnSpc>
              <a:spcBef>
                <a:spcPts val="0"/>
              </a:spcBef>
              <a:buNone/>
            </a:pPr>
            <a:r>
              <a:rPr lang="en-US" dirty="0">
                <a:latin typeface="Calibri" panose="020F0502020204030204" pitchFamily="34" charset="0"/>
              </a:rPr>
              <a:t>3 units * 12 hours = 36 standardized total hours </a:t>
            </a:r>
          </a:p>
          <a:p>
            <a:pPr marL="0" indent="0">
              <a:lnSpc>
                <a:spcPct val="100000"/>
              </a:lnSpc>
              <a:spcBef>
                <a:spcPts val="0"/>
              </a:spcBef>
              <a:buNone/>
            </a:pPr>
            <a:r>
              <a:rPr lang="en-US" dirty="0">
                <a:latin typeface="Calibri" panose="020F0502020204030204" pitchFamily="34" charset="0"/>
              </a:rPr>
              <a:t>36 total hours x 30 students = 1080 / 525 = 2.06 FTES </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7174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4F8C-BE96-325F-B22E-78E2286D712B}"/>
              </a:ext>
            </a:extLst>
          </p:cNvPr>
          <p:cNvSpPr>
            <a:spLocks noGrp="1"/>
          </p:cNvSpPr>
          <p:nvPr>
            <p:ph type="title"/>
          </p:nvPr>
        </p:nvSpPr>
        <p:spPr>
          <a:xfrm>
            <a:off x="463463" y="332287"/>
            <a:ext cx="10515600" cy="1325563"/>
          </a:xfrm>
        </p:spPr>
        <p:txBody>
          <a:bodyPr/>
          <a:lstStyle/>
          <a:p>
            <a:r>
              <a:rPr lang="en-US" b="1" dirty="0">
                <a:latin typeface="Source Sans Pro"/>
                <a:ea typeface="Source Sans Pro"/>
              </a:rPr>
              <a:t>Which courses will use the Standardized Attendance Accounting Method?</a:t>
            </a:r>
            <a:endParaRPr lang="en-US" sz="1200" b="1" dirty="0">
              <a:solidFill>
                <a:srgbClr val="333333"/>
              </a:solidFill>
              <a:latin typeface="Aptos"/>
              <a:ea typeface="Source Sans Pro"/>
            </a:endParaRPr>
          </a:p>
        </p:txBody>
      </p:sp>
      <p:sp>
        <p:nvSpPr>
          <p:cNvPr id="3" name="Slide Number Placeholder 2">
            <a:extLst>
              <a:ext uri="{FF2B5EF4-FFF2-40B4-BE49-F238E27FC236}">
                <a16:creationId xmlns:a16="http://schemas.microsoft.com/office/drawing/2014/main" id="{41333760-E5B3-D667-51E3-3C500A0C8560}"/>
              </a:ext>
            </a:extLst>
          </p:cNvPr>
          <p:cNvSpPr>
            <a:spLocks noGrp="1"/>
          </p:cNvSpPr>
          <p:nvPr>
            <p:ph type="sldNum" sz="quarter" idx="10"/>
          </p:nvPr>
        </p:nvSpPr>
        <p:spPr/>
        <p:txBody>
          <a:bodyPr/>
          <a:lstStyle/>
          <a:p>
            <a:fld id="{7934E7AA-586C-4B13-A389-1429762DA247}" type="slidenum">
              <a:rPr lang="en-US" smtClean="0"/>
              <a:pPr/>
              <a:t>11</a:t>
            </a:fld>
            <a:endParaRPr lang="en-US"/>
          </a:p>
        </p:txBody>
      </p:sp>
      <p:sp>
        <p:nvSpPr>
          <p:cNvPr id="4" name="Text Placeholder 3">
            <a:extLst>
              <a:ext uri="{FF2B5EF4-FFF2-40B4-BE49-F238E27FC236}">
                <a16:creationId xmlns:a16="http://schemas.microsoft.com/office/drawing/2014/main" id="{4D00C417-FE2F-421F-CD1C-21816A9097F8}"/>
              </a:ext>
            </a:extLst>
          </p:cNvPr>
          <p:cNvSpPr>
            <a:spLocks noGrp="1"/>
          </p:cNvSpPr>
          <p:nvPr>
            <p:ph type="body" sz="quarter" idx="11"/>
          </p:nvPr>
        </p:nvSpPr>
        <p:spPr>
          <a:xfrm>
            <a:off x="363255" y="1828800"/>
            <a:ext cx="11361108" cy="4070350"/>
          </a:xfrm>
        </p:spPr>
        <p:txBody>
          <a:bodyPr>
            <a:normAutofit lnSpcReduction="10000"/>
          </a:bodyPr>
          <a:lstStyle/>
          <a:p>
            <a:pPr marL="0" indent="0">
              <a:buNone/>
            </a:pPr>
            <a:r>
              <a:rPr lang="en-US" sz="3200" spc="20" dirty="0">
                <a:solidFill>
                  <a:srgbClr val="555759"/>
                </a:solidFill>
                <a:effectLst/>
                <a:latin typeface="Source Sans Pro" panose="020B0503030403020204" pitchFamily="34" charset="0"/>
                <a:ea typeface="Source Sans Pro" panose="020B0503030403020204" pitchFamily="34" charset="0"/>
                <a:cs typeface="Source Sans Pro" panose="020B0503030403020204" pitchFamily="34" charset="0"/>
              </a:rPr>
              <a:t>The majority of credit courses will transition to the </a:t>
            </a:r>
            <a:r>
              <a:rPr lang="en-US" sz="3200" dirty="0">
                <a:latin typeface="Source Sans Pro"/>
                <a:ea typeface="Source Sans Pro"/>
              </a:rPr>
              <a:t>Standardized Attendance Accounting Method including the following:</a:t>
            </a:r>
          </a:p>
          <a:p>
            <a:pPr lvl="1"/>
            <a:r>
              <a:rPr lang="en-US" sz="2800" spc="20" dirty="0">
                <a:solidFill>
                  <a:srgbClr val="555759"/>
                </a:solidFill>
                <a:effectLst/>
                <a:latin typeface="Source Sans Pro"/>
                <a:ea typeface="Source Sans Pro"/>
                <a:cs typeface="Arial" panose="020B0604020202020204" pitchFamily="34" charset="0"/>
              </a:rPr>
              <a:t>In</a:t>
            </a:r>
            <a:r>
              <a:rPr lang="en-US" sz="2800" spc="20" dirty="0">
                <a:solidFill>
                  <a:srgbClr val="555759"/>
                </a:solidFill>
                <a:latin typeface="Source Sans Pro"/>
                <a:ea typeface="Source Sans Pro"/>
                <a:cs typeface="Arial" panose="020B0604020202020204" pitchFamily="34" charset="0"/>
              </a:rPr>
              <a:t>-person courses</a:t>
            </a:r>
          </a:p>
          <a:p>
            <a:pPr lvl="1"/>
            <a:r>
              <a:rPr lang="en-US" sz="2800" spc="20" dirty="0">
                <a:solidFill>
                  <a:srgbClr val="555759"/>
                </a:solidFill>
                <a:effectLst/>
                <a:latin typeface="Source Sans Pro"/>
                <a:ea typeface="Source Sans Pro"/>
                <a:cs typeface="Arial" panose="020B0604020202020204" pitchFamily="34" charset="0"/>
              </a:rPr>
              <a:t>Online and hybrid c</a:t>
            </a:r>
            <a:r>
              <a:rPr lang="en-US" sz="2800" spc="20" dirty="0">
                <a:solidFill>
                  <a:srgbClr val="555759"/>
                </a:solidFill>
                <a:latin typeface="Source Sans Pro"/>
                <a:ea typeface="Source Sans Pro"/>
                <a:cs typeface="Arial" panose="020B0604020202020204" pitchFamily="34" charset="0"/>
              </a:rPr>
              <a:t>ourses</a:t>
            </a:r>
          </a:p>
          <a:p>
            <a:pPr lvl="1"/>
            <a:r>
              <a:rPr lang="en-US" sz="2800" spc="20" dirty="0">
                <a:solidFill>
                  <a:srgbClr val="555759"/>
                </a:solidFill>
                <a:effectLst/>
                <a:latin typeface="Source Sans Pro"/>
                <a:ea typeface="Source Sans Pro"/>
                <a:cs typeface="Arial" panose="020B0604020202020204" pitchFamily="34" charset="0"/>
              </a:rPr>
              <a:t>Semester </a:t>
            </a:r>
            <a:r>
              <a:rPr lang="en-US" sz="2800" spc="20" dirty="0">
                <a:solidFill>
                  <a:srgbClr val="555759"/>
                </a:solidFill>
                <a:latin typeface="Source Sans Pro"/>
                <a:ea typeface="Source Sans Pro"/>
                <a:cs typeface="Arial" panose="020B0604020202020204" pitchFamily="34" charset="0"/>
              </a:rPr>
              <a:t>length courses</a:t>
            </a:r>
          </a:p>
          <a:p>
            <a:pPr lvl="1"/>
            <a:r>
              <a:rPr lang="en-US" sz="2800" spc="20" dirty="0">
                <a:solidFill>
                  <a:srgbClr val="555759"/>
                </a:solidFill>
                <a:effectLst/>
                <a:latin typeface="Source Sans Pro"/>
                <a:ea typeface="Source Sans Pro"/>
                <a:cs typeface="Arial" panose="020B0604020202020204" pitchFamily="34" charset="0"/>
              </a:rPr>
              <a:t>Short term courses </a:t>
            </a:r>
          </a:p>
          <a:p>
            <a:pPr lvl="1"/>
            <a:r>
              <a:rPr lang="en-US" sz="2800" spc="20" dirty="0">
                <a:solidFill>
                  <a:srgbClr val="555759"/>
                </a:solidFill>
                <a:effectLst/>
                <a:latin typeface="Source Sans Pro"/>
                <a:ea typeface="Source Sans Pro"/>
                <a:cs typeface="Arial" panose="020B0604020202020204" pitchFamily="34" charset="0"/>
              </a:rPr>
              <a:t>Irregularly scheduled courses</a:t>
            </a:r>
          </a:p>
          <a:p>
            <a:pPr lvl="1"/>
            <a:r>
              <a:rPr lang="en-US" sz="2800" spc="20" dirty="0">
                <a:solidFill>
                  <a:srgbClr val="555759"/>
                </a:solidFill>
                <a:latin typeface="Source Sans Pro"/>
                <a:ea typeface="Source Sans Pro"/>
                <a:cs typeface="Arial" panose="020B0604020202020204" pitchFamily="34" charset="0"/>
              </a:rPr>
              <a:t>Work Experience courses</a:t>
            </a:r>
          </a:p>
          <a:p>
            <a:pPr lvl="1"/>
            <a:r>
              <a:rPr lang="en-US" sz="2800" spc="20" dirty="0">
                <a:solidFill>
                  <a:srgbClr val="555759"/>
                </a:solidFill>
                <a:effectLst/>
                <a:latin typeface="Source Sans Pro"/>
                <a:ea typeface="Source Sans Pro"/>
                <a:cs typeface="Arial" panose="020B0604020202020204" pitchFamily="34" charset="0"/>
              </a:rPr>
              <a:t>Apprenticeship courses</a:t>
            </a:r>
            <a:endParaRPr lang="en-US" sz="2800"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293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4F8C-BE96-325F-B22E-78E2286D712B}"/>
              </a:ext>
            </a:extLst>
          </p:cNvPr>
          <p:cNvSpPr>
            <a:spLocks noGrp="1"/>
          </p:cNvSpPr>
          <p:nvPr>
            <p:ph type="title"/>
          </p:nvPr>
        </p:nvSpPr>
        <p:spPr>
          <a:xfrm>
            <a:off x="525049" y="285141"/>
            <a:ext cx="10515600" cy="1325563"/>
          </a:xfrm>
        </p:spPr>
        <p:txBody>
          <a:bodyPr/>
          <a:lstStyle/>
          <a:p>
            <a:r>
              <a:rPr lang="en-US" b="1" dirty="0">
                <a:latin typeface="Source Sans Pro"/>
                <a:ea typeface="Source Sans Pro"/>
              </a:rPr>
              <a:t>Which courses will use the Positive Attendance Method?</a:t>
            </a:r>
            <a:endParaRPr lang="en-US" sz="1200" b="1" dirty="0">
              <a:solidFill>
                <a:srgbClr val="333333"/>
              </a:solidFill>
              <a:latin typeface="Aptos"/>
              <a:ea typeface="Source Sans Pro"/>
            </a:endParaRPr>
          </a:p>
        </p:txBody>
      </p:sp>
      <p:sp>
        <p:nvSpPr>
          <p:cNvPr id="3" name="Slide Number Placeholder 2">
            <a:extLst>
              <a:ext uri="{FF2B5EF4-FFF2-40B4-BE49-F238E27FC236}">
                <a16:creationId xmlns:a16="http://schemas.microsoft.com/office/drawing/2014/main" id="{41333760-E5B3-D667-51E3-3C500A0C8560}"/>
              </a:ext>
            </a:extLst>
          </p:cNvPr>
          <p:cNvSpPr>
            <a:spLocks noGrp="1"/>
          </p:cNvSpPr>
          <p:nvPr>
            <p:ph type="sldNum" sz="quarter" idx="10"/>
          </p:nvPr>
        </p:nvSpPr>
        <p:spPr/>
        <p:txBody>
          <a:bodyPr/>
          <a:lstStyle/>
          <a:p>
            <a:fld id="{7934E7AA-586C-4B13-A389-1429762DA247}" type="slidenum">
              <a:rPr lang="en-US" smtClean="0"/>
              <a:pPr/>
              <a:t>12</a:t>
            </a:fld>
            <a:endParaRPr lang="en-US"/>
          </a:p>
        </p:txBody>
      </p:sp>
      <p:sp>
        <p:nvSpPr>
          <p:cNvPr id="4" name="Text Placeholder 3">
            <a:extLst>
              <a:ext uri="{FF2B5EF4-FFF2-40B4-BE49-F238E27FC236}">
                <a16:creationId xmlns:a16="http://schemas.microsoft.com/office/drawing/2014/main" id="{4D00C417-FE2F-421F-CD1C-21816A9097F8}"/>
              </a:ext>
            </a:extLst>
          </p:cNvPr>
          <p:cNvSpPr>
            <a:spLocks noGrp="1"/>
          </p:cNvSpPr>
          <p:nvPr>
            <p:ph type="body" sz="quarter" idx="11"/>
          </p:nvPr>
        </p:nvSpPr>
        <p:spPr/>
        <p:txBody>
          <a:bodyPr vert="horz" lIns="685800" tIns="45720" rIns="685800" bIns="228600" rtlCol="0" anchor="t">
            <a:noAutofit/>
          </a:bodyPr>
          <a:lstStyle/>
          <a:p>
            <a:r>
              <a:rPr lang="en-US" spc="20" dirty="0">
                <a:solidFill>
                  <a:srgbClr val="555759"/>
                </a:solidFill>
                <a:effectLst/>
                <a:latin typeface="Source Sans Pro"/>
                <a:ea typeface="Source Sans Pro"/>
                <a:cs typeface="Source Sans Pro" panose="020B0503030403020204" pitchFamily="34" charset="0"/>
              </a:rPr>
              <a:t>Most credit courses that use positive attendance under the prior attendance accounting rules will transition to the Standardized Attendance Accounting method. </a:t>
            </a:r>
          </a:p>
          <a:p>
            <a:r>
              <a:rPr lang="en-US" spc="20" dirty="0">
                <a:solidFill>
                  <a:srgbClr val="555759"/>
                </a:solidFill>
                <a:effectLst/>
                <a:latin typeface="Source Sans Pro"/>
                <a:ea typeface="Source Sans Pro"/>
                <a:cs typeface="Source Sans Pro" panose="020B0503030403020204" pitchFamily="34" charset="0"/>
              </a:rPr>
              <a:t>Positive attendance </a:t>
            </a:r>
            <a:r>
              <a:rPr lang="en-US" u="sng" spc="20" dirty="0">
                <a:solidFill>
                  <a:srgbClr val="555759"/>
                </a:solidFill>
                <a:effectLst/>
                <a:latin typeface="Source Sans Pro"/>
                <a:ea typeface="Source Sans Pro"/>
                <a:cs typeface="Source Sans Pro" panose="020B0503030403020204" pitchFamily="34" charset="0"/>
              </a:rPr>
              <a:t>will</a:t>
            </a:r>
            <a:r>
              <a:rPr lang="en-US" spc="20" dirty="0">
                <a:solidFill>
                  <a:srgbClr val="555759"/>
                </a:solidFill>
                <a:effectLst/>
                <a:latin typeface="Source Sans Pro"/>
                <a:ea typeface="Source Sans Pro"/>
                <a:cs typeface="Source Sans Pro" panose="020B0503030403020204" pitchFamily="34" charset="0"/>
              </a:rPr>
              <a:t> be required for </a:t>
            </a:r>
            <a:r>
              <a:rPr lang="en-US" spc="20" dirty="0">
                <a:solidFill>
                  <a:srgbClr val="555759"/>
                </a:solidFill>
                <a:latin typeface="Source Sans Pro"/>
                <a:ea typeface="Source Sans Pro"/>
                <a:cs typeface="Source Sans Pro" panose="020B0503030403020204" pitchFamily="34" charset="0"/>
              </a:rPr>
              <a:t>credit</a:t>
            </a:r>
            <a:r>
              <a:rPr lang="en-US" spc="20" dirty="0">
                <a:solidFill>
                  <a:srgbClr val="555759"/>
                </a:solidFill>
                <a:effectLst/>
                <a:latin typeface="Source Sans Pro"/>
                <a:ea typeface="Source Sans Pro"/>
                <a:cs typeface="Source Sans Pro" panose="020B0503030403020204" pitchFamily="34" charset="0"/>
              </a:rPr>
              <a:t> courses that are open-entry/open-exit </a:t>
            </a:r>
            <a:r>
              <a:rPr lang="en-US" spc="20" dirty="0">
                <a:solidFill>
                  <a:srgbClr val="555759"/>
                </a:solidFill>
                <a:latin typeface="Source Sans Pro"/>
                <a:ea typeface="Source Sans Pro"/>
                <a:cs typeface="Source Sans Pro" panose="020B0503030403020204" pitchFamily="34" charset="0"/>
              </a:rPr>
              <a:t>and must</a:t>
            </a:r>
            <a:r>
              <a:rPr lang="en-US" spc="20" dirty="0">
                <a:solidFill>
                  <a:srgbClr val="555759"/>
                </a:solidFill>
                <a:effectLst/>
                <a:latin typeface="Source Sans Pro"/>
                <a:ea typeface="Source Sans Pro"/>
                <a:cs typeface="Source Sans Pro" panose="020B0503030403020204" pitchFamily="34" charset="0"/>
              </a:rPr>
              <a:t> continue to use the positive attendance method in calculating FTES (title 5, section 58164)</a:t>
            </a:r>
          </a:p>
          <a:p>
            <a:r>
              <a:rPr lang="en-US" spc="20" dirty="0">
                <a:solidFill>
                  <a:srgbClr val="555759"/>
                </a:solidFill>
                <a:latin typeface="Source Sans Pro"/>
                <a:ea typeface="Source Sans Pro"/>
                <a:cs typeface="Arial"/>
              </a:rPr>
              <a:t>Districts have the option to use positive attendance for any credit course, however this will generally result in lower FTES being generated in the course (Title 5, section 58003.2(c)(4))</a:t>
            </a:r>
          </a:p>
        </p:txBody>
      </p:sp>
    </p:spTree>
    <p:extLst>
      <p:ext uri="{BB962C8B-B14F-4D97-AF65-F5344CB8AC3E}">
        <p14:creationId xmlns:p14="http://schemas.microsoft.com/office/powerpoint/2010/main" val="377221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4F8C-BE96-325F-B22E-78E2286D712B}"/>
              </a:ext>
            </a:extLst>
          </p:cNvPr>
          <p:cNvSpPr>
            <a:spLocks noGrp="1"/>
          </p:cNvSpPr>
          <p:nvPr>
            <p:ph type="title"/>
          </p:nvPr>
        </p:nvSpPr>
        <p:spPr>
          <a:xfrm>
            <a:off x="313150" y="149550"/>
            <a:ext cx="10515600" cy="1325563"/>
          </a:xfrm>
        </p:spPr>
        <p:txBody>
          <a:bodyPr/>
          <a:lstStyle/>
          <a:p>
            <a:r>
              <a:rPr lang="en-US" b="1" dirty="0">
                <a:latin typeface="Source Sans Pro"/>
                <a:ea typeface="Source Sans Pro"/>
              </a:rPr>
              <a:t>College Term Length Multipliers (TLM)</a:t>
            </a:r>
            <a:endParaRPr lang="en-US" sz="1200" b="1" dirty="0">
              <a:solidFill>
                <a:srgbClr val="333333"/>
              </a:solidFill>
              <a:latin typeface="Aptos"/>
              <a:ea typeface="Source Sans Pro"/>
            </a:endParaRPr>
          </a:p>
        </p:txBody>
      </p:sp>
      <p:sp>
        <p:nvSpPr>
          <p:cNvPr id="3" name="Slide Number Placeholder 2">
            <a:extLst>
              <a:ext uri="{FF2B5EF4-FFF2-40B4-BE49-F238E27FC236}">
                <a16:creationId xmlns:a16="http://schemas.microsoft.com/office/drawing/2014/main" id="{41333760-E5B3-D667-51E3-3C500A0C8560}"/>
              </a:ext>
            </a:extLst>
          </p:cNvPr>
          <p:cNvSpPr>
            <a:spLocks noGrp="1"/>
          </p:cNvSpPr>
          <p:nvPr>
            <p:ph type="sldNum" sz="quarter" idx="10"/>
          </p:nvPr>
        </p:nvSpPr>
        <p:spPr/>
        <p:txBody>
          <a:bodyPr/>
          <a:lstStyle/>
          <a:p>
            <a:fld id="{7934E7AA-586C-4B13-A389-1429762DA247}" type="slidenum">
              <a:rPr lang="en-US" smtClean="0"/>
              <a:pPr/>
              <a:t>13</a:t>
            </a:fld>
            <a:endParaRPr lang="en-US"/>
          </a:p>
        </p:txBody>
      </p:sp>
      <p:sp>
        <p:nvSpPr>
          <p:cNvPr id="4" name="Text Placeholder 3">
            <a:extLst>
              <a:ext uri="{FF2B5EF4-FFF2-40B4-BE49-F238E27FC236}">
                <a16:creationId xmlns:a16="http://schemas.microsoft.com/office/drawing/2014/main" id="{4D00C417-FE2F-421F-CD1C-21816A9097F8}"/>
              </a:ext>
            </a:extLst>
          </p:cNvPr>
          <p:cNvSpPr>
            <a:spLocks noGrp="1"/>
          </p:cNvSpPr>
          <p:nvPr>
            <p:ph type="body" sz="quarter" idx="11"/>
          </p:nvPr>
        </p:nvSpPr>
        <p:spPr>
          <a:xfrm>
            <a:off x="425885" y="1540701"/>
            <a:ext cx="11398686" cy="4358449"/>
          </a:xfrm>
        </p:spPr>
        <p:txBody>
          <a:bodyPr>
            <a:normAutofit/>
          </a:bodyPr>
          <a:lstStyle/>
          <a:p>
            <a:pPr>
              <a:spcBef>
                <a:spcPts val="0"/>
              </a:spcBef>
              <a:spcAft>
                <a:spcPts val="1200"/>
              </a:spcAft>
            </a:pPr>
            <a:r>
              <a:rPr lang="en-US" spc="20" dirty="0">
                <a:solidFill>
                  <a:srgbClr val="555759"/>
                </a:solidFill>
                <a:effectLst/>
                <a:latin typeface="Source Sans Pro" panose="020B0503030403020204" pitchFamily="34" charset="0"/>
                <a:ea typeface="Source Sans Pro" panose="020B0503030403020204" pitchFamily="34" charset="0"/>
                <a:cs typeface="Source Sans Pro" panose="020B0503030403020204" pitchFamily="34" charset="0"/>
              </a:rPr>
              <a:t>College Term Length Multipliers (TLM) are not used in the calculation of FTES under the Standardized Attendance Accounting Method </a:t>
            </a:r>
          </a:p>
          <a:p>
            <a:pPr>
              <a:spcBef>
                <a:spcPts val="0"/>
              </a:spcBef>
              <a:spcAft>
                <a:spcPts val="1200"/>
              </a:spcAft>
            </a:pPr>
            <a:r>
              <a:rPr lang="en-US" spc="20" dirty="0">
                <a:solidFill>
                  <a:srgbClr val="555759"/>
                </a:solidFill>
                <a:effectLst/>
                <a:latin typeface="Source Sans Pro" panose="020B0503030403020204" pitchFamily="34" charset="0"/>
                <a:ea typeface="Source Sans Pro" panose="020B0503030403020204" pitchFamily="34" charset="0"/>
                <a:cs typeface="Source Sans Pro" panose="020B0503030403020204" pitchFamily="34" charset="0"/>
              </a:rPr>
              <a:t>Once the district transitions to the Standardized Attendance Accounting Method, they will use the standard multipliers outlined in the regulation, rather than the TLM in the calculation of FTES</a:t>
            </a:r>
          </a:p>
          <a:p>
            <a:pPr>
              <a:spcBef>
                <a:spcPts val="0"/>
              </a:spcBef>
              <a:spcAft>
                <a:spcPts val="1200"/>
              </a:spcAft>
            </a:pPr>
            <a:r>
              <a:rPr lang="en-US" spc="20" dirty="0">
                <a:solidFill>
                  <a:srgbClr val="555759"/>
                </a:solidFill>
                <a:effectLst/>
                <a:latin typeface="Source Sans Pro" panose="020B0503030403020204" pitchFamily="34" charset="0"/>
                <a:ea typeface="Source Sans Pro" panose="020B0503030403020204" pitchFamily="34" charset="0"/>
                <a:cs typeface="Source Sans Pro" panose="020B0503030403020204" pitchFamily="34" charset="0"/>
              </a:rPr>
              <a:t>Colleges will maintain their current TLM which should be used in determining appropriate scheduling patterns based on their term length and flexible calendar configuration </a:t>
            </a:r>
          </a:p>
          <a:p>
            <a:pPr>
              <a:spcBef>
                <a:spcPts val="0"/>
              </a:spcBef>
              <a:spcAft>
                <a:spcPts val="1200"/>
              </a:spcAft>
            </a:pPr>
            <a:endParaRPr lang="en-US"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720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4F8C-BE96-325F-B22E-78E2286D712B}"/>
              </a:ext>
            </a:extLst>
          </p:cNvPr>
          <p:cNvSpPr>
            <a:spLocks noGrp="1"/>
          </p:cNvSpPr>
          <p:nvPr>
            <p:ph type="title"/>
          </p:nvPr>
        </p:nvSpPr>
        <p:spPr>
          <a:xfrm>
            <a:off x="437366" y="100208"/>
            <a:ext cx="10515600" cy="1325563"/>
          </a:xfrm>
        </p:spPr>
        <p:txBody>
          <a:bodyPr/>
          <a:lstStyle/>
          <a:p>
            <a:r>
              <a:rPr lang="en-US" b="1" dirty="0">
                <a:latin typeface="Source Sans Pro"/>
                <a:ea typeface="Source Sans Pro"/>
              </a:rPr>
              <a:t>Flexible Time Adjustment (F-Factor)</a:t>
            </a:r>
            <a:endParaRPr lang="en-US" sz="1200" b="1" dirty="0">
              <a:solidFill>
                <a:srgbClr val="333333"/>
              </a:solidFill>
              <a:latin typeface="Aptos"/>
              <a:ea typeface="Source Sans Pro"/>
            </a:endParaRPr>
          </a:p>
        </p:txBody>
      </p:sp>
      <p:sp>
        <p:nvSpPr>
          <p:cNvPr id="3" name="Slide Number Placeholder 2">
            <a:extLst>
              <a:ext uri="{FF2B5EF4-FFF2-40B4-BE49-F238E27FC236}">
                <a16:creationId xmlns:a16="http://schemas.microsoft.com/office/drawing/2014/main" id="{41333760-E5B3-D667-51E3-3C500A0C8560}"/>
              </a:ext>
            </a:extLst>
          </p:cNvPr>
          <p:cNvSpPr>
            <a:spLocks noGrp="1"/>
          </p:cNvSpPr>
          <p:nvPr>
            <p:ph type="sldNum" sz="quarter" idx="10"/>
          </p:nvPr>
        </p:nvSpPr>
        <p:spPr/>
        <p:txBody>
          <a:bodyPr/>
          <a:lstStyle/>
          <a:p>
            <a:fld id="{7934E7AA-586C-4B13-A389-1429762DA247}" type="slidenum">
              <a:rPr lang="en-US" smtClean="0"/>
              <a:pPr/>
              <a:t>14</a:t>
            </a:fld>
            <a:endParaRPr lang="en-US"/>
          </a:p>
        </p:txBody>
      </p:sp>
      <p:sp>
        <p:nvSpPr>
          <p:cNvPr id="4" name="Text Placeholder 3">
            <a:extLst>
              <a:ext uri="{FF2B5EF4-FFF2-40B4-BE49-F238E27FC236}">
                <a16:creationId xmlns:a16="http://schemas.microsoft.com/office/drawing/2014/main" id="{4D00C417-FE2F-421F-CD1C-21816A9097F8}"/>
              </a:ext>
            </a:extLst>
          </p:cNvPr>
          <p:cNvSpPr>
            <a:spLocks noGrp="1"/>
          </p:cNvSpPr>
          <p:nvPr>
            <p:ph type="body" sz="quarter" idx="11"/>
          </p:nvPr>
        </p:nvSpPr>
        <p:spPr>
          <a:xfrm>
            <a:off x="0" y="1325563"/>
            <a:ext cx="12192000" cy="4561670"/>
          </a:xfrm>
        </p:spPr>
        <p:txBody>
          <a:bodyPr vert="horz" lIns="685800" tIns="45720" rIns="685800" bIns="228600" rtlCol="0" anchor="t">
            <a:normAutofit fontScale="92500" lnSpcReduction="10000"/>
          </a:bodyPr>
          <a:lstStyle/>
          <a:p>
            <a:r>
              <a:rPr lang="en-US" spc="20" dirty="0">
                <a:effectLst/>
                <a:latin typeface="Source Sans Pro"/>
                <a:ea typeface="Source Sans Pro"/>
                <a:cs typeface="Source Sans Pro" panose="020B0503030403020204" pitchFamily="34" charset="0"/>
              </a:rPr>
              <a:t>The F-factor is a multiplier used in the CCFS-320 to adjust the units of FTES so that districts do not lose FTES as a result of faculty participating in flexible calendar activities. </a:t>
            </a:r>
          </a:p>
          <a:p>
            <a:r>
              <a:rPr lang="en-US" spc="20" dirty="0">
                <a:effectLst/>
                <a:latin typeface="Source Sans Pro"/>
                <a:ea typeface="Source Sans Pro"/>
                <a:cs typeface="Source Sans Pro" panose="020B0503030403020204" pitchFamily="34" charset="0"/>
              </a:rPr>
              <a:t>The FTES adjustment is based on the type of course</a:t>
            </a:r>
          </a:p>
          <a:p>
            <a:r>
              <a:rPr lang="en-US" spc="20" dirty="0">
                <a:solidFill>
                  <a:srgbClr val="555759"/>
                </a:solidFill>
                <a:latin typeface="Source Sans Pro"/>
                <a:ea typeface="Source Sans Pro"/>
                <a:cs typeface="Arial"/>
              </a:rPr>
              <a:t>Districts will still have the option to apply an F-factor to courses using positive attendance (credit and noncredit) and the alternative attendance accounting method for noncredit.</a:t>
            </a:r>
          </a:p>
          <a:p>
            <a:r>
              <a:rPr lang="en-US" spc="20" dirty="0">
                <a:solidFill>
                  <a:srgbClr val="555759"/>
                </a:solidFill>
                <a:effectLst/>
                <a:latin typeface="Source Sans Pro"/>
                <a:ea typeface="Source Sans Pro"/>
                <a:cs typeface="Source Sans Pro" panose="020B0503030403020204" pitchFamily="34" charset="0"/>
              </a:rPr>
              <a:t>There will be no option to apply an F-factor for courses using the new Standardized Attendance Accounting Method. Since the Standardized Attendance Accounting Method uses standard multipliers, districts will not experience a loss in FTES as a result of flex days, and therefore will not need an F-factor adjustment to these FTES.</a:t>
            </a:r>
            <a:endParaRPr lang="en-US" spc="20" dirty="0">
              <a:solidFill>
                <a:srgbClr val="555759"/>
              </a:solidFill>
              <a:effectLst/>
              <a:latin typeface="Source Sans Pro"/>
              <a:ea typeface="Source Sans Pro"/>
              <a:cs typeface="Arial" panose="020B0604020202020204" pitchFamily="34" charset="0"/>
            </a:endParaRPr>
          </a:p>
          <a:p>
            <a:endParaRPr lang="en-US" sz="1800" spc="20" dirty="0">
              <a:solidFill>
                <a:srgbClr val="555759"/>
              </a:solidFill>
              <a:cs typeface="Arial" panose="020B0604020202020204" pitchFamily="34" charset="0"/>
            </a:endParaRPr>
          </a:p>
          <a:p>
            <a:endParaRPr lang="en-US" sz="2800"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354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2E5F9B-B1B5-BE91-A89B-91CB5BF8FBCD}"/>
              </a:ext>
            </a:extLst>
          </p:cNvPr>
          <p:cNvSpPr>
            <a:spLocks noGrp="1"/>
          </p:cNvSpPr>
          <p:nvPr>
            <p:ph type="title"/>
          </p:nvPr>
        </p:nvSpPr>
        <p:spPr>
          <a:xfrm>
            <a:off x="513567" y="103322"/>
            <a:ext cx="11678433" cy="1280159"/>
          </a:xfrm>
        </p:spPr>
        <p:txBody>
          <a:bodyPr>
            <a:normAutofit/>
          </a:bodyPr>
          <a:lstStyle/>
          <a:p>
            <a:r>
              <a:rPr lang="en-US" b="1" dirty="0"/>
              <a:t>Implementation Timeline</a:t>
            </a:r>
            <a:endParaRPr lang="en-US" b="1" dirty="0">
              <a:highlight>
                <a:srgbClr val="FFFF00"/>
              </a:highlight>
            </a:endParaRPr>
          </a:p>
        </p:txBody>
      </p:sp>
      <p:sp>
        <p:nvSpPr>
          <p:cNvPr id="5" name="Slide Number Placeholder 4"/>
          <p:cNvSpPr>
            <a:spLocks noGrp="1"/>
          </p:cNvSpPr>
          <p:nvPr>
            <p:ph type="sldNum" sz="quarter" idx="10"/>
          </p:nvPr>
        </p:nvSpPr>
        <p:spPr/>
        <p:txBody>
          <a:bodyPr/>
          <a:lstStyle/>
          <a:p>
            <a:fld id="{7934E7AA-586C-4B13-A389-1429762DA247}" type="slidenum">
              <a:rPr lang="en-US" smtClean="0"/>
              <a:pPr/>
              <a:t>15</a:t>
            </a:fld>
            <a:endParaRPr lang="en-US"/>
          </a:p>
        </p:txBody>
      </p:sp>
      <p:sp>
        <p:nvSpPr>
          <p:cNvPr id="7" name="Text Placeholder 6">
            <a:extLst>
              <a:ext uri="{FF2B5EF4-FFF2-40B4-BE49-F238E27FC236}">
                <a16:creationId xmlns:a16="http://schemas.microsoft.com/office/drawing/2014/main" id="{DC1F0244-D62E-1B88-76B2-08852982B478}"/>
              </a:ext>
            </a:extLst>
          </p:cNvPr>
          <p:cNvSpPr>
            <a:spLocks noGrp="1"/>
          </p:cNvSpPr>
          <p:nvPr>
            <p:ph type="body" sz="quarter" idx="11"/>
          </p:nvPr>
        </p:nvSpPr>
        <p:spPr>
          <a:xfrm>
            <a:off x="788618" y="1280160"/>
            <a:ext cx="10614764" cy="4834438"/>
          </a:xfrm>
        </p:spPr>
        <p:txBody>
          <a:bodyPr>
            <a:normAutofit fontScale="92500"/>
          </a:bodyPr>
          <a:lstStyle/>
          <a:p>
            <a:r>
              <a:rPr lang="en-US" sz="2800" spc="20" dirty="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In 2024-25 and 2025-26, districts have the option of using the prior attendance accounting methodologies or transitioning to the new Standardized Attendance Accounting Method.</a:t>
            </a:r>
          </a:p>
          <a:p>
            <a:r>
              <a:rPr lang="en-US" spc="20" dirty="0">
                <a:solidFill>
                  <a:srgbClr val="555759"/>
                </a:solidFill>
                <a:highlight>
                  <a:srgbClr val="FFFFFF"/>
                </a:highlight>
                <a:ea typeface="Calibri" panose="020F0502020204030204" pitchFamily="34" charset="0"/>
                <a:cs typeface="Arial" panose="020B0604020202020204" pitchFamily="34" charset="0"/>
              </a:rPr>
              <a:t>B</a:t>
            </a:r>
            <a:r>
              <a:rPr lang="en-US" sz="2800" spc="20" dirty="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eginning in the 2026-27 fiscal year, all credit courses (except for courses required to use positive attendance) must use the Standardized Attendance Accounting Method to calculate FTES</a:t>
            </a:r>
          </a:p>
          <a:p>
            <a:r>
              <a:rPr lang="en-US" sz="2800" spc="20" dirty="0">
                <a:solidFill>
                  <a:srgbClr val="555759"/>
                </a:solidFill>
                <a:effectLst/>
                <a:highlight>
                  <a:srgbClr val="FFFFFF"/>
                </a:highlight>
                <a:latin typeface="Source Sans Pro" panose="020B0503030403020204" pitchFamily="34" charset="0"/>
                <a:ea typeface="Calibri" panose="020F0502020204030204" pitchFamily="34" charset="0"/>
                <a:cs typeface="Arial" panose="020B0604020202020204" pitchFamily="34" charset="0"/>
              </a:rPr>
              <a:t>Title 5, Sections 58003.1(b)(c) and (f)(1), which correspond to weekly census, daily census, and the alternative attendance accounting method for credit courses, will become inoperative on June 30, 2026. </a:t>
            </a:r>
          </a:p>
          <a:p>
            <a:r>
              <a:rPr lang="en-US" dirty="0"/>
              <a:t>Once a district transitions to the standardized attendance accounting method, they cannot change back to the old attendance accounting methods. </a:t>
            </a:r>
          </a:p>
          <a:p>
            <a:endParaRPr lang="en-US" dirty="0"/>
          </a:p>
        </p:txBody>
      </p:sp>
    </p:spTree>
    <p:extLst>
      <p:ext uri="{BB962C8B-B14F-4D97-AF65-F5344CB8AC3E}">
        <p14:creationId xmlns:p14="http://schemas.microsoft.com/office/powerpoint/2010/main" val="71242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155AC-ED64-D27A-2D00-0BD18A41EB6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0D291DA-D297-750B-49BF-06B6E01C40F8}"/>
              </a:ext>
            </a:extLst>
          </p:cNvPr>
          <p:cNvSpPr>
            <a:spLocks noGrp="1"/>
          </p:cNvSpPr>
          <p:nvPr>
            <p:ph type="title"/>
          </p:nvPr>
        </p:nvSpPr>
        <p:spPr>
          <a:xfrm>
            <a:off x="256783" y="416321"/>
            <a:ext cx="11678433" cy="1280159"/>
          </a:xfrm>
        </p:spPr>
        <p:txBody>
          <a:bodyPr>
            <a:normAutofit fontScale="90000"/>
          </a:bodyPr>
          <a:lstStyle/>
          <a:p>
            <a:r>
              <a:rPr lang="en-US" b="1" dirty="0"/>
              <a:t>FAQ: Were any changes made to the rules for course scheduling?</a:t>
            </a:r>
            <a:endParaRPr lang="en-US" b="1" dirty="0">
              <a:highlight>
                <a:srgbClr val="FFFF00"/>
              </a:highlight>
            </a:endParaRPr>
          </a:p>
        </p:txBody>
      </p:sp>
      <p:sp>
        <p:nvSpPr>
          <p:cNvPr id="5" name="Slide Number Placeholder 4">
            <a:extLst>
              <a:ext uri="{FF2B5EF4-FFF2-40B4-BE49-F238E27FC236}">
                <a16:creationId xmlns:a16="http://schemas.microsoft.com/office/drawing/2014/main" id="{229FE83D-A049-F15B-A73B-2B19B13E0B97}"/>
              </a:ext>
            </a:extLst>
          </p:cNvPr>
          <p:cNvSpPr>
            <a:spLocks noGrp="1"/>
          </p:cNvSpPr>
          <p:nvPr>
            <p:ph type="sldNum" sz="quarter" idx="10"/>
          </p:nvPr>
        </p:nvSpPr>
        <p:spPr/>
        <p:txBody>
          <a:bodyPr/>
          <a:lstStyle/>
          <a:p>
            <a:fld id="{7934E7AA-586C-4B13-A389-1429762DA247}" type="slidenum">
              <a:rPr lang="en-US" smtClean="0"/>
              <a:pPr/>
              <a:t>16</a:t>
            </a:fld>
            <a:endParaRPr lang="en-US"/>
          </a:p>
        </p:txBody>
      </p:sp>
      <p:sp>
        <p:nvSpPr>
          <p:cNvPr id="7" name="Text Placeholder 6">
            <a:extLst>
              <a:ext uri="{FF2B5EF4-FFF2-40B4-BE49-F238E27FC236}">
                <a16:creationId xmlns:a16="http://schemas.microsoft.com/office/drawing/2014/main" id="{87124B2D-EC17-7BD0-23E3-E6578889D51E}"/>
              </a:ext>
            </a:extLst>
          </p:cNvPr>
          <p:cNvSpPr>
            <a:spLocks noGrp="1"/>
          </p:cNvSpPr>
          <p:nvPr>
            <p:ph type="body" sz="quarter" idx="11"/>
          </p:nvPr>
        </p:nvSpPr>
        <p:spPr>
          <a:xfrm>
            <a:off x="739036" y="1724659"/>
            <a:ext cx="10614764" cy="4618990"/>
          </a:xfrm>
        </p:spPr>
        <p:txBody>
          <a:bodyPr>
            <a:normAutofit/>
          </a:bodyPr>
          <a:lstStyle/>
          <a:p>
            <a:pPr algn="l"/>
            <a:endParaRPr lang="en-US" sz="1800" b="0" i="0" u="none" strike="noStrike" baseline="0" dirty="0">
              <a:solidFill>
                <a:srgbClr val="000000"/>
              </a:solidFill>
              <a:latin typeface="Source Sans Pro" panose="020B0503030403020204" pitchFamily="34" charset="0"/>
            </a:endParaRPr>
          </a:p>
          <a:p>
            <a:pPr marR="1070"/>
            <a:r>
              <a:rPr lang="en-US" b="0" i="0" u="none" strike="noStrike" baseline="0" dirty="0">
                <a:solidFill>
                  <a:srgbClr val="545658"/>
                </a:solidFill>
                <a:latin typeface="Source Sans Pro" panose="020B0503030403020204" pitchFamily="34" charset="0"/>
              </a:rPr>
              <a:t>There were no regulatory changes made related to course scheduling </a:t>
            </a:r>
          </a:p>
          <a:p>
            <a:pPr marR="1070"/>
            <a:r>
              <a:rPr lang="en-US" b="0" i="0" u="none" strike="noStrike" baseline="0" dirty="0">
                <a:solidFill>
                  <a:srgbClr val="545658"/>
                </a:solidFill>
                <a:latin typeface="Source Sans Pro" panose="020B0503030403020204" pitchFamily="34" charset="0"/>
              </a:rPr>
              <a:t>The recent regulatory changes only impact attendance accounting, meaning the formula used to calculate FTES, they make no changes to course scheduling or the minimum hours to award a unit of credit </a:t>
            </a:r>
          </a:p>
          <a:p>
            <a:pPr marR="1070"/>
            <a:r>
              <a:rPr lang="en-US" b="0" i="0" u="none" strike="noStrike" baseline="0" dirty="0">
                <a:solidFill>
                  <a:srgbClr val="545658"/>
                </a:solidFill>
                <a:latin typeface="Source Sans Pro" panose="020B0503030403020204" pitchFamily="34" charset="0"/>
              </a:rPr>
              <a:t>Districts should continue to follow current regulation §</a:t>
            </a:r>
            <a:r>
              <a:rPr lang="en-US" b="0" i="0" u="none" strike="noStrike" baseline="0" dirty="0">
                <a:solidFill>
                  <a:srgbClr val="0065B9"/>
                </a:solidFill>
                <a:latin typeface="Source Sans Pro" panose="020B0503030403020204" pitchFamily="34" charset="0"/>
              </a:rPr>
              <a:t>55002.5 </a:t>
            </a:r>
            <a:r>
              <a:rPr lang="en-US" dirty="0">
                <a:solidFill>
                  <a:srgbClr val="0065B9"/>
                </a:solidFill>
              </a:rPr>
              <a:t> </a:t>
            </a:r>
            <a:r>
              <a:rPr lang="en-US" b="0" i="0" u="none" strike="noStrike" baseline="0" dirty="0">
                <a:solidFill>
                  <a:srgbClr val="545658"/>
                </a:solidFill>
                <a:latin typeface="Source Sans Pro" panose="020B0503030403020204" pitchFamily="34" charset="0"/>
              </a:rPr>
              <a:t>Credit Hour Definition (3-unit lecture course must have 48-54 scheduled student contact hours)</a:t>
            </a:r>
            <a:endParaRPr lang="en-US" b="0" i="0" u="none" strike="noStrike" baseline="0" dirty="0">
              <a:solidFill>
                <a:srgbClr val="000000"/>
              </a:solidFill>
              <a:latin typeface="Source Sans Pro" panose="020B0503030403020204" pitchFamily="34" charset="0"/>
            </a:endParaRPr>
          </a:p>
          <a:p>
            <a:pPr marL="0" indent="0">
              <a:buNone/>
            </a:pPr>
            <a:endParaRPr lang="en-US" dirty="0"/>
          </a:p>
        </p:txBody>
      </p:sp>
    </p:spTree>
    <p:extLst>
      <p:ext uri="{BB962C8B-B14F-4D97-AF65-F5344CB8AC3E}">
        <p14:creationId xmlns:p14="http://schemas.microsoft.com/office/powerpoint/2010/main" val="266095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56D1E-3765-B8AE-3233-3FC00B496BA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DA770AF-4A10-9475-7B06-C5081BCCD2F9}"/>
              </a:ext>
            </a:extLst>
          </p:cNvPr>
          <p:cNvSpPr>
            <a:spLocks noGrp="1"/>
          </p:cNvSpPr>
          <p:nvPr>
            <p:ph type="title"/>
          </p:nvPr>
        </p:nvSpPr>
        <p:spPr>
          <a:xfrm>
            <a:off x="356991" y="683895"/>
            <a:ext cx="11678433" cy="1280159"/>
          </a:xfrm>
        </p:spPr>
        <p:txBody>
          <a:bodyPr>
            <a:normAutofit fontScale="90000"/>
          </a:bodyPr>
          <a:lstStyle/>
          <a:p>
            <a:r>
              <a:rPr lang="en-US" b="1" dirty="0"/>
              <a:t>FAQ: Will the new standardized attendance accounting method be used for distance education courses?</a:t>
            </a:r>
            <a:endParaRPr lang="en-US" b="1" dirty="0">
              <a:highlight>
                <a:srgbClr val="FFFF00"/>
              </a:highlight>
            </a:endParaRPr>
          </a:p>
        </p:txBody>
      </p:sp>
      <p:sp>
        <p:nvSpPr>
          <p:cNvPr id="5" name="Slide Number Placeholder 4">
            <a:extLst>
              <a:ext uri="{FF2B5EF4-FFF2-40B4-BE49-F238E27FC236}">
                <a16:creationId xmlns:a16="http://schemas.microsoft.com/office/drawing/2014/main" id="{A914278A-CED5-EC85-FBD0-10C879BF2DC4}"/>
              </a:ext>
            </a:extLst>
          </p:cNvPr>
          <p:cNvSpPr>
            <a:spLocks noGrp="1"/>
          </p:cNvSpPr>
          <p:nvPr>
            <p:ph type="sldNum" sz="quarter" idx="10"/>
          </p:nvPr>
        </p:nvSpPr>
        <p:spPr/>
        <p:txBody>
          <a:bodyPr/>
          <a:lstStyle/>
          <a:p>
            <a:fld id="{7934E7AA-586C-4B13-A389-1429762DA247}" type="slidenum">
              <a:rPr lang="en-US" smtClean="0"/>
              <a:pPr/>
              <a:t>17</a:t>
            </a:fld>
            <a:endParaRPr lang="en-US"/>
          </a:p>
        </p:txBody>
      </p:sp>
      <p:sp>
        <p:nvSpPr>
          <p:cNvPr id="7" name="Text Placeholder 6">
            <a:extLst>
              <a:ext uri="{FF2B5EF4-FFF2-40B4-BE49-F238E27FC236}">
                <a16:creationId xmlns:a16="http://schemas.microsoft.com/office/drawing/2014/main" id="{97C937A7-7904-B4F5-AD6B-3A00A597CC1E}"/>
              </a:ext>
            </a:extLst>
          </p:cNvPr>
          <p:cNvSpPr>
            <a:spLocks noGrp="1"/>
          </p:cNvSpPr>
          <p:nvPr>
            <p:ph type="body" sz="quarter" idx="11"/>
          </p:nvPr>
        </p:nvSpPr>
        <p:spPr>
          <a:xfrm>
            <a:off x="739036" y="2279736"/>
            <a:ext cx="10614764" cy="3619413"/>
          </a:xfrm>
        </p:spPr>
        <p:txBody>
          <a:bodyPr>
            <a:normAutofit/>
          </a:bodyPr>
          <a:lstStyle/>
          <a:p>
            <a:pPr algn="l"/>
            <a:endParaRPr lang="en-US" sz="1800" b="0" i="0" u="none" strike="noStrike" baseline="0" dirty="0">
              <a:solidFill>
                <a:srgbClr val="000000"/>
              </a:solidFill>
              <a:latin typeface="Source Sans Pro" panose="020B0503030403020204" pitchFamily="34" charset="0"/>
            </a:endParaRPr>
          </a:p>
          <a:p>
            <a:pPr marL="0" marR="1070" indent="0">
              <a:buNone/>
            </a:pPr>
            <a:r>
              <a:rPr lang="en-US" b="0" i="0" u="none" strike="noStrike" baseline="0" dirty="0">
                <a:solidFill>
                  <a:srgbClr val="545658"/>
                </a:solidFill>
                <a:latin typeface="Source Sans Pro" panose="020B0503030403020204" pitchFamily="34" charset="0"/>
              </a:rPr>
              <a:t>Yes. All credit courses with the exception of open entry/open exit courses credit courses may use the new Standardized Attendance Accounting Method. </a:t>
            </a:r>
            <a:endParaRPr lang="en-US" dirty="0"/>
          </a:p>
        </p:txBody>
      </p:sp>
    </p:spTree>
    <p:extLst>
      <p:ext uri="{BB962C8B-B14F-4D97-AF65-F5344CB8AC3E}">
        <p14:creationId xmlns:p14="http://schemas.microsoft.com/office/powerpoint/2010/main" val="214420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5A25-4F57-FC4A-A864-AA864AC5C1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E29232-6F47-7874-10DF-8A2E949025CE}"/>
              </a:ext>
            </a:extLst>
          </p:cNvPr>
          <p:cNvSpPr>
            <a:spLocks noGrp="1"/>
          </p:cNvSpPr>
          <p:nvPr>
            <p:ph type="title"/>
          </p:nvPr>
        </p:nvSpPr>
        <p:spPr>
          <a:xfrm>
            <a:off x="388307" y="318770"/>
            <a:ext cx="11678433" cy="1280159"/>
          </a:xfrm>
        </p:spPr>
        <p:txBody>
          <a:bodyPr>
            <a:normAutofit fontScale="90000"/>
          </a:bodyPr>
          <a:lstStyle/>
          <a:p>
            <a:r>
              <a:rPr lang="en-US" b="1" dirty="0"/>
              <a:t>FAQ: What if there are hours listed on the COR but no units associated with those hours?</a:t>
            </a:r>
            <a:endParaRPr lang="en-US" b="1" dirty="0">
              <a:highlight>
                <a:srgbClr val="FFFF00"/>
              </a:highlight>
            </a:endParaRPr>
          </a:p>
        </p:txBody>
      </p:sp>
      <p:sp>
        <p:nvSpPr>
          <p:cNvPr id="5" name="Slide Number Placeholder 4">
            <a:extLst>
              <a:ext uri="{FF2B5EF4-FFF2-40B4-BE49-F238E27FC236}">
                <a16:creationId xmlns:a16="http://schemas.microsoft.com/office/drawing/2014/main" id="{77D44514-550A-F171-0D2A-E91CFADAACF2}"/>
              </a:ext>
            </a:extLst>
          </p:cNvPr>
          <p:cNvSpPr>
            <a:spLocks noGrp="1"/>
          </p:cNvSpPr>
          <p:nvPr>
            <p:ph type="sldNum" sz="quarter" idx="10"/>
          </p:nvPr>
        </p:nvSpPr>
        <p:spPr/>
        <p:txBody>
          <a:bodyPr/>
          <a:lstStyle/>
          <a:p>
            <a:fld id="{7934E7AA-586C-4B13-A389-1429762DA247}" type="slidenum">
              <a:rPr lang="en-US" smtClean="0"/>
              <a:pPr/>
              <a:t>18</a:t>
            </a:fld>
            <a:endParaRPr lang="en-US"/>
          </a:p>
        </p:txBody>
      </p:sp>
      <p:sp>
        <p:nvSpPr>
          <p:cNvPr id="7" name="Text Placeholder 6">
            <a:extLst>
              <a:ext uri="{FF2B5EF4-FFF2-40B4-BE49-F238E27FC236}">
                <a16:creationId xmlns:a16="http://schemas.microsoft.com/office/drawing/2014/main" id="{728E3D7E-9035-39EA-E428-B7F22CA35522}"/>
              </a:ext>
            </a:extLst>
          </p:cNvPr>
          <p:cNvSpPr>
            <a:spLocks noGrp="1"/>
          </p:cNvSpPr>
          <p:nvPr>
            <p:ph type="body" sz="quarter" idx="11"/>
          </p:nvPr>
        </p:nvSpPr>
        <p:spPr>
          <a:xfrm>
            <a:off x="388307" y="1598929"/>
            <a:ext cx="11373633" cy="4162435"/>
          </a:xfrm>
        </p:spPr>
        <p:txBody>
          <a:bodyPr>
            <a:normAutofit fontScale="92500"/>
          </a:bodyPr>
          <a:lstStyle/>
          <a:p>
            <a:pPr marL="0" indent="0">
              <a:buNone/>
            </a:pPr>
            <a:r>
              <a:rPr lang="en-US" sz="2400" b="0" i="0" u="none" strike="noStrike" baseline="0" dirty="0">
                <a:solidFill>
                  <a:srgbClr val="545658"/>
                </a:solidFill>
                <a:latin typeface="Source Sans Pro" panose="020B0503030403020204" pitchFamily="34" charset="0"/>
              </a:rPr>
              <a:t>Under the new attendance accounting regulations, these hours would not be eligible for apportionment since students are not awarded units for this time. </a:t>
            </a:r>
          </a:p>
          <a:p>
            <a:pPr marL="0" marR="0" lvl="0" indent="0">
              <a:spcBef>
                <a:spcPts val="600"/>
              </a:spcBef>
              <a:buNone/>
            </a:pPr>
            <a:r>
              <a:rPr lang="en-US" sz="2400" b="0" i="0" u="none" strike="noStrike" baseline="0" dirty="0">
                <a:solidFill>
                  <a:srgbClr val="545658"/>
                </a:solidFill>
                <a:latin typeface="Source Sans Pro" panose="020B0503030403020204" pitchFamily="34" charset="0"/>
              </a:rPr>
              <a:t>Recommendations: </a:t>
            </a:r>
          </a:p>
          <a:p>
            <a:pPr marL="342900" marR="0" lvl="0" indent="-342900">
              <a:spcBef>
                <a:spcPts val="600"/>
              </a:spcBef>
              <a:buFont typeface="Symbol" panose="05050102010706020507" pitchFamily="18" charset="2"/>
              <a:buChar char=""/>
            </a:pPr>
            <a:r>
              <a:rPr lang="en-US" sz="2400"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rPr>
              <a:t>Convert the extra hours to a noncredit or credit co-requisite course that satisfies the same goals of adding un-</a:t>
            </a:r>
            <a:r>
              <a:rPr lang="en-US" sz="2400" spc="20" dirty="0" err="1">
                <a:solidFill>
                  <a:srgbClr val="555759"/>
                </a:solidFill>
                <a:effectLst/>
                <a:latin typeface="Source Sans Pro" panose="020B0503030403020204" pitchFamily="34" charset="0"/>
                <a:ea typeface="Calibri" panose="020F0502020204030204" pitchFamily="34" charset="0"/>
                <a:cs typeface="Arial" panose="020B0604020202020204" pitchFamily="34" charset="0"/>
              </a:rPr>
              <a:t>transcripted</a:t>
            </a:r>
            <a:r>
              <a:rPr lang="en-US" sz="2400"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rPr>
              <a:t> hours</a:t>
            </a:r>
          </a:p>
          <a:p>
            <a:pPr marL="342900" marR="0" lvl="0" indent="-342900">
              <a:spcBef>
                <a:spcPts val="600"/>
              </a:spcBef>
              <a:buFont typeface="Symbol" panose="05050102010706020507" pitchFamily="18" charset="2"/>
              <a:buChar char=""/>
            </a:pPr>
            <a:r>
              <a:rPr lang="en-US" sz="2400"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rPr>
              <a:t>Adjust the unit values for the course: For example, a 3 unit lecture with 18 hours of un-</a:t>
            </a:r>
            <a:r>
              <a:rPr lang="en-US" sz="2400" spc="20" dirty="0" err="1">
                <a:solidFill>
                  <a:srgbClr val="555759"/>
                </a:solidFill>
                <a:effectLst/>
                <a:latin typeface="Source Sans Pro" panose="020B0503030403020204" pitchFamily="34" charset="0"/>
                <a:ea typeface="Calibri" panose="020F0502020204030204" pitchFamily="34" charset="0"/>
                <a:cs typeface="Arial" panose="020B0604020202020204" pitchFamily="34" charset="0"/>
              </a:rPr>
              <a:t>transcriptable</a:t>
            </a:r>
            <a:r>
              <a:rPr lang="en-US" sz="2400" spc="20" dirty="0">
                <a:solidFill>
                  <a:srgbClr val="555759"/>
                </a:solidFill>
                <a:effectLst/>
                <a:latin typeface="Source Sans Pro" panose="020B0503030403020204" pitchFamily="34" charset="0"/>
                <a:ea typeface="Calibri" panose="020F0502020204030204" pitchFamily="34" charset="0"/>
                <a:cs typeface="Arial" panose="020B0604020202020204" pitchFamily="34" charset="0"/>
              </a:rPr>
              <a:t> lab will meet at least 66 hours.  A 2.5 unit lecture with 0.5 units of lab will meet for at least 64 hours and may serve the curricular needs. Articulation and local board policy regarding the awarding of credit should govern these decisions.</a:t>
            </a:r>
          </a:p>
          <a:p>
            <a:pPr marL="0" indent="0">
              <a:buNone/>
            </a:pPr>
            <a:r>
              <a:rPr lang="en-US" sz="2400" dirty="0">
                <a:solidFill>
                  <a:srgbClr val="545658"/>
                </a:solidFill>
              </a:rPr>
              <a:t>Our office is working on some additional guidance and will allow flexibility for the first year of implementation (until 2027-28) while these districts update their CORs as needed. </a:t>
            </a:r>
            <a:endParaRPr lang="en-US" sz="2400" b="0" i="0" u="none" strike="noStrike" baseline="0" dirty="0">
              <a:solidFill>
                <a:srgbClr val="000000"/>
              </a:solidFill>
              <a:latin typeface="Source Sans Pro" panose="020B0503030403020204" pitchFamily="34" charset="0"/>
            </a:endParaRPr>
          </a:p>
          <a:p>
            <a:pPr marL="0" indent="0">
              <a:buNone/>
            </a:pPr>
            <a:endParaRPr lang="en-US" dirty="0"/>
          </a:p>
        </p:txBody>
      </p:sp>
    </p:spTree>
    <p:extLst>
      <p:ext uri="{BB962C8B-B14F-4D97-AF65-F5344CB8AC3E}">
        <p14:creationId xmlns:p14="http://schemas.microsoft.com/office/powerpoint/2010/main" val="143692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96C4A-2544-D6DB-5AAD-86ACE1E563B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6E781B-7C7F-71B1-04D1-F4C6E3FC8407}"/>
              </a:ext>
            </a:extLst>
          </p:cNvPr>
          <p:cNvSpPr>
            <a:spLocks noGrp="1"/>
          </p:cNvSpPr>
          <p:nvPr>
            <p:ph type="title"/>
          </p:nvPr>
        </p:nvSpPr>
        <p:spPr>
          <a:xfrm>
            <a:off x="256783" y="318770"/>
            <a:ext cx="11678433" cy="1280159"/>
          </a:xfrm>
        </p:spPr>
        <p:txBody>
          <a:bodyPr>
            <a:normAutofit fontScale="90000"/>
          </a:bodyPr>
          <a:lstStyle/>
          <a:p>
            <a:r>
              <a:rPr lang="en-US" b="1" dirty="0"/>
              <a:t>FAQ: What records need to be maintained by the district for audit purposes?</a:t>
            </a:r>
            <a:endParaRPr lang="en-US" b="1" dirty="0">
              <a:highlight>
                <a:srgbClr val="FFFF00"/>
              </a:highlight>
            </a:endParaRPr>
          </a:p>
        </p:txBody>
      </p:sp>
      <p:sp>
        <p:nvSpPr>
          <p:cNvPr id="5" name="Slide Number Placeholder 4">
            <a:extLst>
              <a:ext uri="{FF2B5EF4-FFF2-40B4-BE49-F238E27FC236}">
                <a16:creationId xmlns:a16="http://schemas.microsoft.com/office/drawing/2014/main" id="{171C5A59-D7FD-5AC5-66D9-5BF383BDA55D}"/>
              </a:ext>
            </a:extLst>
          </p:cNvPr>
          <p:cNvSpPr>
            <a:spLocks noGrp="1"/>
          </p:cNvSpPr>
          <p:nvPr>
            <p:ph type="sldNum" sz="quarter" idx="10"/>
          </p:nvPr>
        </p:nvSpPr>
        <p:spPr/>
        <p:txBody>
          <a:bodyPr/>
          <a:lstStyle/>
          <a:p>
            <a:fld id="{7934E7AA-586C-4B13-A389-1429762DA247}" type="slidenum">
              <a:rPr lang="en-US" smtClean="0"/>
              <a:pPr/>
              <a:t>19</a:t>
            </a:fld>
            <a:endParaRPr lang="en-US"/>
          </a:p>
        </p:txBody>
      </p:sp>
      <p:sp>
        <p:nvSpPr>
          <p:cNvPr id="7" name="Text Placeholder 6">
            <a:extLst>
              <a:ext uri="{FF2B5EF4-FFF2-40B4-BE49-F238E27FC236}">
                <a16:creationId xmlns:a16="http://schemas.microsoft.com/office/drawing/2014/main" id="{254B0F49-0DE2-9957-A54B-897FE438521B}"/>
              </a:ext>
            </a:extLst>
          </p:cNvPr>
          <p:cNvSpPr>
            <a:spLocks noGrp="1"/>
          </p:cNvSpPr>
          <p:nvPr>
            <p:ph type="body" sz="quarter" idx="11"/>
          </p:nvPr>
        </p:nvSpPr>
        <p:spPr>
          <a:xfrm>
            <a:off x="739036" y="1657157"/>
            <a:ext cx="10614764" cy="4163044"/>
          </a:xfrm>
        </p:spPr>
        <p:txBody>
          <a:bodyPr>
            <a:normAutofit lnSpcReduction="10000"/>
          </a:bodyPr>
          <a:lstStyle/>
          <a:p>
            <a:r>
              <a:rPr lang="en-US" b="0" i="0" u="none" strike="noStrike" baseline="0" dirty="0">
                <a:solidFill>
                  <a:srgbClr val="545658"/>
                </a:solidFill>
                <a:latin typeface="Source Sans Pro" panose="020B0503030403020204" pitchFamily="34" charset="0"/>
              </a:rPr>
              <a:t>Districts should maintain the same records that are kept currently for courses using positive attendance and the alternative attendance accounting method. </a:t>
            </a:r>
          </a:p>
          <a:p>
            <a:r>
              <a:rPr lang="en-US" b="0" i="0" u="none" strike="noStrike" baseline="0" dirty="0">
                <a:solidFill>
                  <a:srgbClr val="545658"/>
                </a:solidFill>
                <a:latin typeface="Source Sans Pro" panose="020B0503030403020204" pitchFamily="34" charset="0"/>
              </a:rPr>
              <a:t>Courses that previously applied the actual hours of attendance method (positive attendance) and change to the standardized attendance accounting method do not need to continue to maintain daily attendance records for audit purposes (unless required for a for public safety in-service training courses)</a:t>
            </a:r>
          </a:p>
          <a:p>
            <a:r>
              <a:rPr lang="en-US" b="0" i="0" u="none" strike="noStrike" baseline="0" dirty="0">
                <a:solidFill>
                  <a:srgbClr val="545658"/>
                </a:solidFill>
                <a:latin typeface="Source Sans Pro" panose="020B0503030403020204" pitchFamily="34" charset="0"/>
              </a:rPr>
              <a:t>No additional documentation is required if using the new standardized attendance accounting method. </a:t>
            </a:r>
          </a:p>
          <a:p>
            <a:pPr marL="0" indent="0">
              <a:buNone/>
            </a:pPr>
            <a:endParaRPr lang="en-US" dirty="0"/>
          </a:p>
        </p:txBody>
      </p:sp>
    </p:spTree>
    <p:extLst>
      <p:ext uri="{BB962C8B-B14F-4D97-AF65-F5344CB8AC3E}">
        <p14:creationId xmlns:p14="http://schemas.microsoft.com/office/powerpoint/2010/main" val="219041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6" name="Rectangle 92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Rectangle 92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Rectangle 92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4" name="Freeform: Shape 92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36" name="Rectangle 92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466722" y="586855"/>
            <a:ext cx="3201366" cy="3387497"/>
          </a:xfrm>
        </p:spPr>
        <p:txBody>
          <a:bodyPr anchor="b">
            <a:normAutofit/>
          </a:bodyPr>
          <a:lstStyle/>
          <a:p>
            <a:pPr algn="r">
              <a:defRPr/>
            </a:pPr>
            <a:r>
              <a:rPr lang="en-US" sz="4000">
                <a:solidFill>
                  <a:srgbClr val="FFFFFF"/>
                </a:solidFill>
              </a:rPr>
              <a:t>Update on Student Attendance </a:t>
            </a:r>
            <a:br>
              <a:rPr lang="en-US" sz="4000">
                <a:solidFill>
                  <a:srgbClr val="FFFFFF"/>
                </a:solidFill>
              </a:rPr>
            </a:br>
            <a:r>
              <a:rPr lang="en-US" sz="4000">
                <a:solidFill>
                  <a:srgbClr val="FFFFFF"/>
                </a:solidFill>
              </a:rPr>
              <a:t>Accounting and Reporting</a:t>
            </a:r>
          </a:p>
        </p:txBody>
      </p:sp>
      <p:sp>
        <p:nvSpPr>
          <p:cNvPr id="9219" name="Rectangle 3"/>
          <p:cNvSpPr>
            <a:spLocks noGrp="1" noChangeArrowheads="1"/>
          </p:cNvSpPr>
          <p:nvPr>
            <p:ph idx="1"/>
          </p:nvPr>
        </p:nvSpPr>
        <p:spPr>
          <a:xfrm>
            <a:off x="4504549" y="649480"/>
            <a:ext cx="6580985" cy="5546047"/>
          </a:xfrm>
        </p:spPr>
        <p:txBody>
          <a:bodyPr anchor="ctr">
            <a:normAutofit/>
          </a:bodyPr>
          <a:lstStyle/>
          <a:p>
            <a:pPr marL="0" indent="0" defTabSz="806867">
              <a:buNone/>
              <a:defRPr/>
            </a:pPr>
            <a:r>
              <a:rPr lang="en-US" sz="3200" dirty="0">
                <a:cs typeface="+mj-cs"/>
              </a:rPr>
              <a:t>AGENDA</a:t>
            </a:r>
          </a:p>
          <a:p>
            <a:pPr defTabSz="806867">
              <a:spcBef>
                <a:spcPts val="600"/>
              </a:spcBef>
              <a:buFont typeface="Wingdings" pitchFamily="2" charset="2"/>
              <a:buChar char="§"/>
              <a:defRPr/>
            </a:pPr>
            <a:r>
              <a:rPr lang="en-US" sz="3200" dirty="0"/>
              <a:t>New Standardized Attendance Accounting Method</a:t>
            </a:r>
          </a:p>
          <a:p>
            <a:pPr lvl="1" defTabSz="806867">
              <a:spcBef>
                <a:spcPts val="600"/>
              </a:spcBef>
              <a:buFont typeface="Wingdings" pitchFamily="2" charset="2"/>
              <a:buChar char="§"/>
              <a:defRPr/>
            </a:pPr>
            <a:r>
              <a:rPr lang="en-US" sz="2800" dirty="0"/>
              <a:t>Overview</a:t>
            </a:r>
          </a:p>
          <a:p>
            <a:pPr lvl="1" defTabSz="806867">
              <a:spcBef>
                <a:spcPts val="600"/>
              </a:spcBef>
              <a:buFont typeface="Wingdings" pitchFamily="2" charset="2"/>
              <a:buChar char="§"/>
              <a:defRPr/>
            </a:pPr>
            <a:r>
              <a:rPr lang="en-US" sz="2800" dirty="0"/>
              <a:t>Sample Calculations</a:t>
            </a:r>
          </a:p>
          <a:p>
            <a:pPr lvl="1" defTabSz="806867">
              <a:spcBef>
                <a:spcPts val="600"/>
              </a:spcBef>
              <a:buFont typeface="Wingdings" pitchFamily="2" charset="2"/>
              <a:buChar char="§"/>
              <a:defRPr/>
            </a:pPr>
            <a:r>
              <a:rPr lang="en-US" sz="2800" dirty="0"/>
              <a:t>Frequently Asked Questions</a:t>
            </a:r>
          </a:p>
          <a:p>
            <a:pPr lvl="1" defTabSz="806867">
              <a:spcBef>
                <a:spcPts val="600"/>
              </a:spcBef>
              <a:buFont typeface="Wingdings" pitchFamily="2" charset="2"/>
              <a:buChar char="§"/>
              <a:defRPr/>
            </a:pPr>
            <a:r>
              <a:rPr lang="en-US" sz="2800" dirty="0"/>
              <a:t>Implementation Timeline</a:t>
            </a:r>
          </a:p>
          <a:p>
            <a:pPr lvl="1" defTabSz="806867">
              <a:spcBef>
                <a:spcPts val="600"/>
              </a:spcBef>
              <a:buFont typeface="Wingdings" pitchFamily="2" charset="2"/>
              <a:buChar char="§"/>
              <a:defRPr/>
            </a:pPr>
            <a:r>
              <a:rPr lang="en-US" sz="2800" dirty="0"/>
              <a:t>CCFS-320 Updates</a:t>
            </a:r>
          </a:p>
          <a:p>
            <a:pPr defTabSz="806867">
              <a:spcBef>
                <a:spcPts val="600"/>
              </a:spcBef>
              <a:buFont typeface="Wingdings" pitchFamily="2" charset="2"/>
              <a:buChar char="§"/>
              <a:defRPr/>
            </a:pPr>
            <a:r>
              <a:rPr lang="en-US" sz="3200" dirty="0"/>
              <a:t>Questions/comments</a:t>
            </a:r>
          </a:p>
          <a:p>
            <a:pPr marL="0" indent="0">
              <a:buClr>
                <a:srgbClr val="1D0FD1"/>
              </a:buClr>
              <a:buNone/>
              <a:defRPr/>
            </a:pPr>
            <a:endParaRPr lang="en-US" sz="2000" b="1" dirty="0">
              <a:latin typeface="+mj-lt"/>
            </a:endParaRPr>
          </a:p>
        </p:txBody>
      </p:sp>
    </p:spTree>
    <p:extLst>
      <p:ext uri="{BB962C8B-B14F-4D97-AF65-F5344CB8AC3E}">
        <p14:creationId xmlns:p14="http://schemas.microsoft.com/office/powerpoint/2010/main" val="37479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AFB693-120E-E7A9-CA4B-7D51655AF95E}"/>
              </a:ext>
            </a:extLst>
          </p:cNvPr>
          <p:cNvSpPr>
            <a:spLocks noGrp="1"/>
          </p:cNvSpPr>
          <p:nvPr>
            <p:ph type="title"/>
          </p:nvPr>
        </p:nvSpPr>
        <p:spPr>
          <a:xfrm>
            <a:off x="576943" y="12428"/>
            <a:ext cx="10515600" cy="1325563"/>
          </a:xfrm>
        </p:spPr>
        <p:txBody>
          <a:bodyPr/>
          <a:lstStyle/>
          <a:p>
            <a:r>
              <a:rPr lang="en-US" b="1" dirty="0"/>
              <a:t>Implementation Timeline</a:t>
            </a:r>
          </a:p>
        </p:txBody>
      </p:sp>
      <p:sp>
        <p:nvSpPr>
          <p:cNvPr id="6" name="Slide Number Placeholder 5"/>
          <p:cNvSpPr>
            <a:spLocks noGrp="1"/>
          </p:cNvSpPr>
          <p:nvPr>
            <p:ph type="sldNum" sz="quarter" idx="10"/>
          </p:nvPr>
        </p:nvSpPr>
        <p:spPr/>
        <p:txBody>
          <a:bodyPr/>
          <a:lstStyle/>
          <a:p>
            <a:fld id="{7934E7AA-586C-4B13-A389-1429762DA247}" type="slidenum">
              <a:rPr lang="en-US" smtClean="0"/>
              <a:pPr/>
              <a:t>20</a:t>
            </a:fld>
            <a:endParaRPr lang="en-US"/>
          </a:p>
        </p:txBody>
      </p:sp>
      <p:sp>
        <p:nvSpPr>
          <p:cNvPr id="8" name="Text Placeholder 7">
            <a:extLst>
              <a:ext uri="{FF2B5EF4-FFF2-40B4-BE49-F238E27FC236}">
                <a16:creationId xmlns:a16="http://schemas.microsoft.com/office/drawing/2014/main" id="{D7BE8811-40CF-6182-AFDA-7463D88FB340}"/>
              </a:ext>
            </a:extLst>
          </p:cNvPr>
          <p:cNvSpPr>
            <a:spLocks noGrp="1"/>
          </p:cNvSpPr>
          <p:nvPr>
            <p:ph type="body" sz="quarter" idx="11"/>
          </p:nvPr>
        </p:nvSpPr>
        <p:spPr/>
        <p:txBody>
          <a:bodyPr>
            <a:normAutofit/>
          </a:bodyPr>
          <a:lstStyle/>
          <a:p>
            <a:endParaRPr lang="en-US"/>
          </a:p>
        </p:txBody>
      </p:sp>
      <p:graphicFrame>
        <p:nvGraphicFramePr>
          <p:cNvPr id="2" name="Diagram 1">
            <a:extLst>
              <a:ext uri="{FF2B5EF4-FFF2-40B4-BE49-F238E27FC236}">
                <a16:creationId xmlns:a16="http://schemas.microsoft.com/office/drawing/2014/main" id="{7436B934-10D6-3F1C-1AAB-BDBC3B2E0675}"/>
              </a:ext>
            </a:extLst>
          </p:cNvPr>
          <p:cNvGraphicFramePr/>
          <p:nvPr>
            <p:extLst>
              <p:ext uri="{D42A27DB-BD31-4B8C-83A1-F6EECF244321}">
                <p14:modId xmlns:p14="http://schemas.microsoft.com/office/powerpoint/2010/main" val="1950425610"/>
              </p:ext>
            </p:extLst>
          </p:nvPr>
        </p:nvGraphicFramePr>
        <p:xfrm>
          <a:off x="455575" y="1313170"/>
          <a:ext cx="11280850" cy="4607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65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0245-1721-1FDD-849D-4C4C4128AD6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a:solidFill>
                  <a:srgbClr val="FFFFFF"/>
                </a:solidFill>
                <a:latin typeface="+mj-lt"/>
                <a:ea typeface="+mj-ea"/>
                <a:cs typeface="+mj-cs"/>
              </a:rPr>
              <a:t>Next Steps for Implementation</a:t>
            </a:r>
          </a:p>
        </p:txBody>
      </p:sp>
      <p:graphicFrame>
        <p:nvGraphicFramePr>
          <p:cNvPr id="6" name="Content Placeholder 2">
            <a:extLst>
              <a:ext uri="{FF2B5EF4-FFF2-40B4-BE49-F238E27FC236}">
                <a16:creationId xmlns:a16="http://schemas.microsoft.com/office/drawing/2014/main" id="{1AE9E0CB-033F-FAF0-A265-A87CED2C5B31}"/>
              </a:ext>
            </a:extLst>
          </p:cNvPr>
          <p:cNvGraphicFramePr>
            <a:graphicFrameLocks noGrp="1"/>
          </p:cNvGraphicFramePr>
          <p:nvPr>
            <p:ph idx="1"/>
          </p:nvPr>
        </p:nvGraphicFramePr>
        <p:xfrm>
          <a:off x="5229313" y="356698"/>
          <a:ext cx="6245265" cy="5321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Pentagon 2">
            <a:extLst>
              <a:ext uri="{FF2B5EF4-FFF2-40B4-BE49-F238E27FC236}">
                <a16:creationId xmlns:a16="http://schemas.microsoft.com/office/drawing/2014/main" id="{3BF4CFE4-8EC8-DB4E-D820-A99C02D46514}"/>
              </a:ext>
            </a:extLst>
          </p:cNvPr>
          <p:cNvSpPr/>
          <p:nvPr/>
        </p:nvSpPr>
        <p:spPr>
          <a:xfrm>
            <a:off x="1108364" y="822037"/>
            <a:ext cx="3842327" cy="4396509"/>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kern="1200">
                <a:solidFill>
                  <a:srgbClr val="FFFFFF"/>
                </a:solidFill>
                <a:latin typeface="+mj-lt"/>
                <a:ea typeface="+mj-ea"/>
                <a:cs typeface="+mj-cs"/>
              </a:rPr>
              <a:t>District Implementation Steps</a:t>
            </a:r>
            <a:endParaRPr lang="en-US" sz="2800"/>
          </a:p>
        </p:txBody>
      </p:sp>
    </p:spTree>
    <p:extLst>
      <p:ext uri="{BB962C8B-B14F-4D97-AF65-F5344CB8AC3E}">
        <p14:creationId xmlns:p14="http://schemas.microsoft.com/office/powerpoint/2010/main" val="268964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9989-CA2B-1B7C-EDC2-CF920FBA8992}"/>
              </a:ext>
            </a:extLst>
          </p:cNvPr>
          <p:cNvSpPr>
            <a:spLocks noGrp="1"/>
          </p:cNvSpPr>
          <p:nvPr>
            <p:ph type="title"/>
          </p:nvPr>
        </p:nvSpPr>
        <p:spPr>
          <a:xfrm>
            <a:off x="838200" y="365125"/>
            <a:ext cx="10515600" cy="1325563"/>
          </a:xfrm>
        </p:spPr>
        <p:txBody>
          <a:bodyPr anchor="ctr">
            <a:normAutofit fontScale="90000"/>
          </a:bodyPr>
          <a:lstStyle/>
          <a:p>
            <a:r>
              <a:rPr lang="en-US" sz="3600" b="1" dirty="0"/>
              <a:t>Standardized Attendance Accounting Method</a:t>
            </a:r>
            <a:br>
              <a:rPr lang="en-US" sz="3600" b="1" dirty="0"/>
            </a:br>
            <a:r>
              <a:rPr lang="en-US" sz="3600" b="1" dirty="0"/>
              <a:t>Guidance</a:t>
            </a:r>
            <a:br>
              <a:rPr lang="en-US" sz="2800" b="1" dirty="0"/>
            </a:br>
            <a:endParaRPr lang="en-US" sz="2800" b="1" dirty="0"/>
          </a:p>
        </p:txBody>
      </p:sp>
      <p:sp>
        <p:nvSpPr>
          <p:cNvPr id="4" name="Slide Number Placeholder 3">
            <a:extLst>
              <a:ext uri="{FF2B5EF4-FFF2-40B4-BE49-F238E27FC236}">
                <a16:creationId xmlns:a16="http://schemas.microsoft.com/office/drawing/2014/main" id="{F784BCC4-EF58-9B58-2912-84D89C4BD2ED}"/>
              </a:ext>
            </a:extLst>
          </p:cNvPr>
          <p:cNvSpPr>
            <a:spLocks noGrp="1"/>
          </p:cNvSpPr>
          <p:nvPr>
            <p:ph type="sldNum" sz="quarter" idx="10"/>
          </p:nvPr>
        </p:nvSpPr>
        <p:spPr>
          <a:xfrm>
            <a:off x="8610600" y="6117246"/>
            <a:ext cx="2743200" cy="365125"/>
          </a:xfrm>
        </p:spPr>
        <p:txBody>
          <a:bodyPr anchor="ctr">
            <a:normAutofit/>
          </a:bodyPr>
          <a:lstStyle/>
          <a:p>
            <a:pPr>
              <a:spcAft>
                <a:spcPts val="600"/>
              </a:spcAft>
            </a:pPr>
            <a:fld id="{7934E7AA-586C-4B13-A389-1429762DA247}" type="slidenum">
              <a:rPr lang="en-US" smtClean="0"/>
              <a:pPr>
                <a:spcAft>
                  <a:spcPts val="600"/>
                </a:spcAft>
              </a:pPr>
              <a:t>22</a:t>
            </a:fld>
            <a:endParaRPr lang="en-US"/>
          </a:p>
        </p:txBody>
      </p:sp>
      <p:graphicFrame>
        <p:nvGraphicFramePr>
          <p:cNvPr id="6" name="Content Placeholder 2">
            <a:extLst>
              <a:ext uri="{FF2B5EF4-FFF2-40B4-BE49-F238E27FC236}">
                <a16:creationId xmlns:a16="http://schemas.microsoft.com/office/drawing/2014/main" id="{37AB342F-6392-287A-1952-047605878C9C}"/>
              </a:ext>
            </a:extLst>
          </p:cNvPr>
          <p:cNvGraphicFramePr/>
          <p:nvPr>
            <p:extLst>
              <p:ext uri="{D42A27DB-BD31-4B8C-83A1-F6EECF244321}">
                <p14:modId xmlns:p14="http://schemas.microsoft.com/office/powerpoint/2010/main" val="3346334484"/>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108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0E8F7-1A63-AC3E-D36E-6DD0F6035D9F}"/>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916AB918-38BF-BA5C-E2FB-A7FA993F9672}"/>
              </a:ext>
            </a:extLst>
          </p:cNvPr>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a:extLst>
              <a:ext uri="{FF2B5EF4-FFF2-40B4-BE49-F238E27FC236}">
                <a16:creationId xmlns:a16="http://schemas.microsoft.com/office/drawing/2014/main" id="{3D80E593-EE30-18DC-A233-4517F3200D1C}"/>
              </a:ext>
            </a:extLst>
          </p:cNvPr>
          <p:cNvSpPr>
            <a:spLocks noGrp="1" noChangeArrowheads="1"/>
          </p:cNvSpPr>
          <p:nvPr>
            <p:ph type="body" idx="1"/>
          </p:nvPr>
        </p:nvSpPr>
        <p:spPr>
          <a:xfrm>
            <a:off x="625641" y="1577340"/>
            <a:ext cx="10936705" cy="4149692"/>
          </a:xfrm>
        </p:spPr>
        <p:txBody>
          <a:bodyPr>
            <a:normAutofit/>
          </a:bodyPr>
          <a:lstStyle/>
          <a:p>
            <a:pPr marL="0" indent="0">
              <a:buNone/>
            </a:pPr>
            <a:r>
              <a:rPr lang="en-US" altLang="en-US" sz="6000" b="1" dirty="0">
                <a:solidFill>
                  <a:schemeClr val="accent5">
                    <a:lumMod val="50000"/>
                  </a:schemeClr>
                </a:solidFill>
              </a:rPr>
              <a:t>CCFS-320 Updates: Standardized Attendance Accounting Method</a:t>
            </a:r>
            <a:endParaRPr lang="en-US" altLang="en-US" dirty="0">
              <a:solidFill>
                <a:schemeClr val="tx1"/>
              </a:solidFill>
            </a:endParaRPr>
          </a:p>
          <a:p>
            <a:pPr marL="898525" lvl="2" indent="-669925">
              <a:buNone/>
              <a:defRPr/>
            </a:pPr>
            <a:endParaRPr lang="en-US" altLang="en-US" sz="2118" dirty="0">
              <a:solidFill>
                <a:srgbClr val="1C1C1C"/>
              </a:solidFill>
            </a:endParaRPr>
          </a:p>
          <a:p>
            <a:pPr marL="898525" lvl="2" indent="-669925">
              <a:buNone/>
              <a:defRPr/>
            </a:pPr>
            <a:endParaRPr lang="en-US" altLang="en-US" sz="2118" dirty="0">
              <a:solidFill>
                <a:srgbClr val="1C1C1C"/>
              </a:solidFill>
            </a:endParaRPr>
          </a:p>
          <a:p>
            <a:pPr marL="898525" lvl="2" indent="-669925">
              <a:buNone/>
              <a:defRPr/>
            </a:pPr>
            <a:r>
              <a:rPr lang="en-US" altLang="en-US" sz="2118" dirty="0">
                <a:solidFill>
                  <a:srgbClr val="1C1C1C"/>
                </a:solidFill>
              </a:rPr>
              <a:t>Presented by Rafael Artiga Meza</a:t>
            </a:r>
            <a:endParaRPr lang="en-US" altLang="en-US" sz="2600" dirty="0">
              <a:solidFill>
                <a:schemeClr val="tx2"/>
              </a:solidFill>
            </a:endParaRPr>
          </a:p>
        </p:txBody>
      </p:sp>
    </p:spTree>
    <p:extLst>
      <p:ext uri="{BB962C8B-B14F-4D97-AF65-F5344CB8AC3E}">
        <p14:creationId xmlns:p14="http://schemas.microsoft.com/office/powerpoint/2010/main" val="330703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CCFS-320 Updates Agenda</a:t>
            </a:r>
          </a:p>
        </p:txBody>
      </p:sp>
      <p:sp>
        <p:nvSpPr>
          <p:cNvPr id="3" name="Text Placeholder 2"/>
          <p:cNvSpPr>
            <a:spLocks noGrp="1"/>
          </p:cNvSpPr>
          <p:nvPr>
            <p:ph type="body" sz="quarter" idx="11"/>
          </p:nvPr>
        </p:nvSpPr>
        <p:spPr/>
        <p:txBody>
          <a:bodyPr/>
          <a:lstStyle/>
          <a:p>
            <a:endParaRPr lang="en-US"/>
          </a:p>
        </p:txBody>
      </p:sp>
      <p:sp>
        <p:nvSpPr>
          <p:cNvPr id="4" name="Picture Placeholder 3"/>
          <p:cNvSpPr>
            <a:spLocks noGrp="1"/>
          </p:cNvSpPr>
          <p:nvPr>
            <p:ph type="pic" sz="quarter" idx="12"/>
          </p:nvPr>
        </p:nvSpPr>
        <p:spPr/>
        <p:txBody>
          <a:bodyPr/>
          <a:lstStyle/>
          <a:p>
            <a:endParaRPr lang="en-US" dirty="0"/>
          </a:p>
          <a:p>
            <a:endParaRPr lang="en-US" dirty="0"/>
          </a:p>
          <a:p>
            <a:endParaRPr lang="en-US" dirty="0"/>
          </a:p>
          <a:p>
            <a:r>
              <a:rPr lang="en-US" dirty="0">
                <a:latin typeface="Source Sans Pro"/>
                <a:ea typeface="Source Sans Pro"/>
              </a:rPr>
              <a:t>Timeline</a:t>
            </a:r>
          </a:p>
          <a:p>
            <a:r>
              <a:rPr lang="en-US" dirty="0">
                <a:latin typeface="Source Sans Pro"/>
                <a:ea typeface="Source Sans Pro"/>
              </a:rPr>
              <a:t>Transition Administrator</a:t>
            </a:r>
          </a:p>
          <a:p>
            <a:r>
              <a:rPr lang="en-US" dirty="0">
                <a:latin typeface="Source Sans Pro"/>
                <a:ea typeface="Source Sans Pro"/>
              </a:rPr>
              <a:t>Key Changes</a:t>
            </a:r>
          </a:p>
          <a:p>
            <a:r>
              <a:rPr lang="en-US" dirty="0">
                <a:latin typeface="Source Sans Pro"/>
                <a:ea typeface="Source Sans Pro"/>
              </a:rPr>
              <a:t>College Parts</a:t>
            </a:r>
          </a:p>
          <a:p>
            <a:r>
              <a:rPr lang="en-US" dirty="0">
                <a:latin typeface="Source Sans Pro"/>
                <a:ea typeface="Source Sans Pro"/>
              </a:rPr>
              <a:t>District Parts</a:t>
            </a:r>
          </a:p>
          <a:p>
            <a:r>
              <a:rPr lang="en-US" dirty="0">
                <a:latin typeface="Source Sans Pro"/>
                <a:ea typeface="Source Sans Pro"/>
              </a:rPr>
              <a:t>College/District Reports</a:t>
            </a:r>
          </a:p>
          <a:p>
            <a:r>
              <a:rPr lang="en-US" dirty="0">
                <a:latin typeface="Source Sans Pro"/>
                <a:ea typeface="Source Sans Pro"/>
              </a:rPr>
              <a:t>Other Minor Updates</a:t>
            </a:r>
          </a:p>
        </p:txBody>
      </p:sp>
      <p:sp>
        <p:nvSpPr>
          <p:cNvPr id="5" name="Slide Number Placeholder 4"/>
          <p:cNvSpPr>
            <a:spLocks noGrp="1"/>
          </p:cNvSpPr>
          <p:nvPr>
            <p:ph type="sldNum" sz="quarter" idx="10"/>
          </p:nvPr>
        </p:nvSpPr>
        <p:spPr/>
        <p:txBody>
          <a:bodyPr/>
          <a:lstStyle/>
          <a:p>
            <a:fld id="{7934E7AA-586C-4B13-A389-1429762DA247}" type="slidenum">
              <a:rPr lang="en-US" smtClean="0"/>
              <a:pPr/>
              <a:t>24</a:t>
            </a:fld>
            <a:endParaRPr lang="en-US"/>
          </a:p>
        </p:txBody>
      </p:sp>
    </p:spTree>
    <p:extLst>
      <p:ext uri="{BB962C8B-B14F-4D97-AF65-F5344CB8AC3E}">
        <p14:creationId xmlns:p14="http://schemas.microsoft.com/office/powerpoint/2010/main" val="3532508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Timeline</a:t>
            </a:r>
          </a:p>
        </p:txBody>
      </p:sp>
      <p:sp>
        <p:nvSpPr>
          <p:cNvPr id="3" name="Slide Number Placeholder 2"/>
          <p:cNvSpPr>
            <a:spLocks noGrp="1"/>
          </p:cNvSpPr>
          <p:nvPr>
            <p:ph type="sldNum" sz="quarter" idx="10"/>
          </p:nvPr>
        </p:nvSpPr>
        <p:spPr/>
        <p:txBody>
          <a:bodyPr/>
          <a:lstStyle/>
          <a:p>
            <a:fld id="{7934E7AA-586C-4B13-A389-1429762DA247}" type="slidenum">
              <a:rPr lang="en-US" smtClean="0"/>
              <a:pPr/>
              <a:t>25</a:t>
            </a:fld>
            <a:endParaRPr lang="en-US"/>
          </a:p>
        </p:txBody>
      </p:sp>
      <p:sp>
        <p:nvSpPr>
          <p:cNvPr id="4" name="Text Placeholder 3"/>
          <p:cNvSpPr>
            <a:spLocks noGrp="1"/>
          </p:cNvSpPr>
          <p:nvPr>
            <p:ph type="body" sz="quarter" idx="11"/>
          </p:nvPr>
        </p:nvSpPr>
        <p:spPr>
          <a:xfrm>
            <a:off x="513566" y="1540701"/>
            <a:ext cx="11073009" cy="4358449"/>
          </a:xfrm>
        </p:spPr>
        <p:txBody>
          <a:bodyPr vert="horz" lIns="685800" tIns="45720" rIns="685800" bIns="228600" rtlCol="0" anchor="t">
            <a:normAutofit/>
          </a:bodyPr>
          <a:lstStyle/>
          <a:p>
            <a:r>
              <a:rPr lang="en-US" sz="3200" dirty="0">
                <a:latin typeface="Source Sans Pro"/>
                <a:ea typeface="Source Sans Pro"/>
              </a:rPr>
              <a:t>The changes to the CCFS-320 went live at 2024-25 P2. </a:t>
            </a:r>
          </a:p>
          <a:p>
            <a:r>
              <a:rPr lang="en-US" sz="3200" dirty="0">
                <a:latin typeface="Source Sans Pro"/>
                <a:ea typeface="Source Sans Pro"/>
              </a:rPr>
              <a:t>Special thank you to the districts who served as Beta testers and provided feedback on the updates.</a:t>
            </a:r>
          </a:p>
          <a:p>
            <a:r>
              <a:rPr lang="en-US" sz="3200" dirty="0">
                <a:latin typeface="Source Sans Pro"/>
                <a:ea typeface="Source Sans Pro"/>
              </a:rPr>
              <a:t>Districts who have not transitioned, can reach out to us and use our test environment to use the new system. </a:t>
            </a:r>
          </a:p>
          <a:p>
            <a:r>
              <a:rPr lang="en-US" sz="3200" dirty="0"/>
              <a:t>2024-25 R1 will be the next period where districts can transition. </a:t>
            </a:r>
          </a:p>
          <a:p>
            <a:endParaRPr lang="en-US" dirty="0"/>
          </a:p>
          <a:p>
            <a:pPr marL="0" indent="0">
              <a:buNone/>
            </a:pPr>
            <a:endParaRPr lang="en-US" dirty="0">
              <a:latin typeface="Source Sans Pro"/>
              <a:ea typeface="Source Sans Pro"/>
            </a:endParaRPr>
          </a:p>
          <a:p>
            <a:endParaRPr lang="en-US" dirty="0"/>
          </a:p>
          <a:p>
            <a:endParaRPr lang="en-US" dirty="0"/>
          </a:p>
        </p:txBody>
      </p:sp>
    </p:spTree>
    <p:extLst>
      <p:ext uri="{BB962C8B-B14F-4D97-AF65-F5344CB8AC3E}">
        <p14:creationId xmlns:p14="http://schemas.microsoft.com/office/powerpoint/2010/main" val="148919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2E5F9B-B1B5-BE91-A89B-91CB5BF8FBCD}"/>
              </a:ext>
            </a:extLst>
          </p:cNvPr>
          <p:cNvSpPr>
            <a:spLocks noGrp="1"/>
          </p:cNvSpPr>
          <p:nvPr>
            <p:ph type="title"/>
          </p:nvPr>
        </p:nvSpPr>
        <p:spPr/>
        <p:txBody>
          <a:bodyPr/>
          <a:lstStyle/>
          <a:p>
            <a:r>
              <a:rPr lang="en-US" dirty="0"/>
              <a:t>Transition to the new Methods</a:t>
            </a:r>
          </a:p>
        </p:txBody>
      </p:sp>
      <p:sp>
        <p:nvSpPr>
          <p:cNvPr id="5" name="Slide Number Placeholder 4"/>
          <p:cNvSpPr>
            <a:spLocks noGrp="1"/>
          </p:cNvSpPr>
          <p:nvPr>
            <p:ph type="sldNum" sz="quarter" idx="10"/>
          </p:nvPr>
        </p:nvSpPr>
        <p:spPr/>
        <p:txBody>
          <a:bodyPr/>
          <a:lstStyle/>
          <a:p>
            <a:fld id="{7934E7AA-586C-4B13-A389-1429762DA247}" type="slidenum">
              <a:rPr lang="en-US" smtClean="0"/>
              <a:pPr/>
              <a:t>26</a:t>
            </a:fld>
            <a:endParaRPr lang="en-US"/>
          </a:p>
        </p:txBody>
      </p:sp>
      <p:sp>
        <p:nvSpPr>
          <p:cNvPr id="7" name="Text Placeholder 6">
            <a:extLst>
              <a:ext uri="{FF2B5EF4-FFF2-40B4-BE49-F238E27FC236}">
                <a16:creationId xmlns:a16="http://schemas.microsoft.com/office/drawing/2014/main" id="{DC1F0244-D62E-1B88-76B2-08852982B478}"/>
              </a:ext>
            </a:extLst>
          </p:cNvPr>
          <p:cNvSpPr>
            <a:spLocks noGrp="1"/>
          </p:cNvSpPr>
          <p:nvPr>
            <p:ph type="body" sz="quarter" idx="11"/>
          </p:nvPr>
        </p:nvSpPr>
        <p:spPr>
          <a:xfrm>
            <a:off x="726510" y="1690687"/>
            <a:ext cx="10627290" cy="3773487"/>
          </a:xfrm>
        </p:spPr>
        <p:txBody>
          <a:bodyPr>
            <a:normAutofit/>
          </a:bodyPr>
          <a:lstStyle/>
          <a:p>
            <a:pPr>
              <a:spcBef>
                <a:spcPts val="0"/>
              </a:spcBef>
            </a:pPr>
            <a:r>
              <a:rPr lang="en-US" sz="2600" dirty="0"/>
              <a:t>Districts will have the option to transition into the new methods in 2024-25, 2025-26 or wait until 2026-27, when it is mandatory that all districts comply with the new rules. </a:t>
            </a:r>
          </a:p>
          <a:p>
            <a:pPr>
              <a:spcBef>
                <a:spcPts val="0"/>
              </a:spcBef>
            </a:pPr>
            <a:endParaRPr lang="en-US" sz="2600" dirty="0"/>
          </a:p>
          <a:p>
            <a:pPr>
              <a:spcBef>
                <a:spcPts val="0"/>
              </a:spcBef>
            </a:pPr>
            <a:r>
              <a:rPr lang="en-US" sz="2600" dirty="0"/>
              <a:t>Districts will be able to transition at P2 or R1 in 2024-25 and P1 or R1 in 2025-26, depending when they are ready. </a:t>
            </a:r>
          </a:p>
          <a:p>
            <a:pPr marL="0" indent="0">
              <a:spcBef>
                <a:spcPts val="0"/>
              </a:spcBef>
              <a:buNone/>
            </a:pPr>
            <a:endParaRPr lang="en-US" sz="2600" dirty="0"/>
          </a:p>
          <a:p>
            <a:pPr>
              <a:spcBef>
                <a:spcPts val="0"/>
              </a:spcBef>
            </a:pPr>
            <a:r>
              <a:rPr lang="en-US" sz="2600" dirty="0"/>
              <a:t>Districts will not be allowed to reverse their decisions. </a:t>
            </a:r>
          </a:p>
          <a:p>
            <a:pPr>
              <a:spcBef>
                <a:spcPts val="0"/>
              </a:spcBef>
            </a:pPr>
            <a:endParaRPr lang="en-US" sz="2600" dirty="0"/>
          </a:p>
          <a:p>
            <a:pPr>
              <a:spcBef>
                <a:spcPts val="0"/>
              </a:spcBef>
            </a:pPr>
            <a:r>
              <a:rPr lang="en-US" sz="2600" dirty="0"/>
              <a:t>For multi-college districts, only the district can make the transition. </a:t>
            </a:r>
          </a:p>
        </p:txBody>
      </p:sp>
    </p:spTree>
    <p:extLst>
      <p:ext uri="{BB962C8B-B14F-4D97-AF65-F5344CB8AC3E}">
        <p14:creationId xmlns:p14="http://schemas.microsoft.com/office/powerpoint/2010/main" val="78870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AFB693-120E-E7A9-CA4B-7D51655AF95E}"/>
              </a:ext>
            </a:extLst>
          </p:cNvPr>
          <p:cNvSpPr>
            <a:spLocks noGrp="1"/>
          </p:cNvSpPr>
          <p:nvPr>
            <p:ph type="title"/>
          </p:nvPr>
        </p:nvSpPr>
        <p:spPr/>
        <p:txBody>
          <a:bodyPr/>
          <a:lstStyle/>
          <a:p>
            <a:r>
              <a:rPr lang="en-US"/>
              <a:t>Transition Administrator</a:t>
            </a:r>
          </a:p>
        </p:txBody>
      </p:sp>
      <p:sp>
        <p:nvSpPr>
          <p:cNvPr id="6" name="Slide Number Placeholder 5"/>
          <p:cNvSpPr>
            <a:spLocks noGrp="1"/>
          </p:cNvSpPr>
          <p:nvPr>
            <p:ph type="sldNum" sz="quarter" idx="10"/>
          </p:nvPr>
        </p:nvSpPr>
        <p:spPr/>
        <p:txBody>
          <a:bodyPr/>
          <a:lstStyle/>
          <a:p>
            <a:fld id="{7934E7AA-586C-4B13-A389-1429762DA247}" type="slidenum">
              <a:rPr lang="en-US" smtClean="0"/>
              <a:pPr/>
              <a:t>27</a:t>
            </a:fld>
            <a:endParaRPr lang="en-US"/>
          </a:p>
        </p:txBody>
      </p:sp>
      <p:sp>
        <p:nvSpPr>
          <p:cNvPr id="8" name="Text Placeholder 7">
            <a:extLst>
              <a:ext uri="{FF2B5EF4-FFF2-40B4-BE49-F238E27FC236}">
                <a16:creationId xmlns:a16="http://schemas.microsoft.com/office/drawing/2014/main" id="{D7BE8811-40CF-6182-AFDA-7463D88FB340}"/>
              </a:ext>
            </a:extLst>
          </p:cNvPr>
          <p:cNvSpPr>
            <a:spLocks noGrp="1"/>
          </p:cNvSpPr>
          <p:nvPr>
            <p:ph type="body" sz="quarter" idx="11"/>
          </p:nvPr>
        </p:nvSpPr>
        <p:spPr>
          <a:xfrm>
            <a:off x="784442" y="1490597"/>
            <a:ext cx="10623115" cy="4146114"/>
          </a:xfrm>
        </p:spPr>
        <p:txBody>
          <a:bodyPr>
            <a:normAutofit fontScale="77500" lnSpcReduction="20000"/>
          </a:bodyPr>
          <a:lstStyle/>
          <a:p>
            <a:r>
              <a:rPr lang="en-US" dirty="0"/>
              <a:t>The CCFS-320 will have a new level of authority</a:t>
            </a:r>
            <a:r>
              <a:rPr lang="en-US" dirty="0">
                <a:solidFill>
                  <a:srgbClr val="000000"/>
                </a:solidFill>
              </a:rPr>
              <a:t>:</a:t>
            </a:r>
            <a:r>
              <a:rPr lang="en-US" dirty="0"/>
              <a:t> the transition administrator. </a:t>
            </a:r>
          </a:p>
          <a:p>
            <a:r>
              <a:rPr lang="en-US" dirty="0"/>
              <a:t>The transition administrator will be tasked with deciding whether the districts will use the new standardized attendance accounting methods in 2024-25, 2025-26 or wait until 2026-27. </a:t>
            </a:r>
          </a:p>
          <a:p>
            <a:r>
              <a:rPr lang="en-US" dirty="0"/>
              <a:t>Transitions administrators will be given the choice at the following fiscal years and periods:</a:t>
            </a:r>
          </a:p>
          <a:p>
            <a:pPr lvl="1"/>
            <a:r>
              <a:rPr lang="en-US" b="1" strike="sngStrike" dirty="0"/>
              <a:t>2024-25 P2</a:t>
            </a:r>
          </a:p>
          <a:p>
            <a:pPr lvl="1"/>
            <a:r>
              <a:rPr lang="en-US" dirty="0"/>
              <a:t>2024-25 R1</a:t>
            </a:r>
          </a:p>
          <a:p>
            <a:pPr lvl="1"/>
            <a:r>
              <a:rPr lang="en-US" dirty="0"/>
              <a:t>2025-26 P1</a:t>
            </a:r>
          </a:p>
          <a:p>
            <a:pPr lvl="1"/>
            <a:r>
              <a:rPr lang="en-US" dirty="0"/>
              <a:t>2025-26 R1</a:t>
            </a:r>
          </a:p>
          <a:p>
            <a:r>
              <a:rPr lang="en-US" dirty="0"/>
              <a:t>The transition administrator can be an existing 320 user, and they can keep all their existing authority. </a:t>
            </a:r>
          </a:p>
          <a:p>
            <a:r>
              <a:rPr lang="en-US" dirty="0"/>
              <a:t>Districts can change their transition administrator, by contacting </a:t>
            </a:r>
            <a:r>
              <a:rPr lang="en-US" dirty="0">
                <a:hlinkClick r:id="rId2"/>
              </a:rPr>
              <a:t>ccfs320admin@cccco.edu</a:t>
            </a:r>
            <a:r>
              <a:rPr lang="en-US" dirty="0"/>
              <a:t>. </a:t>
            </a:r>
          </a:p>
        </p:txBody>
      </p:sp>
    </p:spTree>
    <p:extLst>
      <p:ext uri="{BB962C8B-B14F-4D97-AF65-F5344CB8AC3E}">
        <p14:creationId xmlns:p14="http://schemas.microsoft.com/office/powerpoint/2010/main" val="417872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3A8B58-1B3C-1274-D3DF-4E26281553E7}"/>
              </a:ext>
            </a:extLst>
          </p:cNvPr>
          <p:cNvSpPr>
            <a:spLocks noGrp="1"/>
          </p:cNvSpPr>
          <p:nvPr>
            <p:ph type="title"/>
          </p:nvPr>
        </p:nvSpPr>
        <p:spPr/>
        <p:txBody>
          <a:bodyPr/>
          <a:lstStyle/>
          <a:p>
            <a:r>
              <a:rPr lang="en-US"/>
              <a:t>Transition Notification</a:t>
            </a:r>
          </a:p>
        </p:txBody>
      </p:sp>
      <p:sp>
        <p:nvSpPr>
          <p:cNvPr id="5" name="Slide Number Placeholder 4"/>
          <p:cNvSpPr>
            <a:spLocks noGrp="1"/>
          </p:cNvSpPr>
          <p:nvPr>
            <p:ph type="sldNum" sz="quarter" idx="10"/>
          </p:nvPr>
        </p:nvSpPr>
        <p:spPr/>
        <p:txBody>
          <a:bodyPr/>
          <a:lstStyle/>
          <a:p>
            <a:fld id="{7934E7AA-586C-4B13-A389-1429762DA247}" type="slidenum">
              <a:rPr lang="en-US" smtClean="0"/>
              <a:pPr/>
              <a:t>28</a:t>
            </a:fld>
            <a:endParaRPr lang="en-US"/>
          </a:p>
        </p:txBody>
      </p:sp>
      <p:sp>
        <p:nvSpPr>
          <p:cNvPr id="11" name="Text Placeholder 10">
            <a:extLst>
              <a:ext uri="{FF2B5EF4-FFF2-40B4-BE49-F238E27FC236}">
                <a16:creationId xmlns:a16="http://schemas.microsoft.com/office/drawing/2014/main" id="{F6E3F78C-40E8-E11D-FC8F-B0290CFB08D5}"/>
              </a:ext>
            </a:extLst>
          </p:cNvPr>
          <p:cNvSpPr>
            <a:spLocks noGrp="1"/>
          </p:cNvSpPr>
          <p:nvPr>
            <p:ph type="body" sz="quarter" idx="11"/>
          </p:nvPr>
        </p:nvSpPr>
        <p:spPr>
          <a:xfrm>
            <a:off x="651353" y="1340069"/>
            <a:ext cx="10702448" cy="4070350"/>
          </a:xfrm>
        </p:spPr>
        <p:txBody>
          <a:bodyPr/>
          <a:lstStyle/>
          <a:p>
            <a:r>
              <a:rPr lang="en-US" dirty="0"/>
              <a:t>At the start of P2/R1 in 2024-25 and P1/R1 in 2025-26, districts will see the following message:</a:t>
            </a:r>
          </a:p>
          <a:p>
            <a:pPr marL="0" indent="0">
              <a:buNone/>
            </a:pPr>
            <a:endParaRPr lang="en-US" dirty="0"/>
          </a:p>
          <a:p>
            <a:pPr marL="0" indent="0">
              <a:buNone/>
            </a:pPr>
            <a:endParaRPr lang="en-US" dirty="0"/>
          </a:p>
          <a:p>
            <a:r>
              <a:rPr lang="en-US" dirty="0"/>
              <a:t>Confirmation Message:</a:t>
            </a:r>
          </a:p>
          <a:p>
            <a:endParaRPr lang="en-US" dirty="0"/>
          </a:p>
        </p:txBody>
      </p:sp>
      <p:pic>
        <p:nvPicPr>
          <p:cNvPr id="18" name="Picture 17">
            <a:extLst>
              <a:ext uri="{FF2B5EF4-FFF2-40B4-BE49-F238E27FC236}">
                <a16:creationId xmlns:a16="http://schemas.microsoft.com/office/drawing/2014/main" id="{E56E8405-A688-2D8C-E5A0-083139015F4C}"/>
              </a:ext>
            </a:extLst>
          </p:cNvPr>
          <p:cNvPicPr>
            <a:picLocks noChangeAspect="1"/>
          </p:cNvPicPr>
          <p:nvPr/>
        </p:nvPicPr>
        <p:blipFill>
          <a:blip r:embed="rId2"/>
          <a:stretch>
            <a:fillRect/>
          </a:stretch>
        </p:blipFill>
        <p:spPr>
          <a:xfrm>
            <a:off x="810282" y="2170549"/>
            <a:ext cx="5676900" cy="866775"/>
          </a:xfrm>
          <a:prstGeom prst="rect">
            <a:avLst/>
          </a:prstGeom>
        </p:spPr>
      </p:pic>
      <p:pic>
        <p:nvPicPr>
          <p:cNvPr id="24" name="Picture 23">
            <a:extLst>
              <a:ext uri="{FF2B5EF4-FFF2-40B4-BE49-F238E27FC236}">
                <a16:creationId xmlns:a16="http://schemas.microsoft.com/office/drawing/2014/main" id="{F19A44D6-82C4-8549-72CB-D058BB561227}"/>
              </a:ext>
            </a:extLst>
          </p:cNvPr>
          <p:cNvPicPr>
            <a:picLocks noChangeAspect="1"/>
          </p:cNvPicPr>
          <p:nvPr/>
        </p:nvPicPr>
        <p:blipFill>
          <a:blip r:embed="rId3"/>
          <a:stretch>
            <a:fillRect/>
          </a:stretch>
        </p:blipFill>
        <p:spPr>
          <a:xfrm>
            <a:off x="810282" y="3696685"/>
            <a:ext cx="7029450" cy="2228850"/>
          </a:xfrm>
          <a:prstGeom prst="rect">
            <a:avLst/>
          </a:prstGeom>
        </p:spPr>
      </p:pic>
    </p:spTree>
    <p:extLst>
      <p:ext uri="{BB962C8B-B14F-4D97-AF65-F5344CB8AC3E}">
        <p14:creationId xmlns:p14="http://schemas.microsoft.com/office/powerpoint/2010/main" val="22957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B52419-6999-073C-935F-3918C67FCC2F}"/>
              </a:ext>
            </a:extLst>
          </p:cNvPr>
          <p:cNvSpPr>
            <a:spLocks noGrp="1"/>
          </p:cNvSpPr>
          <p:nvPr>
            <p:ph type="title"/>
          </p:nvPr>
        </p:nvSpPr>
        <p:spPr>
          <a:xfrm>
            <a:off x="354903" y="1"/>
            <a:ext cx="12192000" cy="1346751"/>
          </a:xfrm>
        </p:spPr>
        <p:txBody>
          <a:bodyPr/>
          <a:lstStyle/>
          <a:p>
            <a:r>
              <a:rPr lang="en-US" dirty="0"/>
              <a:t>Transition Notification – No Response</a:t>
            </a:r>
          </a:p>
        </p:txBody>
      </p:sp>
      <p:sp>
        <p:nvSpPr>
          <p:cNvPr id="5" name="Slide Number Placeholder 4"/>
          <p:cNvSpPr>
            <a:spLocks noGrp="1"/>
          </p:cNvSpPr>
          <p:nvPr>
            <p:ph type="sldNum" sz="quarter" idx="10"/>
          </p:nvPr>
        </p:nvSpPr>
        <p:spPr/>
        <p:txBody>
          <a:bodyPr/>
          <a:lstStyle/>
          <a:p>
            <a:fld id="{7934E7AA-586C-4B13-A389-1429762DA247}" type="slidenum">
              <a:rPr lang="en-US" smtClean="0"/>
              <a:pPr/>
              <a:t>29</a:t>
            </a:fld>
            <a:endParaRPr lang="en-US"/>
          </a:p>
        </p:txBody>
      </p:sp>
      <p:sp>
        <p:nvSpPr>
          <p:cNvPr id="7" name="Text Placeholder 6">
            <a:extLst>
              <a:ext uri="{FF2B5EF4-FFF2-40B4-BE49-F238E27FC236}">
                <a16:creationId xmlns:a16="http://schemas.microsoft.com/office/drawing/2014/main" id="{DF7A6B7B-4AEA-F46F-E4C8-3C1108BD62A2}"/>
              </a:ext>
            </a:extLst>
          </p:cNvPr>
          <p:cNvSpPr>
            <a:spLocks noGrp="1"/>
          </p:cNvSpPr>
          <p:nvPr>
            <p:ph type="body" sz="quarter" idx="11"/>
          </p:nvPr>
        </p:nvSpPr>
        <p:spPr>
          <a:xfrm>
            <a:off x="638827" y="1311965"/>
            <a:ext cx="11198270" cy="4587185"/>
          </a:xfrm>
        </p:spPr>
        <p:txBody>
          <a:bodyPr>
            <a:normAutofit lnSpcReduction="10000"/>
          </a:bodyPr>
          <a:lstStyle/>
          <a:p>
            <a:r>
              <a:rPr lang="en-US" dirty="0"/>
              <a:t>Districts whose transition administrator has not made a selection choice will get the following message:</a:t>
            </a:r>
          </a:p>
          <a:p>
            <a:endParaRPr lang="en-US" dirty="0"/>
          </a:p>
          <a:p>
            <a:endParaRPr lang="en-US" dirty="0"/>
          </a:p>
          <a:p>
            <a:endParaRPr lang="en-US" dirty="0"/>
          </a:p>
          <a:p>
            <a:endParaRPr lang="en-US" dirty="0"/>
          </a:p>
          <a:p>
            <a:r>
              <a:rPr lang="en-US" dirty="0"/>
              <a:t>Transition administrators first received this message in early March when the CCFS-320 was ready for 2024-25 P2.</a:t>
            </a:r>
          </a:p>
          <a:p>
            <a:r>
              <a:rPr lang="en-US" dirty="0"/>
              <a:t>All transition administrators should expect to see a similar message at 2024-25 R1, 2025-26 P1/R1.</a:t>
            </a:r>
          </a:p>
          <a:p>
            <a:endParaRPr lang="en-US" dirty="0"/>
          </a:p>
          <a:p>
            <a:endParaRPr lang="en-US" dirty="0"/>
          </a:p>
        </p:txBody>
      </p:sp>
      <p:pic>
        <p:nvPicPr>
          <p:cNvPr id="9" name="Picture 8">
            <a:extLst>
              <a:ext uri="{FF2B5EF4-FFF2-40B4-BE49-F238E27FC236}">
                <a16:creationId xmlns:a16="http://schemas.microsoft.com/office/drawing/2014/main" id="{FF14ECA7-EB16-EA17-3674-8FEDE9F7C134}"/>
              </a:ext>
            </a:extLst>
          </p:cNvPr>
          <p:cNvPicPr>
            <a:picLocks noChangeAspect="1"/>
          </p:cNvPicPr>
          <p:nvPr/>
        </p:nvPicPr>
        <p:blipFill>
          <a:blip r:embed="rId2"/>
          <a:stretch>
            <a:fillRect/>
          </a:stretch>
        </p:blipFill>
        <p:spPr>
          <a:xfrm>
            <a:off x="865124" y="2093456"/>
            <a:ext cx="6355654" cy="1654571"/>
          </a:xfrm>
          <a:prstGeom prst="rect">
            <a:avLst/>
          </a:prstGeom>
        </p:spPr>
      </p:pic>
    </p:spTree>
    <p:extLst>
      <p:ext uri="{BB962C8B-B14F-4D97-AF65-F5344CB8AC3E}">
        <p14:creationId xmlns:p14="http://schemas.microsoft.com/office/powerpoint/2010/main" val="250546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endParaRPr lang="en-US" altLang="en-US" dirty="0">
              <a:solidFill>
                <a:schemeClr val="tx1"/>
              </a:solidFill>
            </a:endParaRPr>
          </a:p>
        </p:txBody>
      </p:sp>
      <p:sp>
        <p:nvSpPr>
          <p:cNvPr id="87043" name="Rectangle 3"/>
          <p:cNvSpPr>
            <a:spLocks noGrp="1" noChangeArrowheads="1"/>
          </p:cNvSpPr>
          <p:nvPr>
            <p:ph type="body" idx="1"/>
          </p:nvPr>
        </p:nvSpPr>
        <p:spPr>
          <a:xfrm>
            <a:off x="625641" y="1577340"/>
            <a:ext cx="10936705" cy="4149692"/>
          </a:xfrm>
        </p:spPr>
        <p:txBody>
          <a:bodyPr>
            <a:normAutofit/>
          </a:bodyPr>
          <a:lstStyle/>
          <a:p>
            <a:pPr marL="0" indent="0">
              <a:buNone/>
            </a:pPr>
            <a:r>
              <a:rPr lang="en-US" altLang="en-US" sz="6000" b="1" dirty="0">
                <a:solidFill>
                  <a:schemeClr val="accent5">
                    <a:lumMod val="50000"/>
                  </a:schemeClr>
                </a:solidFill>
              </a:rPr>
              <a:t>New Standardized Attendance Accounting Method for Credit Courses</a:t>
            </a:r>
          </a:p>
          <a:p>
            <a:endParaRPr lang="en-US" altLang="en-US" dirty="0">
              <a:solidFill>
                <a:schemeClr val="tx1"/>
              </a:solidFill>
            </a:endParaRP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34171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509E74-14CD-078D-F0A6-8C1DEDF9BB93}"/>
              </a:ext>
            </a:extLst>
          </p:cNvPr>
          <p:cNvSpPr>
            <a:spLocks noGrp="1"/>
          </p:cNvSpPr>
          <p:nvPr>
            <p:ph type="title"/>
          </p:nvPr>
        </p:nvSpPr>
        <p:spPr/>
        <p:txBody>
          <a:bodyPr/>
          <a:lstStyle/>
          <a:p>
            <a:r>
              <a:rPr lang="en-US"/>
              <a:t>Changes to the College Parts</a:t>
            </a:r>
          </a:p>
        </p:txBody>
      </p:sp>
      <p:sp>
        <p:nvSpPr>
          <p:cNvPr id="5" name="Slide Number Placeholder 4"/>
          <p:cNvSpPr>
            <a:spLocks noGrp="1"/>
          </p:cNvSpPr>
          <p:nvPr>
            <p:ph type="sldNum" sz="quarter" idx="10"/>
          </p:nvPr>
        </p:nvSpPr>
        <p:spPr/>
        <p:txBody>
          <a:bodyPr/>
          <a:lstStyle/>
          <a:p>
            <a:fld id="{7934E7AA-586C-4B13-A389-1429762DA247}" type="slidenum">
              <a:rPr lang="en-US" smtClean="0"/>
              <a:pPr/>
              <a:t>30</a:t>
            </a:fld>
            <a:endParaRPr lang="en-US"/>
          </a:p>
        </p:txBody>
      </p:sp>
      <p:sp>
        <p:nvSpPr>
          <p:cNvPr id="7" name="Text Placeholder 6">
            <a:extLst>
              <a:ext uri="{FF2B5EF4-FFF2-40B4-BE49-F238E27FC236}">
                <a16:creationId xmlns:a16="http://schemas.microsoft.com/office/drawing/2014/main" id="{381FF1ED-BDA2-4D2A-5F38-965A59435054}"/>
              </a:ext>
            </a:extLst>
          </p:cNvPr>
          <p:cNvSpPr>
            <a:spLocks noGrp="1"/>
          </p:cNvSpPr>
          <p:nvPr>
            <p:ph type="body" sz="quarter" idx="11"/>
          </p:nvPr>
        </p:nvSpPr>
        <p:spPr/>
        <p:txBody>
          <a:bodyPr vert="horz" lIns="685800" tIns="45720" rIns="685800" bIns="228600" rtlCol="0" anchor="t">
            <a:normAutofit fontScale="92500" lnSpcReduction="20000"/>
          </a:bodyPr>
          <a:lstStyle/>
          <a:p>
            <a:r>
              <a:rPr lang="en-US" dirty="0">
                <a:latin typeface="Source Sans Pro"/>
                <a:ea typeface="Source Sans Pro"/>
              </a:rPr>
              <a:t>Districts will see a new ‘Part’ in the 320 called Standardized Part.</a:t>
            </a:r>
          </a:p>
          <a:p>
            <a:r>
              <a:rPr lang="en-US" dirty="0">
                <a:latin typeface="Source Sans Pro"/>
                <a:ea typeface="Source Sans Pro"/>
              </a:rPr>
              <a:t>This new part will be visible only to districts who transition to the new methods under the College Forms section. </a:t>
            </a:r>
          </a:p>
          <a:p>
            <a:r>
              <a:rPr lang="en-US" dirty="0">
                <a:latin typeface="Source Sans Pro"/>
                <a:ea typeface="Source Sans Pro"/>
              </a:rPr>
              <a:t>Districts will enter their contact hours produced by the new Standardized Attendance Accounting under this new part.</a:t>
            </a:r>
          </a:p>
          <a:p>
            <a:r>
              <a:rPr lang="en-US" dirty="0">
                <a:latin typeface="Source Sans Pro"/>
                <a:ea typeface="Source Sans Pro"/>
              </a:rPr>
              <a:t>Districts that transition into the new method will </a:t>
            </a:r>
            <a:r>
              <a:rPr lang="en-US" b="1" dirty="0">
                <a:latin typeface="Source Sans Pro"/>
                <a:ea typeface="Source Sans Pro"/>
              </a:rPr>
              <a:t>NOT</a:t>
            </a:r>
            <a:r>
              <a:rPr lang="en-US" dirty="0">
                <a:latin typeface="Source Sans Pro"/>
                <a:ea typeface="Source Sans Pro"/>
              </a:rPr>
              <a:t> see the following parts under the College Forms section:</a:t>
            </a:r>
          </a:p>
          <a:p>
            <a:pPr lvl="1"/>
            <a:r>
              <a:rPr lang="en-US" dirty="0">
                <a:latin typeface="Source Sans Pro"/>
                <a:ea typeface="Source Sans Pro"/>
              </a:rPr>
              <a:t>Part II – Weekly Census</a:t>
            </a:r>
          </a:p>
          <a:p>
            <a:pPr lvl="1"/>
            <a:r>
              <a:rPr lang="en-US" dirty="0">
                <a:latin typeface="Source Sans Pro"/>
                <a:ea typeface="Source Sans Pro"/>
              </a:rPr>
              <a:t>Part III – Daily Census</a:t>
            </a:r>
          </a:p>
          <a:p>
            <a:pPr lvl="1"/>
            <a:r>
              <a:rPr lang="en-US" dirty="0">
                <a:latin typeface="Source Sans Pro"/>
                <a:ea typeface="Source Sans Pro"/>
              </a:rPr>
              <a:t>Part V – Alternative Attendance Accounting – Weekly</a:t>
            </a:r>
          </a:p>
          <a:p>
            <a:pPr lvl="1"/>
            <a:r>
              <a:rPr lang="en-US" dirty="0">
                <a:latin typeface="Source Sans Pro"/>
                <a:ea typeface="Source Sans Pro"/>
              </a:rPr>
              <a:t>Part VI – Alternative Attendance Accounting – Daily </a:t>
            </a:r>
          </a:p>
        </p:txBody>
      </p:sp>
    </p:spTree>
    <p:extLst>
      <p:ext uri="{BB962C8B-B14F-4D97-AF65-F5344CB8AC3E}">
        <p14:creationId xmlns:p14="http://schemas.microsoft.com/office/powerpoint/2010/main" val="2831331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CDE1CF-2B65-5923-05DD-EF81738F2C15}"/>
              </a:ext>
            </a:extLst>
          </p:cNvPr>
          <p:cNvSpPr>
            <a:spLocks noGrp="1"/>
          </p:cNvSpPr>
          <p:nvPr>
            <p:ph type="title"/>
          </p:nvPr>
        </p:nvSpPr>
        <p:spPr/>
        <p:txBody>
          <a:bodyPr/>
          <a:lstStyle/>
          <a:p>
            <a:r>
              <a:rPr lang="en-US"/>
              <a:t>New Layout of the College Forms (Transition Districts Only)</a:t>
            </a:r>
          </a:p>
        </p:txBody>
      </p:sp>
      <p:sp>
        <p:nvSpPr>
          <p:cNvPr id="5" name="Slide Number Placeholder 4"/>
          <p:cNvSpPr>
            <a:spLocks noGrp="1"/>
          </p:cNvSpPr>
          <p:nvPr>
            <p:ph type="sldNum" sz="quarter" idx="10"/>
          </p:nvPr>
        </p:nvSpPr>
        <p:spPr/>
        <p:txBody>
          <a:bodyPr/>
          <a:lstStyle/>
          <a:p>
            <a:fld id="{7934E7AA-586C-4B13-A389-1429762DA247}" type="slidenum">
              <a:rPr lang="en-US" smtClean="0"/>
              <a:pPr/>
              <a:t>31</a:t>
            </a:fld>
            <a:endParaRPr lang="en-US"/>
          </a:p>
        </p:txBody>
      </p:sp>
      <p:sp>
        <p:nvSpPr>
          <p:cNvPr id="7" name="Text Placeholder 6">
            <a:extLst>
              <a:ext uri="{FF2B5EF4-FFF2-40B4-BE49-F238E27FC236}">
                <a16:creationId xmlns:a16="http://schemas.microsoft.com/office/drawing/2014/main" id="{9B6BA829-FB03-3A47-9C8F-CD6FE5818B11}"/>
              </a:ext>
            </a:extLst>
          </p:cNvPr>
          <p:cNvSpPr>
            <a:spLocks noGrp="1"/>
          </p:cNvSpPr>
          <p:nvPr>
            <p:ph type="body" sz="quarter" idx="11"/>
          </p:nvPr>
        </p:nvSpPr>
        <p:spPr/>
        <p:txBody>
          <a:bodyPr>
            <a:normAutofit/>
          </a:bodyPr>
          <a:lstStyle/>
          <a:p>
            <a:pPr marR="0" lvl="1">
              <a:spcAft>
                <a:spcPts val="0"/>
              </a:spcAft>
            </a:pPr>
            <a:r>
              <a:rPr lang="en-US"/>
              <a:t>Part I - FTES</a:t>
            </a:r>
          </a:p>
          <a:p>
            <a:pPr marR="0" lvl="1">
              <a:spcAft>
                <a:spcPts val="0"/>
              </a:spcAft>
            </a:pPr>
            <a:r>
              <a:rPr lang="en-US"/>
              <a:t>Supplemental</a:t>
            </a:r>
          </a:p>
          <a:p>
            <a:pPr marR="0" lvl="1">
              <a:spcAft>
                <a:spcPts val="0"/>
              </a:spcAft>
            </a:pPr>
            <a:r>
              <a:rPr lang="en-US">
                <a:highlight>
                  <a:srgbClr val="FFFF00"/>
                </a:highlight>
              </a:rPr>
              <a:t>Standardized Part – Student Contact Hours of Standardized Census Procedure Courses</a:t>
            </a:r>
          </a:p>
          <a:p>
            <a:pPr marR="0" lvl="1">
              <a:spcAft>
                <a:spcPts val="0"/>
              </a:spcAft>
            </a:pPr>
            <a:r>
              <a:rPr lang="en-US"/>
              <a:t>Part IV - Student Contact Hours of Actual (Positive) Hours of Attendance</a:t>
            </a:r>
          </a:p>
          <a:p>
            <a:pPr marR="0" lvl="1">
              <a:spcAft>
                <a:spcPts val="0"/>
              </a:spcAft>
            </a:pPr>
            <a:r>
              <a:rPr lang="en-US"/>
              <a:t>Part VII - Alternative Attendance Accounting Procedure - Noncredit</a:t>
            </a:r>
          </a:p>
          <a:p>
            <a:pPr marR="0" lvl="1">
              <a:spcAft>
                <a:spcPts val="0"/>
              </a:spcAft>
            </a:pPr>
            <a:r>
              <a:rPr lang="en-US"/>
              <a:t>Part VIII - FTES </a:t>
            </a:r>
            <a:r>
              <a:rPr lang="en-US" err="1"/>
              <a:t>Annualizers</a:t>
            </a:r>
            <a:r>
              <a:rPr lang="en-US"/>
              <a:t> (excluding Summer Intersession)</a:t>
            </a:r>
          </a:p>
          <a:p>
            <a:pPr marR="0" lvl="1">
              <a:spcAft>
                <a:spcPts val="0"/>
              </a:spcAft>
            </a:pPr>
            <a:r>
              <a:rPr lang="en-US"/>
              <a:t>F Factor - Faculty Contact Hours</a:t>
            </a:r>
          </a:p>
          <a:p>
            <a:endParaRPr lang="en-US"/>
          </a:p>
        </p:txBody>
      </p:sp>
    </p:spTree>
    <p:extLst>
      <p:ext uri="{BB962C8B-B14F-4D97-AF65-F5344CB8AC3E}">
        <p14:creationId xmlns:p14="http://schemas.microsoft.com/office/powerpoint/2010/main" val="2901658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9F05CC-CC0A-78BA-2003-97C0C488C4A3}"/>
              </a:ext>
            </a:extLst>
          </p:cNvPr>
          <p:cNvSpPr>
            <a:spLocks noGrp="1"/>
          </p:cNvSpPr>
          <p:nvPr>
            <p:ph type="title"/>
          </p:nvPr>
        </p:nvSpPr>
        <p:spPr/>
        <p:txBody>
          <a:bodyPr/>
          <a:lstStyle/>
          <a:p>
            <a:r>
              <a:rPr lang="en-US"/>
              <a:t>Standardized Part (College) Formula</a:t>
            </a:r>
          </a:p>
        </p:txBody>
      </p:sp>
      <p:sp>
        <p:nvSpPr>
          <p:cNvPr id="5" name="Slide Number Placeholder 4"/>
          <p:cNvSpPr>
            <a:spLocks noGrp="1"/>
          </p:cNvSpPr>
          <p:nvPr>
            <p:ph type="sldNum" sz="quarter" idx="10"/>
          </p:nvPr>
        </p:nvSpPr>
        <p:spPr/>
        <p:txBody>
          <a:bodyPr/>
          <a:lstStyle/>
          <a:p>
            <a:fld id="{7934E7AA-586C-4B13-A389-1429762DA247}" type="slidenum">
              <a:rPr lang="en-US" smtClean="0"/>
              <a:pPr/>
              <a:t>32</a:t>
            </a:fld>
            <a:endParaRPr lang="en-US"/>
          </a:p>
        </p:txBody>
      </p:sp>
      <p:sp>
        <p:nvSpPr>
          <p:cNvPr id="7" name="Text Placeholder 6">
            <a:extLst>
              <a:ext uri="{FF2B5EF4-FFF2-40B4-BE49-F238E27FC236}">
                <a16:creationId xmlns:a16="http://schemas.microsoft.com/office/drawing/2014/main" id="{E7B0A60A-6A1B-5734-227F-D4231423490B}"/>
              </a:ext>
            </a:extLst>
          </p:cNvPr>
          <p:cNvSpPr>
            <a:spLocks noGrp="1"/>
          </p:cNvSpPr>
          <p:nvPr>
            <p:ph type="body" sz="quarter" idx="11"/>
          </p:nvPr>
        </p:nvSpPr>
        <p:spPr>
          <a:xfrm>
            <a:off x="526093" y="1828800"/>
            <a:ext cx="10827708" cy="4070350"/>
          </a:xfrm>
        </p:spPr>
        <p:txBody>
          <a:bodyPr>
            <a:normAutofit/>
          </a:bodyPr>
          <a:lstStyle/>
          <a:p>
            <a:pPr>
              <a:spcBef>
                <a:spcPts val="0"/>
              </a:spcBef>
            </a:pPr>
            <a:r>
              <a:rPr lang="en-US" dirty="0"/>
              <a:t>Districts will be entering contact hours before they are divided by 525.</a:t>
            </a:r>
          </a:p>
          <a:p>
            <a:pPr lvl="1">
              <a:spcBef>
                <a:spcPts val="0"/>
              </a:spcBef>
            </a:pPr>
            <a:r>
              <a:rPr lang="en-US" dirty="0"/>
              <a:t>525 contact hours equal one FTES.</a:t>
            </a:r>
          </a:p>
          <a:p>
            <a:pPr>
              <a:spcBef>
                <a:spcPts val="0"/>
              </a:spcBef>
            </a:pPr>
            <a:endParaRPr lang="en-US" dirty="0"/>
          </a:p>
          <a:p>
            <a:pPr>
              <a:spcBef>
                <a:spcPts val="0"/>
              </a:spcBef>
            </a:pPr>
            <a:r>
              <a:rPr lang="en-US" dirty="0"/>
              <a:t>The 320 will divide the total contact hours by 525 and apply the annualizer at P1/P2 only in the appropriate sections. </a:t>
            </a:r>
          </a:p>
          <a:p>
            <a:pPr>
              <a:spcBef>
                <a:spcPts val="0"/>
              </a:spcBef>
            </a:pPr>
            <a:endParaRPr lang="en-US" dirty="0"/>
          </a:p>
          <a:p>
            <a:pPr>
              <a:spcBef>
                <a:spcPts val="0"/>
              </a:spcBef>
            </a:pPr>
            <a:r>
              <a:rPr lang="en-US" dirty="0"/>
              <a:t>Both resident and nonresident FTES are calculated the same way in the 320. </a:t>
            </a:r>
          </a:p>
        </p:txBody>
      </p:sp>
    </p:spTree>
    <p:extLst>
      <p:ext uri="{BB962C8B-B14F-4D97-AF65-F5344CB8AC3E}">
        <p14:creationId xmlns:p14="http://schemas.microsoft.com/office/powerpoint/2010/main" val="3879819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61FCDA-4AD7-E135-3DA4-DEF6E5817E08}"/>
              </a:ext>
            </a:extLst>
          </p:cNvPr>
          <p:cNvSpPr>
            <a:spLocks noGrp="1"/>
          </p:cNvSpPr>
          <p:nvPr>
            <p:ph type="title"/>
          </p:nvPr>
        </p:nvSpPr>
        <p:spPr/>
        <p:txBody>
          <a:bodyPr/>
          <a:lstStyle/>
          <a:p>
            <a:r>
              <a:rPr lang="en-US"/>
              <a:t>Standardized Part Table</a:t>
            </a:r>
          </a:p>
        </p:txBody>
      </p:sp>
      <p:pic>
        <p:nvPicPr>
          <p:cNvPr id="25" name="Content Placeholder 24">
            <a:extLst>
              <a:ext uri="{FF2B5EF4-FFF2-40B4-BE49-F238E27FC236}">
                <a16:creationId xmlns:a16="http://schemas.microsoft.com/office/drawing/2014/main" id="{28486BBB-4E1F-1307-8036-1155F5E28586}"/>
              </a:ext>
            </a:extLst>
          </p:cNvPr>
          <p:cNvPicPr>
            <a:picLocks noGrp="1" noChangeAspect="1"/>
          </p:cNvPicPr>
          <p:nvPr>
            <p:ph sz="half" idx="11"/>
          </p:nvPr>
        </p:nvPicPr>
        <p:blipFill>
          <a:blip r:embed="rId2"/>
          <a:stretch>
            <a:fillRect/>
          </a:stretch>
        </p:blipFill>
        <p:spPr>
          <a:xfrm>
            <a:off x="7362834" y="2097875"/>
            <a:ext cx="3990966" cy="2346306"/>
          </a:xfrm>
        </p:spPr>
      </p:pic>
      <p:sp>
        <p:nvSpPr>
          <p:cNvPr id="6" name="Slide Number Placeholder 5"/>
          <p:cNvSpPr>
            <a:spLocks noGrp="1"/>
          </p:cNvSpPr>
          <p:nvPr>
            <p:ph type="sldNum" sz="quarter" idx="10"/>
          </p:nvPr>
        </p:nvSpPr>
        <p:spPr/>
        <p:txBody>
          <a:bodyPr/>
          <a:lstStyle/>
          <a:p>
            <a:fld id="{7934E7AA-586C-4B13-A389-1429762DA247}" type="slidenum">
              <a:rPr lang="en-US" smtClean="0"/>
              <a:pPr/>
              <a:t>33</a:t>
            </a:fld>
            <a:endParaRPr lang="en-US"/>
          </a:p>
        </p:txBody>
      </p:sp>
      <p:pic>
        <p:nvPicPr>
          <p:cNvPr id="4" name="Content Placeholder 3" descr="A white sheet with black text&#10;&#10;Description automatically generated">
            <a:extLst>
              <a:ext uri="{FF2B5EF4-FFF2-40B4-BE49-F238E27FC236}">
                <a16:creationId xmlns:a16="http://schemas.microsoft.com/office/drawing/2014/main" id="{A33153FE-1097-3407-DFE3-6D1892EC8110}"/>
              </a:ext>
            </a:extLst>
          </p:cNvPr>
          <p:cNvPicPr>
            <a:picLocks noGrp="1" noChangeAspect="1"/>
          </p:cNvPicPr>
          <p:nvPr>
            <p:ph sz="half" idx="1"/>
          </p:nvPr>
        </p:nvPicPr>
        <p:blipFill>
          <a:blip r:embed="rId3"/>
          <a:stretch>
            <a:fillRect/>
          </a:stretch>
        </p:blipFill>
        <p:spPr>
          <a:xfrm>
            <a:off x="838200" y="2098481"/>
            <a:ext cx="6331102" cy="3732534"/>
          </a:xfrm>
        </p:spPr>
      </p:pic>
    </p:spTree>
    <p:extLst>
      <p:ext uri="{BB962C8B-B14F-4D97-AF65-F5344CB8AC3E}">
        <p14:creationId xmlns:p14="http://schemas.microsoft.com/office/powerpoint/2010/main" val="2412443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C7417E3-E60A-EABE-474C-AE89A31CA9D7}"/>
              </a:ext>
            </a:extLst>
          </p:cNvPr>
          <p:cNvSpPr>
            <a:spLocks noGrp="1"/>
          </p:cNvSpPr>
          <p:nvPr>
            <p:ph type="title"/>
          </p:nvPr>
        </p:nvSpPr>
        <p:spPr>
          <a:xfrm>
            <a:off x="5665005" y="0"/>
            <a:ext cx="6126480" cy="1825625"/>
          </a:xfrm>
        </p:spPr>
        <p:txBody>
          <a:bodyPr>
            <a:normAutofit fontScale="90000"/>
          </a:bodyPr>
          <a:lstStyle/>
          <a:p>
            <a:r>
              <a:rPr lang="en-US" dirty="0"/>
              <a:t>Updated Part VIII – FTES </a:t>
            </a:r>
            <a:r>
              <a:rPr lang="en-US" dirty="0" err="1"/>
              <a:t>Annualizers</a:t>
            </a:r>
            <a:endParaRPr lang="en-US" dirty="0"/>
          </a:p>
        </p:txBody>
      </p:sp>
      <p:sp>
        <p:nvSpPr>
          <p:cNvPr id="17" name="Text Placeholder 16">
            <a:extLst>
              <a:ext uri="{FF2B5EF4-FFF2-40B4-BE49-F238E27FC236}">
                <a16:creationId xmlns:a16="http://schemas.microsoft.com/office/drawing/2014/main" id="{571E2523-F485-C3C6-6571-5BF344CBF971}"/>
              </a:ext>
            </a:extLst>
          </p:cNvPr>
          <p:cNvSpPr>
            <a:spLocks noGrp="1"/>
          </p:cNvSpPr>
          <p:nvPr>
            <p:ph type="body" sz="quarter" idx="12"/>
          </p:nvPr>
        </p:nvSpPr>
        <p:spPr>
          <a:xfrm>
            <a:off x="5665005" y="1825624"/>
            <a:ext cx="6126162" cy="4156075"/>
          </a:xfrm>
        </p:spPr>
        <p:txBody>
          <a:bodyPr>
            <a:normAutofit/>
          </a:bodyPr>
          <a:lstStyle/>
          <a:p>
            <a:r>
              <a:rPr lang="en-US" dirty="0"/>
              <a:t>Contact hours produced by the Standardized Attendance Accounting Method will still use the </a:t>
            </a:r>
            <a:r>
              <a:rPr lang="en-US" dirty="0" err="1"/>
              <a:t>annualizer</a:t>
            </a:r>
            <a:r>
              <a:rPr lang="en-US" dirty="0"/>
              <a:t>.</a:t>
            </a:r>
          </a:p>
          <a:p>
            <a:r>
              <a:rPr lang="en-US" dirty="0" err="1"/>
              <a:t>Annualizer</a:t>
            </a:r>
            <a:r>
              <a:rPr lang="en-US" dirty="0"/>
              <a:t> is only applied at P1 and P2 and does not apply to Summer FTES.</a:t>
            </a:r>
          </a:p>
          <a:p>
            <a:r>
              <a:rPr lang="en-US" b="1" dirty="0"/>
              <a:t>TLM is not applied to the new Standardized Attendance Accounting Method.</a:t>
            </a:r>
          </a:p>
        </p:txBody>
      </p:sp>
      <p:sp>
        <p:nvSpPr>
          <p:cNvPr id="7" name="Slide Number Placeholder 6"/>
          <p:cNvSpPr>
            <a:spLocks noGrp="1"/>
          </p:cNvSpPr>
          <p:nvPr>
            <p:ph type="sldNum" sz="quarter" idx="10"/>
          </p:nvPr>
        </p:nvSpPr>
        <p:spPr/>
        <p:txBody>
          <a:bodyPr/>
          <a:lstStyle/>
          <a:p>
            <a:fld id="{7934E7AA-586C-4B13-A389-1429762DA247}" type="slidenum">
              <a:rPr lang="en-US" smtClean="0"/>
              <a:pPr/>
              <a:t>34</a:t>
            </a:fld>
            <a:endParaRPr lang="en-US"/>
          </a:p>
        </p:txBody>
      </p:sp>
      <p:pic>
        <p:nvPicPr>
          <p:cNvPr id="5" name="Content Placeholder 4">
            <a:extLst>
              <a:ext uri="{FF2B5EF4-FFF2-40B4-BE49-F238E27FC236}">
                <a16:creationId xmlns:a16="http://schemas.microsoft.com/office/drawing/2014/main" id="{28327FC1-E684-3A93-A1D6-7190C0D4DA19}"/>
              </a:ext>
            </a:extLst>
          </p:cNvPr>
          <p:cNvPicPr>
            <a:picLocks noGrp="1" noChangeAspect="1"/>
          </p:cNvPicPr>
          <p:nvPr>
            <p:ph sz="quarter" idx="11"/>
          </p:nvPr>
        </p:nvPicPr>
        <p:blipFill>
          <a:blip r:embed="rId2"/>
          <a:stretch>
            <a:fillRect/>
          </a:stretch>
        </p:blipFill>
        <p:spPr>
          <a:xfrm>
            <a:off x="1198880" y="495300"/>
            <a:ext cx="4206240" cy="5486400"/>
          </a:xfrm>
        </p:spPr>
      </p:pic>
    </p:spTree>
    <p:extLst>
      <p:ext uri="{BB962C8B-B14F-4D97-AF65-F5344CB8AC3E}">
        <p14:creationId xmlns:p14="http://schemas.microsoft.com/office/powerpoint/2010/main" val="4042243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ABEB4D-204F-8CC9-17A7-ED07B5AB194F}"/>
              </a:ext>
            </a:extLst>
          </p:cNvPr>
          <p:cNvSpPr>
            <a:spLocks noGrp="1"/>
          </p:cNvSpPr>
          <p:nvPr>
            <p:ph type="title"/>
          </p:nvPr>
        </p:nvSpPr>
        <p:spPr/>
        <p:txBody>
          <a:bodyPr/>
          <a:lstStyle/>
          <a:p>
            <a:r>
              <a:rPr lang="en-US"/>
              <a:t>Updated F Factor – Faculty Contact Hours</a:t>
            </a:r>
          </a:p>
        </p:txBody>
      </p:sp>
      <p:sp>
        <p:nvSpPr>
          <p:cNvPr id="10" name="Text Placeholder 9">
            <a:extLst>
              <a:ext uri="{FF2B5EF4-FFF2-40B4-BE49-F238E27FC236}">
                <a16:creationId xmlns:a16="http://schemas.microsoft.com/office/drawing/2014/main" id="{0825F845-6AB1-D7CD-2803-1D869C0EF9D0}"/>
              </a:ext>
            </a:extLst>
          </p:cNvPr>
          <p:cNvSpPr>
            <a:spLocks noGrp="1"/>
          </p:cNvSpPr>
          <p:nvPr>
            <p:ph type="body" sz="quarter" idx="13"/>
          </p:nvPr>
        </p:nvSpPr>
        <p:spPr>
          <a:xfrm>
            <a:off x="0" y="1827206"/>
            <a:ext cx="5060331" cy="4024954"/>
          </a:xfrm>
        </p:spPr>
        <p:txBody>
          <a:bodyPr vert="horz" lIns="685800" tIns="45720" rIns="685800" bIns="228600" rtlCol="0" anchor="t">
            <a:normAutofit fontScale="92500" lnSpcReduction="20000"/>
          </a:bodyPr>
          <a:lstStyle/>
          <a:p>
            <a:r>
              <a:rPr lang="en-US">
                <a:latin typeface="Source Sans Pro"/>
                <a:ea typeface="Source Sans Pro"/>
                <a:cs typeface="Calibri"/>
              </a:rPr>
              <a:t>F-Factor is only applied to courses using positive attendance (for credit and noncredit) and the alternative attendance accounting method for noncredit</a:t>
            </a:r>
            <a:r>
              <a:rPr lang="en-US">
                <a:latin typeface="Source Sans Pro"/>
                <a:ea typeface="Source Sans Pro"/>
              </a:rPr>
              <a:t>. </a:t>
            </a:r>
          </a:p>
          <a:p>
            <a:r>
              <a:rPr lang="en-US">
                <a:latin typeface="Source Sans Pro"/>
                <a:ea typeface="Source Sans Pro"/>
              </a:rPr>
              <a:t>F-Factor </a:t>
            </a:r>
            <a:r>
              <a:rPr lang="en-US" b="1">
                <a:latin typeface="Source Sans Pro"/>
                <a:ea typeface="Source Sans Pro"/>
              </a:rPr>
              <a:t>will not be </a:t>
            </a:r>
            <a:r>
              <a:rPr lang="en-US">
                <a:latin typeface="Source Sans Pro"/>
                <a:ea typeface="Source Sans Pro"/>
              </a:rPr>
              <a:t>applied to the Standardized Attendance Accounting Method. </a:t>
            </a:r>
          </a:p>
        </p:txBody>
      </p:sp>
      <p:sp>
        <p:nvSpPr>
          <p:cNvPr id="5" name="Slide Number Placeholder 4">
            <a:extLst>
              <a:ext uri="{FF2B5EF4-FFF2-40B4-BE49-F238E27FC236}">
                <a16:creationId xmlns:a16="http://schemas.microsoft.com/office/drawing/2014/main" id="{6342602A-F41C-EC3B-CF19-25DC3ED84B30}"/>
              </a:ext>
            </a:extLst>
          </p:cNvPr>
          <p:cNvSpPr>
            <a:spLocks noGrp="1"/>
          </p:cNvSpPr>
          <p:nvPr>
            <p:ph type="sldNum" sz="quarter" idx="12"/>
          </p:nvPr>
        </p:nvSpPr>
        <p:spPr/>
        <p:txBody>
          <a:bodyPr/>
          <a:lstStyle/>
          <a:p>
            <a:fld id="{7934E7AA-586C-4B13-A389-1429762DA247}" type="slidenum">
              <a:rPr lang="en-US" smtClean="0"/>
              <a:pPr/>
              <a:t>35</a:t>
            </a:fld>
            <a:endParaRPr lang="en-US"/>
          </a:p>
        </p:txBody>
      </p:sp>
      <p:pic>
        <p:nvPicPr>
          <p:cNvPr id="6" name="Content Placeholder 5">
            <a:extLst>
              <a:ext uri="{FF2B5EF4-FFF2-40B4-BE49-F238E27FC236}">
                <a16:creationId xmlns:a16="http://schemas.microsoft.com/office/drawing/2014/main" id="{1E8CABC3-B6F6-8010-8497-DBEFE32648B3}"/>
              </a:ext>
            </a:extLst>
          </p:cNvPr>
          <p:cNvPicPr>
            <a:picLocks noGrp="1" noChangeAspect="1"/>
          </p:cNvPicPr>
          <p:nvPr>
            <p:ph sz="quarter" idx="14"/>
          </p:nvPr>
        </p:nvPicPr>
        <p:blipFill>
          <a:blip r:embed="rId2"/>
          <a:stretch>
            <a:fillRect/>
          </a:stretch>
        </p:blipFill>
        <p:spPr>
          <a:xfrm>
            <a:off x="4692951" y="2425148"/>
            <a:ext cx="7003749" cy="2335696"/>
          </a:xfrm>
        </p:spPr>
      </p:pic>
    </p:spTree>
    <p:extLst>
      <p:ext uri="{BB962C8B-B14F-4D97-AF65-F5344CB8AC3E}">
        <p14:creationId xmlns:p14="http://schemas.microsoft.com/office/powerpoint/2010/main" val="3317645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F201C4-CADA-3333-EA32-B2AF6A659AD9}"/>
              </a:ext>
            </a:extLst>
          </p:cNvPr>
          <p:cNvSpPr>
            <a:spLocks noGrp="1"/>
          </p:cNvSpPr>
          <p:nvPr>
            <p:ph type="title"/>
          </p:nvPr>
        </p:nvSpPr>
        <p:spPr/>
        <p:txBody>
          <a:bodyPr/>
          <a:lstStyle/>
          <a:p>
            <a:r>
              <a:rPr lang="en-US"/>
              <a:t>Updated Part 1 – FTES (College Forms)</a:t>
            </a:r>
          </a:p>
        </p:txBody>
      </p:sp>
      <p:sp>
        <p:nvSpPr>
          <p:cNvPr id="5" name="Slide Number Placeholder 4">
            <a:extLst>
              <a:ext uri="{FF2B5EF4-FFF2-40B4-BE49-F238E27FC236}">
                <a16:creationId xmlns:a16="http://schemas.microsoft.com/office/drawing/2014/main" id="{BC55AC04-8E0F-B768-2C49-84B3C49C84C5}"/>
              </a:ext>
            </a:extLst>
          </p:cNvPr>
          <p:cNvSpPr>
            <a:spLocks noGrp="1"/>
          </p:cNvSpPr>
          <p:nvPr>
            <p:ph type="sldNum" sz="quarter" idx="10"/>
          </p:nvPr>
        </p:nvSpPr>
        <p:spPr/>
        <p:txBody>
          <a:bodyPr/>
          <a:lstStyle/>
          <a:p>
            <a:fld id="{7934E7AA-586C-4B13-A389-1429762DA247}" type="slidenum">
              <a:rPr lang="en-US" smtClean="0"/>
              <a:pPr/>
              <a:t>36</a:t>
            </a:fld>
            <a:endParaRPr lang="en-US"/>
          </a:p>
        </p:txBody>
      </p:sp>
      <p:sp>
        <p:nvSpPr>
          <p:cNvPr id="7" name="Text Placeholder 6">
            <a:extLst>
              <a:ext uri="{FF2B5EF4-FFF2-40B4-BE49-F238E27FC236}">
                <a16:creationId xmlns:a16="http://schemas.microsoft.com/office/drawing/2014/main" id="{1038B158-60D9-492F-0E01-D52E73433B56}"/>
              </a:ext>
            </a:extLst>
          </p:cNvPr>
          <p:cNvSpPr>
            <a:spLocks noGrp="1"/>
          </p:cNvSpPr>
          <p:nvPr>
            <p:ph type="body" sz="quarter" idx="11"/>
          </p:nvPr>
        </p:nvSpPr>
        <p:spPr>
          <a:xfrm>
            <a:off x="526092" y="1828800"/>
            <a:ext cx="10827708" cy="4070350"/>
          </a:xfrm>
        </p:spPr>
        <p:txBody>
          <a:bodyPr/>
          <a:lstStyle/>
          <a:p>
            <a:pPr>
              <a:spcBef>
                <a:spcPts val="0"/>
              </a:spcBef>
            </a:pPr>
            <a:r>
              <a:rPr lang="en-US" dirty="0"/>
              <a:t>All districts, whether they have transitioned or not, will see the updated table in Part 1 – FTES under College Forms. </a:t>
            </a:r>
          </a:p>
          <a:p>
            <a:pPr>
              <a:spcBef>
                <a:spcPts val="0"/>
              </a:spcBef>
            </a:pPr>
            <a:endParaRPr lang="en-US" dirty="0"/>
          </a:p>
          <a:p>
            <a:pPr>
              <a:spcBef>
                <a:spcPts val="0"/>
              </a:spcBef>
            </a:pPr>
            <a:r>
              <a:rPr lang="en-US" dirty="0"/>
              <a:t>Depending on the transition status of a district, certain sections will be grayed out and display no data. </a:t>
            </a:r>
          </a:p>
          <a:p>
            <a:pPr marL="0" indent="0">
              <a:spcBef>
                <a:spcPts val="0"/>
              </a:spcBef>
              <a:buNone/>
            </a:pPr>
            <a:endParaRPr lang="en-US" dirty="0"/>
          </a:p>
          <a:p>
            <a:pPr>
              <a:spcBef>
                <a:spcPts val="0"/>
              </a:spcBef>
            </a:pPr>
            <a:r>
              <a:rPr lang="en-US" dirty="0"/>
              <a:t>The “factored” columns apply the F-Factor.</a:t>
            </a:r>
          </a:p>
          <a:p>
            <a:pPr marL="0" indent="0">
              <a:buNone/>
            </a:pPr>
            <a:endParaRPr lang="en-US" dirty="0"/>
          </a:p>
        </p:txBody>
      </p:sp>
    </p:spTree>
    <p:extLst>
      <p:ext uri="{BB962C8B-B14F-4D97-AF65-F5344CB8AC3E}">
        <p14:creationId xmlns:p14="http://schemas.microsoft.com/office/powerpoint/2010/main" val="3116679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B18E-261A-D0F6-9B59-226E20529742}"/>
              </a:ext>
            </a:extLst>
          </p:cNvPr>
          <p:cNvSpPr>
            <a:spLocks noGrp="1"/>
          </p:cNvSpPr>
          <p:nvPr>
            <p:ph type="title"/>
          </p:nvPr>
        </p:nvSpPr>
        <p:spPr/>
        <p:txBody>
          <a:bodyPr>
            <a:normAutofit/>
          </a:bodyPr>
          <a:lstStyle/>
          <a:p>
            <a:r>
              <a:rPr lang="en-US"/>
              <a:t>Updated Part 1 – FTES (College Forms) Table for Transition Colleges</a:t>
            </a:r>
          </a:p>
        </p:txBody>
      </p:sp>
      <p:sp>
        <p:nvSpPr>
          <p:cNvPr id="3" name="Slide Number Placeholder 2">
            <a:extLst>
              <a:ext uri="{FF2B5EF4-FFF2-40B4-BE49-F238E27FC236}">
                <a16:creationId xmlns:a16="http://schemas.microsoft.com/office/drawing/2014/main" id="{F84C414E-5B9B-C577-0893-DC80B85D9AD3}"/>
              </a:ext>
            </a:extLst>
          </p:cNvPr>
          <p:cNvSpPr>
            <a:spLocks noGrp="1"/>
          </p:cNvSpPr>
          <p:nvPr>
            <p:ph type="sldNum" sz="quarter" idx="10"/>
          </p:nvPr>
        </p:nvSpPr>
        <p:spPr/>
        <p:txBody>
          <a:bodyPr/>
          <a:lstStyle/>
          <a:p>
            <a:fld id="{7934E7AA-586C-4B13-A389-1429762DA247}" type="slidenum">
              <a:rPr lang="en-US" smtClean="0"/>
              <a:pPr/>
              <a:t>37</a:t>
            </a:fld>
            <a:endParaRPr lang="en-US"/>
          </a:p>
        </p:txBody>
      </p:sp>
      <p:pic>
        <p:nvPicPr>
          <p:cNvPr id="12" name="Content Placeholder 11">
            <a:extLst>
              <a:ext uri="{FF2B5EF4-FFF2-40B4-BE49-F238E27FC236}">
                <a16:creationId xmlns:a16="http://schemas.microsoft.com/office/drawing/2014/main" id="{CE8529B2-51BF-9DC2-DF89-44AE72696D72}"/>
              </a:ext>
            </a:extLst>
          </p:cNvPr>
          <p:cNvPicPr>
            <a:picLocks noGrp="1" noChangeAspect="1"/>
          </p:cNvPicPr>
          <p:nvPr>
            <p:ph idx="1"/>
          </p:nvPr>
        </p:nvPicPr>
        <p:blipFill>
          <a:blip r:embed="rId3"/>
          <a:stretch>
            <a:fillRect/>
          </a:stretch>
        </p:blipFill>
        <p:spPr>
          <a:xfrm>
            <a:off x="1808935" y="1825625"/>
            <a:ext cx="8574129" cy="3654425"/>
          </a:xfrm>
        </p:spPr>
      </p:pic>
    </p:spTree>
    <p:extLst>
      <p:ext uri="{BB962C8B-B14F-4D97-AF65-F5344CB8AC3E}">
        <p14:creationId xmlns:p14="http://schemas.microsoft.com/office/powerpoint/2010/main" val="1667789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7054-9DB0-0F53-EC89-C78A01EE2053}"/>
              </a:ext>
            </a:extLst>
          </p:cNvPr>
          <p:cNvSpPr>
            <a:spLocks noGrp="1"/>
          </p:cNvSpPr>
          <p:nvPr>
            <p:ph type="title"/>
          </p:nvPr>
        </p:nvSpPr>
        <p:spPr/>
        <p:txBody>
          <a:bodyPr>
            <a:normAutofit/>
          </a:bodyPr>
          <a:lstStyle/>
          <a:p>
            <a:r>
              <a:rPr lang="en-US"/>
              <a:t>Updated Part 1 – FTES (College Forms) Table for Non-transition Colleges</a:t>
            </a:r>
          </a:p>
        </p:txBody>
      </p:sp>
      <p:sp>
        <p:nvSpPr>
          <p:cNvPr id="4" name="Slide Number Placeholder 3">
            <a:extLst>
              <a:ext uri="{FF2B5EF4-FFF2-40B4-BE49-F238E27FC236}">
                <a16:creationId xmlns:a16="http://schemas.microsoft.com/office/drawing/2014/main" id="{4918D2CC-8F8F-ABC4-8A5B-3561550E4F2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8" name="Content Placeholder 7">
            <a:extLst>
              <a:ext uri="{FF2B5EF4-FFF2-40B4-BE49-F238E27FC236}">
                <a16:creationId xmlns:a16="http://schemas.microsoft.com/office/drawing/2014/main" id="{82BFEC8C-8C62-BE90-73A7-48D3C02E05F1}"/>
              </a:ext>
            </a:extLst>
          </p:cNvPr>
          <p:cNvPicPr>
            <a:picLocks noGrp="1" noChangeAspect="1"/>
          </p:cNvPicPr>
          <p:nvPr>
            <p:ph idx="1"/>
          </p:nvPr>
        </p:nvPicPr>
        <p:blipFill>
          <a:blip r:embed="rId2"/>
          <a:stretch>
            <a:fillRect/>
          </a:stretch>
        </p:blipFill>
        <p:spPr>
          <a:xfrm>
            <a:off x="2199293" y="1825625"/>
            <a:ext cx="7793414" cy="3654425"/>
          </a:xfrm>
        </p:spPr>
      </p:pic>
    </p:spTree>
    <p:extLst>
      <p:ext uri="{BB962C8B-B14F-4D97-AF65-F5344CB8AC3E}">
        <p14:creationId xmlns:p14="http://schemas.microsoft.com/office/powerpoint/2010/main" val="2557601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DB61-47BC-4EA2-F949-814C0C3621D0}"/>
              </a:ext>
            </a:extLst>
          </p:cNvPr>
          <p:cNvSpPr>
            <a:spLocks noGrp="1"/>
          </p:cNvSpPr>
          <p:nvPr>
            <p:ph type="title"/>
          </p:nvPr>
        </p:nvSpPr>
        <p:spPr/>
        <p:txBody>
          <a:bodyPr/>
          <a:lstStyle/>
          <a:p>
            <a:r>
              <a:rPr lang="en-US"/>
              <a:t>Changes to the District Parts </a:t>
            </a:r>
          </a:p>
        </p:txBody>
      </p:sp>
      <p:sp>
        <p:nvSpPr>
          <p:cNvPr id="4" name="Slide Number Placeholder 3">
            <a:extLst>
              <a:ext uri="{FF2B5EF4-FFF2-40B4-BE49-F238E27FC236}">
                <a16:creationId xmlns:a16="http://schemas.microsoft.com/office/drawing/2014/main" id="{D1DA8530-F27B-AF5C-BF98-4A17F15759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3" name="Content Placeholder 2">
            <a:extLst>
              <a:ext uri="{FF2B5EF4-FFF2-40B4-BE49-F238E27FC236}">
                <a16:creationId xmlns:a16="http://schemas.microsoft.com/office/drawing/2014/main" id="{7EF5FFE7-EDDF-5A74-3804-720A619B0454}"/>
              </a:ext>
            </a:extLst>
          </p:cNvPr>
          <p:cNvSpPr>
            <a:spLocks noGrp="1"/>
          </p:cNvSpPr>
          <p:nvPr>
            <p:ph type="body" sz="quarter" idx="11"/>
          </p:nvPr>
        </p:nvSpPr>
        <p:spPr>
          <a:xfrm>
            <a:off x="488514" y="1465545"/>
            <a:ext cx="10972801" cy="4433605"/>
          </a:xfrm>
        </p:spPr>
        <p:txBody>
          <a:bodyPr>
            <a:normAutofit/>
          </a:bodyPr>
          <a:lstStyle/>
          <a:p>
            <a:r>
              <a:rPr lang="en-US" sz="2400" dirty="0"/>
              <a:t>Districts will see a new ‘Part’ in the 320 called Standardized Part. </a:t>
            </a:r>
          </a:p>
          <a:p>
            <a:r>
              <a:rPr lang="en-US" sz="2400" dirty="0"/>
              <a:t>This new part will be visible only to districts who transition to the new methods under the District Forms section. </a:t>
            </a:r>
          </a:p>
          <a:p>
            <a:r>
              <a:rPr lang="en-US" sz="2400" dirty="0"/>
              <a:t>Parts under the District Forms will consolidate all data, depending on whether the district has transitioned. </a:t>
            </a:r>
          </a:p>
          <a:p>
            <a:r>
              <a:rPr lang="en-US" sz="2400" dirty="0"/>
              <a:t>Districts that transitioned into the new method will </a:t>
            </a:r>
            <a:r>
              <a:rPr lang="en-US" sz="2400" b="1" dirty="0"/>
              <a:t>NOT</a:t>
            </a:r>
            <a:r>
              <a:rPr lang="en-US" sz="2400" dirty="0"/>
              <a:t> see the following parts under the District Forms section:</a:t>
            </a:r>
          </a:p>
          <a:p>
            <a:pPr lvl="1"/>
            <a:r>
              <a:rPr lang="en-US" dirty="0"/>
              <a:t>Part II – Weekly Census - Composite</a:t>
            </a:r>
          </a:p>
          <a:p>
            <a:pPr lvl="1"/>
            <a:r>
              <a:rPr lang="en-US" dirty="0"/>
              <a:t>Part III – Daily Census - Composite</a:t>
            </a:r>
          </a:p>
          <a:p>
            <a:pPr lvl="1"/>
            <a:r>
              <a:rPr lang="en-US" dirty="0"/>
              <a:t>Part V – Alternative Attendance Accounting – Weekly - Composite</a:t>
            </a:r>
          </a:p>
          <a:p>
            <a:pPr lvl="1"/>
            <a:r>
              <a:rPr lang="en-US" dirty="0"/>
              <a:t>Part VI – Alternative Attendance Accounting – Daily - Composite</a:t>
            </a:r>
          </a:p>
          <a:p>
            <a:endParaRPr lang="en-US" dirty="0"/>
          </a:p>
        </p:txBody>
      </p:sp>
    </p:spTree>
    <p:extLst>
      <p:ext uri="{BB962C8B-B14F-4D97-AF65-F5344CB8AC3E}">
        <p14:creationId xmlns:p14="http://schemas.microsoft.com/office/powerpoint/2010/main" val="16942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vert="horz" lIns="91440" tIns="45720" rIns="91440" bIns="45720" rtlCol="0" anchor="ctr">
            <a:normAutofit/>
          </a:bodyPr>
          <a:lstStyle/>
          <a:p>
            <a:r>
              <a:rPr lang="en-US" sz="3600" b="1" kern="1200">
                <a:solidFill>
                  <a:schemeClr val="tx1"/>
                </a:solidFill>
                <a:latin typeface="+mj-lt"/>
                <a:ea typeface="+mj-ea"/>
                <a:cs typeface="+mj-cs"/>
              </a:rPr>
              <a:t>Working Learner Taskforce: Attendance Accounting Changes</a:t>
            </a:r>
            <a:endParaRPr lang="en-US" sz="3600" kern="1200">
              <a:solidFill>
                <a:schemeClr val="tx1"/>
              </a:solidFill>
              <a:latin typeface="+mj-lt"/>
              <a:ea typeface="+mj-ea"/>
              <a:cs typeface="+mj-cs"/>
            </a:endParaRPr>
          </a:p>
        </p:txBody>
      </p:sp>
      <p:sp>
        <p:nvSpPr>
          <p:cNvPr id="3" name="Slide Number Placeholder 2"/>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7934E7AA-586C-4B13-A389-1429762DA247}" type="slidenum">
              <a:rPr lang="en-US" smtClean="0">
                <a:solidFill>
                  <a:schemeClr val="tx1">
                    <a:tint val="75000"/>
                  </a:schemeClr>
                </a:solidFill>
              </a:rPr>
              <a:pPr>
                <a:spcAft>
                  <a:spcPts val="600"/>
                </a:spcAft>
              </a:pPr>
              <a:t>4</a:t>
            </a:fld>
            <a:endParaRPr lang="en-US">
              <a:solidFill>
                <a:schemeClr val="tx1">
                  <a:tint val="75000"/>
                </a:schemeClr>
              </a:solidFill>
            </a:endParaRPr>
          </a:p>
        </p:txBody>
      </p:sp>
      <p:graphicFrame>
        <p:nvGraphicFramePr>
          <p:cNvPr id="20" name="Text Placeholder 3">
            <a:extLst>
              <a:ext uri="{FF2B5EF4-FFF2-40B4-BE49-F238E27FC236}">
                <a16:creationId xmlns:a16="http://schemas.microsoft.com/office/drawing/2014/main" id="{5C659A32-C627-C8A7-340E-54BE6A925FC2}"/>
              </a:ext>
            </a:extLst>
          </p:cNvPr>
          <p:cNvGraphicFramePr/>
          <p:nvPr>
            <p:extLst>
              <p:ext uri="{D42A27DB-BD31-4B8C-83A1-F6EECF244321}">
                <p14:modId xmlns:p14="http://schemas.microsoft.com/office/powerpoint/2010/main" val="32321415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4615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9E93-427E-47B5-0DAE-501DEF22FC52}"/>
              </a:ext>
            </a:extLst>
          </p:cNvPr>
          <p:cNvSpPr>
            <a:spLocks noGrp="1"/>
          </p:cNvSpPr>
          <p:nvPr>
            <p:ph type="title"/>
          </p:nvPr>
        </p:nvSpPr>
        <p:spPr/>
        <p:txBody>
          <a:bodyPr/>
          <a:lstStyle/>
          <a:p>
            <a:r>
              <a:rPr lang="en-US"/>
              <a:t>New Layout of the District Forms (Transition Districts Only)</a:t>
            </a:r>
          </a:p>
        </p:txBody>
      </p:sp>
      <p:sp>
        <p:nvSpPr>
          <p:cNvPr id="3" name="Slide Number Placeholder 2">
            <a:extLst>
              <a:ext uri="{FF2B5EF4-FFF2-40B4-BE49-F238E27FC236}">
                <a16:creationId xmlns:a16="http://schemas.microsoft.com/office/drawing/2014/main" id="{4EE00671-46AC-8F53-3078-54E397A0888B}"/>
              </a:ext>
            </a:extLst>
          </p:cNvPr>
          <p:cNvSpPr>
            <a:spLocks noGrp="1"/>
          </p:cNvSpPr>
          <p:nvPr>
            <p:ph type="sldNum" sz="quarter" idx="10"/>
          </p:nvPr>
        </p:nvSpPr>
        <p:spPr/>
        <p:txBody>
          <a:bodyPr/>
          <a:lstStyle/>
          <a:p>
            <a:fld id="{7934E7AA-586C-4B13-A389-1429762DA247}" type="slidenum">
              <a:rPr lang="en-US" smtClean="0"/>
              <a:pPr/>
              <a:t>40</a:t>
            </a:fld>
            <a:endParaRPr lang="en-US"/>
          </a:p>
        </p:txBody>
      </p:sp>
      <p:sp>
        <p:nvSpPr>
          <p:cNvPr id="5" name="Text Placeholder 4">
            <a:extLst>
              <a:ext uri="{FF2B5EF4-FFF2-40B4-BE49-F238E27FC236}">
                <a16:creationId xmlns:a16="http://schemas.microsoft.com/office/drawing/2014/main" id="{6452E532-5928-F4CB-1EF6-A3877393EEF7}"/>
              </a:ext>
            </a:extLst>
          </p:cNvPr>
          <p:cNvSpPr>
            <a:spLocks noGrp="1"/>
          </p:cNvSpPr>
          <p:nvPr>
            <p:ph type="body" sz="quarter" idx="11"/>
          </p:nvPr>
        </p:nvSpPr>
        <p:spPr/>
        <p:txBody>
          <a:bodyPr vert="horz" lIns="685800" tIns="45720" rIns="685800" bIns="228600" rtlCol="0" anchor="t">
            <a:normAutofit fontScale="85000" lnSpcReduction="20000"/>
          </a:bodyPr>
          <a:lstStyle/>
          <a:p>
            <a:pPr lvl="1"/>
            <a:r>
              <a:rPr lang="en-US" sz="2800">
                <a:latin typeface="Source Sans Pro"/>
                <a:ea typeface="Source Sans Pro"/>
              </a:rPr>
              <a:t>Part I – FTES Composite</a:t>
            </a:r>
          </a:p>
          <a:p>
            <a:pPr lvl="1"/>
            <a:r>
              <a:rPr lang="en-US" sz="2800">
                <a:latin typeface="Source Sans Pro"/>
                <a:ea typeface="Source Sans Pro"/>
              </a:rPr>
              <a:t>Supplemental Information – Composite </a:t>
            </a:r>
          </a:p>
          <a:p>
            <a:pPr lvl="1"/>
            <a:r>
              <a:rPr lang="en-US" sz="2800">
                <a:highlight>
                  <a:srgbClr val="FFFF00"/>
                </a:highlight>
                <a:latin typeface="Source Sans Pro"/>
                <a:ea typeface="Source Sans Pro"/>
              </a:rPr>
              <a:t>Standardized Part – Student Contact Hours of Standardized Census Procedure Courses - Composite</a:t>
            </a:r>
          </a:p>
          <a:p>
            <a:pPr lvl="1"/>
            <a:r>
              <a:rPr lang="en-US" sz="2800"/>
              <a:t>Part IV – Student Contact Hours of Actual (Positive) Hours of Attendance – Composite</a:t>
            </a:r>
          </a:p>
          <a:p>
            <a:pPr lvl="1"/>
            <a:r>
              <a:rPr lang="en-US" sz="2800"/>
              <a:t>Part VII - Alternative Attendance Accounting Procedure - Noncredit – Composite</a:t>
            </a:r>
          </a:p>
          <a:p>
            <a:pPr lvl="1"/>
            <a:r>
              <a:rPr lang="en-US" sz="2800"/>
              <a:t>Part IX - AB 540 Headcount, Special Admit FTES, Inmate FTES, and Apprenticeship FTES</a:t>
            </a:r>
          </a:p>
          <a:p>
            <a:pPr lvl="1"/>
            <a:r>
              <a:rPr lang="en-US" sz="2800"/>
              <a:t>CDCP Noncredit FTES - Courses Eligible for Enhanced Funding</a:t>
            </a:r>
          </a:p>
          <a:p>
            <a:pPr lvl="1"/>
            <a:r>
              <a:rPr lang="en-US" sz="2800"/>
              <a:t>Centers FTES</a:t>
            </a:r>
          </a:p>
          <a:p>
            <a:pPr lvl="1"/>
            <a:r>
              <a:rPr lang="en-US" sz="2800" err="1"/>
              <a:t>Recal</a:t>
            </a:r>
            <a:r>
              <a:rPr lang="en-US" sz="2800"/>
              <a:t> CCFS-317 Form</a:t>
            </a:r>
          </a:p>
          <a:p>
            <a:endParaRPr lang="en-US"/>
          </a:p>
        </p:txBody>
      </p:sp>
    </p:spTree>
    <p:extLst>
      <p:ext uri="{BB962C8B-B14F-4D97-AF65-F5344CB8AC3E}">
        <p14:creationId xmlns:p14="http://schemas.microsoft.com/office/powerpoint/2010/main" val="2355730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B18E-261A-D0F6-9B59-226E20529742}"/>
              </a:ext>
            </a:extLst>
          </p:cNvPr>
          <p:cNvSpPr>
            <a:spLocks noGrp="1"/>
          </p:cNvSpPr>
          <p:nvPr>
            <p:ph type="title"/>
          </p:nvPr>
        </p:nvSpPr>
        <p:spPr/>
        <p:txBody>
          <a:bodyPr>
            <a:normAutofit/>
          </a:bodyPr>
          <a:lstStyle/>
          <a:p>
            <a:r>
              <a:rPr lang="en-US">
                <a:latin typeface="Source Sans Pro"/>
                <a:ea typeface="Source Sans Pro"/>
              </a:rPr>
              <a:t>Updated Part 1 – FTES (District Forms) Table for Transition Districts</a:t>
            </a:r>
            <a:endParaRPr lang="en-US"/>
          </a:p>
        </p:txBody>
      </p:sp>
      <p:sp>
        <p:nvSpPr>
          <p:cNvPr id="3" name="Slide Number Placeholder 2">
            <a:extLst>
              <a:ext uri="{FF2B5EF4-FFF2-40B4-BE49-F238E27FC236}">
                <a16:creationId xmlns:a16="http://schemas.microsoft.com/office/drawing/2014/main" id="{F84C414E-5B9B-C577-0893-DC80B85D9AD3}"/>
              </a:ext>
            </a:extLst>
          </p:cNvPr>
          <p:cNvSpPr>
            <a:spLocks noGrp="1"/>
          </p:cNvSpPr>
          <p:nvPr>
            <p:ph type="sldNum" sz="quarter" idx="10"/>
          </p:nvPr>
        </p:nvSpPr>
        <p:spPr/>
        <p:txBody>
          <a:bodyPr/>
          <a:lstStyle/>
          <a:p>
            <a:fld id="{7934E7AA-586C-4B13-A389-1429762DA247}" type="slidenum">
              <a:rPr lang="en-US" smtClean="0"/>
              <a:pPr/>
              <a:t>41</a:t>
            </a:fld>
            <a:endParaRPr lang="en-US"/>
          </a:p>
        </p:txBody>
      </p:sp>
      <p:pic>
        <p:nvPicPr>
          <p:cNvPr id="8" name="Content Placeholder 7">
            <a:extLst>
              <a:ext uri="{FF2B5EF4-FFF2-40B4-BE49-F238E27FC236}">
                <a16:creationId xmlns:a16="http://schemas.microsoft.com/office/drawing/2014/main" id="{430AD41A-3A38-1950-9749-88A29B82FE85}"/>
              </a:ext>
            </a:extLst>
          </p:cNvPr>
          <p:cNvPicPr>
            <a:picLocks noGrp="1" noChangeAspect="1"/>
          </p:cNvPicPr>
          <p:nvPr>
            <p:ph idx="1"/>
          </p:nvPr>
        </p:nvPicPr>
        <p:blipFill>
          <a:blip r:embed="rId2"/>
          <a:stretch>
            <a:fillRect/>
          </a:stretch>
        </p:blipFill>
        <p:spPr>
          <a:xfrm>
            <a:off x="1830033" y="1825625"/>
            <a:ext cx="8531933" cy="3654425"/>
          </a:xfrm>
        </p:spPr>
      </p:pic>
    </p:spTree>
    <p:extLst>
      <p:ext uri="{BB962C8B-B14F-4D97-AF65-F5344CB8AC3E}">
        <p14:creationId xmlns:p14="http://schemas.microsoft.com/office/powerpoint/2010/main" val="362095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7054-9DB0-0F53-EC89-C78A01EE2053}"/>
              </a:ext>
            </a:extLst>
          </p:cNvPr>
          <p:cNvSpPr>
            <a:spLocks noGrp="1"/>
          </p:cNvSpPr>
          <p:nvPr>
            <p:ph type="title"/>
          </p:nvPr>
        </p:nvSpPr>
        <p:spPr/>
        <p:txBody>
          <a:bodyPr>
            <a:normAutofit/>
          </a:bodyPr>
          <a:lstStyle/>
          <a:p>
            <a:r>
              <a:rPr lang="en-US">
                <a:latin typeface="Source Sans Pro"/>
                <a:ea typeface="Source Sans Pro"/>
              </a:rPr>
              <a:t>Updated Part 1 – FTES (District Forms) Table for Non-transition Districts</a:t>
            </a:r>
            <a:endParaRPr lang="en-US"/>
          </a:p>
        </p:txBody>
      </p:sp>
      <p:sp>
        <p:nvSpPr>
          <p:cNvPr id="4" name="Slide Number Placeholder 3">
            <a:extLst>
              <a:ext uri="{FF2B5EF4-FFF2-40B4-BE49-F238E27FC236}">
                <a16:creationId xmlns:a16="http://schemas.microsoft.com/office/drawing/2014/main" id="{4918D2CC-8F8F-ABC4-8A5B-3561550E4F2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12" name="Content Placeholder 11">
            <a:extLst>
              <a:ext uri="{FF2B5EF4-FFF2-40B4-BE49-F238E27FC236}">
                <a16:creationId xmlns:a16="http://schemas.microsoft.com/office/drawing/2014/main" id="{8909484C-BC68-C2AA-8C2E-6F8A3F66512E}"/>
              </a:ext>
            </a:extLst>
          </p:cNvPr>
          <p:cNvPicPr>
            <a:picLocks noGrp="1" noChangeAspect="1"/>
          </p:cNvPicPr>
          <p:nvPr>
            <p:ph idx="1"/>
          </p:nvPr>
        </p:nvPicPr>
        <p:blipFill>
          <a:blip r:embed="rId2"/>
          <a:stretch>
            <a:fillRect/>
          </a:stretch>
        </p:blipFill>
        <p:spPr>
          <a:xfrm>
            <a:off x="2194563" y="1825625"/>
            <a:ext cx="7802874" cy="3654425"/>
          </a:xfrm>
        </p:spPr>
      </p:pic>
    </p:spTree>
    <p:extLst>
      <p:ext uri="{BB962C8B-B14F-4D97-AF65-F5344CB8AC3E}">
        <p14:creationId xmlns:p14="http://schemas.microsoft.com/office/powerpoint/2010/main" val="3992151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8DA8-A8A1-5E56-E559-2CDA920A7D24}"/>
              </a:ext>
            </a:extLst>
          </p:cNvPr>
          <p:cNvSpPr>
            <a:spLocks noGrp="1"/>
          </p:cNvSpPr>
          <p:nvPr>
            <p:ph type="title"/>
          </p:nvPr>
        </p:nvSpPr>
        <p:spPr/>
        <p:txBody>
          <a:bodyPr/>
          <a:lstStyle/>
          <a:p>
            <a:r>
              <a:rPr lang="en-US">
                <a:latin typeface="Source Sans Pro"/>
                <a:ea typeface="Source Sans Pro"/>
              </a:rPr>
              <a:t>Updates to the College/District Reports</a:t>
            </a:r>
            <a:endParaRPr lang="en-US"/>
          </a:p>
        </p:txBody>
      </p:sp>
      <p:sp>
        <p:nvSpPr>
          <p:cNvPr id="4" name="Slide Number Placeholder 3">
            <a:extLst>
              <a:ext uri="{FF2B5EF4-FFF2-40B4-BE49-F238E27FC236}">
                <a16:creationId xmlns:a16="http://schemas.microsoft.com/office/drawing/2014/main" id="{3B3C84E8-5A20-3FAE-5F58-ED3F5278C3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3" name="Content Placeholder 2">
            <a:extLst>
              <a:ext uri="{FF2B5EF4-FFF2-40B4-BE49-F238E27FC236}">
                <a16:creationId xmlns:a16="http://schemas.microsoft.com/office/drawing/2014/main" id="{C35DFE89-9BD6-C948-F4AA-DAA9FE9F2110}"/>
              </a:ext>
            </a:extLst>
          </p:cNvPr>
          <p:cNvSpPr>
            <a:spLocks noGrp="1"/>
          </p:cNvSpPr>
          <p:nvPr>
            <p:ph type="body" sz="quarter" idx="11"/>
          </p:nvPr>
        </p:nvSpPr>
        <p:spPr/>
        <p:txBody>
          <a:bodyPr vert="horz" lIns="685800" tIns="45720" rIns="685800" bIns="228600" rtlCol="0" anchor="t">
            <a:normAutofit/>
          </a:bodyPr>
          <a:lstStyle/>
          <a:p>
            <a:pPr marR="0">
              <a:lnSpc>
                <a:spcPct val="100000"/>
              </a:lnSpc>
              <a:spcBef>
                <a:spcPts val="0"/>
              </a:spcBef>
              <a:spcAft>
                <a:spcPts val="0"/>
              </a:spcAft>
            </a:pPr>
            <a:r>
              <a:rPr lang="en-US" sz="3000" dirty="0">
                <a:latin typeface="Source Sans Pro"/>
                <a:ea typeface="Source Sans Pro"/>
              </a:rPr>
              <a:t>The process of printing district or college reports will only slightly change to make room for the new Standardized Part. </a:t>
            </a:r>
          </a:p>
          <a:p>
            <a:pPr marR="0">
              <a:lnSpc>
                <a:spcPct val="100000"/>
              </a:lnSpc>
              <a:spcBef>
                <a:spcPts val="0"/>
              </a:spcBef>
              <a:spcAft>
                <a:spcPts val="0"/>
              </a:spcAft>
            </a:pPr>
            <a:endParaRPr lang="en-US" sz="3000" dirty="0">
              <a:latin typeface="Source Sans Pro"/>
              <a:ea typeface="Source Sans Pro"/>
            </a:endParaRPr>
          </a:p>
          <a:p>
            <a:pPr marR="0">
              <a:lnSpc>
                <a:spcPct val="100000"/>
              </a:lnSpc>
              <a:spcBef>
                <a:spcPts val="0"/>
              </a:spcBef>
              <a:spcAft>
                <a:spcPts val="0"/>
              </a:spcAft>
            </a:pPr>
            <a:r>
              <a:rPr lang="en-US" sz="3000" dirty="0">
                <a:latin typeface="Source Sans Pro"/>
                <a:ea typeface="Source Sans Pro"/>
              </a:rPr>
              <a:t>For districts that have not transitioned, no changes will be seen.</a:t>
            </a:r>
          </a:p>
          <a:p>
            <a:pPr marR="0">
              <a:lnSpc>
                <a:spcPct val="100000"/>
              </a:lnSpc>
              <a:spcBef>
                <a:spcPts val="0"/>
              </a:spcBef>
              <a:spcAft>
                <a:spcPts val="0"/>
              </a:spcAft>
            </a:pPr>
            <a:endParaRPr lang="en-US" sz="3000" dirty="0">
              <a:latin typeface="Source Sans Pro"/>
              <a:ea typeface="Source Sans Pro"/>
            </a:endParaRPr>
          </a:p>
          <a:p>
            <a:pPr marR="0">
              <a:lnSpc>
                <a:spcPct val="100000"/>
              </a:lnSpc>
              <a:spcBef>
                <a:spcPts val="0"/>
              </a:spcBef>
              <a:spcAft>
                <a:spcPts val="0"/>
              </a:spcAft>
            </a:pPr>
            <a:r>
              <a:rPr lang="en-US" sz="3000" dirty="0">
                <a:latin typeface="Source Sans Pro"/>
                <a:ea typeface="Source Sans Pro"/>
              </a:rPr>
              <a:t>Districts are no longer required to send PDFs of these reports to the Chancellor’s Office.</a:t>
            </a:r>
          </a:p>
          <a:p>
            <a:endParaRPr lang="en-US" dirty="0"/>
          </a:p>
        </p:txBody>
      </p:sp>
    </p:spTree>
    <p:extLst>
      <p:ext uri="{BB962C8B-B14F-4D97-AF65-F5344CB8AC3E}">
        <p14:creationId xmlns:p14="http://schemas.microsoft.com/office/powerpoint/2010/main" val="4024319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A9E3-CA97-A45F-27FF-73830C0B68D4}"/>
              </a:ext>
            </a:extLst>
          </p:cNvPr>
          <p:cNvSpPr>
            <a:spLocks noGrp="1"/>
          </p:cNvSpPr>
          <p:nvPr>
            <p:ph type="title"/>
          </p:nvPr>
        </p:nvSpPr>
        <p:spPr>
          <a:xfrm>
            <a:off x="325677" y="1"/>
            <a:ext cx="12192000" cy="1371600"/>
          </a:xfrm>
        </p:spPr>
        <p:txBody>
          <a:bodyPr/>
          <a:lstStyle/>
          <a:p>
            <a:r>
              <a:rPr lang="en-US" dirty="0">
                <a:latin typeface="Source Sans Pro"/>
                <a:ea typeface="Source Sans Pro"/>
              </a:rPr>
              <a:t>Minor Updates to the CCFS-320</a:t>
            </a:r>
          </a:p>
        </p:txBody>
      </p:sp>
      <p:sp>
        <p:nvSpPr>
          <p:cNvPr id="4" name="Text Placeholder 3">
            <a:extLst>
              <a:ext uri="{FF2B5EF4-FFF2-40B4-BE49-F238E27FC236}">
                <a16:creationId xmlns:a16="http://schemas.microsoft.com/office/drawing/2014/main" id="{DF0C06D3-935D-46BA-5ECB-83750D39DD39}"/>
              </a:ext>
            </a:extLst>
          </p:cNvPr>
          <p:cNvSpPr>
            <a:spLocks noGrp="1"/>
          </p:cNvSpPr>
          <p:nvPr>
            <p:ph type="body" sz="quarter" idx="12"/>
          </p:nvPr>
        </p:nvSpPr>
        <p:spPr/>
        <p:txBody>
          <a:bodyPr vert="horz" lIns="685800" tIns="45720" rIns="685800" bIns="228600" rtlCol="0" anchor="t">
            <a:noAutofit/>
          </a:bodyPr>
          <a:lstStyle/>
          <a:p>
            <a:pPr marL="285750" indent="-228600">
              <a:buFont typeface="Arial,Sans-Serif"/>
              <a:buChar char="•"/>
            </a:pPr>
            <a:r>
              <a:rPr lang="en-US" sz="1400" dirty="0">
                <a:latin typeface="Source Sans Pro"/>
                <a:ea typeface="Source Sans Pro"/>
              </a:rPr>
              <a:t>Districts will be able to see a quick description of how the CCFS-320 calculates the FTES.</a:t>
            </a:r>
          </a:p>
          <a:p>
            <a:pPr marL="285750" indent="-228600">
              <a:buFont typeface="Arial,Sans-Serif"/>
              <a:buChar char="•"/>
            </a:pPr>
            <a:r>
              <a:rPr lang="en-US" sz="1400" dirty="0">
                <a:latin typeface="Source Sans Pro"/>
                <a:ea typeface="Source Sans Pro"/>
              </a:rPr>
              <a:t>Hover over the "i" icon at the bottom of each College Part (weekly, daily, etc.) to view the calculation.</a:t>
            </a:r>
          </a:p>
          <a:p>
            <a:pPr marL="285750" indent="-228600">
              <a:buFont typeface="Arial,Sans-Serif"/>
              <a:buChar char="•"/>
            </a:pPr>
            <a:r>
              <a:rPr lang="en-US" sz="1400" dirty="0">
                <a:latin typeface="Source Sans Pro"/>
                <a:ea typeface="Source Sans Pro"/>
              </a:rPr>
              <a:t>320 District or College Admin accounts will be able to view users who have access to the application once again by clicking on the "User Accounts" tab. </a:t>
            </a:r>
          </a:p>
        </p:txBody>
      </p:sp>
      <p:sp>
        <p:nvSpPr>
          <p:cNvPr id="3" name="Slide Number Placeholder 2">
            <a:extLst>
              <a:ext uri="{FF2B5EF4-FFF2-40B4-BE49-F238E27FC236}">
                <a16:creationId xmlns:a16="http://schemas.microsoft.com/office/drawing/2014/main" id="{B01FBD9F-252A-C079-50F3-810E6912CBD8}"/>
              </a:ext>
            </a:extLst>
          </p:cNvPr>
          <p:cNvSpPr>
            <a:spLocks noGrp="1"/>
          </p:cNvSpPr>
          <p:nvPr>
            <p:ph type="sldNum" sz="quarter" idx="10"/>
          </p:nvPr>
        </p:nvSpPr>
        <p:spPr/>
        <p:txBody>
          <a:bodyPr/>
          <a:lstStyle/>
          <a:p>
            <a:fld id="{7934E7AA-586C-4B13-A389-1429762DA247}" type="slidenum">
              <a:rPr lang="en-US" smtClean="0"/>
              <a:pPr/>
              <a:t>44</a:t>
            </a:fld>
            <a:endParaRPr lang="en-US"/>
          </a:p>
        </p:txBody>
      </p:sp>
      <p:pic>
        <p:nvPicPr>
          <p:cNvPr id="14" name="Content Placeholder 13" descr="A screenshot of a document&#10;&#10;Description automatically generated">
            <a:extLst>
              <a:ext uri="{FF2B5EF4-FFF2-40B4-BE49-F238E27FC236}">
                <a16:creationId xmlns:a16="http://schemas.microsoft.com/office/drawing/2014/main" id="{3FED54B1-7F6E-2747-D075-C0663C54D16D}"/>
              </a:ext>
            </a:extLst>
          </p:cNvPr>
          <p:cNvPicPr>
            <a:picLocks noGrp="1" noChangeAspect="1"/>
          </p:cNvPicPr>
          <p:nvPr>
            <p:ph sz="quarter" idx="11"/>
          </p:nvPr>
        </p:nvPicPr>
        <p:blipFill>
          <a:blip r:embed="rId2"/>
          <a:stretch>
            <a:fillRect/>
          </a:stretch>
        </p:blipFill>
        <p:spPr>
          <a:xfrm>
            <a:off x="816043" y="2563518"/>
            <a:ext cx="10038694" cy="2712920"/>
          </a:xfrm>
        </p:spPr>
      </p:pic>
    </p:spTree>
    <p:extLst>
      <p:ext uri="{BB962C8B-B14F-4D97-AF65-F5344CB8AC3E}">
        <p14:creationId xmlns:p14="http://schemas.microsoft.com/office/powerpoint/2010/main" val="2695626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6120FF-4988-99E1-3B51-6E6B6C4738A9}"/>
              </a:ext>
            </a:extLst>
          </p:cNvPr>
          <p:cNvSpPr>
            <a:spLocks noGrp="1"/>
          </p:cNvSpPr>
          <p:nvPr>
            <p:ph type="title"/>
          </p:nvPr>
        </p:nvSpPr>
        <p:spPr>
          <a:xfrm>
            <a:off x="225467" y="6264"/>
            <a:ext cx="12192000" cy="1371600"/>
          </a:xfrm>
        </p:spPr>
        <p:txBody>
          <a:bodyPr/>
          <a:lstStyle/>
          <a:p>
            <a:r>
              <a:rPr lang="en-US" dirty="0"/>
              <a:t>Additional Minor Updates to the CCFS-320</a:t>
            </a:r>
          </a:p>
        </p:txBody>
      </p:sp>
      <p:sp>
        <p:nvSpPr>
          <p:cNvPr id="9" name="Text Placeholder 8">
            <a:extLst>
              <a:ext uri="{FF2B5EF4-FFF2-40B4-BE49-F238E27FC236}">
                <a16:creationId xmlns:a16="http://schemas.microsoft.com/office/drawing/2014/main" id="{C75B754D-E64B-5BEB-D17F-EC26BEF11209}"/>
              </a:ext>
            </a:extLst>
          </p:cNvPr>
          <p:cNvSpPr>
            <a:spLocks noGrp="1"/>
          </p:cNvSpPr>
          <p:nvPr>
            <p:ph type="body" sz="quarter" idx="12"/>
          </p:nvPr>
        </p:nvSpPr>
        <p:spPr>
          <a:xfrm>
            <a:off x="450936" y="1371600"/>
            <a:ext cx="11741063" cy="1006475"/>
          </a:xfrm>
        </p:spPr>
        <p:txBody>
          <a:bodyPr>
            <a:normAutofit/>
          </a:bodyPr>
          <a:lstStyle/>
          <a:p>
            <a:r>
              <a:rPr lang="en-US" dirty="0"/>
              <a:t>The drop-down menus were updated to make it easier to see which part belonged to which attendance accounting method. </a:t>
            </a:r>
            <a:endParaRPr lang="en-US" sz="1900" i="1" dirty="0">
              <a:solidFill>
                <a:srgbClr val="FF0000"/>
              </a:solidFill>
            </a:endParaRPr>
          </a:p>
        </p:txBody>
      </p:sp>
      <p:sp>
        <p:nvSpPr>
          <p:cNvPr id="5" name="Slide Number Placeholder 4">
            <a:extLst>
              <a:ext uri="{FF2B5EF4-FFF2-40B4-BE49-F238E27FC236}">
                <a16:creationId xmlns:a16="http://schemas.microsoft.com/office/drawing/2014/main" id="{591ADE37-FAA5-5B38-0A69-A325E2CDD22E}"/>
              </a:ext>
            </a:extLst>
          </p:cNvPr>
          <p:cNvSpPr>
            <a:spLocks noGrp="1"/>
          </p:cNvSpPr>
          <p:nvPr>
            <p:ph type="sldNum" sz="quarter" idx="11"/>
          </p:nvPr>
        </p:nvSpPr>
        <p:spPr/>
        <p:txBody>
          <a:bodyPr/>
          <a:lstStyle/>
          <a:p>
            <a:fld id="{7934E7AA-586C-4B13-A389-1429762DA247}" type="slidenum">
              <a:rPr lang="en-US" smtClean="0"/>
              <a:pPr/>
              <a:t>45</a:t>
            </a:fld>
            <a:endParaRPr lang="en-US"/>
          </a:p>
        </p:txBody>
      </p:sp>
      <p:pic>
        <p:nvPicPr>
          <p:cNvPr id="7" name="Content Placeholder 6">
            <a:extLst>
              <a:ext uri="{FF2B5EF4-FFF2-40B4-BE49-F238E27FC236}">
                <a16:creationId xmlns:a16="http://schemas.microsoft.com/office/drawing/2014/main" id="{8E8B5859-B290-8E25-4F6C-023A330C68EF}"/>
              </a:ext>
            </a:extLst>
          </p:cNvPr>
          <p:cNvPicPr>
            <a:picLocks noGrp="1" noChangeAspect="1"/>
          </p:cNvPicPr>
          <p:nvPr>
            <p:ph sz="half" idx="10"/>
          </p:nvPr>
        </p:nvPicPr>
        <p:blipFill>
          <a:blip r:embed="rId2"/>
          <a:stretch>
            <a:fillRect/>
          </a:stretch>
        </p:blipFill>
        <p:spPr>
          <a:xfrm>
            <a:off x="7594087" y="2378075"/>
            <a:ext cx="2429902" cy="3473450"/>
          </a:xfrm>
        </p:spPr>
      </p:pic>
      <p:pic>
        <p:nvPicPr>
          <p:cNvPr id="14" name="Content Placeholder 13">
            <a:extLst>
              <a:ext uri="{FF2B5EF4-FFF2-40B4-BE49-F238E27FC236}">
                <a16:creationId xmlns:a16="http://schemas.microsoft.com/office/drawing/2014/main" id="{EC225498-B454-5E92-09AD-A243512555AC}"/>
              </a:ext>
            </a:extLst>
          </p:cNvPr>
          <p:cNvPicPr>
            <a:picLocks noGrp="1" noChangeAspect="1"/>
          </p:cNvPicPr>
          <p:nvPr>
            <p:ph sz="half" idx="1"/>
          </p:nvPr>
        </p:nvPicPr>
        <p:blipFill>
          <a:blip r:embed="rId3"/>
          <a:stretch>
            <a:fillRect/>
          </a:stretch>
        </p:blipFill>
        <p:spPr>
          <a:xfrm>
            <a:off x="2462343" y="2378075"/>
            <a:ext cx="1790438" cy="3473450"/>
          </a:xfrm>
        </p:spPr>
      </p:pic>
    </p:spTree>
    <p:extLst>
      <p:ext uri="{BB962C8B-B14F-4D97-AF65-F5344CB8AC3E}">
        <p14:creationId xmlns:p14="http://schemas.microsoft.com/office/powerpoint/2010/main" val="1506346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CFB6-461D-45ED-C9FC-C86A111CD2EF}"/>
              </a:ext>
            </a:extLst>
          </p:cNvPr>
          <p:cNvSpPr>
            <a:spLocks noGrp="1"/>
          </p:cNvSpPr>
          <p:nvPr>
            <p:ph type="title"/>
          </p:nvPr>
        </p:nvSpPr>
        <p:spPr/>
        <p:txBody>
          <a:bodyPr/>
          <a:lstStyle/>
          <a:p>
            <a:r>
              <a:rPr lang="en-US" dirty="0"/>
              <a:t>CDCP Courses within the 320</a:t>
            </a:r>
          </a:p>
        </p:txBody>
      </p:sp>
      <p:sp>
        <p:nvSpPr>
          <p:cNvPr id="3" name="Content Placeholder 2">
            <a:extLst>
              <a:ext uri="{FF2B5EF4-FFF2-40B4-BE49-F238E27FC236}">
                <a16:creationId xmlns:a16="http://schemas.microsoft.com/office/drawing/2014/main" id="{B9B3EAAB-F431-B31F-F52C-76D3CC2BDB2B}"/>
              </a:ext>
            </a:extLst>
          </p:cNvPr>
          <p:cNvSpPr>
            <a:spLocks noGrp="1"/>
          </p:cNvSpPr>
          <p:nvPr>
            <p:ph idx="1"/>
          </p:nvPr>
        </p:nvSpPr>
        <p:spPr/>
        <p:txBody>
          <a:bodyPr>
            <a:normAutofit fontScale="85000" lnSpcReduction="20000"/>
          </a:bodyPr>
          <a:lstStyle/>
          <a:p>
            <a:r>
              <a:rPr lang="en-US" dirty="0"/>
              <a:t>Reminder: Districts should take the necessary time to verify whether the list of CDCP courses is correct weeks before the 320 due date. </a:t>
            </a:r>
          </a:p>
          <a:p>
            <a:r>
              <a:rPr lang="en-US" dirty="0"/>
              <a:t>Our division does not oversee the approval process CDCP courses, so we cannot verify them. Rather we rely on our Ed Services division to verify the CDCP courses, before having our DII team add them to the 320. </a:t>
            </a:r>
          </a:p>
          <a:p>
            <a:r>
              <a:rPr lang="en-US" dirty="0"/>
              <a:t>Process to add or remove courses from the 320:</a:t>
            </a:r>
          </a:p>
          <a:p>
            <a:pPr lvl="1"/>
            <a:r>
              <a:rPr lang="en-US" dirty="0"/>
              <a:t>Ensure CDCP course is attached to a CCCCO approved CDCP program through COCI. Any issues regarding approved or denied courses should be directed to our Ed Services Division. </a:t>
            </a:r>
          </a:p>
          <a:p>
            <a:pPr lvl="1"/>
            <a:r>
              <a:rPr lang="en-US" dirty="0"/>
              <a:t>After verifying that the courses are approved and attached to a CCCCO approved CDCP program, reach out to </a:t>
            </a:r>
            <a:r>
              <a:rPr lang="en-US" dirty="0">
                <a:hlinkClick r:id="rId4"/>
              </a:rPr>
              <a:t>ccfs320admin@cccco.edu</a:t>
            </a:r>
            <a:r>
              <a:rPr lang="en-US" dirty="0"/>
              <a:t> to add those courses within the 320.</a:t>
            </a:r>
          </a:p>
          <a:p>
            <a:pPr lvl="1"/>
            <a:r>
              <a:rPr lang="en-US" dirty="0"/>
              <a:t>Districts can reach out to the </a:t>
            </a:r>
            <a:r>
              <a:rPr lang="en-US" dirty="0">
                <a:hlinkClick r:id="rId4"/>
              </a:rPr>
              <a:t>ccfs320admin@cccco.edu</a:t>
            </a:r>
            <a:r>
              <a:rPr lang="en-US" dirty="0"/>
              <a:t> if you simply want to remove courses. </a:t>
            </a:r>
          </a:p>
        </p:txBody>
      </p:sp>
      <p:sp>
        <p:nvSpPr>
          <p:cNvPr id="4" name="Slide Number Placeholder 3">
            <a:extLst>
              <a:ext uri="{FF2B5EF4-FFF2-40B4-BE49-F238E27FC236}">
                <a16:creationId xmlns:a16="http://schemas.microsoft.com/office/drawing/2014/main" id="{C48BE49D-AB89-3974-B01E-00B5287A4015}"/>
              </a:ext>
            </a:extLst>
          </p:cNvPr>
          <p:cNvSpPr>
            <a:spLocks noGrp="1"/>
          </p:cNvSpPr>
          <p:nvPr>
            <p:ph type="sldNum" sz="quarter" idx="10"/>
          </p:nvPr>
        </p:nvSpPr>
        <p:spPr/>
        <p:txBody>
          <a:bodyPr/>
          <a:lstStyle/>
          <a:p>
            <a:fld id="{7934E7AA-586C-4B13-A389-1429762DA247}" type="slidenum">
              <a:rPr lang="en-US" smtClean="0"/>
              <a:pPr/>
              <a:t>46</a:t>
            </a:fld>
            <a:endParaRPr lang="en-US" dirty="0"/>
          </a:p>
        </p:txBody>
      </p:sp>
    </p:spTree>
    <p:extLst>
      <p:ext uri="{BB962C8B-B14F-4D97-AF65-F5344CB8AC3E}">
        <p14:creationId xmlns:p14="http://schemas.microsoft.com/office/powerpoint/2010/main" val="1999280568"/>
      </p:ext>
    </p:extLst>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054054-58D4-74C2-3E91-74F9AC3521C2}"/>
              </a:ext>
            </a:extLst>
          </p:cNvPr>
          <p:cNvSpPr>
            <a:spLocks noGrp="1"/>
          </p:cNvSpPr>
          <p:nvPr>
            <p:ph type="title"/>
          </p:nvPr>
        </p:nvSpPr>
        <p:spPr>
          <a:xfrm>
            <a:off x="676405" y="189760"/>
            <a:ext cx="10515600" cy="1325563"/>
          </a:xfrm>
        </p:spPr>
        <p:txBody>
          <a:bodyPr/>
          <a:lstStyle/>
          <a:p>
            <a:r>
              <a:rPr lang="en-US" dirty="0"/>
              <a:t>Final Thoughts</a:t>
            </a:r>
          </a:p>
        </p:txBody>
      </p:sp>
      <p:sp>
        <p:nvSpPr>
          <p:cNvPr id="6" name="Slide Number Placeholder 5">
            <a:extLst>
              <a:ext uri="{FF2B5EF4-FFF2-40B4-BE49-F238E27FC236}">
                <a16:creationId xmlns:a16="http://schemas.microsoft.com/office/drawing/2014/main" id="{A81A5AF2-95E3-551C-FAD8-E30ACD02D6C0}"/>
              </a:ext>
            </a:extLst>
          </p:cNvPr>
          <p:cNvSpPr>
            <a:spLocks noGrp="1"/>
          </p:cNvSpPr>
          <p:nvPr>
            <p:ph type="sldNum" sz="quarter" idx="10"/>
          </p:nvPr>
        </p:nvSpPr>
        <p:spPr/>
        <p:txBody>
          <a:bodyPr/>
          <a:lstStyle/>
          <a:p>
            <a:fld id="{7934E7AA-586C-4B13-A389-1429762DA247}" type="slidenum">
              <a:rPr lang="en-US" smtClean="0"/>
              <a:pPr/>
              <a:t>47</a:t>
            </a:fld>
            <a:endParaRPr lang="en-US"/>
          </a:p>
        </p:txBody>
      </p:sp>
      <p:sp>
        <p:nvSpPr>
          <p:cNvPr id="8" name="Text Placeholder 7">
            <a:extLst>
              <a:ext uri="{FF2B5EF4-FFF2-40B4-BE49-F238E27FC236}">
                <a16:creationId xmlns:a16="http://schemas.microsoft.com/office/drawing/2014/main" id="{BF5D81BD-C4F2-689F-1236-CB9877FEF5B8}"/>
              </a:ext>
            </a:extLst>
          </p:cNvPr>
          <p:cNvSpPr>
            <a:spLocks noGrp="1"/>
          </p:cNvSpPr>
          <p:nvPr>
            <p:ph type="body" sz="quarter" idx="11"/>
          </p:nvPr>
        </p:nvSpPr>
        <p:spPr>
          <a:xfrm>
            <a:off x="676405" y="1828800"/>
            <a:ext cx="10677396" cy="4070350"/>
          </a:xfrm>
        </p:spPr>
        <p:txBody>
          <a:bodyPr/>
          <a:lstStyle/>
          <a:p>
            <a:pPr>
              <a:spcBef>
                <a:spcPts val="0"/>
              </a:spcBef>
            </a:pPr>
            <a:r>
              <a:rPr lang="en-US" sz="3200" dirty="0"/>
              <a:t>Our 320 instructions have been updated, so please reach out if you need a copy.</a:t>
            </a:r>
          </a:p>
          <a:p>
            <a:pPr>
              <a:spcBef>
                <a:spcPts val="0"/>
              </a:spcBef>
            </a:pPr>
            <a:endParaRPr lang="en-US" sz="3200" dirty="0"/>
          </a:p>
          <a:p>
            <a:pPr>
              <a:spcBef>
                <a:spcPts val="0"/>
              </a:spcBef>
            </a:pPr>
            <a:r>
              <a:rPr lang="en-US" sz="3200" dirty="0"/>
              <a:t>We have a test environment for districts to use the 320.  </a:t>
            </a:r>
          </a:p>
          <a:p>
            <a:pPr>
              <a:spcBef>
                <a:spcPts val="0"/>
              </a:spcBef>
            </a:pPr>
            <a:endParaRPr lang="en-US" sz="3200" dirty="0"/>
          </a:p>
          <a:p>
            <a:pPr>
              <a:spcBef>
                <a:spcPts val="0"/>
              </a:spcBef>
            </a:pPr>
            <a:r>
              <a:rPr lang="en-US" sz="3200" dirty="0"/>
              <a:t>Feel free to reach out at </a:t>
            </a:r>
            <a:r>
              <a:rPr lang="en-US" sz="3200" dirty="0">
                <a:hlinkClick r:id="rId2"/>
              </a:rPr>
              <a:t>ccfs320admin@cccco.edu</a:t>
            </a:r>
            <a:r>
              <a:rPr lang="en-US" sz="3200" dirty="0"/>
              <a:t> with any questions or concerns. </a:t>
            </a:r>
          </a:p>
          <a:p>
            <a:endParaRPr lang="en-US" dirty="0"/>
          </a:p>
        </p:txBody>
      </p:sp>
    </p:spTree>
    <p:extLst>
      <p:ext uri="{BB962C8B-B14F-4D97-AF65-F5344CB8AC3E}">
        <p14:creationId xmlns:p14="http://schemas.microsoft.com/office/powerpoint/2010/main" val="154170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a:defRPr/>
            </a:pPr>
            <a:r>
              <a:rPr lang="en-US" dirty="0">
                <a:solidFill>
                  <a:srgbClr val="003366"/>
                </a:solidFill>
                <a:latin typeface="+mn-lt"/>
              </a:rPr>
              <a:t>Questions/Comments</a:t>
            </a:r>
          </a:p>
        </p:txBody>
      </p:sp>
      <p:pic>
        <p:nvPicPr>
          <p:cNvPr id="8294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3561" y="2293641"/>
            <a:ext cx="4164877" cy="2718393"/>
          </a:xfrm>
        </p:spPr>
      </p:pic>
    </p:spTree>
    <p:extLst>
      <p:ext uri="{BB962C8B-B14F-4D97-AF65-F5344CB8AC3E}">
        <p14:creationId xmlns:p14="http://schemas.microsoft.com/office/powerpoint/2010/main" val="3256387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defRPr/>
            </a:pPr>
            <a:r>
              <a:rPr lang="en-US" b="1" dirty="0">
                <a:solidFill>
                  <a:srgbClr val="003366"/>
                </a:solidFill>
                <a:latin typeface="+mn-lt"/>
              </a:rPr>
              <a:t>Contact Information</a:t>
            </a:r>
          </a:p>
        </p:txBody>
      </p:sp>
      <p:sp>
        <p:nvSpPr>
          <p:cNvPr id="101379" name="Rectangle 3"/>
          <p:cNvSpPr>
            <a:spLocks noGrp="1" noChangeArrowheads="1"/>
          </p:cNvSpPr>
          <p:nvPr>
            <p:ph idx="1"/>
          </p:nvPr>
        </p:nvSpPr>
        <p:spPr/>
        <p:txBody>
          <a:bodyPr>
            <a:normAutofit fontScale="92500" lnSpcReduction="20000"/>
          </a:bodyPr>
          <a:lstStyle/>
          <a:p>
            <a:pPr marL="762041" lvl="1" indent="-369814" algn="ctr">
              <a:spcBef>
                <a:spcPct val="0"/>
              </a:spcBef>
              <a:buClr>
                <a:srgbClr val="1D0FD1"/>
              </a:buClr>
              <a:buNone/>
              <a:defRPr/>
            </a:pPr>
            <a:endParaRPr lang="en-US" sz="706" b="1" dirty="0">
              <a:solidFill>
                <a:schemeClr val="tx1">
                  <a:lumMod val="95000"/>
                  <a:lumOff val="5000"/>
                </a:schemeClr>
              </a:solidFill>
              <a:latin typeface="+mj-lt"/>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r>
              <a:rPr lang="en-US" altLang="en-US" sz="3200" b="1" dirty="0">
                <a:solidFill>
                  <a:schemeClr val="accent3">
                    <a:lumMod val="75000"/>
                  </a:schemeClr>
                </a:solidFill>
                <a:latin typeface="+mn-lt"/>
              </a:rPr>
              <a:t>Natalie Wagner</a:t>
            </a:r>
          </a:p>
          <a:p>
            <a:pPr marL="369814" indent="-369814" algn="ctr">
              <a:spcBef>
                <a:spcPct val="0"/>
              </a:spcBef>
              <a:buClr>
                <a:srgbClr val="1D0FD1"/>
              </a:buClr>
              <a:buNone/>
              <a:defRPr/>
            </a:pPr>
            <a:r>
              <a:rPr lang="en-US" altLang="en-US" sz="3200" dirty="0">
                <a:solidFill>
                  <a:schemeClr val="tx2"/>
                </a:solidFill>
                <a:latin typeface="+mn-lt"/>
                <a:hlinkClick r:id="rId3"/>
              </a:rPr>
              <a:t>nwagner@cccco.edu</a:t>
            </a: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r>
              <a:rPr lang="en-US" altLang="en-US" sz="3200" b="1" dirty="0">
                <a:solidFill>
                  <a:schemeClr val="accent3">
                    <a:lumMod val="75000"/>
                  </a:schemeClr>
                </a:solidFill>
                <a:latin typeface="+mn-lt"/>
                <a:ea typeface="+mj-ea"/>
                <a:cs typeface="+mj-cs"/>
              </a:rPr>
              <a:t>Rafael Artiga Meza (CCFS-320)</a:t>
            </a:r>
          </a:p>
          <a:p>
            <a:pPr marL="369814" indent="-369814" algn="ctr">
              <a:spcBef>
                <a:spcPct val="0"/>
              </a:spcBef>
              <a:buClr>
                <a:srgbClr val="1D0FD1"/>
              </a:buClr>
              <a:buNone/>
              <a:defRPr/>
            </a:pPr>
            <a:r>
              <a:rPr lang="en-US" altLang="en-US" sz="3200" dirty="0">
                <a:solidFill>
                  <a:srgbClr val="2D5CB9"/>
                </a:solidFill>
                <a:latin typeface="+mn-lt"/>
                <a:ea typeface="+mj-ea"/>
                <a:cs typeface="+mj-cs"/>
                <a:hlinkClick r:id="rId4"/>
              </a:rPr>
              <a:t>rartiga@cccco.edu</a:t>
            </a: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r>
              <a:rPr lang="en-US" altLang="en-US" sz="3200" b="1" dirty="0">
                <a:solidFill>
                  <a:schemeClr val="accent3">
                    <a:lumMod val="75000"/>
                  </a:schemeClr>
                </a:solidFill>
                <a:latin typeface="+mn-lt"/>
                <a:ea typeface="+mj-ea"/>
                <a:cs typeface="+mj-cs"/>
              </a:rPr>
              <a:t>Lorena Romero (Director, Fiscal Standards and Accountability)</a:t>
            </a:r>
          </a:p>
          <a:p>
            <a:pPr marL="369814" indent="-369814" algn="ctr">
              <a:spcBef>
                <a:spcPct val="0"/>
              </a:spcBef>
              <a:buClr>
                <a:srgbClr val="1D0FD1"/>
              </a:buClr>
              <a:buNone/>
              <a:defRPr/>
            </a:pPr>
            <a:r>
              <a:rPr lang="en-US" altLang="en-US" sz="3200" dirty="0">
                <a:solidFill>
                  <a:srgbClr val="2D5CB9"/>
                </a:solidFill>
                <a:latin typeface="+mn-lt"/>
                <a:ea typeface="+mj-ea"/>
                <a:cs typeface="+mj-cs"/>
                <a:hlinkClick r:id="rId5"/>
              </a:rPr>
              <a:t>lromero@cccco.edu</a:t>
            </a:r>
            <a:endParaRPr lang="en-US" altLang="en-US" sz="3200" dirty="0">
              <a:solidFill>
                <a:srgbClr val="2D5CB9"/>
              </a:solidFill>
              <a:latin typeface="+mn-lt"/>
              <a:ea typeface="+mj-ea"/>
              <a:cs typeface="+mj-cs"/>
            </a:endParaRPr>
          </a:p>
        </p:txBody>
      </p:sp>
    </p:spTree>
    <p:extLst>
      <p:ext uri="{BB962C8B-B14F-4D97-AF65-F5344CB8AC3E}">
        <p14:creationId xmlns:p14="http://schemas.microsoft.com/office/powerpoint/2010/main" val="34667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62E5F9B-B1B5-BE91-A89B-91CB5BF8FBC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mj-lt"/>
                <a:ea typeface="+mj-ea"/>
                <a:cs typeface="+mj-cs"/>
              </a:rPr>
              <a:t>Overview of Regulatory Changes</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 Placeholder 6">
            <a:extLst>
              <a:ext uri="{FF2B5EF4-FFF2-40B4-BE49-F238E27FC236}">
                <a16:creationId xmlns:a16="http://schemas.microsoft.com/office/drawing/2014/main" id="{DC1F0244-D62E-1B88-76B2-08852982B478}"/>
              </a:ext>
            </a:extLst>
          </p:cNvPr>
          <p:cNvSpPr>
            <a:spLocks noGrp="1"/>
          </p:cNvSpPr>
          <p:nvPr>
            <p:ph type="body" sz="quarter" idx="11"/>
          </p:nvPr>
        </p:nvSpPr>
        <p:spPr>
          <a:xfrm>
            <a:off x="4447308" y="591344"/>
            <a:ext cx="6906491" cy="5585619"/>
          </a:xfrm>
        </p:spPr>
        <p:txBody>
          <a:bodyPr vert="horz" lIns="91440" tIns="45720" rIns="91440" bIns="45720" rtlCol="0" anchor="ctr">
            <a:normAutofit/>
          </a:bodyPr>
          <a:lstStyle/>
          <a:p>
            <a:pPr>
              <a:spcBef>
                <a:spcPts val="0"/>
              </a:spcBef>
              <a:spcAft>
                <a:spcPts val="1200"/>
              </a:spcAft>
            </a:pPr>
            <a:r>
              <a:rPr lang="en-US" sz="2000" spc="20" dirty="0">
                <a:solidFill>
                  <a:schemeClr val="tx1"/>
                </a:solidFill>
                <a:effectLst/>
                <a:latin typeface="+mn-lt"/>
                <a:ea typeface="+mn-ea"/>
              </a:rPr>
              <a:t>On March 25, 2024, the Board of Governors approved new regulations that alter how districts calculate FTES for credit courses. The approved regulations were filed with the Office of Administrative Law and the California Secretary of State on July 22, 2024</a:t>
            </a:r>
            <a:r>
              <a:rPr lang="en-US" sz="2000" spc="20" dirty="0">
                <a:solidFill>
                  <a:schemeClr val="tx1"/>
                </a:solidFill>
                <a:latin typeface="+mn-lt"/>
                <a:ea typeface="+mn-ea"/>
              </a:rPr>
              <a:t>, </a:t>
            </a:r>
            <a:r>
              <a:rPr lang="en-US" sz="2000" spc="20" dirty="0">
                <a:solidFill>
                  <a:schemeClr val="tx1"/>
                </a:solidFill>
                <a:effectLst/>
                <a:latin typeface="+mn-lt"/>
                <a:ea typeface="+mn-ea"/>
              </a:rPr>
              <a:t>and became effective on August 21, 2024.</a:t>
            </a:r>
          </a:p>
          <a:p>
            <a:pPr>
              <a:spcBef>
                <a:spcPts val="0"/>
              </a:spcBef>
              <a:spcAft>
                <a:spcPts val="1200"/>
              </a:spcAft>
            </a:pPr>
            <a:r>
              <a:rPr lang="en-US" sz="2000" spc="20" dirty="0">
                <a:solidFill>
                  <a:schemeClr val="tx1"/>
                </a:solidFill>
                <a:effectLst/>
                <a:latin typeface="+mn-lt"/>
                <a:ea typeface="+mn-ea"/>
              </a:rPr>
              <a:t>The updates to Title 5, Section 58003.1, and the addition of Section 58003.2 introduce the new Standardized Attendance Accounting Method, which will replace some existing attendance accounting methods for credit courses.</a:t>
            </a:r>
          </a:p>
          <a:p>
            <a:pPr>
              <a:spcBef>
                <a:spcPts val="0"/>
              </a:spcBef>
              <a:spcAft>
                <a:spcPts val="1200"/>
              </a:spcAft>
            </a:pPr>
            <a:r>
              <a:rPr lang="en-US" sz="2000" spc="20" dirty="0">
                <a:solidFill>
                  <a:schemeClr val="tx1"/>
                </a:solidFill>
                <a:latin typeface="+mn-lt"/>
                <a:ea typeface="+mn-ea"/>
              </a:rPr>
              <a:t>Once implemented, the Standardized Attendance Accounting Method will be used for all credit courses regardless of modality or course length. </a:t>
            </a:r>
          </a:p>
          <a:p>
            <a:pPr>
              <a:spcBef>
                <a:spcPts val="0"/>
              </a:spcBef>
              <a:spcAft>
                <a:spcPts val="1200"/>
              </a:spcAft>
            </a:pPr>
            <a:r>
              <a:rPr lang="en-US" sz="2000" spc="20" dirty="0">
                <a:solidFill>
                  <a:schemeClr val="tx1"/>
                </a:solidFill>
                <a:latin typeface="+mn-lt"/>
                <a:ea typeface="+mn-ea"/>
              </a:rPr>
              <a:t>Positive attendance will still be required for credit courses that are open entry/ open exit. All other credit courses would use the Standardized Attendance Accounting Method.</a:t>
            </a:r>
            <a:endParaRPr lang="en-US" sz="2000" dirty="0">
              <a:solidFill>
                <a:schemeClr val="tx1"/>
              </a:solidFill>
              <a:latin typeface="+mn-lt"/>
              <a:ea typeface="+mn-ea"/>
            </a:endParaRPr>
          </a:p>
        </p:txBody>
      </p:sp>
      <p:sp>
        <p:nvSpPr>
          <p:cNvPr id="5" name="Slide Number Placeholder 4"/>
          <p:cNvSpPr>
            <a:spLocks noGrp="1"/>
          </p:cNvSpPr>
          <p:nvPr>
            <p:ph type="sldNum" sz="quarter" idx="10"/>
          </p:nvPr>
        </p:nvSpPr>
        <p:spPr>
          <a:xfrm>
            <a:off x="9541564" y="6356350"/>
            <a:ext cx="1812235" cy="365125"/>
          </a:xfrm>
        </p:spPr>
        <p:txBody>
          <a:bodyPr vert="horz" lIns="91440" tIns="45720" rIns="91440" bIns="45720" rtlCol="0" anchor="ctr">
            <a:normAutofit/>
          </a:bodyPr>
          <a:lstStyle/>
          <a:p>
            <a:pPr>
              <a:spcAft>
                <a:spcPts val="600"/>
              </a:spcAft>
            </a:pPr>
            <a:fld id="{7934E7AA-586C-4B13-A389-1429762DA247}" type="slidenum">
              <a:rPr lang="en-US" smtClean="0">
                <a:solidFill>
                  <a:schemeClr val="tx1">
                    <a:tint val="75000"/>
                  </a:schemeClr>
                </a:solidFill>
              </a:rPr>
              <a:pPr>
                <a:spcAft>
                  <a:spcPts val="600"/>
                </a:spcAft>
              </a:pPr>
              <a:t>5</a:t>
            </a:fld>
            <a:endParaRPr lang="en-US">
              <a:solidFill>
                <a:schemeClr val="tx1">
                  <a:tint val="75000"/>
                </a:schemeClr>
              </a:solidFill>
            </a:endParaRPr>
          </a:p>
        </p:txBody>
      </p:sp>
    </p:spTree>
    <p:extLst>
      <p:ext uri="{BB962C8B-B14F-4D97-AF65-F5344CB8AC3E}">
        <p14:creationId xmlns:p14="http://schemas.microsoft.com/office/powerpoint/2010/main" val="150266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7907-2472-D341-B19A-A6FC144882EE}"/>
              </a:ext>
            </a:extLst>
          </p:cNvPr>
          <p:cNvSpPr>
            <a:spLocks noGrp="1"/>
          </p:cNvSpPr>
          <p:nvPr>
            <p:ph type="title"/>
          </p:nvPr>
        </p:nvSpPr>
        <p:spPr>
          <a:xfrm>
            <a:off x="512380" y="0"/>
            <a:ext cx="10515600" cy="1325563"/>
          </a:xfrm>
        </p:spPr>
        <p:txBody>
          <a:bodyPr/>
          <a:lstStyle/>
          <a:p>
            <a:r>
              <a:rPr lang="en-US" b="1" dirty="0"/>
              <a:t>Attendance Accounting Overview</a:t>
            </a:r>
          </a:p>
        </p:txBody>
      </p:sp>
      <p:sp>
        <p:nvSpPr>
          <p:cNvPr id="4" name="Slide Number Placeholder 3">
            <a:extLst>
              <a:ext uri="{FF2B5EF4-FFF2-40B4-BE49-F238E27FC236}">
                <a16:creationId xmlns:a16="http://schemas.microsoft.com/office/drawing/2014/main" id="{B034E3FB-9C7E-914A-B391-93B1192C42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graphicFrame>
        <p:nvGraphicFramePr>
          <p:cNvPr id="6" name="Content Placeholder 2">
            <a:extLst>
              <a:ext uri="{FF2B5EF4-FFF2-40B4-BE49-F238E27FC236}">
                <a16:creationId xmlns:a16="http://schemas.microsoft.com/office/drawing/2014/main" id="{D79B7A74-326D-DDEE-C9A5-5F2427E481C1}"/>
              </a:ext>
            </a:extLst>
          </p:cNvPr>
          <p:cNvGraphicFramePr/>
          <p:nvPr>
            <p:extLst>
              <p:ext uri="{D42A27DB-BD31-4B8C-83A1-F6EECF244321}">
                <p14:modId xmlns:p14="http://schemas.microsoft.com/office/powerpoint/2010/main" val="1580239472"/>
              </p:ext>
            </p:extLst>
          </p:nvPr>
        </p:nvGraphicFramePr>
        <p:xfrm>
          <a:off x="512380" y="1238021"/>
          <a:ext cx="11353800" cy="4431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16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560" y="190832"/>
            <a:ext cx="11648440" cy="1371600"/>
          </a:xfrm>
        </p:spPr>
        <p:txBody>
          <a:bodyPr/>
          <a:lstStyle/>
          <a:p>
            <a:r>
              <a:rPr lang="en-US" sz="4400" b="1" dirty="0">
                <a:solidFill>
                  <a:schemeClr val="accent5">
                    <a:lumMod val="50000"/>
                  </a:schemeClr>
                </a:solidFill>
                <a:latin typeface="+mn-lt"/>
              </a:rPr>
              <a:t>Standardized Attendance Accounting for Credit Courses</a:t>
            </a:r>
            <a:endParaRPr lang="en-US" dirty="0"/>
          </a:p>
        </p:txBody>
      </p:sp>
      <p:sp>
        <p:nvSpPr>
          <p:cNvPr id="4" name="Text Placeholder 3"/>
          <p:cNvSpPr>
            <a:spLocks noGrp="1"/>
          </p:cNvSpPr>
          <p:nvPr>
            <p:ph type="body" sz="quarter" idx="12"/>
          </p:nvPr>
        </p:nvSpPr>
        <p:spPr>
          <a:xfrm>
            <a:off x="543560" y="1515477"/>
            <a:ext cx="10952480" cy="1779104"/>
          </a:xfrm>
        </p:spPr>
        <p:txBody>
          <a:bodyPr>
            <a:normAutofit/>
          </a:bodyPr>
          <a:lstStyle/>
          <a:p>
            <a:r>
              <a:rPr lang="en-US" dirty="0"/>
              <a:t>The approved changes eliminate three of the existing attendance accounting methods (weekly census, daily census, and the alternative attendance accounting procedure for credit courses) and replace these with the new standardized attendance accounting method.</a:t>
            </a:r>
          </a:p>
        </p:txBody>
      </p:sp>
      <p:sp>
        <p:nvSpPr>
          <p:cNvPr id="13" name="Content Placeholder 12">
            <a:extLst>
              <a:ext uri="{FF2B5EF4-FFF2-40B4-BE49-F238E27FC236}">
                <a16:creationId xmlns:a16="http://schemas.microsoft.com/office/drawing/2014/main" id="{D5ED7305-2F78-C93B-586B-62D4189E6822}"/>
              </a:ext>
            </a:extLst>
          </p:cNvPr>
          <p:cNvSpPr>
            <a:spLocks noGrp="1"/>
          </p:cNvSpPr>
          <p:nvPr>
            <p:ph sz="half" idx="1"/>
          </p:nvPr>
        </p:nvSpPr>
        <p:spPr>
          <a:xfrm>
            <a:off x="660400" y="3150704"/>
            <a:ext cx="5394960" cy="2830664"/>
          </a:xfrm>
        </p:spPr>
        <p:txBody>
          <a:bodyPr>
            <a:normAutofit fontScale="70000" lnSpcReduction="20000"/>
          </a:bodyPr>
          <a:lstStyle/>
          <a:p>
            <a:r>
              <a:rPr lang="en-US" b="1" u="sng" dirty="0"/>
              <a:t>Current Attendance Accounting Methods</a:t>
            </a:r>
          </a:p>
          <a:p>
            <a:pPr marL="514350" indent="-514350">
              <a:buFont typeface="+mj-lt"/>
              <a:buAutoNum type="arabicPeriod"/>
            </a:pPr>
            <a:r>
              <a:rPr lang="en-US" dirty="0"/>
              <a:t>Weekly Census</a:t>
            </a:r>
          </a:p>
          <a:p>
            <a:pPr marL="514350" indent="-514350">
              <a:buFont typeface="+mj-lt"/>
              <a:buAutoNum type="arabicPeriod"/>
            </a:pPr>
            <a:r>
              <a:rPr lang="en-US" dirty="0"/>
              <a:t>Daily Census </a:t>
            </a:r>
          </a:p>
          <a:p>
            <a:pPr marL="514350" indent="-514350">
              <a:buFont typeface="+mj-lt"/>
              <a:buAutoNum type="arabicPeriod"/>
            </a:pPr>
            <a:r>
              <a:rPr lang="en-US" dirty="0"/>
              <a:t>Positive Attendance (Credit and Noncredit)</a:t>
            </a:r>
          </a:p>
          <a:p>
            <a:pPr marL="514350" indent="-514350">
              <a:buFont typeface="+mj-lt"/>
              <a:buAutoNum type="arabicPeriod"/>
            </a:pPr>
            <a:r>
              <a:rPr lang="en-US" dirty="0"/>
              <a:t>Alternative Attendance Accounting Method (Credit)</a:t>
            </a:r>
          </a:p>
          <a:p>
            <a:pPr marL="514350" indent="-514350">
              <a:buFont typeface="+mj-lt"/>
              <a:buAutoNum type="arabicPeriod"/>
            </a:pPr>
            <a:r>
              <a:rPr lang="en-US" dirty="0"/>
              <a:t>Alternative Attendance Accounting Method (Noncredit)</a:t>
            </a:r>
          </a:p>
        </p:txBody>
      </p:sp>
      <p:sp>
        <p:nvSpPr>
          <p:cNvPr id="14" name="Content Placeholder 13">
            <a:extLst>
              <a:ext uri="{FF2B5EF4-FFF2-40B4-BE49-F238E27FC236}">
                <a16:creationId xmlns:a16="http://schemas.microsoft.com/office/drawing/2014/main" id="{4BCC4EF9-6E96-5DC7-CBD5-2D27A42C6426}"/>
              </a:ext>
            </a:extLst>
          </p:cNvPr>
          <p:cNvSpPr>
            <a:spLocks noGrp="1"/>
          </p:cNvSpPr>
          <p:nvPr>
            <p:ph sz="half" idx="10"/>
          </p:nvPr>
        </p:nvSpPr>
        <p:spPr>
          <a:xfrm>
            <a:off x="6055360" y="3145221"/>
            <a:ext cx="5631180" cy="2830663"/>
          </a:xfrm>
        </p:spPr>
        <p:txBody>
          <a:bodyPr>
            <a:normAutofit/>
          </a:bodyPr>
          <a:lstStyle/>
          <a:p>
            <a:r>
              <a:rPr lang="en-US" sz="2000" b="1" u="sng" dirty="0"/>
              <a:t>Updated Attendance Accounting Methods</a:t>
            </a:r>
          </a:p>
          <a:p>
            <a:pPr marL="457200" indent="-457200">
              <a:buFont typeface="+mj-lt"/>
              <a:buAutoNum type="arabicPeriod"/>
            </a:pPr>
            <a:r>
              <a:rPr lang="en-US" sz="2000" dirty="0"/>
              <a:t>Standardized Attendance Accounting Method</a:t>
            </a:r>
          </a:p>
          <a:p>
            <a:pPr marL="457200" indent="-457200">
              <a:buFont typeface="+mj-lt"/>
              <a:buAutoNum type="arabicPeriod"/>
            </a:pPr>
            <a:r>
              <a:rPr lang="en-US" sz="2000" dirty="0"/>
              <a:t>Positive Attendance (Credit and Noncredit)</a:t>
            </a:r>
          </a:p>
          <a:p>
            <a:pPr marL="457200" indent="-457200">
              <a:buFont typeface="+mj-lt"/>
              <a:buAutoNum type="arabicPeriod"/>
            </a:pPr>
            <a:r>
              <a:rPr lang="en-US" sz="2000" dirty="0"/>
              <a:t>Alternative Attendance Accounting Method (noncredit)</a:t>
            </a:r>
          </a:p>
        </p:txBody>
      </p:sp>
      <p:sp>
        <p:nvSpPr>
          <p:cNvPr id="3" name="Slide Number Placeholder 2"/>
          <p:cNvSpPr>
            <a:spLocks noGrp="1"/>
          </p:cNvSpPr>
          <p:nvPr>
            <p:ph type="sldNum" sz="quarter" idx="11"/>
          </p:nvPr>
        </p:nvSpPr>
        <p:spPr/>
        <p:txBody>
          <a:bodyPr/>
          <a:lstStyle/>
          <a:p>
            <a:fld id="{7934E7AA-586C-4B13-A389-1429762DA247}" type="slidenum">
              <a:rPr lang="en-US" smtClean="0"/>
              <a:pPr/>
              <a:t>7</a:t>
            </a:fld>
            <a:endParaRPr lang="en-US" dirty="0"/>
          </a:p>
        </p:txBody>
      </p:sp>
    </p:spTree>
    <p:extLst>
      <p:ext uri="{BB962C8B-B14F-4D97-AF65-F5344CB8AC3E}">
        <p14:creationId xmlns:p14="http://schemas.microsoft.com/office/powerpoint/2010/main" val="8017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1AAE-55A9-41C9-9C5C-2706E1C2BC98}"/>
              </a:ext>
            </a:extLst>
          </p:cNvPr>
          <p:cNvSpPr>
            <a:spLocks noGrp="1"/>
          </p:cNvSpPr>
          <p:nvPr>
            <p:ph type="title"/>
          </p:nvPr>
        </p:nvSpPr>
        <p:spPr>
          <a:xfrm>
            <a:off x="518129" y="256647"/>
            <a:ext cx="11673870" cy="1137520"/>
          </a:xfrm>
        </p:spPr>
        <p:txBody>
          <a:bodyPr>
            <a:noAutofit/>
          </a:bodyPr>
          <a:lstStyle/>
          <a:p>
            <a:r>
              <a:rPr lang="en-US" sz="3600" b="1">
                <a:solidFill>
                  <a:schemeClr val="accent2"/>
                </a:solidFill>
                <a:effectLst>
                  <a:outerShdw blurRad="38100" dist="38100" dir="2700000" algn="tl">
                    <a:srgbClr val="000000">
                      <a:alpha val="43137"/>
                    </a:srgbClr>
                  </a:outerShdw>
                </a:effectLst>
                <a:latin typeface="+mn-lt"/>
              </a:rPr>
              <a:t>New Methodology</a:t>
            </a:r>
            <a:br>
              <a:rPr lang="en-US" sz="3600" b="1">
                <a:solidFill>
                  <a:schemeClr val="accent5">
                    <a:lumMod val="50000"/>
                  </a:schemeClr>
                </a:solidFill>
                <a:latin typeface="+mn-lt"/>
              </a:rPr>
            </a:br>
            <a:r>
              <a:rPr lang="en-US" sz="3600" b="1">
                <a:solidFill>
                  <a:schemeClr val="accent5">
                    <a:lumMod val="50000"/>
                  </a:schemeClr>
                </a:solidFill>
                <a:latin typeface="+mn-lt"/>
              </a:rPr>
              <a:t>Standardized Attendance Accounting Method</a:t>
            </a:r>
          </a:p>
        </p:txBody>
      </p:sp>
      <p:sp>
        <p:nvSpPr>
          <p:cNvPr id="4" name="Rectangle 3">
            <a:extLst>
              <a:ext uri="{FF2B5EF4-FFF2-40B4-BE49-F238E27FC236}">
                <a16:creationId xmlns:a16="http://schemas.microsoft.com/office/drawing/2014/main" id="{907481BE-46EE-4842-AD23-E1D411587EBE}"/>
              </a:ext>
            </a:extLst>
          </p:cNvPr>
          <p:cNvSpPr/>
          <p:nvPr/>
        </p:nvSpPr>
        <p:spPr>
          <a:xfrm>
            <a:off x="788332" y="1458154"/>
            <a:ext cx="218432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6BA">
                    <a:lumMod val="50000"/>
                  </a:srgbClr>
                </a:solidFill>
                <a:effectLst/>
                <a:uLnTx/>
                <a:uFillTx/>
                <a:latin typeface="Source Sans Pro"/>
                <a:ea typeface="+mn-ea"/>
                <a:cs typeface="+mn-cs"/>
              </a:rPr>
              <a:t>FTES = </a:t>
            </a:r>
            <a:endParaRPr kumimoji="0" lang="en-US" sz="48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5" name="Rectangle 4">
            <a:extLst>
              <a:ext uri="{FF2B5EF4-FFF2-40B4-BE49-F238E27FC236}">
                <a16:creationId xmlns:a16="http://schemas.microsoft.com/office/drawing/2014/main" id="{7946B0FA-0929-44A1-9EED-C975F483F6C9}"/>
              </a:ext>
            </a:extLst>
          </p:cNvPr>
          <p:cNvSpPr/>
          <p:nvPr/>
        </p:nvSpPr>
        <p:spPr>
          <a:xfrm>
            <a:off x="5977376" y="1330450"/>
            <a:ext cx="524503"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6BA">
                    <a:lumMod val="50000"/>
                  </a:srgbClr>
                </a:solidFill>
                <a:effectLst/>
                <a:uLnTx/>
                <a:uFillTx/>
                <a:latin typeface="Source Sans Pro"/>
                <a:ea typeface="+mn-ea"/>
                <a:cs typeface="+mn-cs"/>
              </a:rPr>
              <a:t>X</a:t>
            </a:r>
            <a:endParaRPr kumimoji="0" lang="en-US" sz="2400" b="0" i="0" u="none" strike="noStrike" kern="1200" cap="none" spc="0" normalizeH="0" baseline="0" noProof="0" dirty="0">
              <a:ln>
                <a:noFill/>
              </a:ln>
              <a:solidFill>
                <a:srgbClr val="002F6D"/>
              </a:solidFill>
              <a:effectLst/>
              <a:uLnTx/>
              <a:uFillTx/>
              <a:latin typeface="Source Sans Pro"/>
              <a:ea typeface="+mn-ea"/>
              <a:cs typeface="+mn-cs"/>
            </a:endParaRPr>
          </a:p>
        </p:txBody>
      </p:sp>
      <p:sp>
        <p:nvSpPr>
          <p:cNvPr id="6" name="Rectangle: Rounded Corners 5">
            <a:extLst>
              <a:ext uri="{FF2B5EF4-FFF2-40B4-BE49-F238E27FC236}">
                <a16:creationId xmlns:a16="http://schemas.microsoft.com/office/drawing/2014/main" id="{68F76AAE-AE00-4362-9105-AD11BDA8E1A3}"/>
              </a:ext>
            </a:extLst>
          </p:cNvPr>
          <p:cNvSpPr/>
          <p:nvPr/>
        </p:nvSpPr>
        <p:spPr>
          <a:xfrm>
            <a:off x="2865921" y="1400988"/>
            <a:ext cx="2912716" cy="83099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ource Sans Pro"/>
                <a:ea typeface="+mn-ea"/>
                <a:cs typeface="+mn-cs"/>
              </a:rPr>
              <a:t>Standardized Total Hours </a:t>
            </a:r>
            <a:br>
              <a:rPr kumimoji="0" lang="en-US" sz="1800" b="1" i="0" u="none" strike="noStrike" kern="1200" cap="none" spc="0" normalizeH="0" baseline="0" noProof="0" dirty="0">
                <a:ln>
                  <a:noFill/>
                </a:ln>
                <a:solidFill>
                  <a:srgbClr val="FFFFFF"/>
                </a:solidFill>
                <a:effectLst/>
                <a:uLnTx/>
                <a:uFillTx/>
                <a:latin typeface="Source Sans Pro"/>
                <a:ea typeface="+mn-ea"/>
                <a:cs typeface="+mn-cs"/>
              </a:rPr>
            </a:br>
            <a:r>
              <a:rPr kumimoji="0" lang="en-US" sz="1800" b="1" i="0" u="none" strike="noStrike" kern="1200" cap="none" spc="0" normalizeH="0" baseline="0" noProof="0" dirty="0">
                <a:ln>
                  <a:noFill/>
                </a:ln>
                <a:solidFill>
                  <a:srgbClr val="FFFFFF"/>
                </a:solidFill>
                <a:effectLst/>
                <a:uLnTx/>
                <a:uFillTx/>
                <a:latin typeface="Source Sans Pro"/>
                <a:ea typeface="+mn-ea"/>
                <a:cs typeface="+mn-cs"/>
              </a:rPr>
              <a:t>(based on </a:t>
            </a:r>
            <a:r>
              <a:rPr lang="en-US" b="1" dirty="0">
                <a:solidFill>
                  <a:srgbClr val="FFFFFF"/>
                </a:solidFill>
                <a:latin typeface="Source Sans Pro"/>
              </a:rPr>
              <a:t>units in </a:t>
            </a:r>
            <a:r>
              <a:rPr kumimoji="0" lang="en-US" sz="1800" b="1" i="0" u="none" strike="noStrike" kern="1200" cap="none" spc="0" normalizeH="0" baseline="0" noProof="0" dirty="0">
                <a:ln>
                  <a:noFill/>
                </a:ln>
                <a:solidFill>
                  <a:srgbClr val="FFFFFF"/>
                </a:solidFill>
                <a:effectLst/>
                <a:uLnTx/>
                <a:uFillTx/>
                <a:latin typeface="Source Sans Pro"/>
                <a:ea typeface="+mn-ea"/>
                <a:cs typeface="+mn-cs"/>
              </a:rPr>
              <a:t>COR)</a:t>
            </a:r>
          </a:p>
        </p:txBody>
      </p:sp>
      <p:sp>
        <p:nvSpPr>
          <p:cNvPr id="8" name="Rectangle: Rounded Corners 7">
            <a:extLst>
              <a:ext uri="{FF2B5EF4-FFF2-40B4-BE49-F238E27FC236}">
                <a16:creationId xmlns:a16="http://schemas.microsoft.com/office/drawing/2014/main" id="{FEF4DC4F-83E9-4959-B1C0-7B1CEC4C5F6C}"/>
              </a:ext>
            </a:extLst>
          </p:cNvPr>
          <p:cNvSpPr/>
          <p:nvPr/>
        </p:nvSpPr>
        <p:spPr>
          <a:xfrm>
            <a:off x="6690988" y="1330449"/>
            <a:ext cx="2184326" cy="83099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ource Sans Pro"/>
                <a:ea typeface="+mn-ea"/>
                <a:cs typeface="+mn-cs"/>
              </a:rPr>
              <a:t># of Students </a:t>
            </a:r>
            <a:br>
              <a:rPr kumimoji="0" lang="en-US" sz="1800" b="1" i="0" u="none" strike="noStrike" kern="1200" cap="none" spc="0" normalizeH="0" baseline="0" noProof="0" dirty="0">
                <a:ln>
                  <a:noFill/>
                </a:ln>
                <a:solidFill>
                  <a:srgbClr val="FFFFFF"/>
                </a:solidFill>
                <a:effectLst/>
                <a:uLnTx/>
                <a:uFillTx/>
                <a:latin typeface="Source Sans Pro"/>
                <a:ea typeface="+mn-ea"/>
                <a:cs typeface="+mn-cs"/>
              </a:rPr>
            </a:br>
            <a:r>
              <a:rPr kumimoji="0" lang="en-US" sz="1800" b="1" i="0" u="none" strike="noStrike" kern="1200" cap="none" spc="0" normalizeH="0" baseline="0" noProof="0" dirty="0">
                <a:ln>
                  <a:noFill/>
                </a:ln>
                <a:solidFill>
                  <a:srgbClr val="FFFFFF"/>
                </a:solidFill>
                <a:effectLst/>
                <a:uLnTx/>
                <a:uFillTx/>
                <a:latin typeface="Source Sans Pro"/>
                <a:ea typeface="+mn-ea"/>
                <a:cs typeface="+mn-cs"/>
              </a:rPr>
              <a:t>enrolled at Census</a:t>
            </a:r>
          </a:p>
        </p:txBody>
      </p:sp>
      <p:sp>
        <p:nvSpPr>
          <p:cNvPr id="9" name="Rectangle 8">
            <a:extLst>
              <a:ext uri="{FF2B5EF4-FFF2-40B4-BE49-F238E27FC236}">
                <a16:creationId xmlns:a16="http://schemas.microsoft.com/office/drawing/2014/main" id="{93DD3558-52F8-420B-9FA3-F5CE92085699}"/>
              </a:ext>
            </a:extLst>
          </p:cNvPr>
          <p:cNvSpPr/>
          <p:nvPr/>
        </p:nvSpPr>
        <p:spPr>
          <a:xfrm>
            <a:off x="9313107" y="1513594"/>
            <a:ext cx="13364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6BA">
                    <a:lumMod val="50000"/>
                  </a:srgbClr>
                </a:solidFill>
                <a:effectLst/>
                <a:uLnTx/>
                <a:uFillTx/>
                <a:latin typeface="Source Sans Pro"/>
                <a:ea typeface="+mn-ea"/>
                <a:cs typeface="+mn-cs"/>
              </a:rPr>
              <a:t>525</a:t>
            </a:r>
            <a:endParaRPr kumimoji="0" lang="en-US" sz="2400" b="0" i="0" u="none" strike="noStrike" kern="1200" cap="none" spc="0" normalizeH="0" baseline="0" noProof="0" dirty="0">
              <a:ln>
                <a:noFill/>
              </a:ln>
              <a:solidFill>
                <a:srgbClr val="002F6D"/>
              </a:solidFill>
              <a:effectLst/>
              <a:uLnTx/>
              <a:uFillTx/>
              <a:latin typeface="Source Sans Pro"/>
              <a:ea typeface="+mn-ea"/>
              <a:cs typeface="+mn-cs"/>
            </a:endParaRPr>
          </a:p>
        </p:txBody>
      </p:sp>
      <p:cxnSp>
        <p:nvCxnSpPr>
          <p:cNvPr id="11" name="Straight Connector 10">
            <a:extLst>
              <a:ext uri="{FF2B5EF4-FFF2-40B4-BE49-F238E27FC236}">
                <a16:creationId xmlns:a16="http://schemas.microsoft.com/office/drawing/2014/main" id="{1FADBFA5-EDD5-466B-BF93-4D1D7F499BE7}"/>
              </a:ext>
            </a:extLst>
          </p:cNvPr>
          <p:cNvCxnSpPr>
            <a:cxnSpLocks/>
          </p:cNvCxnSpPr>
          <p:nvPr/>
        </p:nvCxnSpPr>
        <p:spPr>
          <a:xfrm flipH="1">
            <a:off x="8959520" y="1297330"/>
            <a:ext cx="547077" cy="97289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9">
            <a:extLst>
              <a:ext uri="{FF2B5EF4-FFF2-40B4-BE49-F238E27FC236}">
                <a16:creationId xmlns:a16="http://schemas.microsoft.com/office/drawing/2014/main" id="{C35B1014-07F6-2E2E-01D6-021C4F293556}"/>
              </a:ext>
            </a:extLst>
          </p:cNvPr>
          <p:cNvGraphicFramePr>
            <a:graphicFrameLocks noGrp="1"/>
          </p:cNvGraphicFramePr>
          <p:nvPr>
            <p:ph idx="1"/>
            <p:extLst>
              <p:ext uri="{D42A27DB-BD31-4B8C-83A1-F6EECF244321}">
                <p14:modId xmlns:p14="http://schemas.microsoft.com/office/powerpoint/2010/main" val="249092432"/>
              </p:ext>
            </p:extLst>
          </p:nvPr>
        </p:nvGraphicFramePr>
        <p:xfrm>
          <a:off x="838200" y="2367302"/>
          <a:ext cx="10515600" cy="227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FD6E6DC-FD8C-CC95-B61F-A1E5A74E5CD0}"/>
              </a:ext>
            </a:extLst>
          </p:cNvPr>
          <p:cNvSpPr txBox="1"/>
          <p:nvPr/>
        </p:nvSpPr>
        <p:spPr>
          <a:xfrm>
            <a:off x="981827" y="4891185"/>
            <a:ext cx="10515600" cy="769441"/>
          </a:xfrm>
          <a:prstGeom prst="rect">
            <a:avLst/>
          </a:prstGeom>
          <a:noFill/>
        </p:spPr>
        <p:txBody>
          <a:bodyPr wrap="square" rtlCol="0">
            <a:spAutoFit/>
          </a:bodyPr>
          <a:lstStyle/>
          <a:p>
            <a:r>
              <a:rPr lang="en-US" sz="2200" dirty="0"/>
              <a:t>Multipliers are for attendance accounting purposes only. No changes are needed to Course Outlines of Records or course schedules.</a:t>
            </a:r>
          </a:p>
        </p:txBody>
      </p:sp>
      <p:sp>
        <p:nvSpPr>
          <p:cNvPr id="12" name="TextBox 11">
            <a:extLst>
              <a:ext uri="{FF2B5EF4-FFF2-40B4-BE49-F238E27FC236}">
                <a16:creationId xmlns:a16="http://schemas.microsoft.com/office/drawing/2014/main" id="{C986FCD1-9652-20A8-0242-95610AEF8C98}"/>
              </a:ext>
            </a:extLst>
          </p:cNvPr>
          <p:cNvSpPr txBox="1"/>
          <p:nvPr/>
        </p:nvSpPr>
        <p:spPr>
          <a:xfrm>
            <a:off x="6259888" y="4015132"/>
            <a:ext cx="6106438" cy="646331"/>
          </a:xfrm>
          <a:prstGeom prst="rect">
            <a:avLst/>
          </a:prstGeom>
          <a:noFill/>
        </p:spPr>
        <p:txBody>
          <a:bodyPr wrap="square">
            <a:spAutoFit/>
          </a:bodyPr>
          <a:lstStyle/>
          <a:p>
            <a:pPr lvl="0">
              <a:lnSpc>
                <a:spcPct val="100000"/>
              </a:lnSpc>
            </a:pPr>
            <a:r>
              <a:rPr lang="en-US" sz="1800" dirty="0"/>
              <a:t>54 for semester colleges</a:t>
            </a:r>
          </a:p>
          <a:p>
            <a:pPr lvl="0">
              <a:lnSpc>
                <a:spcPct val="100000"/>
              </a:lnSpc>
            </a:pPr>
            <a:r>
              <a:rPr lang="en-US" sz="1800" dirty="0"/>
              <a:t>36 for quarter colleges</a:t>
            </a:r>
          </a:p>
        </p:txBody>
      </p:sp>
    </p:spTree>
    <p:extLst>
      <p:ext uri="{BB962C8B-B14F-4D97-AF65-F5344CB8AC3E}">
        <p14:creationId xmlns:p14="http://schemas.microsoft.com/office/powerpoint/2010/main" val="29322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1AAE-55A9-41C9-9C5C-2706E1C2BC98}"/>
              </a:ext>
            </a:extLst>
          </p:cNvPr>
          <p:cNvSpPr>
            <a:spLocks noGrp="1"/>
          </p:cNvSpPr>
          <p:nvPr>
            <p:ph type="title"/>
          </p:nvPr>
        </p:nvSpPr>
        <p:spPr>
          <a:xfrm>
            <a:off x="518129" y="256646"/>
            <a:ext cx="11673870" cy="1325563"/>
          </a:xfrm>
        </p:spPr>
        <p:txBody>
          <a:bodyPr>
            <a:normAutofit/>
          </a:bodyPr>
          <a:lstStyle/>
          <a:p>
            <a:r>
              <a:rPr lang="en-US" sz="3600" b="1" dirty="0">
                <a:solidFill>
                  <a:schemeClr val="accent5">
                    <a:lumMod val="50000"/>
                  </a:schemeClr>
                </a:solidFill>
                <a:latin typeface="+mn-lt"/>
              </a:rPr>
              <a:t>Standardized Attendance Accounting for Credit Courses</a:t>
            </a:r>
            <a:br>
              <a:rPr lang="en-US" sz="3600" b="1" dirty="0">
                <a:solidFill>
                  <a:schemeClr val="accent5">
                    <a:lumMod val="50000"/>
                  </a:schemeClr>
                </a:solidFill>
                <a:latin typeface="+mn-lt"/>
              </a:rPr>
            </a:br>
            <a:r>
              <a:rPr lang="en-US" sz="3600" b="1" dirty="0">
                <a:solidFill>
                  <a:schemeClr val="accent2"/>
                </a:solidFill>
                <a:effectLst>
                  <a:outerShdw blurRad="38100" dist="38100" dir="2700000" algn="tl">
                    <a:srgbClr val="000000">
                      <a:alpha val="43137"/>
                    </a:srgbClr>
                  </a:outerShdw>
                </a:effectLst>
                <a:latin typeface="+mn-lt"/>
              </a:rPr>
              <a:t>Sample Calculations</a:t>
            </a:r>
            <a:endParaRPr lang="en-US" sz="3600" b="1" dirty="0">
              <a:solidFill>
                <a:schemeClr val="accent5">
                  <a:lumMod val="50000"/>
                </a:schemeClr>
              </a:solidFill>
              <a:latin typeface="+mn-lt"/>
            </a:endParaRPr>
          </a:p>
        </p:txBody>
      </p:sp>
      <p:sp>
        <p:nvSpPr>
          <p:cNvPr id="3" name="Slide Number Placeholder 2">
            <a:extLst>
              <a:ext uri="{FF2B5EF4-FFF2-40B4-BE49-F238E27FC236}">
                <a16:creationId xmlns:a16="http://schemas.microsoft.com/office/drawing/2014/main" id="{8D1A404C-0686-1267-768A-B622A5433016}"/>
              </a:ext>
            </a:extLst>
          </p:cNvPr>
          <p:cNvSpPr>
            <a:spLocks noGrp="1"/>
          </p:cNvSpPr>
          <p:nvPr>
            <p:ph type="sldNum" sz="quarter" idx="12"/>
          </p:nvPr>
        </p:nvSpPr>
        <p:spPr>
          <a:xfrm>
            <a:off x="11330940" y="6155346"/>
            <a:ext cx="365760" cy="365125"/>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9</a:t>
            </a:fld>
            <a:endParaRPr lang="en-US"/>
          </a:p>
        </p:txBody>
      </p:sp>
      <p:sp>
        <p:nvSpPr>
          <p:cNvPr id="10" name="Content Placeholder 9">
            <a:extLst>
              <a:ext uri="{FF2B5EF4-FFF2-40B4-BE49-F238E27FC236}">
                <a16:creationId xmlns:a16="http://schemas.microsoft.com/office/drawing/2014/main" id="{EC4090DC-D2A2-614F-06A1-85F8B17CC90D}"/>
              </a:ext>
            </a:extLst>
          </p:cNvPr>
          <p:cNvSpPr>
            <a:spLocks noGrp="1"/>
          </p:cNvSpPr>
          <p:nvPr>
            <p:ph idx="1"/>
          </p:nvPr>
        </p:nvSpPr>
        <p:spPr>
          <a:xfrm>
            <a:off x="589769" y="1582209"/>
            <a:ext cx="10924051" cy="4303584"/>
          </a:xfrm>
        </p:spPr>
        <p:txBody>
          <a:bodyPr>
            <a:normAutofit/>
          </a:bodyPr>
          <a:lstStyle/>
          <a:p>
            <a:pPr marL="0" indent="0">
              <a:lnSpc>
                <a:spcPct val="100000"/>
              </a:lnSpc>
              <a:spcBef>
                <a:spcPts val="0"/>
              </a:spcBef>
              <a:buNone/>
            </a:pPr>
            <a:r>
              <a:rPr lang="en-US" sz="2400" b="1" i="0" u="none" strike="noStrike" baseline="0" dirty="0">
                <a:solidFill>
                  <a:srgbClr val="545658"/>
                </a:solidFill>
                <a:latin typeface="Source Sans Pro" panose="020B0503030403020204" pitchFamily="34" charset="0"/>
              </a:rPr>
              <a:t>3-unit lecture course, semester college </a:t>
            </a:r>
          </a:p>
          <a:p>
            <a:pPr marL="0" indent="0">
              <a:lnSpc>
                <a:spcPct val="100000"/>
              </a:lnSpc>
              <a:spcBef>
                <a:spcPts val="0"/>
              </a:spcBef>
              <a:buNone/>
            </a:pPr>
            <a:r>
              <a:rPr lang="en-US" sz="2400" b="0" i="0" u="none" strike="noStrike" baseline="0" dirty="0">
                <a:solidFill>
                  <a:srgbClr val="545658"/>
                </a:solidFill>
                <a:latin typeface="Source Sans Pro" panose="020B0503030403020204" pitchFamily="34" charset="0"/>
              </a:rPr>
              <a:t>3 units * 18 hours =54 standardized total hours </a:t>
            </a:r>
          </a:p>
          <a:p>
            <a:pPr marL="0" indent="0">
              <a:lnSpc>
                <a:spcPct val="100000"/>
              </a:lnSpc>
              <a:spcBef>
                <a:spcPts val="0"/>
              </a:spcBef>
              <a:buNone/>
            </a:pPr>
            <a:r>
              <a:rPr lang="en-US" sz="2400" b="0" i="0" u="none" strike="noStrike" baseline="0" dirty="0">
                <a:solidFill>
                  <a:srgbClr val="545658"/>
                </a:solidFill>
                <a:latin typeface="Source Sans Pro" panose="020B0503030403020204" pitchFamily="34" charset="0"/>
              </a:rPr>
              <a:t>54 total hours x 30 students = 1620 / 525 = 3.09 FTES </a:t>
            </a:r>
          </a:p>
          <a:p>
            <a:pPr marL="0" indent="0">
              <a:lnSpc>
                <a:spcPct val="100000"/>
              </a:lnSpc>
              <a:spcBef>
                <a:spcPts val="0"/>
              </a:spcBef>
              <a:buNone/>
            </a:pPr>
            <a:endParaRPr lang="en-US" sz="2400" b="0" i="0" u="none" strike="noStrike" baseline="0" dirty="0">
              <a:solidFill>
                <a:srgbClr val="545658"/>
              </a:solidFill>
              <a:latin typeface="Source Sans Pro" panose="020B0503030403020204" pitchFamily="34" charset="0"/>
            </a:endParaRPr>
          </a:p>
          <a:p>
            <a:pPr marL="0" indent="0">
              <a:lnSpc>
                <a:spcPct val="100000"/>
              </a:lnSpc>
              <a:spcBef>
                <a:spcPts val="0"/>
              </a:spcBef>
              <a:buNone/>
            </a:pPr>
            <a:r>
              <a:rPr lang="en-US" sz="2400" b="1" i="0" u="none" strike="noStrike" baseline="0" dirty="0">
                <a:solidFill>
                  <a:srgbClr val="545658"/>
                </a:solidFill>
                <a:latin typeface="Source Sans Pro" panose="020B0503030403020204" pitchFamily="34" charset="0"/>
              </a:rPr>
              <a:t>2-unit activity course, semester college </a:t>
            </a:r>
          </a:p>
          <a:p>
            <a:pPr marL="0" indent="0">
              <a:lnSpc>
                <a:spcPct val="100000"/>
              </a:lnSpc>
              <a:spcBef>
                <a:spcPts val="0"/>
              </a:spcBef>
              <a:buNone/>
            </a:pPr>
            <a:r>
              <a:rPr lang="en-US" sz="2400" b="0" i="0" u="none" strike="noStrike" baseline="0" dirty="0">
                <a:solidFill>
                  <a:srgbClr val="545658"/>
                </a:solidFill>
                <a:latin typeface="Source Sans Pro" panose="020B0503030403020204" pitchFamily="34" charset="0"/>
              </a:rPr>
              <a:t>2 units * 36 hours =72 standardized total hours </a:t>
            </a:r>
          </a:p>
          <a:p>
            <a:pPr marL="0" indent="0">
              <a:lnSpc>
                <a:spcPct val="100000"/>
              </a:lnSpc>
              <a:spcBef>
                <a:spcPts val="0"/>
              </a:spcBef>
              <a:buNone/>
            </a:pPr>
            <a:r>
              <a:rPr lang="en-US" sz="2400" b="0" i="0" u="none" strike="noStrike" baseline="0" dirty="0">
                <a:solidFill>
                  <a:srgbClr val="545658"/>
                </a:solidFill>
                <a:latin typeface="Source Sans Pro" panose="020B0503030403020204" pitchFamily="34" charset="0"/>
              </a:rPr>
              <a:t>72 total hours x 30 students = 2160 / 525 = 4.11 FTES </a:t>
            </a:r>
          </a:p>
          <a:p>
            <a:pPr marL="0" indent="0">
              <a:lnSpc>
                <a:spcPct val="100000"/>
              </a:lnSpc>
              <a:spcBef>
                <a:spcPts val="0"/>
              </a:spcBef>
              <a:buNone/>
            </a:pPr>
            <a:endParaRPr lang="en-US" sz="2400" b="0" i="0" u="none" strike="noStrike" baseline="0" dirty="0">
              <a:solidFill>
                <a:srgbClr val="545658"/>
              </a:solidFill>
              <a:latin typeface="Source Sans Pro" panose="020B0503030403020204" pitchFamily="34" charset="0"/>
            </a:endParaRPr>
          </a:p>
          <a:p>
            <a:pPr marL="0" indent="0">
              <a:lnSpc>
                <a:spcPct val="100000"/>
              </a:lnSpc>
              <a:spcBef>
                <a:spcPts val="0"/>
              </a:spcBef>
              <a:buNone/>
            </a:pPr>
            <a:r>
              <a:rPr lang="en-US" sz="2400" b="1" i="0" u="none" strike="noStrike" baseline="0" dirty="0">
                <a:solidFill>
                  <a:srgbClr val="545658"/>
                </a:solidFill>
                <a:latin typeface="Source Sans Pro" panose="020B0503030403020204" pitchFamily="34" charset="0"/>
              </a:rPr>
              <a:t>1-unit lab course, semester college </a:t>
            </a:r>
          </a:p>
          <a:p>
            <a:pPr marL="0" indent="0">
              <a:lnSpc>
                <a:spcPct val="100000"/>
              </a:lnSpc>
              <a:spcBef>
                <a:spcPts val="0"/>
              </a:spcBef>
              <a:buNone/>
            </a:pPr>
            <a:r>
              <a:rPr lang="en-US" sz="2400" b="0" i="0" u="none" strike="noStrike" baseline="0" dirty="0">
                <a:solidFill>
                  <a:srgbClr val="545658"/>
                </a:solidFill>
                <a:latin typeface="Source Sans Pro" panose="020B0503030403020204" pitchFamily="34" charset="0"/>
              </a:rPr>
              <a:t>1 unit * 54 hours =54 standardized total hours </a:t>
            </a:r>
          </a:p>
          <a:p>
            <a:pPr marL="0" indent="0">
              <a:lnSpc>
                <a:spcPct val="100000"/>
              </a:lnSpc>
              <a:spcBef>
                <a:spcPts val="0"/>
              </a:spcBef>
              <a:buNone/>
            </a:pPr>
            <a:r>
              <a:rPr lang="en-US" sz="2400" b="0" i="0" u="none" strike="noStrike" baseline="0" dirty="0">
                <a:solidFill>
                  <a:srgbClr val="545658"/>
                </a:solidFill>
                <a:latin typeface="Source Sans Pro" panose="020B0503030403020204" pitchFamily="34" charset="0"/>
              </a:rPr>
              <a:t>54 total hours x 30 students = 1620 / 525 = 3.09 FTES </a:t>
            </a:r>
          </a:p>
          <a:p>
            <a:endParaRPr lang="en-US" dirty="0"/>
          </a:p>
        </p:txBody>
      </p:sp>
    </p:spTree>
    <p:extLst>
      <p:ext uri="{BB962C8B-B14F-4D97-AF65-F5344CB8AC3E}">
        <p14:creationId xmlns:p14="http://schemas.microsoft.com/office/powerpoint/2010/main" val="1569296629"/>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Digital_Futures_Webinar_Template</Template>
  <TotalTime>11742</TotalTime>
  <Words>4005</Words>
  <Application>Microsoft Office PowerPoint</Application>
  <PresentationFormat>Widescreen</PresentationFormat>
  <Paragraphs>396</Paragraphs>
  <Slides>49</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Wingdings</vt:lpstr>
      <vt:lpstr>Symbol</vt:lpstr>
      <vt:lpstr>Arial</vt:lpstr>
      <vt:lpstr>Arial,Sans-Serif</vt:lpstr>
      <vt:lpstr>Calibri</vt:lpstr>
      <vt:lpstr>Aptos</vt:lpstr>
      <vt:lpstr>Source Sans Pro</vt:lpstr>
      <vt:lpstr>California Community Colleges - Blue</vt:lpstr>
      <vt:lpstr>California Community Colleges - Primary (White)</vt:lpstr>
      <vt:lpstr>Student Attendance Accounting and Reporting and the New Standardized Attendance Accounting Method  Presented by:  Natalie Wagner, CCC Chancellor’s Office Rafael Artiga Meza, CCC Chancellor’s Office</vt:lpstr>
      <vt:lpstr>Update on Student Attendance  Accounting and Reporting</vt:lpstr>
      <vt:lpstr>PowerPoint Presentation</vt:lpstr>
      <vt:lpstr>Working Learner Taskforce: Attendance Accounting Changes</vt:lpstr>
      <vt:lpstr>Overview of Regulatory Changes</vt:lpstr>
      <vt:lpstr>Attendance Accounting Overview</vt:lpstr>
      <vt:lpstr>Standardized Attendance Accounting for Credit Courses</vt:lpstr>
      <vt:lpstr>New Methodology Standardized Attendance Accounting Method</vt:lpstr>
      <vt:lpstr>Standardized Attendance Accounting for Credit Courses Sample Calculations</vt:lpstr>
      <vt:lpstr>Standardized Attendance Accounting for Credit Courses Sample Calculations</vt:lpstr>
      <vt:lpstr>Which courses will use the Standardized Attendance Accounting Method?</vt:lpstr>
      <vt:lpstr>Which courses will use the Positive Attendance Method?</vt:lpstr>
      <vt:lpstr>College Term Length Multipliers (TLM)</vt:lpstr>
      <vt:lpstr>Flexible Time Adjustment (F-Factor)</vt:lpstr>
      <vt:lpstr>Implementation Timeline</vt:lpstr>
      <vt:lpstr>FAQ: Were any changes made to the rules for course scheduling?</vt:lpstr>
      <vt:lpstr>FAQ: Will the new standardized attendance accounting method be used for distance education courses?</vt:lpstr>
      <vt:lpstr>FAQ: What if there are hours listed on the COR but no units associated with those hours?</vt:lpstr>
      <vt:lpstr>FAQ: What records need to be maintained by the district for audit purposes?</vt:lpstr>
      <vt:lpstr>Implementation Timeline</vt:lpstr>
      <vt:lpstr>Next Steps for Implementation</vt:lpstr>
      <vt:lpstr>Standardized Attendance Accounting Method Guidance </vt:lpstr>
      <vt:lpstr>PowerPoint Presentation</vt:lpstr>
      <vt:lpstr>CCFS-320 Updates Agenda</vt:lpstr>
      <vt:lpstr>Timeline</vt:lpstr>
      <vt:lpstr>Transition to the new Methods</vt:lpstr>
      <vt:lpstr>Transition Administrator</vt:lpstr>
      <vt:lpstr>Transition Notification</vt:lpstr>
      <vt:lpstr>Transition Notification – No Response</vt:lpstr>
      <vt:lpstr>Changes to the College Parts</vt:lpstr>
      <vt:lpstr>New Layout of the College Forms (Transition Districts Only)</vt:lpstr>
      <vt:lpstr>Standardized Part (College) Formula</vt:lpstr>
      <vt:lpstr>Standardized Part Table</vt:lpstr>
      <vt:lpstr>Updated Part VIII – FTES Annualizers</vt:lpstr>
      <vt:lpstr>Updated F Factor – Faculty Contact Hours</vt:lpstr>
      <vt:lpstr>Updated Part 1 – FTES (College Forms)</vt:lpstr>
      <vt:lpstr>Updated Part 1 – FTES (College Forms) Table for Transition Colleges</vt:lpstr>
      <vt:lpstr>Updated Part 1 – FTES (College Forms) Table for Non-transition Colleges</vt:lpstr>
      <vt:lpstr>Changes to the District Parts </vt:lpstr>
      <vt:lpstr>New Layout of the District Forms (Transition Districts Only)</vt:lpstr>
      <vt:lpstr>Updated Part 1 – FTES (District Forms) Table for Transition Districts</vt:lpstr>
      <vt:lpstr>Updated Part 1 – FTES (District Forms) Table for Non-transition Districts</vt:lpstr>
      <vt:lpstr>Updates to the College/District Reports</vt:lpstr>
      <vt:lpstr>Minor Updates to the CCFS-320</vt:lpstr>
      <vt:lpstr>Additional Minor Updates to the CCFS-320</vt:lpstr>
      <vt:lpstr>CDCP Courses within the 320</vt:lpstr>
      <vt:lpstr>Final Thoughts</vt:lpstr>
      <vt:lpstr>Questions/Comments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Wagner, Natalie</cp:lastModifiedBy>
  <cp:revision>148</cp:revision>
  <cp:lastPrinted>2018-09-13T18:29:27Z</cp:lastPrinted>
  <dcterms:created xsi:type="dcterms:W3CDTF">2018-04-10T19:34:47Z</dcterms:created>
  <dcterms:modified xsi:type="dcterms:W3CDTF">2025-04-21T04:34:09Z</dcterms:modified>
</cp:coreProperties>
</file>