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86" r:id="rId4"/>
    <p:sldMasterId id="2147483682" r:id="rId5"/>
    <p:sldMasterId id="2147483797" r:id="rId6"/>
    <p:sldMasterId id="2147483819" r:id="rId7"/>
    <p:sldMasterId id="2147483845" r:id="rId8"/>
    <p:sldMasterId id="2147483853" r:id="rId9"/>
    <p:sldMasterId id="2147483871" r:id="rId10"/>
    <p:sldMasterId id="2147483882" r:id="rId11"/>
    <p:sldMasterId id="2147483893" r:id="rId12"/>
  </p:sldMasterIdLst>
  <p:notesMasterIdLst>
    <p:notesMasterId r:id="rId54"/>
  </p:notesMasterIdLst>
  <p:handoutMasterIdLst>
    <p:handoutMasterId r:id="rId55"/>
  </p:handoutMasterIdLst>
  <p:sldIdLst>
    <p:sldId id="458" r:id="rId13"/>
    <p:sldId id="3025" r:id="rId14"/>
    <p:sldId id="3026" r:id="rId15"/>
    <p:sldId id="3028" r:id="rId16"/>
    <p:sldId id="3029" r:id="rId17"/>
    <p:sldId id="3030" r:id="rId18"/>
    <p:sldId id="3031" r:id="rId19"/>
    <p:sldId id="3032" r:id="rId20"/>
    <p:sldId id="3033" r:id="rId21"/>
    <p:sldId id="3034" r:id="rId22"/>
    <p:sldId id="3035" r:id="rId23"/>
    <p:sldId id="3036" r:id="rId24"/>
    <p:sldId id="3037" r:id="rId25"/>
    <p:sldId id="3038" r:id="rId26"/>
    <p:sldId id="3043" r:id="rId27"/>
    <p:sldId id="3044" r:id="rId28"/>
    <p:sldId id="3018" r:id="rId29"/>
    <p:sldId id="3019" r:id="rId30"/>
    <p:sldId id="573" r:id="rId31"/>
    <p:sldId id="3020" r:id="rId32"/>
    <p:sldId id="3016" r:id="rId33"/>
    <p:sldId id="3015" r:id="rId34"/>
    <p:sldId id="3042" r:id="rId35"/>
    <p:sldId id="3023" r:id="rId36"/>
    <p:sldId id="2627" r:id="rId37"/>
    <p:sldId id="2644" r:id="rId38"/>
    <p:sldId id="2629" r:id="rId39"/>
    <p:sldId id="3040" r:id="rId40"/>
    <p:sldId id="275" r:id="rId41"/>
    <p:sldId id="1034" r:id="rId42"/>
    <p:sldId id="3039" r:id="rId43"/>
    <p:sldId id="520" r:id="rId44"/>
    <p:sldId id="323" r:id="rId45"/>
    <p:sldId id="259" r:id="rId46"/>
    <p:sldId id="570" r:id="rId47"/>
    <p:sldId id="2612" r:id="rId48"/>
    <p:sldId id="2609" r:id="rId49"/>
    <p:sldId id="569" r:id="rId50"/>
    <p:sldId id="3041" r:id="rId51"/>
    <p:sldId id="2996" r:id="rId52"/>
    <p:sldId id="658" r:id="rId53"/>
  </p:sldIdLst>
  <p:sldSz cx="12192000" cy="6858000"/>
  <p:notesSz cx="7010400" cy="9296400"/>
  <p:embeddedFontLst>
    <p:embeddedFont>
      <p:font typeface="Cambria Math" panose="02040503050406030204" pitchFamily="18" charset="0"/>
      <p:regular r:id="rId56"/>
    </p:embeddedFont>
    <p:embeddedFont>
      <p:font typeface="Roboto" panose="02000000000000000000" pitchFamily="2" charset="0"/>
      <p:regular r:id="rId57"/>
      <p:bold r:id="rId58"/>
      <p:italic r:id="rId59"/>
      <p:boldItalic r:id="rId60"/>
    </p:embeddedFont>
    <p:embeddedFont>
      <p:font typeface="Roboto Medium" panose="02000000000000000000" pitchFamily="2" charset="0"/>
      <p:regular r:id="rId61"/>
      <p:italic r:id="rId62"/>
    </p:embeddedFont>
    <p:embeddedFont>
      <p:font typeface="Segoe UI" panose="020B0502040204020203" pitchFamily="34" charset="0"/>
      <p:regular r:id="rId63"/>
      <p:bold r:id="rId64"/>
      <p:italic r:id="rId65"/>
      <p:boldItalic r:id="rId66"/>
    </p:embeddedFont>
    <p:embeddedFont>
      <p:font typeface="Source Sans Pro" panose="020B0503030403020204" pitchFamily="34" charset="0"/>
      <p:regular r:id="rId67"/>
      <p:bold r:id="rId68"/>
      <p:italic r:id="rId69"/>
      <p:boldItalic r:id="rId70"/>
    </p:embeddedFont>
    <p:embeddedFont>
      <p:font typeface="Verdana" panose="020B0604030504040204" pitchFamily="34" charset="0"/>
      <p:regular r:id="rId71"/>
      <p:bold r:id="rId72"/>
      <p:italic r:id="rId73"/>
      <p:boldItalic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4" userDrawn="1">
          <p15:clr>
            <a:srgbClr val="A4A3A4"/>
          </p15:clr>
        </p15:guide>
        <p15:guide id="2" pos="64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5E145E-42D7-B9FF-BFE0-E4036D50E83C}" name="Beer, Allison" initials="BA" userId="S::abeer@cccco.edu::caae3050-ef98-4fc9-931f-1e42b3f4fdce" providerId="AD"/>
  <p188:author id="{7D243FD5-DC47-709B-768E-389F4B92C09D}" name="Majid, Imran" initials="IM" userId="S::imajid@cccco.edu::f2cdaf7e-17aa-417b-bfdf-709380f9a5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2F6D"/>
    <a:srgbClr val="53575A"/>
    <a:srgbClr val="E3E5E5"/>
    <a:srgbClr val="EAEAEA"/>
    <a:srgbClr val="F5F5F5"/>
    <a:srgbClr val="E7E7E7"/>
    <a:srgbClr val="C4C4C4"/>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A9B47E-40EF-0BAC-7288-0F04FDF43E4F}" v="4" dt="2025-04-28T18:38:46.900"/>
    <p1510:client id="{AF7CA415-375F-86A7-828A-3A7E286AA2A1}" v="4" dt="2025-04-28T18:36:52.571"/>
    <p1510:client id="{DE89398E-D825-FE28-C44D-75BF4B107C53}" v="26" dt="2025-04-28T18:37:31.914"/>
  </p1510:revLst>
</p1510:revInfo>
</file>

<file path=ppt/tableStyles.xml><?xml version="1.0" encoding="utf-8"?>
<a:tblStyleLst xmlns:a="http://schemas.openxmlformats.org/drawingml/2006/main" def="{5C22544A-7EE6-4342-B048-85BDC9FD1C3A}">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624"/>
        <p:guide pos="648"/>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4.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font" Target="fonts/font6.fntdata"/><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font" Target="fonts/font17.fntdata"/><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font" Target="fonts/font2.fntdata"/><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handoutMaster" Target="handoutMasters/handoutMaster1.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17.xml"/></Relationships>
</file>

<file path=ppt/diagrams/_rels/data3.xml.rels><?xml version="1.0" encoding="UTF-8" standalone="yes"?>
<Relationships xmlns="http://schemas.openxmlformats.org/package/2006/relationships"><Relationship Id="rId2" Type="http://schemas.openxmlformats.org/officeDocument/2006/relationships/hyperlink" Target="mailto:imajid@cccco.edu" TargetMode="External"/><Relationship Id="rId1" Type="http://schemas.openxmlformats.org/officeDocument/2006/relationships/hyperlink" Target="mailto:Govrelatations@cccco.edu" TargetMode="External"/></Relationships>
</file>

<file path=ppt/diagrams/_rels/data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hyperlink" Target="https://leginfo.legislature.ca.gov/faces/codes_displaySection.xhtml?sectionNum=76004.&amp;nodeTreePath=3.2.6.1.1&amp;lawCode=EDC" TargetMode="Externa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diagrams/_rels/data6.xml.rels><?xml version="1.0" encoding="UTF-8" standalone="yes"?>
<Relationships xmlns="http://schemas.openxmlformats.org/package/2006/relationships"><Relationship Id="rId3" Type="http://schemas.openxmlformats.org/officeDocument/2006/relationships/hyperlink" Target="mailto:dualenrollment@cccco.edu" TargetMode="External"/><Relationship Id="rId2" Type="http://schemas.openxmlformats.org/officeDocument/2006/relationships/hyperlink" Target="mailto:middlecollege@cccco.edu" TargetMode="External"/><Relationship Id="rId1" Type="http://schemas.openxmlformats.org/officeDocument/2006/relationships/hyperlink" Target="mailto:ccapp@cccco.edu" TargetMode="External"/></Relationships>
</file>

<file path=ppt/diagrams/_rels/data7.xml.rels><?xml version="1.0" encoding="UTF-8" standalone="yes"?>
<Relationships xmlns="http://schemas.openxmlformats.org/package/2006/relationships"><Relationship Id="rId2" Type="http://schemas.openxmlformats.org/officeDocument/2006/relationships/hyperlink" Target="mailto:elarson@cccco.edu" TargetMode="External"/><Relationship Id="rId1" Type="http://schemas.openxmlformats.org/officeDocument/2006/relationships/hyperlink" Target="mailto:kanderson@cccco.edu" TargetMode="External"/></Relationships>
</file>

<file path=ppt/diagrams/_rels/drawing3.xml.rels><?xml version="1.0" encoding="UTF-8" standalone="yes"?>
<Relationships xmlns="http://schemas.openxmlformats.org/package/2006/relationships"><Relationship Id="rId2" Type="http://schemas.openxmlformats.org/officeDocument/2006/relationships/hyperlink" Target="mailto:imajid@cccco.edu" TargetMode="External"/><Relationship Id="rId1" Type="http://schemas.openxmlformats.org/officeDocument/2006/relationships/hyperlink" Target="mailto:Govrelatations@cccco.edu" TargetMode="External"/></Relationships>
</file>

<file path=ppt/diagrams/_rels/drawing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hyperlink" Target="https://leginfo.legislature.ca.gov/faces/codes_displaySection.xhtml?sectionNum=76004.&amp;nodeTreePath=3.2.6.1.1&amp;lawCode=EDC" TargetMode="External"/><Relationship Id="rId10" Type="http://schemas.openxmlformats.org/officeDocument/2006/relationships/image" Target="../media/image43.png"/><Relationship Id="rId4" Type="http://schemas.openxmlformats.org/officeDocument/2006/relationships/image" Target="../media/image38.svg"/><Relationship Id="rId9" Type="http://schemas.openxmlformats.org/officeDocument/2006/relationships/image" Target="../media/image42.svg"/></Relationships>
</file>

<file path=ppt/diagrams/_rels/drawing6.xml.rels><?xml version="1.0" encoding="UTF-8" standalone="yes"?>
<Relationships xmlns="http://schemas.openxmlformats.org/package/2006/relationships"><Relationship Id="rId3" Type="http://schemas.openxmlformats.org/officeDocument/2006/relationships/hyperlink" Target="mailto:dualenrollment@cccco.edu" TargetMode="External"/><Relationship Id="rId2" Type="http://schemas.openxmlformats.org/officeDocument/2006/relationships/hyperlink" Target="mailto:middlecollege@cccco.edu" TargetMode="External"/><Relationship Id="rId1" Type="http://schemas.openxmlformats.org/officeDocument/2006/relationships/hyperlink" Target="mailto:ccapp@cccco.edu" TargetMode="External"/></Relationships>
</file>

<file path=ppt/diagrams/_rels/drawing7.xml.rels><?xml version="1.0" encoding="UTF-8" standalone="yes"?>
<Relationships xmlns="http://schemas.openxmlformats.org/package/2006/relationships"><Relationship Id="rId2" Type="http://schemas.openxmlformats.org/officeDocument/2006/relationships/hyperlink" Target="mailto:elarson@cccco.edu" TargetMode="External"/><Relationship Id="rId1" Type="http://schemas.openxmlformats.org/officeDocument/2006/relationships/hyperlink" Target="mailto:kanderson@cccco.edu"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C86BA1-DD38-4B6E-8310-5809BA95BB0D}"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5CC6AFA7-E512-452F-A6C5-18CA81E9F490}">
      <dgm:prSet custT="1"/>
      <dgm:spPr/>
      <dgm:t>
        <a:bodyPr/>
        <a:lstStyle/>
        <a:p>
          <a:r>
            <a:rPr lang="en-US" sz="2800" b="0"/>
            <a:t>The Chancellor’s Office is currently monitoring </a:t>
          </a:r>
          <a:r>
            <a:rPr lang="en-US" sz="2800" b="1"/>
            <a:t>102 </a:t>
          </a:r>
          <a:r>
            <a:rPr lang="en-US" sz="2800" b="0"/>
            <a:t>Tier 1 bills.</a:t>
          </a:r>
          <a:endParaRPr lang="en-US" sz="2800"/>
        </a:p>
      </dgm:t>
    </dgm:pt>
    <dgm:pt modelId="{45996A9C-EF60-4221-AA0E-F17B55A66B50}" type="parTrans" cxnId="{6ADB322B-3F76-4E04-ADE8-2C628FA8A0EF}">
      <dgm:prSet/>
      <dgm:spPr/>
      <dgm:t>
        <a:bodyPr/>
        <a:lstStyle/>
        <a:p>
          <a:endParaRPr lang="en-US"/>
        </a:p>
      </dgm:t>
    </dgm:pt>
    <dgm:pt modelId="{DCEA8027-4581-41E3-869C-7EDFFB0C1EC5}" type="sibTrans" cxnId="{6ADB322B-3F76-4E04-ADE8-2C628FA8A0EF}">
      <dgm:prSet/>
      <dgm:spPr/>
      <dgm:t>
        <a:bodyPr/>
        <a:lstStyle/>
        <a:p>
          <a:endParaRPr lang="en-US"/>
        </a:p>
      </dgm:t>
    </dgm:pt>
    <dgm:pt modelId="{A1B5C97F-CC9A-4F07-BF5B-288D6763E671}">
      <dgm:prSet custT="1"/>
      <dgm:spPr/>
      <dgm:t>
        <a:bodyPr/>
        <a:lstStyle/>
        <a:p>
          <a:r>
            <a:rPr lang="en-US" sz="2800" b="0"/>
            <a:t>A full Legislative Matrix can be found by visiting the State Relations page on the Chancellor’s Office website.</a:t>
          </a:r>
          <a:endParaRPr lang="en-US" sz="2800"/>
        </a:p>
      </dgm:t>
    </dgm:pt>
    <dgm:pt modelId="{88C9808F-F9B7-4D82-8008-F925F0F0B241}" type="parTrans" cxnId="{9679680F-5E18-4436-81BC-CAED816B1800}">
      <dgm:prSet/>
      <dgm:spPr/>
      <dgm:t>
        <a:bodyPr/>
        <a:lstStyle/>
        <a:p>
          <a:endParaRPr lang="en-US"/>
        </a:p>
      </dgm:t>
    </dgm:pt>
    <dgm:pt modelId="{3E967B51-116D-4D4F-AB81-B2A2FE5ABB5B}" type="sibTrans" cxnId="{9679680F-5E18-4436-81BC-CAED816B1800}">
      <dgm:prSet/>
      <dgm:spPr/>
      <dgm:t>
        <a:bodyPr/>
        <a:lstStyle/>
        <a:p>
          <a:endParaRPr lang="en-US"/>
        </a:p>
      </dgm:t>
    </dgm:pt>
    <dgm:pt modelId="{EC35FC03-67AC-48D5-80F2-8E161F53B74A}" type="pres">
      <dgm:prSet presAssocID="{91C86BA1-DD38-4B6E-8310-5809BA95BB0D}" presName="linear" presStyleCnt="0">
        <dgm:presLayoutVars>
          <dgm:animLvl val="lvl"/>
          <dgm:resizeHandles val="exact"/>
        </dgm:presLayoutVars>
      </dgm:prSet>
      <dgm:spPr/>
    </dgm:pt>
    <dgm:pt modelId="{C6B79E54-A833-46F6-9D07-D49A7358F600}" type="pres">
      <dgm:prSet presAssocID="{5CC6AFA7-E512-452F-A6C5-18CA81E9F490}" presName="parentText" presStyleLbl="node1" presStyleIdx="0" presStyleCnt="2">
        <dgm:presLayoutVars>
          <dgm:chMax val="0"/>
          <dgm:bulletEnabled val="1"/>
        </dgm:presLayoutVars>
      </dgm:prSet>
      <dgm:spPr/>
    </dgm:pt>
    <dgm:pt modelId="{70AB589F-3D13-4EF2-9652-932988123925}" type="pres">
      <dgm:prSet presAssocID="{DCEA8027-4581-41E3-869C-7EDFFB0C1EC5}" presName="spacer" presStyleCnt="0"/>
      <dgm:spPr/>
    </dgm:pt>
    <dgm:pt modelId="{BA00B753-FC98-4B33-951A-BD47F4EB8508}" type="pres">
      <dgm:prSet presAssocID="{A1B5C97F-CC9A-4F07-BF5B-288D6763E671}" presName="parentText" presStyleLbl="node1" presStyleIdx="1" presStyleCnt="2">
        <dgm:presLayoutVars>
          <dgm:chMax val="0"/>
          <dgm:bulletEnabled val="1"/>
        </dgm:presLayoutVars>
      </dgm:prSet>
      <dgm:spPr/>
    </dgm:pt>
  </dgm:ptLst>
  <dgm:cxnLst>
    <dgm:cxn modelId="{9679680F-5E18-4436-81BC-CAED816B1800}" srcId="{91C86BA1-DD38-4B6E-8310-5809BA95BB0D}" destId="{A1B5C97F-CC9A-4F07-BF5B-288D6763E671}" srcOrd="1" destOrd="0" parTransId="{88C9808F-F9B7-4D82-8008-F925F0F0B241}" sibTransId="{3E967B51-116D-4D4F-AB81-B2A2FE5ABB5B}"/>
    <dgm:cxn modelId="{6ADB322B-3F76-4E04-ADE8-2C628FA8A0EF}" srcId="{91C86BA1-DD38-4B6E-8310-5809BA95BB0D}" destId="{5CC6AFA7-E512-452F-A6C5-18CA81E9F490}" srcOrd="0" destOrd="0" parTransId="{45996A9C-EF60-4221-AA0E-F17B55A66B50}" sibTransId="{DCEA8027-4581-41E3-869C-7EDFFB0C1EC5}"/>
    <dgm:cxn modelId="{9EDDF130-A061-40AE-9DF1-0B3F6DA76700}" type="presOf" srcId="{5CC6AFA7-E512-452F-A6C5-18CA81E9F490}" destId="{C6B79E54-A833-46F6-9D07-D49A7358F600}" srcOrd="0" destOrd="0" presId="urn:microsoft.com/office/officeart/2005/8/layout/vList2"/>
    <dgm:cxn modelId="{CF45ACDD-5047-4639-8675-05CE4E9A5E2A}" type="presOf" srcId="{91C86BA1-DD38-4B6E-8310-5809BA95BB0D}" destId="{EC35FC03-67AC-48D5-80F2-8E161F53B74A}" srcOrd="0" destOrd="0" presId="urn:microsoft.com/office/officeart/2005/8/layout/vList2"/>
    <dgm:cxn modelId="{5A4BF4EE-A562-4FEB-92B8-00B9DBA4D6C2}" type="presOf" srcId="{A1B5C97F-CC9A-4F07-BF5B-288D6763E671}" destId="{BA00B753-FC98-4B33-951A-BD47F4EB8508}" srcOrd="0" destOrd="0" presId="urn:microsoft.com/office/officeart/2005/8/layout/vList2"/>
    <dgm:cxn modelId="{A59AC134-BC78-4F51-B23D-FABE97E30772}" type="presParOf" srcId="{EC35FC03-67AC-48D5-80F2-8E161F53B74A}" destId="{C6B79E54-A833-46F6-9D07-D49A7358F600}" srcOrd="0" destOrd="0" presId="urn:microsoft.com/office/officeart/2005/8/layout/vList2"/>
    <dgm:cxn modelId="{25E3FEBE-719F-4624-B520-41DC997C55F5}" type="presParOf" srcId="{EC35FC03-67AC-48D5-80F2-8E161F53B74A}" destId="{70AB589F-3D13-4EF2-9652-932988123925}" srcOrd="1" destOrd="0" presId="urn:microsoft.com/office/officeart/2005/8/layout/vList2"/>
    <dgm:cxn modelId="{98E32FED-D121-44FC-8468-D43835E1DE03}" type="presParOf" srcId="{EC35FC03-67AC-48D5-80F2-8E161F53B74A}" destId="{BA00B753-FC98-4B33-951A-BD47F4EB850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034735-AF5C-4FF3-B0D6-C502FC705560}" type="doc">
      <dgm:prSet loTypeId="urn:microsoft.com/office/officeart/2017/3/layout/HorizontalLabelsTimeline" loCatId="process" qsTypeId="urn:microsoft.com/office/officeart/2005/8/quickstyle/simple2" qsCatId="simple" csTypeId="urn:microsoft.com/office/officeart/2005/8/colors/colorful5" csCatId="colorful" phldr="1"/>
      <dgm:spPr/>
      <dgm:t>
        <a:bodyPr/>
        <a:lstStyle/>
        <a:p>
          <a:endParaRPr lang="en-US"/>
        </a:p>
      </dgm:t>
    </dgm:pt>
    <dgm:pt modelId="{2925F2B6-AC8F-49B0-B592-75E87151BCA4}">
      <dgm:prSet custT="1"/>
      <dgm:spPr>
        <a:solidFill>
          <a:schemeClr val="accent6"/>
        </a:solidFill>
      </dgm:spPr>
      <dgm:t>
        <a:bodyPr/>
        <a:lstStyle/>
        <a:p>
          <a:pPr>
            <a:defRPr b="1"/>
          </a:pPr>
          <a:r>
            <a:rPr lang="en-US" sz="2100"/>
            <a:t>February</a:t>
          </a:r>
        </a:p>
      </dgm:t>
    </dgm:pt>
    <dgm:pt modelId="{CF839239-E44C-452F-92A3-3C045180A621}" type="parTrans" cxnId="{D99D0F2D-AA6D-4203-9FAE-5E9EF5DE6237}">
      <dgm:prSet/>
      <dgm:spPr/>
      <dgm:t>
        <a:bodyPr/>
        <a:lstStyle/>
        <a:p>
          <a:endParaRPr lang="en-US"/>
        </a:p>
      </dgm:t>
    </dgm:pt>
    <dgm:pt modelId="{8EAC0F3A-6A62-4A50-9B32-41BE289A572B}" type="sibTrans" cxnId="{D99D0F2D-AA6D-4203-9FAE-5E9EF5DE6237}">
      <dgm:prSet/>
      <dgm:spPr/>
      <dgm:t>
        <a:bodyPr/>
        <a:lstStyle/>
        <a:p>
          <a:endParaRPr lang="en-US"/>
        </a:p>
      </dgm:t>
    </dgm:pt>
    <dgm:pt modelId="{65568646-EDE7-4966-92CD-5ED50CC928AC}">
      <dgm:prSet custT="1"/>
      <dgm:spPr/>
      <dgm:t>
        <a:bodyPr/>
        <a:lstStyle/>
        <a:p>
          <a:r>
            <a:rPr lang="en-US" sz="2100"/>
            <a:t>Bill Introductions</a:t>
          </a:r>
        </a:p>
      </dgm:t>
    </dgm:pt>
    <dgm:pt modelId="{97A1CAB9-66F1-41CF-A2C5-46EAC229C280}" type="parTrans" cxnId="{EA2D40B1-31C3-4224-AB24-72105EFEE1DA}">
      <dgm:prSet/>
      <dgm:spPr/>
      <dgm:t>
        <a:bodyPr/>
        <a:lstStyle/>
        <a:p>
          <a:endParaRPr lang="en-US"/>
        </a:p>
      </dgm:t>
    </dgm:pt>
    <dgm:pt modelId="{0AC032E6-BBAB-423F-8C91-95430E9E0CE3}" type="sibTrans" cxnId="{EA2D40B1-31C3-4224-AB24-72105EFEE1DA}">
      <dgm:prSet/>
      <dgm:spPr/>
      <dgm:t>
        <a:bodyPr/>
        <a:lstStyle/>
        <a:p>
          <a:endParaRPr lang="en-US"/>
        </a:p>
      </dgm:t>
    </dgm:pt>
    <dgm:pt modelId="{7E8319F8-9443-4A34-8509-28FBE58BFEC5}">
      <dgm:prSet custT="1"/>
      <dgm:spPr>
        <a:solidFill>
          <a:schemeClr val="accent2"/>
        </a:solidFill>
      </dgm:spPr>
      <dgm:t>
        <a:bodyPr/>
        <a:lstStyle/>
        <a:p>
          <a:pPr>
            <a:defRPr b="1"/>
          </a:pPr>
          <a:r>
            <a:rPr lang="en-US" sz="2100"/>
            <a:t>March–May</a:t>
          </a:r>
        </a:p>
      </dgm:t>
    </dgm:pt>
    <dgm:pt modelId="{0C172242-5B2B-42A1-979A-D734CCB51DB7}" type="parTrans" cxnId="{B48B9381-C8C6-4B13-9552-9D43D4D5F48B}">
      <dgm:prSet/>
      <dgm:spPr/>
      <dgm:t>
        <a:bodyPr/>
        <a:lstStyle/>
        <a:p>
          <a:endParaRPr lang="en-US"/>
        </a:p>
      </dgm:t>
    </dgm:pt>
    <dgm:pt modelId="{3F196161-70BA-42F3-B1EC-C74AAFA525F2}" type="sibTrans" cxnId="{B48B9381-C8C6-4B13-9552-9D43D4D5F48B}">
      <dgm:prSet/>
      <dgm:spPr/>
      <dgm:t>
        <a:bodyPr/>
        <a:lstStyle/>
        <a:p>
          <a:endParaRPr lang="en-US"/>
        </a:p>
      </dgm:t>
    </dgm:pt>
    <dgm:pt modelId="{32365ECA-C821-4264-9481-7FFBCFDA24F7}">
      <dgm:prSet custT="1"/>
      <dgm:spPr/>
      <dgm:t>
        <a:bodyPr/>
        <a:lstStyle/>
        <a:p>
          <a:r>
            <a:rPr lang="en-US" sz="2100"/>
            <a:t>1st House Hearings</a:t>
          </a:r>
        </a:p>
      </dgm:t>
    </dgm:pt>
    <dgm:pt modelId="{D2FF9DF2-CEC9-44AC-97FE-A13BE99E6E9E}" type="parTrans" cxnId="{2B6CBF41-D32B-4DC0-BA88-74C181046F7F}">
      <dgm:prSet/>
      <dgm:spPr/>
      <dgm:t>
        <a:bodyPr/>
        <a:lstStyle/>
        <a:p>
          <a:endParaRPr lang="en-US"/>
        </a:p>
      </dgm:t>
    </dgm:pt>
    <dgm:pt modelId="{9809CE48-EDCD-42BA-AEA8-F2979C8870DA}" type="sibTrans" cxnId="{2B6CBF41-D32B-4DC0-BA88-74C181046F7F}">
      <dgm:prSet/>
      <dgm:spPr/>
      <dgm:t>
        <a:bodyPr/>
        <a:lstStyle/>
        <a:p>
          <a:endParaRPr lang="en-US"/>
        </a:p>
      </dgm:t>
    </dgm:pt>
    <dgm:pt modelId="{F31A2A9A-7FFF-433F-9B7F-FFF45AAC91EB}">
      <dgm:prSet custT="1"/>
      <dgm:spPr/>
      <dgm:t>
        <a:bodyPr/>
        <a:lstStyle/>
        <a:p>
          <a:pPr>
            <a:defRPr b="1"/>
          </a:pPr>
          <a:r>
            <a:rPr lang="en-US" sz="2100"/>
            <a:t>June–August</a:t>
          </a:r>
        </a:p>
      </dgm:t>
    </dgm:pt>
    <dgm:pt modelId="{214D12D3-4348-4CEA-836D-50709718F660}" type="parTrans" cxnId="{FDE8AF0F-C39F-4BC1-91B0-5A1BDFF6DA0E}">
      <dgm:prSet/>
      <dgm:spPr/>
      <dgm:t>
        <a:bodyPr/>
        <a:lstStyle/>
        <a:p>
          <a:endParaRPr lang="en-US"/>
        </a:p>
      </dgm:t>
    </dgm:pt>
    <dgm:pt modelId="{748F5D40-E1B4-4EE2-A8D8-514D1DF09725}" type="sibTrans" cxnId="{FDE8AF0F-C39F-4BC1-91B0-5A1BDFF6DA0E}">
      <dgm:prSet/>
      <dgm:spPr/>
      <dgm:t>
        <a:bodyPr/>
        <a:lstStyle/>
        <a:p>
          <a:endParaRPr lang="en-US"/>
        </a:p>
      </dgm:t>
    </dgm:pt>
    <dgm:pt modelId="{F630D044-44F8-433E-B881-9221C1B181C1}">
      <dgm:prSet custT="1"/>
      <dgm:spPr/>
      <dgm:t>
        <a:bodyPr/>
        <a:lstStyle/>
        <a:p>
          <a:r>
            <a:rPr lang="en-US" sz="2100"/>
            <a:t>2nd House Hearings</a:t>
          </a:r>
        </a:p>
      </dgm:t>
    </dgm:pt>
    <dgm:pt modelId="{DB24CDFB-A179-4C21-A31A-032F6CC21E2E}" type="parTrans" cxnId="{84C03CA0-51A4-46A2-8721-372E84DE0C11}">
      <dgm:prSet/>
      <dgm:spPr/>
      <dgm:t>
        <a:bodyPr/>
        <a:lstStyle/>
        <a:p>
          <a:endParaRPr lang="en-US"/>
        </a:p>
      </dgm:t>
    </dgm:pt>
    <dgm:pt modelId="{344E6746-8674-4D3D-BBA2-C63687734023}" type="sibTrans" cxnId="{84C03CA0-51A4-46A2-8721-372E84DE0C11}">
      <dgm:prSet/>
      <dgm:spPr/>
      <dgm:t>
        <a:bodyPr/>
        <a:lstStyle/>
        <a:p>
          <a:endParaRPr lang="en-US"/>
        </a:p>
      </dgm:t>
    </dgm:pt>
    <dgm:pt modelId="{A79249DF-0475-4147-BC57-42ABDD0D3670}">
      <dgm:prSet custT="1"/>
      <dgm:spPr/>
      <dgm:t>
        <a:bodyPr/>
        <a:lstStyle/>
        <a:p>
          <a:pPr>
            <a:defRPr b="1"/>
          </a:pPr>
          <a:r>
            <a:rPr lang="en-US" sz="2100"/>
            <a:t>September</a:t>
          </a:r>
        </a:p>
      </dgm:t>
    </dgm:pt>
    <dgm:pt modelId="{6B3AB0E4-C06D-43AF-B97A-AEA0D8FB3491}" type="parTrans" cxnId="{3817100D-0FC7-4B7B-BABB-F519E3CDAF38}">
      <dgm:prSet/>
      <dgm:spPr/>
      <dgm:t>
        <a:bodyPr/>
        <a:lstStyle/>
        <a:p>
          <a:endParaRPr lang="en-US"/>
        </a:p>
      </dgm:t>
    </dgm:pt>
    <dgm:pt modelId="{EACAF27B-9FD2-40F1-9816-9CCEF85BDF11}" type="sibTrans" cxnId="{3817100D-0FC7-4B7B-BABB-F519E3CDAF38}">
      <dgm:prSet/>
      <dgm:spPr/>
      <dgm:t>
        <a:bodyPr/>
        <a:lstStyle/>
        <a:p>
          <a:endParaRPr lang="en-US"/>
        </a:p>
      </dgm:t>
    </dgm:pt>
    <dgm:pt modelId="{2C04FF5D-C78E-4534-AECD-5B1EF1C4BEAE}">
      <dgm:prSet custT="1"/>
      <dgm:spPr/>
      <dgm:t>
        <a:bodyPr/>
        <a:lstStyle/>
        <a:p>
          <a:r>
            <a:rPr lang="en-US" sz="2100"/>
            <a:t>Legislative Deadline</a:t>
          </a:r>
        </a:p>
      </dgm:t>
    </dgm:pt>
    <dgm:pt modelId="{592FC8D5-04E2-4761-983E-6A12CBFED0C3}" type="parTrans" cxnId="{7A07B1DD-C315-440E-92F7-BEE1CA0DF028}">
      <dgm:prSet/>
      <dgm:spPr/>
      <dgm:t>
        <a:bodyPr/>
        <a:lstStyle/>
        <a:p>
          <a:endParaRPr lang="en-US"/>
        </a:p>
      </dgm:t>
    </dgm:pt>
    <dgm:pt modelId="{10FA6424-8D04-4DAE-803E-FE700FFB959B}" type="sibTrans" cxnId="{7A07B1DD-C315-440E-92F7-BEE1CA0DF028}">
      <dgm:prSet/>
      <dgm:spPr/>
      <dgm:t>
        <a:bodyPr/>
        <a:lstStyle/>
        <a:p>
          <a:endParaRPr lang="en-US"/>
        </a:p>
      </dgm:t>
    </dgm:pt>
    <dgm:pt modelId="{3CEDFC3E-F466-44C5-98CC-0E998E9F7B64}">
      <dgm:prSet custT="1"/>
      <dgm:spPr/>
      <dgm:t>
        <a:bodyPr/>
        <a:lstStyle/>
        <a:p>
          <a:pPr>
            <a:defRPr b="1"/>
          </a:pPr>
          <a:r>
            <a:rPr lang="en-US" sz="2100"/>
            <a:t>October</a:t>
          </a:r>
        </a:p>
      </dgm:t>
    </dgm:pt>
    <dgm:pt modelId="{13785E28-C956-4CDE-B33E-CB75526F9E33}" type="parTrans" cxnId="{39FE91F6-520D-4509-AFC5-9A1F7632A7F5}">
      <dgm:prSet/>
      <dgm:spPr/>
      <dgm:t>
        <a:bodyPr/>
        <a:lstStyle/>
        <a:p>
          <a:endParaRPr lang="en-US"/>
        </a:p>
      </dgm:t>
    </dgm:pt>
    <dgm:pt modelId="{21B398F3-E859-456D-AB2E-BB4C283EE3BF}" type="sibTrans" cxnId="{39FE91F6-520D-4509-AFC5-9A1F7632A7F5}">
      <dgm:prSet/>
      <dgm:spPr/>
      <dgm:t>
        <a:bodyPr/>
        <a:lstStyle/>
        <a:p>
          <a:endParaRPr lang="en-US"/>
        </a:p>
      </dgm:t>
    </dgm:pt>
    <dgm:pt modelId="{8E984FF3-7DED-4CDC-8EF9-0F6E1B901E55}">
      <dgm:prSet custT="1"/>
      <dgm:spPr/>
      <dgm:t>
        <a:bodyPr/>
        <a:lstStyle/>
        <a:p>
          <a:r>
            <a:rPr lang="en-US" sz="2100"/>
            <a:t>Governor’s Final Actions</a:t>
          </a:r>
        </a:p>
      </dgm:t>
    </dgm:pt>
    <dgm:pt modelId="{D3C003D8-9B34-4679-BC03-C20FA1701B6A}" type="parTrans" cxnId="{526FE621-48E7-4A39-8A3C-779D27B2ED81}">
      <dgm:prSet/>
      <dgm:spPr/>
      <dgm:t>
        <a:bodyPr/>
        <a:lstStyle/>
        <a:p>
          <a:endParaRPr lang="en-US"/>
        </a:p>
      </dgm:t>
    </dgm:pt>
    <dgm:pt modelId="{768F1667-E445-4611-9EA4-99019BDA6877}" type="sibTrans" cxnId="{526FE621-48E7-4A39-8A3C-779D27B2ED81}">
      <dgm:prSet/>
      <dgm:spPr/>
      <dgm:t>
        <a:bodyPr/>
        <a:lstStyle/>
        <a:p>
          <a:endParaRPr lang="en-US"/>
        </a:p>
      </dgm:t>
    </dgm:pt>
    <dgm:pt modelId="{EA470377-DF6A-45B5-B49E-1D704B385800}" type="pres">
      <dgm:prSet presAssocID="{9A034735-AF5C-4FF3-B0D6-C502FC705560}" presName="root" presStyleCnt="0">
        <dgm:presLayoutVars>
          <dgm:chMax/>
          <dgm:chPref/>
          <dgm:animLvl val="lvl"/>
        </dgm:presLayoutVars>
      </dgm:prSet>
      <dgm:spPr/>
    </dgm:pt>
    <dgm:pt modelId="{C4DD2492-5A1D-4A87-9B18-D8359564C99A}" type="pres">
      <dgm:prSet presAssocID="{9A034735-AF5C-4FF3-B0D6-C502FC705560}" presName="divider" presStyleLbl="fgAcc1" presStyleIdx="0" presStyleCnt="1"/>
      <dgm:spPr/>
    </dgm:pt>
    <dgm:pt modelId="{F4D4BEB5-F9F4-45C7-80A7-8DDB70CA4AD4}" type="pres">
      <dgm:prSet presAssocID="{9A034735-AF5C-4FF3-B0D6-C502FC705560}" presName="nodes" presStyleCnt="0">
        <dgm:presLayoutVars>
          <dgm:chMax/>
          <dgm:chPref/>
          <dgm:animLvl val="lvl"/>
        </dgm:presLayoutVars>
      </dgm:prSet>
      <dgm:spPr/>
    </dgm:pt>
    <dgm:pt modelId="{726EBF13-5098-4D92-95E0-DBD1E65A88DC}" type="pres">
      <dgm:prSet presAssocID="{2925F2B6-AC8F-49B0-B592-75E87151BCA4}" presName="composite" presStyleCnt="0"/>
      <dgm:spPr/>
    </dgm:pt>
    <dgm:pt modelId="{E4911223-0C02-4C6D-B909-FE61FA11E28E}" type="pres">
      <dgm:prSet presAssocID="{2925F2B6-AC8F-49B0-B592-75E87151BCA4}" presName="L1TextContainer" presStyleLbl="alignNode1" presStyleIdx="0" presStyleCnt="5">
        <dgm:presLayoutVars>
          <dgm:chMax val="1"/>
          <dgm:chPref val="1"/>
          <dgm:bulletEnabled val="1"/>
        </dgm:presLayoutVars>
      </dgm:prSet>
      <dgm:spPr/>
    </dgm:pt>
    <dgm:pt modelId="{9EA3AA3F-FCDE-431B-A211-88983AF2B7D5}" type="pres">
      <dgm:prSet presAssocID="{2925F2B6-AC8F-49B0-B592-75E87151BCA4}" presName="L2TextContainerWrapper" presStyleCnt="0">
        <dgm:presLayoutVars>
          <dgm:bulletEnabled val="1"/>
        </dgm:presLayoutVars>
      </dgm:prSet>
      <dgm:spPr/>
    </dgm:pt>
    <dgm:pt modelId="{31318F9E-0CBD-4CB7-B8EC-0D6193D1AE36}" type="pres">
      <dgm:prSet presAssocID="{2925F2B6-AC8F-49B0-B592-75E87151BCA4}" presName="L2TextContainer" presStyleLbl="bgAccFollowNode1" presStyleIdx="0" presStyleCnt="5"/>
      <dgm:spPr/>
    </dgm:pt>
    <dgm:pt modelId="{B4FC477D-063C-4FAD-BDFA-7EAA0ADEC711}" type="pres">
      <dgm:prSet presAssocID="{2925F2B6-AC8F-49B0-B592-75E87151BCA4}" presName="FlexibleEmptyPlaceHolder" presStyleCnt="0"/>
      <dgm:spPr/>
    </dgm:pt>
    <dgm:pt modelId="{3C8810A7-54AB-42DE-B56C-776DA4A52F07}" type="pres">
      <dgm:prSet presAssocID="{2925F2B6-AC8F-49B0-B592-75E87151BCA4}" presName="ConnectLine" presStyleLbl="sibTrans1D1" presStyleIdx="0" presStyleCnt="5"/>
      <dgm:spPr/>
    </dgm:pt>
    <dgm:pt modelId="{5DF19BD6-9E99-4622-AAF9-1A27DA932422}" type="pres">
      <dgm:prSet presAssocID="{2925F2B6-AC8F-49B0-B592-75E87151BCA4}" presName="ConnectorPoint" presStyleLbl="node1" presStyleIdx="0" presStyleCnt="5"/>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4B006DD-014F-49BA-94B1-78EDFD01BA05}" type="pres">
      <dgm:prSet presAssocID="{2925F2B6-AC8F-49B0-B592-75E87151BCA4}" presName="EmptyPlaceHolder" presStyleCnt="0"/>
      <dgm:spPr/>
    </dgm:pt>
    <dgm:pt modelId="{177D4B73-276B-419B-83C5-B6DA721566CD}" type="pres">
      <dgm:prSet presAssocID="{8EAC0F3A-6A62-4A50-9B32-41BE289A572B}" presName="spaceBetweenRectangles" presStyleCnt="0"/>
      <dgm:spPr/>
    </dgm:pt>
    <dgm:pt modelId="{88EB0C46-E04E-45B5-9DE6-0A332F653482}" type="pres">
      <dgm:prSet presAssocID="{7E8319F8-9443-4A34-8509-28FBE58BFEC5}" presName="composite" presStyleCnt="0"/>
      <dgm:spPr/>
    </dgm:pt>
    <dgm:pt modelId="{A4ECF10C-1972-4F27-B5A0-69C5E216EBCB}" type="pres">
      <dgm:prSet presAssocID="{7E8319F8-9443-4A34-8509-28FBE58BFEC5}" presName="L1TextContainer" presStyleLbl="alignNode1" presStyleIdx="1" presStyleCnt="5">
        <dgm:presLayoutVars>
          <dgm:chMax val="1"/>
          <dgm:chPref val="1"/>
          <dgm:bulletEnabled val="1"/>
        </dgm:presLayoutVars>
      </dgm:prSet>
      <dgm:spPr/>
    </dgm:pt>
    <dgm:pt modelId="{9E14A531-BC84-4822-A5B5-E1036692FFF1}" type="pres">
      <dgm:prSet presAssocID="{7E8319F8-9443-4A34-8509-28FBE58BFEC5}" presName="L2TextContainerWrapper" presStyleCnt="0">
        <dgm:presLayoutVars>
          <dgm:bulletEnabled val="1"/>
        </dgm:presLayoutVars>
      </dgm:prSet>
      <dgm:spPr/>
    </dgm:pt>
    <dgm:pt modelId="{7B457A59-A7AD-4F1E-937F-E251C9BC6E2A}" type="pres">
      <dgm:prSet presAssocID="{7E8319F8-9443-4A34-8509-28FBE58BFEC5}" presName="L2TextContainer" presStyleLbl="bgAccFollowNode1" presStyleIdx="1" presStyleCnt="5"/>
      <dgm:spPr/>
    </dgm:pt>
    <dgm:pt modelId="{97F916D6-8614-4968-B367-7A4850D782D0}" type="pres">
      <dgm:prSet presAssocID="{7E8319F8-9443-4A34-8509-28FBE58BFEC5}" presName="FlexibleEmptyPlaceHolder" presStyleCnt="0"/>
      <dgm:spPr/>
    </dgm:pt>
    <dgm:pt modelId="{32211BDE-BFA4-42EB-BEB3-B53D5D1148E0}" type="pres">
      <dgm:prSet presAssocID="{7E8319F8-9443-4A34-8509-28FBE58BFEC5}" presName="ConnectLine" presStyleLbl="sibTrans1D1" presStyleIdx="1" presStyleCnt="5"/>
      <dgm:spPr/>
    </dgm:pt>
    <dgm:pt modelId="{C622EC02-640D-4EB4-9035-FBFA6AC3B9DA}" type="pres">
      <dgm:prSet presAssocID="{7E8319F8-9443-4A34-8509-28FBE58BFEC5}" presName="ConnectorPoint" presStyleLbl="node1" presStyleIdx="1" presStyleCnt="5"/>
      <dgm:spPr>
        <a:solidFill>
          <a:schemeClr val="accent5">
            <a:hueOff val="-139173"/>
            <a:satOff val="-5991"/>
            <a:lumOff val="5245"/>
            <a:alphaOff val="0"/>
          </a:schemeClr>
        </a:solidFill>
        <a:ln w="6350" cap="flat" cmpd="sng" algn="ctr">
          <a:solidFill>
            <a:schemeClr val="lt1">
              <a:hueOff val="0"/>
              <a:satOff val="0"/>
              <a:lumOff val="0"/>
              <a:alphaOff val="0"/>
            </a:schemeClr>
          </a:solidFill>
          <a:prstDash val="solid"/>
          <a:miter lim="800000"/>
        </a:ln>
        <a:effectLst/>
      </dgm:spPr>
    </dgm:pt>
    <dgm:pt modelId="{591CC0E9-D381-4654-9A10-1465E50D432F}" type="pres">
      <dgm:prSet presAssocID="{7E8319F8-9443-4A34-8509-28FBE58BFEC5}" presName="EmptyPlaceHolder" presStyleCnt="0"/>
      <dgm:spPr/>
    </dgm:pt>
    <dgm:pt modelId="{0F765952-946D-40DE-851F-19FC2FA7A02C}" type="pres">
      <dgm:prSet presAssocID="{3F196161-70BA-42F3-B1EC-C74AAFA525F2}" presName="spaceBetweenRectangles" presStyleCnt="0"/>
      <dgm:spPr/>
    </dgm:pt>
    <dgm:pt modelId="{BBE14A2F-56F8-4018-92FA-CEBB746D6483}" type="pres">
      <dgm:prSet presAssocID="{F31A2A9A-7FFF-433F-9B7F-FFF45AAC91EB}" presName="composite" presStyleCnt="0"/>
      <dgm:spPr/>
    </dgm:pt>
    <dgm:pt modelId="{669465CD-B7D0-4EB0-B926-6C70B134E63A}" type="pres">
      <dgm:prSet presAssocID="{F31A2A9A-7FFF-433F-9B7F-FFF45AAC91EB}" presName="L1TextContainer" presStyleLbl="alignNode1" presStyleIdx="2" presStyleCnt="5">
        <dgm:presLayoutVars>
          <dgm:chMax val="1"/>
          <dgm:chPref val="1"/>
          <dgm:bulletEnabled val="1"/>
        </dgm:presLayoutVars>
      </dgm:prSet>
      <dgm:spPr/>
    </dgm:pt>
    <dgm:pt modelId="{05557A5E-3874-4322-9054-FB02B35BE018}" type="pres">
      <dgm:prSet presAssocID="{F31A2A9A-7FFF-433F-9B7F-FFF45AAC91EB}" presName="L2TextContainerWrapper" presStyleCnt="0">
        <dgm:presLayoutVars>
          <dgm:bulletEnabled val="1"/>
        </dgm:presLayoutVars>
      </dgm:prSet>
      <dgm:spPr/>
    </dgm:pt>
    <dgm:pt modelId="{A1066385-520D-4B8D-BA8D-A97907A9C096}" type="pres">
      <dgm:prSet presAssocID="{F31A2A9A-7FFF-433F-9B7F-FFF45AAC91EB}" presName="L2TextContainer" presStyleLbl="bgAccFollowNode1" presStyleIdx="2" presStyleCnt="5"/>
      <dgm:spPr/>
    </dgm:pt>
    <dgm:pt modelId="{EDF97940-47E6-429A-B5F9-D9E417D425BC}" type="pres">
      <dgm:prSet presAssocID="{F31A2A9A-7FFF-433F-9B7F-FFF45AAC91EB}" presName="FlexibleEmptyPlaceHolder" presStyleCnt="0"/>
      <dgm:spPr/>
    </dgm:pt>
    <dgm:pt modelId="{466BD3E5-A9C4-4C75-B037-55C3C3ACD310}" type="pres">
      <dgm:prSet presAssocID="{F31A2A9A-7FFF-433F-9B7F-FFF45AAC91EB}" presName="ConnectLine" presStyleLbl="sibTrans1D1" presStyleIdx="2" presStyleCnt="5"/>
      <dgm:spPr/>
    </dgm:pt>
    <dgm:pt modelId="{38CBF83D-4F0F-4F17-9C6F-6FEB13260B3D}" type="pres">
      <dgm:prSet presAssocID="{F31A2A9A-7FFF-433F-9B7F-FFF45AAC91EB}" presName="ConnectorPoint" presStyleLbl="node1" presStyleIdx="2" presStyleCnt="5"/>
      <dgm:spPr>
        <a:solidFill>
          <a:schemeClr val="accent5">
            <a:hueOff val="-278346"/>
            <a:satOff val="-11981"/>
            <a:lumOff val="10490"/>
            <a:alphaOff val="0"/>
          </a:schemeClr>
        </a:solidFill>
        <a:ln w="6350" cap="flat" cmpd="sng" algn="ctr">
          <a:solidFill>
            <a:schemeClr val="lt1">
              <a:hueOff val="0"/>
              <a:satOff val="0"/>
              <a:lumOff val="0"/>
              <a:alphaOff val="0"/>
            </a:schemeClr>
          </a:solidFill>
          <a:prstDash val="solid"/>
          <a:miter lim="800000"/>
        </a:ln>
        <a:effectLst/>
      </dgm:spPr>
    </dgm:pt>
    <dgm:pt modelId="{EFE5B2D9-3312-4ED8-96F1-57B852F63433}" type="pres">
      <dgm:prSet presAssocID="{F31A2A9A-7FFF-433F-9B7F-FFF45AAC91EB}" presName="EmptyPlaceHolder" presStyleCnt="0"/>
      <dgm:spPr/>
    </dgm:pt>
    <dgm:pt modelId="{5D4B747E-E8CC-44A0-96E8-9B1C7B9C35E4}" type="pres">
      <dgm:prSet presAssocID="{748F5D40-E1B4-4EE2-A8D8-514D1DF09725}" presName="spaceBetweenRectangles" presStyleCnt="0"/>
      <dgm:spPr/>
    </dgm:pt>
    <dgm:pt modelId="{17A6F71F-5F05-4EE7-9870-273998063879}" type="pres">
      <dgm:prSet presAssocID="{A79249DF-0475-4147-BC57-42ABDD0D3670}" presName="composite" presStyleCnt="0"/>
      <dgm:spPr/>
    </dgm:pt>
    <dgm:pt modelId="{57C59A17-5990-4206-AB5C-9A112B9D83A0}" type="pres">
      <dgm:prSet presAssocID="{A79249DF-0475-4147-BC57-42ABDD0D3670}" presName="L1TextContainer" presStyleLbl="alignNode1" presStyleIdx="3" presStyleCnt="5">
        <dgm:presLayoutVars>
          <dgm:chMax val="1"/>
          <dgm:chPref val="1"/>
          <dgm:bulletEnabled val="1"/>
        </dgm:presLayoutVars>
      </dgm:prSet>
      <dgm:spPr/>
    </dgm:pt>
    <dgm:pt modelId="{38E025D4-CBD7-4ABB-B377-AB4731358C61}" type="pres">
      <dgm:prSet presAssocID="{A79249DF-0475-4147-BC57-42ABDD0D3670}" presName="L2TextContainerWrapper" presStyleCnt="0">
        <dgm:presLayoutVars>
          <dgm:bulletEnabled val="1"/>
        </dgm:presLayoutVars>
      </dgm:prSet>
      <dgm:spPr/>
    </dgm:pt>
    <dgm:pt modelId="{8FF4DA0B-3301-429F-A679-F1F71553D022}" type="pres">
      <dgm:prSet presAssocID="{A79249DF-0475-4147-BC57-42ABDD0D3670}" presName="L2TextContainer" presStyleLbl="bgAccFollowNode1" presStyleIdx="3" presStyleCnt="5"/>
      <dgm:spPr/>
    </dgm:pt>
    <dgm:pt modelId="{57B42C61-5F98-4A32-9549-20087F5A010D}" type="pres">
      <dgm:prSet presAssocID="{A79249DF-0475-4147-BC57-42ABDD0D3670}" presName="FlexibleEmptyPlaceHolder" presStyleCnt="0"/>
      <dgm:spPr/>
    </dgm:pt>
    <dgm:pt modelId="{9F144477-CB0D-4929-9E36-6AADF58557F1}" type="pres">
      <dgm:prSet presAssocID="{A79249DF-0475-4147-BC57-42ABDD0D3670}" presName="ConnectLine" presStyleLbl="sibTrans1D1" presStyleIdx="3" presStyleCnt="5"/>
      <dgm:spPr/>
    </dgm:pt>
    <dgm:pt modelId="{F01A83C7-2481-47EC-9188-F0E1B100E8C8}" type="pres">
      <dgm:prSet presAssocID="{A79249DF-0475-4147-BC57-42ABDD0D3670}" presName="ConnectorPoint" presStyleLbl="node1" presStyleIdx="3" presStyleCnt="5"/>
      <dgm:spPr>
        <a:solidFill>
          <a:schemeClr val="accent5">
            <a:hueOff val="-417519"/>
            <a:satOff val="-17972"/>
            <a:lumOff val="15735"/>
            <a:alphaOff val="0"/>
          </a:schemeClr>
        </a:solidFill>
        <a:ln w="6350" cap="flat" cmpd="sng" algn="ctr">
          <a:solidFill>
            <a:schemeClr val="lt1">
              <a:hueOff val="0"/>
              <a:satOff val="0"/>
              <a:lumOff val="0"/>
              <a:alphaOff val="0"/>
            </a:schemeClr>
          </a:solidFill>
          <a:prstDash val="solid"/>
          <a:miter lim="800000"/>
        </a:ln>
        <a:effectLst/>
      </dgm:spPr>
    </dgm:pt>
    <dgm:pt modelId="{C933ACC2-14B3-4317-B9E3-8BF7CE5C9BBD}" type="pres">
      <dgm:prSet presAssocID="{A79249DF-0475-4147-BC57-42ABDD0D3670}" presName="EmptyPlaceHolder" presStyleCnt="0"/>
      <dgm:spPr/>
    </dgm:pt>
    <dgm:pt modelId="{AA875A4E-1B0C-44E4-92FB-8CA47C15095A}" type="pres">
      <dgm:prSet presAssocID="{EACAF27B-9FD2-40F1-9816-9CCEF85BDF11}" presName="spaceBetweenRectangles" presStyleCnt="0"/>
      <dgm:spPr/>
    </dgm:pt>
    <dgm:pt modelId="{CF8EFB1A-7295-4498-94A7-0FE384C19DBE}" type="pres">
      <dgm:prSet presAssocID="{3CEDFC3E-F466-44C5-98CC-0E998E9F7B64}" presName="composite" presStyleCnt="0"/>
      <dgm:spPr/>
    </dgm:pt>
    <dgm:pt modelId="{881D663D-35D2-47B9-8A78-C8E372404E12}" type="pres">
      <dgm:prSet presAssocID="{3CEDFC3E-F466-44C5-98CC-0E998E9F7B64}" presName="L1TextContainer" presStyleLbl="alignNode1" presStyleIdx="4" presStyleCnt="5">
        <dgm:presLayoutVars>
          <dgm:chMax val="1"/>
          <dgm:chPref val="1"/>
          <dgm:bulletEnabled val="1"/>
        </dgm:presLayoutVars>
      </dgm:prSet>
      <dgm:spPr/>
    </dgm:pt>
    <dgm:pt modelId="{8ABC0C31-3FC4-4006-8BCB-D3F509542F29}" type="pres">
      <dgm:prSet presAssocID="{3CEDFC3E-F466-44C5-98CC-0E998E9F7B64}" presName="L2TextContainerWrapper" presStyleCnt="0">
        <dgm:presLayoutVars>
          <dgm:bulletEnabled val="1"/>
        </dgm:presLayoutVars>
      </dgm:prSet>
      <dgm:spPr/>
    </dgm:pt>
    <dgm:pt modelId="{CF05C523-3E61-413E-B72B-3B05B2297F4B}" type="pres">
      <dgm:prSet presAssocID="{3CEDFC3E-F466-44C5-98CC-0E998E9F7B64}" presName="L2TextContainer" presStyleLbl="bgAccFollowNode1" presStyleIdx="4" presStyleCnt="5"/>
      <dgm:spPr/>
    </dgm:pt>
    <dgm:pt modelId="{894EC27D-C7E0-4064-A898-4422FEB9104D}" type="pres">
      <dgm:prSet presAssocID="{3CEDFC3E-F466-44C5-98CC-0E998E9F7B64}" presName="FlexibleEmptyPlaceHolder" presStyleCnt="0"/>
      <dgm:spPr/>
    </dgm:pt>
    <dgm:pt modelId="{CFC74056-45A4-4C44-9EC4-9192C369EEF3}" type="pres">
      <dgm:prSet presAssocID="{3CEDFC3E-F466-44C5-98CC-0E998E9F7B64}" presName="ConnectLine" presStyleLbl="sibTrans1D1" presStyleIdx="4" presStyleCnt="5"/>
      <dgm:spPr/>
    </dgm:pt>
    <dgm:pt modelId="{594612D6-2580-41F9-A878-0AFF664EE32E}" type="pres">
      <dgm:prSet presAssocID="{3CEDFC3E-F466-44C5-98CC-0E998E9F7B64}" presName="ConnectorPoint" presStyleLbl="node1" presStyleIdx="4" presStyleCnt="5"/>
      <dgm:spPr>
        <a:solidFill>
          <a:schemeClr val="accent5">
            <a:hueOff val="-556692"/>
            <a:satOff val="-23963"/>
            <a:lumOff val="20980"/>
            <a:alphaOff val="0"/>
          </a:schemeClr>
        </a:solidFill>
        <a:ln w="6350" cap="flat" cmpd="sng" algn="ctr">
          <a:solidFill>
            <a:schemeClr val="lt1">
              <a:hueOff val="0"/>
              <a:satOff val="0"/>
              <a:lumOff val="0"/>
              <a:alphaOff val="0"/>
            </a:schemeClr>
          </a:solidFill>
          <a:prstDash val="solid"/>
          <a:miter lim="800000"/>
        </a:ln>
        <a:effectLst/>
      </dgm:spPr>
    </dgm:pt>
    <dgm:pt modelId="{8DA2CA04-1C76-409B-BB0F-FD8CC5F5DA18}" type="pres">
      <dgm:prSet presAssocID="{3CEDFC3E-F466-44C5-98CC-0E998E9F7B64}" presName="EmptyPlaceHolder" presStyleCnt="0"/>
      <dgm:spPr/>
    </dgm:pt>
  </dgm:ptLst>
  <dgm:cxnLst>
    <dgm:cxn modelId="{3817100D-0FC7-4B7B-BABB-F519E3CDAF38}" srcId="{9A034735-AF5C-4FF3-B0D6-C502FC705560}" destId="{A79249DF-0475-4147-BC57-42ABDD0D3670}" srcOrd="3" destOrd="0" parTransId="{6B3AB0E4-C06D-43AF-B97A-AEA0D8FB3491}" sibTransId="{EACAF27B-9FD2-40F1-9816-9CCEF85BDF11}"/>
    <dgm:cxn modelId="{FDE8AF0F-C39F-4BC1-91B0-5A1BDFF6DA0E}" srcId="{9A034735-AF5C-4FF3-B0D6-C502FC705560}" destId="{F31A2A9A-7FFF-433F-9B7F-FFF45AAC91EB}" srcOrd="2" destOrd="0" parTransId="{214D12D3-4348-4CEA-836D-50709718F660}" sibTransId="{748F5D40-E1B4-4EE2-A8D8-514D1DF09725}"/>
    <dgm:cxn modelId="{AB654211-F03D-4C55-BA4B-E7E73903F178}" type="presOf" srcId="{F630D044-44F8-433E-B881-9221C1B181C1}" destId="{A1066385-520D-4B8D-BA8D-A97907A9C096}" srcOrd="0" destOrd="0" presId="urn:microsoft.com/office/officeart/2017/3/layout/HorizontalLabelsTimeline"/>
    <dgm:cxn modelId="{02B3E81C-9FB3-4969-B895-CEBC5182FD77}" type="presOf" srcId="{65568646-EDE7-4966-92CD-5ED50CC928AC}" destId="{31318F9E-0CBD-4CB7-B8EC-0D6193D1AE36}" srcOrd="0" destOrd="0" presId="urn:microsoft.com/office/officeart/2017/3/layout/HorizontalLabelsTimeline"/>
    <dgm:cxn modelId="{526FE621-48E7-4A39-8A3C-779D27B2ED81}" srcId="{3CEDFC3E-F466-44C5-98CC-0E998E9F7B64}" destId="{8E984FF3-7DED-4CDC-8EF9-0F6E1B901E55}" srcOrd="0" destOrd="0" parTransId="{D3C003D8-9B34-4679-BC03-C20FA1701B6A}" sibTransId="{768F1667-E445-4611-9EA4-99019BDA6877}"/>
    <dgm:cxn modelId="{54609123-A5D8-4427-A041-9031B667DC64}" type="presOf" srcId="{3CEDFC3E-F466-44C5-98CC-0E998E9F7B64}" destId="{881D663D-35D2-47B9-8A78-C8E372404E12}" srcOrd="0" destOrd="0" presId="urn:microsoft.com/office/officeart/2017/3/layout/HorizontalLabelsTimeline"/>
    <dgm:cxn modelId="{D99D0F2D-AA6D-4203-9FAE-5E9EF5DE6237}" srcId="{9A034735-AF5C-4FF3-B0D6-C502FC705560}" destId="{2925F2B6-AC8F-49B0-B592-75E87151BCA4}" srcOrd="0" destOrd="0" parTransId="{CF839239-E44C-452F-92A3-3C045180A621}" sibTransId="{8EAC0F3A-6A62-4A50-9B32-41BE289A572B}"/>
    <dgm:cxn modelId="{2B6CBF41-D32B-4DC0-BA88-74C181046F7F}" srcId="{7E8319F8-9443-4A34-8509-28FBE58BFEC5}" destId="{32365ECA-C821-4264-9481-7FFBCFDA24F7}" srcOrd="0" destOrd="0" parTransId="{D2FF9DF2-CEC9-44AC-97FE-A13BE99E6E9E}" sibTransId="{9809CE48-EDCD-42BA-AEA8-F2979C8870DA}"/>
    <dgm:cxn modelId="{2E3FC366-DA4E-4254-BE9A-983367F27383}" type="presOf" srcId="{2925F2B6-AC8F-49B0-B592-75E87151BCA4}" destId="{E4911223-0C02-4C6D-B909-FE61FA11E28E}" srcOrd="0" destOrd="0" presId="urn:microsoft.com/office/officeart/2017/3/layout/HorizontalLabelsTimeline"/>
    <dgm:cxn modelId="{3387E36B-1B29-448B-9550-056EAA8D352D}" type="presOf" srcId="{32365ECA-C821-4264-9481-7FFBCFDA24F7}" destId="{7B457A59-A7AD-4F1E-937F-E251C9BC6E2A}" srcOrd="0" destOrd="0" presId="urn:microsoft.com/office/officeart/2017/3/layout/HorizontalLabelsTimeline"/>
    <dgm:cxn modelId="{80457975-B811-48F2-A169-B1FD83B9B6F9}" type="presOf" srcId="{A79249DF-0475-4147-BC57-42ABDD0D3670}" destId="{57C59A17-5990-4206-AB5C-9A112B9D83A0}" srcOrd="0" destOrd="0" presId="urn:microsoft.com/office/officeart/2017/3/layout/HorizontalLabelsTimeline"/>
    <dgm:cxn modelId="{04D06858-F752-4A5F-B921-6E7DFA2D7CC3}" type="presOf" srcId="{F31A2A9A-7FFF-433F-9B7F-FFF45AAC91EB}" destId="{669465CD-B7D0-4EB0-B926-6C70B134E63A}" srcOrd="0" destOrd="0" presId="urn:microsoft.com/office/officeart/2017/3/layout/HorizontalLabelsTimeline"/>
    <dgm:cxn modelId="{B48B9381-C8C6-4B13-9552-9D43D4D5F48B}" srcId="{9A034735-AF5C-4FF3-B0D6-C502FC705560}" destId="{7E8319F8-9443-4A34-8509-28FBE58BFEC5}" srcOrd="1" destOrd="0" parTransId="{0C172242-5B2B-42A1-979A-D734CCB51DB7}" sibTransId="{3F196161-70BA-42F3-B1EC-C74AAFA525F2}"/>
    <dgm:cxn modelId="{84C03CA0-51A4-46A2-8721-372E84DE0C11}" srcId="{F31A2A9A-7FFF-433F-9B7F-FFF45AAC91EB}" destId="{F630D044-44F8-433E-B881-9221C1B181C1}" srcOrd="0" destOrd="0" parTransId="{DB24CDFB-A179-4C21-A31A-032F6CC21E2E}" sibTransId="{344E6746-8674-4D3D-BBA2-C63687734023}"/>
    <dgm:cxn modelId="{336A1EB0-8A97-44F1-B451-AF6CAFE72EBF}" type="presOf" srcId="{2C04FF5D-C78E-4534-AECD-5B1EF1C4BEAE}" destId="{8FF4DA0B-3301-429F-A679-F1F71553D022}" srcOrd="0" destOrd="0" presId="urn:microsoft.com/office/officeart/2017/3/layout/HorizontalLabelsTimeline"/>
    <dgm:cxn modelId="{EA2D40B1-31C3-4224-AB24-72105EFEE1DA}" srcId="{2925F2B6-AC8F-49B0-B592-75E87151BCA4}" destId="{65568646-EDE7-4966-92CD-5ED50CC928AC}" srcOrd="0" destOrd="0" parTransId="{97A1CAB9-66F1-41CF-A2C5-46EAC229C280}" sibTransId="{0AC032E6-BBAB-423F-8C91-95430E9E0CE3}"/>
    <dgm:cxn modelId="{3CB646BB-DF46-44AE-B6E5-BEB95B60CC02}" type="presOf" srcId="{8E984FF3-7DED-4CDC-8EF9-0F6E1B901E55}" destId="{CF05C523-3E61-413E-B72B-3B05B2297F4B}" srcOrd="0" destOrd="0" presId="urn:microsoft.com/office/officeart/2017/3/layout/HorizontalLabelsTimeline"/>
    <dgm:cxn modelId="{58216DD5-7071-4C0F-98D3-2794E638AA9D}" type="presOf" srcId="{7E8319F8-9443-4A34-8509-28FBE58BFEC5}" destId="{A4ECF10C-1972-4F27-B5A0-69C5E216EBCB}" srcOrd="0" destOrd="0" presId="urn:microsoft.com/office/officeart/2017/3/layout/HorizontalLabelsTimeline"/>
    <dgm:cxn modelId="{7A07B1DD-C315-440E-92F7-BEE1CA0DF028}" srcId="{A79249DF-0475-4147-BC57-42ABDD0D3670}" destId="{2C04FF5D-C78E-4534-AECD-5B1EF1C4BEAE}" srcOrd="0" destOrd="0" parTransId="{592FC8D5-04E2-4761-983E-6A12CBFED0C3}" sibTransId="{10FA6424-8D04-4DAE-803E-FE700FFB959B}"/>
    <dgm:cxn modelId="{67B999F2-D20B-4FD3-912A-69B6A546B45D}" type="presOf" srcId="{9A034735-AF5C-4FF3-B0D6-C502FC705560}" destId="{EA470377-DF6A-45B5-B49E-1D704B385800}" srcOrd="0" destOrd="0" presId="urn:microsoft.com/office/officeart/2017/3/layout/HorizontalLabelsTimeline"/>
    <dgm:cxn modelId="{39FE91F6-520D-4509-AFC5-9A1F7632A7F5}" srcId="{9A034735-AF5C-4FF3-B0D6-C502FC705560}" destId="{3CEDFC3E-F466-44C5-98CC-0E998E9F7B64}" srcOrd="4" destOrd="0" parTransId="{13785E28-C956-4CDE-B33E-CB75526F9E33}" sibTransId="{21B398F3-E859-456D-AB2E-BB4C283EE3BF}"/>
    <dgm:cxn modelId="{CE277DBF-E7B6-4C5F-8AF2-18AA3D6F6BB5}" type="presParOf" srcId="{EA470377-DF6A-45B5-B49E-1D704B385800}" destId="{C4DD2492-5A1D-4A87-9B18-D8359564C99A}" srcOrd="0" destOrd="0" presId="urn:microsoft.com/office/officeart/2017/3/layout/HorizontalLabelsTimeline"/>
    <dgm:cxn modelId="{02DC6C24-7309-4495-B486-608971802CE2}" type="presParOf" srcId="{EA470377-DF6A-45B5-B49E-1D704B385800}" destId="{F4D4BEB5-F9F4-45C7-80A7-8DDB70CA4AD4}" srcOrd="1" destOrd="0" presId="urn:microsoft.com/office/officeart/2017/3/layout/HorizontalLabelsTimeline"/>
    <dgm:cxn modelId="{C9A32947-64C8-4395-8E34-0186BC47B580}" type="presParOf" srcId="{F4D4BEB5-F9F4-45C7-80A7-8DDB70CA4AD4}" destId="{726EBF13-5098-4D92-95E0-DBD1E65A88DC}" srcOrd="0" destOrd="0" presId="urn:microsoft.com/office/officeart/2017/3/layout/HorizontalLabelsTimeline"/>
    <dgm:cxn modelId="{B61CD993-1DA2-4A4B-AD13-DE7D36D8E8B7}" type="presParOf" srcId="{726EBF13-5098-4D92-95E0-DBD1E65A88DC}" destId="{E4911223-0C02-4C6D-B909-FE61FA11E28E}" srcOrd="0" destOrd="0" presId="urn:microsoft.com/office/officeart/2017/3/layout/HorizontalLabelsTimeline"/>
    <dgm:cxn modelId="{9C718073-6D3A-4402-ADF1-75B971BCCD61}" type="presParOf" srcId="{726EBF13-5098-4D92-95E0-DBD1E65A88DC}" destId="{9EA3AA3F-FCDE-431B-A211-88983AF2B7D5}" srcOrd="1" destOrd="0" presId="urn:microsoft.com/office/officeart/2017/3/layout/HorizontalLabelsTimeline"/>
    <dgm:cxn modelId="{6A5B4BA1-60E6-48A1-88E2-CF481C1C4658}" type="presParOf" srcId="{9EA3AA3F-FCDE-431B-A211-88983AF2B7D5}" destId="{31318F9E-0CBD-4CB7-B8EC-0D6193D1AE36}" srcOrd="0" destOrd="0" presId="urn:microsoft.com/office/officeart/2017/3/layout/HorizontalLabelsTimeline"/>
    <dgm:cxn modelId="{56B40529-A700-4DE1-80D0-1CF16061658D}" type="presParOf" srcId="{9EA3AA3F-FCDE-431B-A211-88983AF2B7D5}" destId="{B4FC477D-063C-4FAD-BDFA-7EAA0ADEC711}" srcOrd="1" destOrd="0" presId="urn:microsoft.com/office/officeart/2017/3/layout/HorizontalLabelsTimeline"/>
    <dgm:cxn modelId="{06456F97-D623-48E0-AD4D-9492DB183DEE}" type="presParOf" srcId="{726EBF13-5098-4D92-95E0-DBD1E65A88DC}" destId="{3C8810A7-54AB-42DE-B56C-776DA4A52F07}" srcOrd="2" destOrd="0" presId="urn:microsoft.com/office/officeart/2017/3/layout/HorizontalLabelsTimeline"/>
    <dgm:cxn modelId="{A5097229-9840-4341-ABCF-507A1AED2562}" type="presParOf" srcId="{726EBF13-5098-4D92-95E0-DBD1E65A88DC}" destId="{5DF19BD6-9E99-4622-AAF9-1A27DA932422}" srcOrd="3" destOrd="0" presId="urn:microsoft.com/office/officeart/2017/3/layout/HorizontalLabelsTimeline"/>
    <dgm:cxn modelId="{D8D2B4FD-4355-4FC0-BCE4-906CF9622EF3}" type="presParOf" srcId="{726EBF13-5098-4D92-95E0-DBD1E65A88DC}" destId="{24B006DD-014F-49BA-94B1-78EDFD01BA05}" srcOrd="4" destOrd="0" presId="urn:microsoft.com/office/officeart/2017/3/layout/HorizontalLabelsTimeline"/>
    <dgm:cxn modelId="{A69E2D93-6B81-42CA-B97B-47203F763D73}" type="presParOf" srcId="{F4D4BEB5-F9F4-45C7-80A7-8DDB70CA4AD4}" destId="{177D4B73-276B-419B-83C5-B6DA721566CD}" srcOrd="1" destOrd="0" presId="urn:microsoft.com/office/officeart/2017/3/layout/HorizontalLabelsTimeline"/>
    <dgm:cxn modelId="{988E9752-DB65-4BC0-ABA3-047C93AB3361}" type="presParOf" srcId="{F4D4BEB5-F9F4-45C7-80A7-8DDB70CA4AD4}" destId="{88EB0C46-E04E-45B5-9DE6-0A332F653482}" srcOrd="2" destOrd="0" presId="urn:microsoft.com/office/officeart/2017/3/layout/HorizontalLabelsTimeline"/>
    <dgm:cxn modelId="{5D4867BE-D46D-45C8-BDCC-6765FC881AEE}" type="presParOf" srcId="{88EB0C46-E04E-45B5-9DE6-0A332F653482}" destId="{A4ECF10C-1972-4F27-B5A0-69C5E216EBCB}" srcOrd="0" destOrd="0" presId="urn:microsoft.com/office/officeart/2017/3/layout/HorizontalLabelsTimeline"/>
    <dgm:cxn modelId="{6E769CB6-8942-4F15-905F-AED06D97F362}" type="presParOf" srcId="{88EB0C46-E04E-45B5-9DE6-0A332F653482}" destId="{9E14A531-BC84-4822-A5B5-E1036692FFF1}" srcOrd="1" destOrd="0" presId="urn:microsoft.com/office/officeart/2017/3/layout/HorizontalLabelsTimeline"/>
    <dgm:cxn modelId="{4C6CA1AD-9225-41CD-8FEC-75B282308DCF}" type="presParOf" srcId="{9E14A531-BC84-4822-A5B5-E1036692FFF1}" destId="{7B457A59-A7AD-4F1E-937F-E251C9BC6E2A}" srcOrd="0" destOrd="0" presId="urn:microsoft.com/office/officeart/2017/3/layout/HorizontalLabelsTimeline"/>
    <dgm:cxn modelId="{263F1321-56DB-4058-A1C4-A2C7D20A400F}" type="presParOf" srcId="{9E14A531-BC84-4822-A5B5-E1036692FFF1}" destId="{97F916D6-8614-4968-B367-7A4850D782D0}" srcOrd="1" destOrd="0" presId="urn:microsoft.com/office/officeart/2017/3/layout/HorizontalLabelsTimeline"/>
    <dgm:cxn modelId="{CDE022F0-AC52-45F2-AFCA-E35C915D6F8B}" type="presParOf" srcId="{88EB0C46-E04E-45B5-9DE6-0A332F653482}" destId="{32211BDE-BFA4-42EB-BEB3-B53D5D1148E0}" srcOrd="2" destOrd="0" presId="urn:microsoft.com/office/officeart/2017/3/layout/HorizontalLabelsTimeline"/>
    <dgm:cxn modelId="{52A9D9DB-8CD5-4CBF-B709-88E3F4B5026E}" type="presParOf" srcId="{88EB0C46-E04E-45B5-9DE6-0A332F653482}" destId="{C622EC02-640D-4EB4-9035-FBFA6AC3B9DA}" srcOrd="3" destOrd="0" presId="urn:microsoft.com/office/officeart/2017/3/layout/HorizontalLabelsTimeline"/>
    <dgm:cxn modelId="{752E5D1B-794C-421A-8953-5F85DDB03AEE}" type="presParOf" srcId="{88EB0C46-E04E-45B5-9DE6-0A332F653482}" destId="{591CC0E9-D381-4654-9A10-1465E50D432F}" srcOrd="4" destOrd="0" presId="urn:microsoft.com/office/officeart/2017/3/layout/HorizontalLabelsTimeline"/>
    <dgm:cxn modelId="{947FD531-EE04-479E-986E-DC180A584F0B}" type="presParOf" srcId="{F4D4BEB5-F9F4-45C7-80A7-8DDB70CA4AD4}" destId="{0F765952-946D-40DE-851F-19FC2FA7A02C}" srcOrd="3" destOrd="0" presId="urn:microsoft.com/office/officeart/2017/3/layout/HorizontalLabelsTimeline"/>
    <dgm:cxn modelId="{E41C75BE-7896-4275-8068-EC88E97EF771}" type="presParOf" srcId="{F4D4BEB5-F9F4-45C7-80A7-8DDB70CA4AD4}" destId="{BBE14A2F-56F8-4018-92FA-CEBB746D6483}" srcOrd="4" destOrd="0" presId="urn:microsoft.com/office/officeart/2017/3/layout/HorizontalLabelsTimeline"/>
    <dgm:cxn modelId="{09F645F9-00E4-4366-ABCD-9C560BE0B68D}" type="presParOf" srcId="{BBE14A2F-56F8-4018-92FA-CEBB746D6483}" destId="{669465CD-B7D0-4EB0-B926-6C70B134E63A}" srcOrd="0" destOrd="0" presId="urn:microsoft.com/office/officeart/2017/3/layout/HorizontalLabelsTimeline"/>
    <dgm:cxn modelId="{749E05F5-2885-4BA5-9557-351FE80DEAF3}" type="presParOf" srcId="{BBE14A2F-56F8-4018-92FA-CEBB746D6483}" destId="{05557A5E-3874-4322-9054-FB02B35BE018}" srcOrd="1" destOrd="0" presId="urn:microsoft.com/office/officeart/2017/3/layout/HorizontalLabelsTimeline"/>
    <dgm:cxn modelId="{BF5D515C-6D76-4255-9B3F-1C0E74C5D994}" type="presParOf" srcId="{05557A5E-3874-4322-9054-FB02B35BE018}" destId="{A1066385-520D-4B8D-BA8D-A97907A9C096}" srcOrd="0" destOrd="0" presId="urn:microsoft.com/office/officeart/2017/3/layout/HorizontalLabelsTimeline"/>
    <dgm:cxn modelId="{BC3CD2E7-4F68-4FA9-A13B-050B2D90A031}" type="presParOf" srcId="{05557A5E-3874-4322-9054-FB02B35BE018}" destId="{EDF97940-47E6-429A-B5F9-D9E417D425BC}" srcOrd="1" destOrd="0" presId="urn:microsoft.com/office/officeart/2017/3/layout/HorizontalLabelsTimeline"/>
    <dgm:cxn modelId="{C3E20896-8808-425A-A539-44C6F4EEF900}" type="presParOf" srcId="{BBE14A2F-56F8-4018-92FA-CEBB746D6483}" destId="{466BD3E5-A9C4-4C75-B037-55C3C3ACD310}" srcOrd="2" destOrd="0" presId="urn:microsoft.com/office/officeart/2017/3/layout/HorizontalLabelsTimeline"/>
    <dgm:cxn modelId="{05B8750B-0C7B-4487-905F-BE7DAA90939C}" type="presParOf" srcId="{BBE14A2F-56F8-4018-92FA-CEBB746D6483}" destId="{38CBF83D-4F0F-4F17-9C6F-6FEB13260B3D}" srcOrd="3" destOrd="0" presId="urn:microsoft.com/office/officeart/2017/3/layout/HorizontalLabelsTimeline"/>
    <dgm:cxn modelId="{9F9F9478-1DBA-4C02-97CF-1F981994EF56}" type="presParOf" srcId="{BBE14A2F-56F8-4018-92FA-CEBB746D6483}" destId="{EFE5B2D9-3312-4ED8-96F1-57B852F63433}" srcOrd="4" destOrd="0" presId="urn:microsoft.com/office/officeart/2017/3/layout/HorizontalLabelsTimeline"/>
    <dgm:cxn modelId="{B8FA5AE8-4D85-4A69-845A-18C11BC8DECC}" type="presParOf" srcId="{F4D4BEB5-F9F4-45C7-80A7-8DDB70CA4AD4}" destId="{5D4B747E-E8CC-44A0-96E8-9B1C7B9C35E4}" srcOrd="5" destOrd="0" presId="urn:microsoft.com/office/officeart/2017/3/layout/HorizontalLabelsTimeline"/>
    <dgm:cxn modelId="{3515CC17-C903-47BF-B607-21A8CB2FE7D2}" type="presParOf" srcId="{F4D4BEB5-F9F4-45C7-80A7-8DDB70CA4AD4}" destId="{17A6F71F-5F05-4EE7-9870-273998063879}" srcOrd="6" destOrd="0" presId="urn:microsoft.com/office/officeart/2017/3/layout/HorizontalLabelsTimeline"/>
    <dgm:cxn modelId="{7DE73BA9-2D0C-4799-92C4-124246C44752}" type="presParOf" srcId="{17A6F71F-5F05-4EE7-9870-273998063879}" destId="{57C59A17-5990-4206-AB5C-9A112B9D83A0}" srcOrd="0" destOrd="0" presId="urn:microsoft.com/office/officeart/2017/3/layout/HorizontalLabelsTimeline"/>
    <dgm:cxn modelId="{D6C84915-D80B-41D9-A9C9-8DFF5DF6CB02}" type="presParOf" srcId="{17A6F71F-5F05-4EE7-9870-273998063879}" destId="{38E025D4-CBD7-4ABB-B377-AB4731358C61}" srcOrd="1" destOrd="0" presId="urn:microsoft.com/office/officeart/2017/3/layout/HorizontalLabelsTimeline"/>
    <dgm:cxn modelId="{89DE7C90-5469-46AB-8C78-13D34A2914AD}" type="presParOf" srcId="{38E025D4-CBD7-4ABB-B377-AB4731358C61}" destId="{8FF4DA0B-3301-429F-A679-F1F71553D022}" srcOrd="0" destOrd="0" presId="urn:microsoft.com/office/officeart/2017/3/layout/HorizontalLabelsTimeline"/>
    <dgm:cxn modelId="{4162E3E4-C0A3-46CB-8971-DE68A95E7AE1}" type="presParOf" srcId="{38E025D4-CBD7-4ABB-B377-AB4731358C61}" destId="{57B42C61-5F98-4A32-9549-20087F5A010D}" srcOrd="1" destOrd="0" presId="urn:microsoft.com/office/officeart/2017/3/layout/HorizontalLabelsTimeline"/>
    <dgm:cxn modelId="{D89D3C00-DE90-4A42-8A0A-E982BEF7E9DC}" type="presParOf" srcId="{17A6F71F-5F05-4EE7-9870-273998063879}" destId="{9F144477-CB0D-4929-9E36-6AADF58557F1}" srcOrd="2" destOrd="0" presId="urn:microsoft.com/office/officeart/2017/3/layout/HorizontalLabelsTimeline"/>
    <dgm:cxn modelId="{97D2F8F2-9259-4E2C-B0EA-52B65BABC56C}" type="presParOf" srcId="{17A6F71F-5F05-4EE7-9870-273998063879}" destId="{F01A83C7-2481-47EC-9188-F0E1B100E8C8}" srcOrd="3" destOrd="0" presId="urn:microsoft.com/office/officeart/2017/3/layout/HorizontalLabelsTimeline"/>
    <dgm:cxn modelId="{1C82044B-F955-4445-A690-ABAF887760B3}" type="presParOf" srcId="{17A6F71F-5F05-4EE7-9870-273998063879}" destId="{C933ACC2-14B3-4317-B9E3-8BF7CE5C9BBD}" srcOrd="4" destOrd="0" presId="urn:microsoft.com/office/officeart/2017/3/layout/HorizontalLabelsTimeline"/>
    <dgm:cxn modelId="{02014629-8343-4435-BD48-D989B4F78306}" type="presParOf" srcId="{F4D4BEB5-F9F4-45C7-80A7-8DDB70CA4AD4}" destId="{AA875A4E-1B0C-44E4-92FB-8CA47C15095A}" srcOrd="7" destOrd="0" presId="urn:microsoft.com/office/officeart/2017/3/layout/HorizontalLabelsTimeline"/>
    <dgm:cxn modelId="{42C9FC8C-EDE8-4445-9F88-1F4BE9D9F6EE}" type="presParOf" srcId="{F4D4BEB5-F9F4-45C7-80A7-8DDB70CA4AD4}" destId="{CF8EFB1A-7295-4498-94A7-0FE384C19DBE}" srcOrd="8" destOrd="0" presId="urn:microsoft.com/office/officeart/2017/3/layout/HorizontalLabelsTimeline"/>
    <dgm:cxn modelId="{C9E7C67C-F21F-4F5F-8B35-AB008B887CAA}" type="presParOf" srcId="{CF8EFB1A-7295-4498-94A7-0FE384C19DBE}" destId="{881D663D-35D2-47B9-8A78-C8E372404E12}" srcOrd="0" destOrd="0" presId="urn:microsoft.com/office/officeart/2017/3/layout/HorizontalLabelsTimeline"/>
    <dgm:cxn modelId="{D2D99676-7738-457A-8E06-E57E33C3CF73}" type="presParOf" srcId="{CF8EFB1A-7295-4498-94A7-0FE384C19DBE}" destId="{8ABC0C31-3FC4-4006-8BCB-D3F509542F29}" srcOrd="1" destOrd="0" presId="urn:microsoft.com/office/officeart/2017/3/layout/HorizontalLabelsTimeline"/>
    <dgm:cxn modelId="{D653B6FA-E1C1-448B-8739-6F65B7FCBBDF}" type="presParOf" srcId="{8ABC0C31-3FC4-4006-8BCB-D3F509542F29}" destId="{CF05C523-3E61-413E-B72B-3B05B2297F4B}" srcOrd="0" destOrd="0" presId="urn:microsoft.com/office/officeart/2017/3/layout/HorizontalLabelsTimeline"/>
    <dgm:cxn modelId="{46197836-F2E4-49C4-8B1F-CEC65114E8EA}" type="presParOf" srcId="{8ABC0C31-3FC4-4006-8BCB-D3F509542F29}" destId="{894EC27D-C7E0-4064-A898-4422FEB9104D}" srcOrd="1" destOrd="0" presId="urn:microsoft.com/office/officeart/2017/3/layout/HorizontalLabelsTimeline"/>
    <dgm:cxn modelId="{C9F78B3D-2495-4E72-B61C-A1750B3151F0}" type="presParOf" srcId="{CF8EFB1A-7295-4498-94A7-0FE384C19DBE}" destId="{CFC74056-45A4-4C44-9EC4-9192C369EEF3}" srcOrd="2" destOrd="0" presId="urn:microsoft.com/office/officeart/2017/3/layout/HorizontalLabelsTimeline"/>
    <dgm:cxn modelId="{468861C7-5434-4959-AF01-D94713FF73C5}" type="presParOf" srcId="{CF8EFB1A-7295-4498-94A7-0FE384C19DBE}" destId="{594612D6-2580-41F9-A878-0AFF664EE32E}" srcOrd="3" destOrd="0" presId="urn:microsoft.com/office/officeart/2017/3/layout/HorizontalLabelsTimeline"/>
    <dgm:cxn modelId="{FF50AD16-75AE-45BE-97DF-1C76E85D5CB9}" type="presParOf" srcId="{CF8EFB1A-7295-4498-94A7-0FE384C19DBE}" destId="{8DA2CA04-1C76-409B-BB0F-FD8CC5F5DA18}" srcOrd="4" destOrd="0" presId="urn:microsoft.com/office/officeart/2017/3/layout/HorizontalLabelsTimelin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3D7E6E-CF00-44EA-9510-2815D82CEC7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043459F-D227-44E5-B1F4-AB9BE023B932}">
      <dgm:prSet phldrT="[Text]" custT="1"/>
      <dgm:spPr/>
      <dgm:t>
        <a:bodyPr/>
        <a:lstStyle/>
        <a:p>
          <a:pPr algn="ctr"/>
          <a:endParaRPr lang="en-US" sz="2500"/>
        </a:p>
        <a:p>
          <a:pPr algn="ctr"/>
          <a:endParaRPr lang="en-US" sz="2500"/>
        </a:p>
        <a:p>
          <a:pPr algn="ctr"/>
          <a:endParaRPr lang="en-US" sz="2500"/>
        </a:p>
        <a:p>
          <a:pPr algn="ctr" rtl="0"/>
          <a:endParaRPr lang="en-US" sz="4000">
            <a:latin typeface="Source Sans Pro"/>
          </a:endParaRPr>
        </a:p>
        <a:p>
          <a:pPr algn="ctr" rtl="0"/>
          <a:r>
            <a:rPr lang="en-US" sz="4000">
              <a:latin typeface="Source Sans Pro"/>
            </a:rPr>
            <a:t>Government Relations Contact</a:t>
          </a:r>
          <a:endParaRPr lang="en-US">
            <a:solidFill>
              <a:srgbClr val="000000"/>
            </a:solidFill>
            <a:latin typeface="Source Sans Pro"/>
            <a:ea typeface="Source Sans Pro"/>
            <a:cs typeface="Calibri"/>
          </a:endParaRPr>
        </a:p>
        <a:p>
          <a:pPr algn="ctr" rtl="0"/>
          <a:r>
            <a:rPr lang="en-US">
              <a:latin typeface="Source Sans Pro"/>
            </a:rPr>
            <a:t> </a:t>
          </a:r>
          <a:r>
            <a:rPr lang="en-US">
              <a:latin typeface="Source Sans Pro"/>
              <a:hlinkClick xmlns:r="http://schemas.openxmlformats.org/officeDocument/2006/relationships" r:id="rId1"/>
            </a:rPr>
            <a:t>govrelations@cccco.edu</a:t>
          </a:r>
          <a:endParaRPr lang="en-US">
            <a:hlinkClick xmlns:r="http://schemas.openxmlformats.org/officeDocument/2006/relationships" r:id="rId1"/>
          </a:endParaRPr>
        </a:p>
        <a:p>
          <a:pPr algn="ctr"/>
          <a:r>
            <a:rPr lang="en-US" b="0">
              <a:latin typeface="Source Sans Pro"/>
              <a:hlinkClick xmlns:r="http://schemas.openxmlformats.org/officeDocument/2006/relationships" r:id="rId2"/>
            </a:rPr>
            <a:t>imajid@cccco.edu</a:t>
          </a:r>
          <a:endParaRPr lang="en-US" b="0">
            <a:latin typeface="Source Sans Pro"/>
          </a:endParaRPr>
        </a:p>
        <a:p>
          <a:pPr algn="ctr" rtl="0"/>
          <a:endParaRPr lang="en-US" b="0">
            <a:latin typeface="Source Sans Pro"/>
          </a:endParaRPr>
        </a:p>
        <a:p>
          <a:pPr algn="ctr" rtl="0"/>
          <a:endParaRPr lang="en-US" sz="4000"/>
        </a:p>
      </dgm:t>
    </dgm:pt>
    <dgm:pt modelId="{B5578BB7-C7F7-4D2D-BDCF-44A621B8E0CC}" type="parTrans" cxnId="{D009AEEF-5547-49C9-B382-A5E3990F0253}">
      <dgm:prSet/>
      <dgm:spPr/>
      <dgm:t>
        <a:bodyPr/>
        <a:lstStyle/>
        <a:p>
          <a:endParaRPr lang="en-US"/>
        </a:p>
      </dgm:t>
    </dgm:pt>
    <dgm:pt modelId="{41E04D00-224D-49D3-804E-D057CA0D2B3A}" type="sibTrans" cxnId="{D009AEEF-5547-49C9-B382-A5E3990F0253}">
      <dgm:prSet/>
      <dgm:spPr/>
      <dgm:t>
        <a:bodyPr/>
        <a:lstStyle/>
        <a:p>
          <a:endParaRPr lang="en-US"/>
        </a:p>
      </dgm:t>
    </dgm:pt>
    <dgm:pt modelId="{FE6ABE34-B13A-4132-A871-7D262345624F}" type="pres">
      <dgm:prSet presAssocID="{3A3D7E6E-CF00-44EA-9510-2815D82CEC7E}" presName="vert0" presStyleCnt="0">
        <dgm:presLayoutVars>
          <dgm:dir/>
          <dgm:animOne val="branch"/>
          <dgm:animLvl val="lvl"/>
        </dgm:presLayoutVars>
      </dgm:prSet>
      <dgm:spPr/>
    </dgm:pt>
    <dgm:pt modelId="{71A7FEC8-8C91-4A72-931C-2F7C663A246B}" type="pres">
      <dgm:prSet presAssocID="{A043459F-D227-44E5-B1F4-AB9BE023B932}" presName="thickLine" presStyleLbl="alignNode1" presStyleIdx="0" presStyleCnt="1"/>
      <dgm:spPr/>
    </dgm:pt>
    <dgm:pt modelId="{04E3AC7F-FD43-42C5-8B53-93AAD6E21EA6}" type="pres">
      <dgm:prSet presAssocID="{A043459F-D227-44E5-B1F4-AB9BE023B932}" presName="horz1" presStyleCnt="0"/>
      <dgm:spPr/>
    </dgm:pt>
    <dgm:pt modelId="{5235560A-1371-474C-B7AA-04B717198C54}" type="pres">
      <dgm:prSet presAssocID="{A043459F-D227-44E5-B1F4-AB9BE023B932}" presName="tx1" presStyleLbl="revTx" presStyleIdx="0" presStyleCnt="1" custScaleX="129706"/>
      <dgm:spPr/>
    </dgm:pt>
    <dgm:pt modelId="{E1B64219-6524-4FEE-B685-E0F46EFD00CD}" type="pres">
      <dgm:prSet presAssocID="{A043459F-D227-44E5-B1F4-AB9BE023B932}" presName="vert1" presStyleCnt="0"/>
      <dgm:spPr/>
    </dgm:pt>
  </dgm:ptLst>
  <dgm:cxnLst>
    <dgm:cxn modelId="{D7EC4528-EDFC-4D94-9E52-F39E69BAA42A}" type="presOf" srcId="{A043459F-D227-44E5-B1F4-AB9BE023B932}" destId="{5235560A-1371-474C-B7AA-04B717198C54}" srcOrd="0" destOrd="0" presId="urn:microsoft.com/office/officeart/2008/layout/LinedList"/>
    <dgm:cxn modelId="{019BDEB1-F2FF-4A3D-B482-D1E1C73C1565}" type="presOf" srcId="{3A3D7E6E-CF00-44EA-9510-2815D82CEC7E}" destId="{FE6ABE34-B13A-4132-A871-7D262345624F}" srcOrd="0" destOrd="0" presId="urn:microsoft.com/office/officeart/2008/layout/LinedList"/>
    <dgm:cxn modelId="{D009AEEF-5547-49C9-B382-A5E3990F0253}" srcId="{3A3D7E6E-CF00-44EA-9510-2815D82CEC7E}" destId="{A043459F-D227-44E5-B1F4-AB9BE023B932}" srcOrd="0" destOrd="0" parTransId="{B5578BB7-C7F7-4D2D-BDCF-44A621B8E0CC}" sibTransId="{41E04D00-224D-49D3-804E-D057CA0D2B3A}"/>
    <dgm:cxn modelId="{116A9B66-06E7-43E6-A4C4-DA79D43FD6DF}" type="presParOf" srcId="{FE6ABE34-B13A-4132-A871-7D262345624F}" destId="{71A7FEC8-8C91-4A72-931C-2F7C663A246B}" srcOrd="0" destOrd="0" presId="urn:microsoft.com/office/officeart/2008/layout/LinedList"/>
    <dgm:cxn modelId="{E53444D5-B7D1-41E0-8E9B-6D3A15D27895}" type="presParOf" srcId="{FE6ABE34-B13A-4132-A871-7D262345624F}" destId="{04E3AC7F-FD43-42C5-8B53-93AAD6E21EA6}" srcOrd="1" destOrd="0" presId="urn:microsoft.com/office/officeart/2008/layout/LinedList"/>
    <dgm:cxn modelId="{8108C5FD-E802-4A63-807A-A66EFC8B7D51}" type="presParOf" srcId="{04E3AC7F-FD43-42C5-8B53-93AAD6E21EA6}" destId="{5235560A-1371-474C-B7AA-04B717198C54}" srcOrd="0" destOrd="0" presId="urn:microsoft.com/office/officeart/2008/layout/LinedList"/>
    <dgm:cxn modelId="{D3812ECE-13E2-4DB8-899A-F4E2B64C600A}" type="presParOf" srcId="{04E3AC7F-FD43-42C5-8B53-93AAD6E21EA6}" destId="{E1B64219-6524-4FEE-B685-E0F46EFD00C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D882FC-B5C9-4180-9B53-EF1FFDB038E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25D6E01-6822-4B57-BD78-CFD5ED676463}">
      <dgm:prSet phldrT="[Text]" custT="1"/>
      <dgm:spPr/>
      <dgm:t>
        <a:bodyPr/>
        <a:lstStyle/>
        <a:p>
          <a:r>
            <a:rPr lang="en-US" sz="3600" b="1"/>
            <a:t>Dual Enrollment</a:t>
          </a:r>
        </a:p>
        <a:p>
          <a:r>
            <a:rPr lang="en-US" sz="2000" b="0" i="0" u="none" strike="noStrike" baseline="0"/>
            <a:t>college course-taking by students who are simultaneously enrolled in high school or adult education programs</a:t>
          </a:r>
          <a:endParaRPr lang="en-US" sz="2000" b="1"/>
        </a:p>
      </dgm:t>
    </dgm:pt>
    <dgm:pt modelId="{E3EAD24A-01CB-4868-8E56-AEA02630F602}" type="parTrans" cxnId="{0307DC04-A270-4A7F-9855-F97CBDB2C831}">
      <dgm:prSet/>
      <dgm:spPr/>
      <dgm:t>
        <a:bodyPr/>
        <a:lstStyle/>
        <a:p>
          <a:endParaRPr lang="en-US"/>
        </a:p>
      </dgm:t>
    </dgm:pt>
    <dgm:pt modelId="{12033569-58EF-4833-8479-089B90886BC2}" type="sibTrans" cxnId="{0307DC04-A270-4A7F-9855-F97CBDB2C831}">
      <dgm:prSet/>
      <dgm:spPr/>
      <dgm:t>
        <a:bodyPr/>
        <a:lstStyle/>
        <a:p>
          <a:endParaRPr lang="en-US"/>
        </a:p>
      </dgm:t>
    </dgm:pt>
    <dgm:pt modelId="{8FA73AA2-F766-4B01-A2A3-D604CA4B270A}">
      <dgm:prSet phldrT="[Text]" custT="1"/>
      <dgm:spPr/>
      <dgm:t>
        <a:bodyPr/>
        <a:lstStyle/>
        <a:p>
          <a:r>
            <a:rPr lang="en-US" sz="1500" b="1"/>
            <a:t> </a:t>
          </a:r>
          <a:r>
            <a:rPr lang="en-US" sz="1800" b="1"/>
            <a:t>Non-College and Career Access Pathways</a:t>
          </a:r>
          <a:r>
            <a:rPr lang="en-US" sz="1800" b="0"/>
            <a:t> </a:t>
          </a:r>
        </a:p>
        <a:p>
          <a:r>
            <a:rPr lang="en-US" sz="1800" b="0"/>
            <a:t>(Non-CCAP)</a:t>
          </a:r>
        </a:p>
      </dgm:t>
    </dgm:pt>
    <dgm:pt modelId="{174C3B29-3197-4625-85D5-09E1365EA3EB}" type="parTrans" cxnId="{8B19FBA7-93DA-42FE-B623-871E3AF2A2EC}">
      <dgm:prSet/>
      <dgm:spPr/>
      <dgm:t>
        <a:bodyPr/>
        <a:lstStyle/>
        <a:p>
          <a:endParaRPr lang="en-US"/>
        </a:p>
      </dgm:t>
    </dgm:pt>
    <dgm:pt modelId="{80C47A92-F9E2-4A15-9EDB-AF85C94B5153}" type="sibTrans" cxnId="{8B19FBA7-93DA-42FE-B623-871E3AF2A2EC}">
      <dgm:prSet/>
      <dgm:spPr/>
      <dgm:t>
        <a:bodyPr/>
        <a:lstStyle/>
        <a:p>
          <a:endParaRPr lang="en-US"/>
        </a:p>
      </dgm:t>
    </dgm:pt>
    <dgm:pt modelId="{AC385AEF-877B-4640-B7F0-1153456197AB}">
      <dgm:prSet phldrT="[Text]" custT="1"/>
      <dgm:spPr/>
      <dgm:t>
        <a:bodyPr/>
        <a:lstStyle/>
        <a:p>
          <a:r>
            <a:rPr lang="en-US" sz="1800" b="1"/>
            <a:t>Education Code </a:t>
          </a:r>
        </a:p>
        <a:p>
          <a:r>
            <a:rPr lang="en-US" sz="1800" b="1"/>
            <a:t>48800-48802 </a:t>
          </a:r>
        </a:p>
        <a:p>
          <a:r>
            <a:rPr lang="en-US" sz="1600"/>
            <a:t>(Scholastic Advancement)</a:t>
          </a:r>
        </a:p>
      </dgm:t>
    </dgm:pt>
    <dgm:pt modelId="{4EEA4FE0-B025-4B43-A62A-82532A03A125}" type="parTrans" cxnId="{6D0DABB9-1973-411B-A5D2-33903C7D2253}">
      <dgm:prSet/>
      <dgm:spPr/>
      <dgm:t>
        <a:bodyPr/>
        <a:lstStyle/>
        <a:p>
          <a:endParaRPr lang="en-US"/>
        </a:p>
      </dgm:t>
    </dgm:pt>
    <dgm:pt modelId="{6B61F6CB-9FA1-469A-A02E-68A03ABA2B0F}" type="sibTrans" cxnId="{6D0DABB9-1973-411B-A5D2-33903C7D2253}">
      <dgm:prSet/>
      <dgm:spPr/>
      <dgm:t>
        <a:bodyPr/>
        <a:lstStyle/>
        <a:p>
          <a:endParaRPr lang="en-US"/>
        </a:p>
      </dgm:t>
    </dgm:pt>
    <dgm:pt modelId="{F845C53F-C67F-44CD-B02C-34BCEED20093}">
      <dgm:prSet phldrT="[Text]" custT="1"/>
      <dgm:spPr/>
      <dgm:t>
        <a:bodyPr/>
        <a:lstStyle/>
        <a:p>
          <a:r>
            <a:rPr lang="en-US" sz="1800" b="1"/>
            <a:t>Education Code </a:t>
          </a:r>
        </a:p>
        <a:p>
          <a:r>
            <a:rPr lang="en-US" sz="1800" b="1"/>
            <a:t>52620-52621 </a:t>
          </a:r>
        </a:p>
        <a:p>
          <a:r>
            <a:rPr lang="en-US" sz="1600"/>
            <a:t>(Adult Learners)</a:t>
          </a:r>
        </a:p>
      </dgm:t>
    </dgm:pt>
    <dgm:pt modelId="{F460DD7D-8950-4BB2-92A5-F5242DB0EFCE}" type="parTrans" cxnId="{0629E7C6-7025-435D-B323-1A19AF265AA7}">
      <dgm:prSet/>
      <dgm:spPr/>
      <dgm:t>
        <a:bodyPr/>
        <a:lstStyle/>
        <a:p>
          <a:endParaRPr lang="en-US"/>
        </a:p>
      </dgm:t>
    </dgm:pt>
    <dgm:pt modelId="{F52E0967-58B0-4AAE-9B72-023BC624D067}" type="sibTrans" cxnId="{0629E7C6-7025-435D-B323-1A19AF265AA7}">
      <dgm:prSet/>
      <dgm:spPr/>
      <dgm:t>
        <a:bodyPr/>
        <a:lstStyle/>
        <a:p>
          <a:endParaRPr lang="en-US"/>
        </a:p>
      </dgm:t>
    </dgm:pt>
    <dgm:pt modelId="{9FFD588C-03C4-462F-B38F-AAD7F6F20D41}">
      <dgm:prSet phldrT="[Text]" custT="1"/>
      <dgm:spPr/>
      <dgm:t>
        <a:bodyPr/>
        <a:lstStyle/>
        <a:p>
          <a:r>
            <a:rPr lang="en-US" sz="1600" b="1"/>
            <a:t>Middle College High School </a:t>
          </a:r>
        </a:p>
        <a:p>
          <a:r>
            <a:rPr lang="en-US" sz="1600" b="0"/>
            <a:t>(MCHS)</a:t>
          </a:r>
        </a:p>
        <a:p>
          <a:r>
            <a:rPr lang="en-US" sz="1600" b="1"/>
            <a:t>Early College High School</a:t>
          </a:r>
          <a:r>
            <a:rPr lang="en-US" sz="1600" b="0"/>
            <a:t> </a:t>
          </a:r>
        </a:p>
        <a:p>
          <a:r>
            <a:rPr lang="en-US" sz="1800" b="0"/>
            <a:t>(ECHS)</a:t>
          </a:r>
        </a:p>
      </dgm:t>
    </dgm:pt>
    <dgm:pt modelId="{3EEF829E-EBB4-4081-87C9-7DFEF323405B}" type="parTrans" cxnId="{9A783ADE-701A-4911-823A-BB65E313D5CE}">
      <dgm:prSet/>
      <dgm:spPr/>
      <dgm:t>
        <a:bodyPr/>
        <a:lstStyle/>
        <a:p>
          <a:endParaRPr lang="en-US"/>
        </a:p>
      </dgm:t>
    </dgm:pt>
    <dgm:pt modelId="{EA4AAD1B-761D-48A4-AAE8-33B965708335}" type="sibTrans" cxnId="{9A783ADE-701A-4911-823A-BB65E313D5CE}">
      <dgm:prSet/>
      <dgm:spPr/>
      <dgm:t>
        <a:bodyPr/>
        <a:lstStyle/>
        <a:p>
          <a:endParaRPr lang="en-US"/>
        </a:p>
      </dgm:t>
    </dgm:pt>
    <dgm:pt modelId="{AFB058FB-B1C0-44D5-8F0F-6FC234A0BED0}">
      <dgm:prSet phldrT="[Text]" custT="1"/>
      <dgm:spPr/>
      <dgm:t>
        <a:bodyPr/>
        <a:lstStyle/>
        <a:p>
          <a:r>
            <a:rPr lang="en-US" sz="1800" b="1"/>
            <a:t>Education Code </a:t>
          </a:r>
        </a:p>
        <a:p>
          <a:r>
            <a:rPr lang="en-US" sz="1800" b="1"/>
            <a:t>11300-11302 </a:t>
          </a:r>
        </a:p>
        <a:p>
          <a:r>
            <a:rPr lang="en-US" sz="1600"/>
            <a:t>(</a:t>
          </a:r>
          <a:r>
            <a:rPr lang="en-US" sz="1400"/>
            <a:t>MCHS on college campus &amp; ECHS on high school </a:t>
          </a:r>
          <a:r>
            <a:rPr lang="en-US" sz="1600"/>
            <a:t>campus)</a:t>
          </a:r>
        </a:p>
      </dgm:t>
    </dgm:pt>
    <dgm:pt modelId="{58A7EF2C-B96A-45A1-9EEE-C5D658792DAE}" type="parTrans" cxnId="{EB67FA69-9766-4E8B-80F2-5E49855E050E}">
      <dgm:prSet/>
      <dgm:spPr/>
      <dgm:t>
        <a:bodyPr/>
        <a:lstStyle/>
        <a:p>
          <a:endParaRPr lang="en-US"/>
        </a:p>
      </dgm:t>
    </dgm:pt>
    <dgm:pt modelId="{9FC50232-6F72-4334-8953-B08B71D78B54}" type="sibTrans" cxnId="{EB67FA69-9766-4E8B-80F2-5E49855E050E}">
      <dgm:prSet/>
      <dgm:spPr/>
      <dgm:t>
        <a:bodyPr/>
        <a:lstStyle/>
        <a:p>
          <a:endParaRPr lang="en-US"/>
        </a:p>
      </dgm:t>
    </dgm:pt>
    <dgm:pt modelId="{C84EDE2D-6EDB-49CF-AE97-B91B2DF41B2D}">
      <dgm:prSet custT="1"/>
      <dgm:spPr/>
      <dgm:t>
        <a:bodyPr/>
        <a:lstStyle/>
        <a:p>
          <a:r>
            <a:rPr lang="en-US" sz="1800" b="1"/>
            <a:t>College and Career Access Pathways </a:t>
          </a:r>
        </a:p>
        <a:p>
          <a:r>
            <a:rPr lang="en-US" sz="1800" b="0"/>
            <a:t>(CCAP)</a:t>
          </a:r>
        </a:p>
      </dgm:t>
    </dgm:pt>
    <dgm:pt modelId="{F6267C1F-7ADC-464E-9EEB-987F7B0D759D}" type="parTrans" cxnId="{0642F3C7-BABA-481A-BB8E-D21566B56895}">
      <dgm:prSet/>
      <dgm:spPr/>
      <dgm:t>
        <a:bodyPr/>
        <a:lstStyle/>
        <a:p>
          <a:endParaRPr lang="en-US"/>
        </a:p>
      </dgm:t>
    </dgm:pt>
    <dgm:pt modelId="{BE4B6B1F-DF0D-4986-9698-33B3D0D3ECEC}" type="sibTrans" cxnId="{0642F3C7-BABA-481A-BB8E-D21566B56895}">
      <dgm:prSet/>
      <dgm:spPr/>
      <dgm:t>
        <a:bodyPr/>
        <a:lstStyle/>
        <a:p>
          <a:endParaRPr lang="en-US"/>
        </a:p>
      </dgm:t>
    </dgm:pt>
    <dgm:pt modelId="{E43495FE-C906-4CB4-8C75-32AAB80DD261}">
      <dgm:prSet custT="1"/>
      <dgm:spPr/>
      <dgm:t>
        <a:bodyPr/>
        <a:lstStyle/>
        <a:p>
          <a:r>
            <a:rPr lang="en-US" sz="1800" b="1"/>
            <a:t>Education Code </a:t>
          </a:r>
        </a:p>
        <a:p>
          <a:r>
            <a:rPr lang="en-US" sz="1800" b="1"/>
            <a:t>76004 </a:t>
          </a:r>
        </a:p>
        <a:p>
          <a:r>
            <a:rPr lang="en-US" sz="1600"/>
            <a:t>(Historically Underrepresented)</a:t>
          </a:r>
        </a:p>
      </dgm:t>
    </dgm:pt>
    <dgm:pt modelId="{8DF80A52-F790-412B-8B70-BDCBE32AF1C7}" type="parTrans" cxnId="{483AAA8F-4698-4D8B-9234-9A368877A9EA}">
      <dgm:prSet/>
      <dgm:spPr/>
      <dgm:t>
        <a:bodyPr/>
        <a:lstStyle/>
        <a:p>
          <a:endParaRPr lang="en-US"/>
        </a:p>
      </dgm:t>
    </dgm:pt>
    <dgm:pt modelId="{3ABF8721-97DF-4A65-891F-C5AAD103BBC9}" type="sibTrans" cxnId="{483AAA8F-4698-4D8B-9234-9A368877A9EA}">
      <dgm:prSet/>
      <dgm:spPr/>
      <dgm:t>
        <a:bodyPr/>
        <a:lstStyle/>
        <a:p>
          <a:endParaRPr lang="en-US"/>
        </a:p>
      </dgm:t>
    </dgm:pt>
    <dgm:pt modelId="{8F581FB8-1ED1-4490-8B86-5268166614A2}" type="pres">
      <dgm:prSet presAssocID="{F7D882FC-B5C9-4180-9B53-EF1FFDB038EC}" presName="diagram" presStyleCnt="0">
        <dgm:presLayoutVars>
          <dgm:chPref val="1"/>
          <dgm:dir/>
          <dgm:animOne val="branch"/>
          <dgm:animLvl val="lvl"/>
          <dgm:resizeHandles val="exact"/>
        </dgm:presLayoutVars>
      </dgm:prSet>
      <dgm:spPr/>
    </dgm:pt>
    <dgm:pt modelId="{E053F09F-B40D-4E77-AC89-0C33784A4533}" type="pres">
      <dgm:prSet presAssocID="{125D6E01-6822-4B57-BD78-CFD5ED676463}" presName="root1" presStyleCnt="0"/>
      <dgm:spPr/>
    </dgm:pt>
    <dgm:pt modelId="{B76D8F9F-82DA-495B-9482-939900019078}" type="pres">
      <dgm:prSet presAssocID="{125D6E01-6822-4B57-BD78-CFD5ED676463}" presName="LevelOneTextNode" presStyleLbl="node0" presStyleIdx="0" presStyleCnt="1" custScaleX="155281" custScaleY="251769">
        <dgm:presLayoutVars>
          <dgm:chPref val="3"/>
        </dgm:presLayoutVars>
      </dgm:prSet>
      <dgm:spPr/>
    </dgm:pt>
    <dgm:pt modelId="{229C3C6B-C5F5-4607-AE3B-5FB66A43AE6C}" type="pres">
      <dgm:prSet presAssocID="{125D6E01-6822-4B57-BD78-CFD5ED676463}" presName="level2hierChild" presStyleCnt="0"/>
      <dgm:spPr/>
    </dgm:pt>
    <dgm:pt modelId="{DEC6A600-C502-4962-BED3-EF9E5DFCDE06}" type="pres">
      <dgm:prSet presAssocID="{174C3B29-3197-4625-85D5-09E1365EA3EB}" presName="conn2-1" presStyleLbl="parChTrans1D2" presStyleIdx="0" presStyleCnt="3"/>
      <dgm:spPr/>
    </dgm:pt>
    <dgm:pt modelId="{5E41D0B0-8C88-4140-B3AD-59795D0402DD}" type="pres">
      <dgm:prSet presAssocID="{174C3B29-3197-4625-85D5-09E1365EA3EB}" presName="connTx" presStyleLbl="parChTrans1D2" presStyleIdx="0" presStyleCnt="3"/>
      <dgm:spPr/>
    </dgm:pt>
    <dgm:pt modelId="{F702ADE1-2F4D-4FA7-AB06-6B49D9DBFBA6}" type="pres">
      <dgm:prSet presAssocID="{8FA73AA2-F766-4B01-A2A3-D604CA4B270A}" presName="root2" presStyleCnt="0"/>
      <dgm:spPr/>
    </dgm:pt>
    <dgm:pt modelId="{0371B12C-6451-4D39-A253-345FF33E5C17}" type="pres">
      <dgm:prSet presAssocID="{8FA73AA2-F766-4B01-A2A3-D604CA4B270A}" presName="LevelTwoTextNode" presStyleLbl="node2" presStyleIdx="0" presStyleCnt="3" custScaleX="129792" custScaleY="112936" custLinFactNeighborX="-584" custLinFactNeighborY="-24508">
        <dgm:presLayoutVars>
          <dgm:chPref val="3"/>
        </dgm:presLayoutVars>
      </dgm:prSet>
      <dgm:spPr/>
    </dgm:pt>
    <dgm:pt modelId="{66F24785-7B6F-4529-8C32-66C4F7395B35}" type="pres">
      <dgm:prSet presAssocID="{8FA73AA2-F766-4B01-A2A3-D604CA4B270A}" presName="level3hierChild" presStyleCnt="0"/>
      <dgm:spPr/>
    </dgm:pt>
    <dgm:pt modelId="{2E26C5F7-4323-4CCE-9CEE-C5C0343CC7B8}" type="pres">
      <dgm:prSet presAssocID="{4EEA4FE0-B025-4B43-A62A-82532A03A125}" presName="conn2-1" presStyleLbl="parChTrans1D3" presStyleIdx="0" presStyleCnt="4"/>
      <dgm:spPr/>
    </dgm:pt>
    <dgm:pt modelId="{B7FF0550-948B-49B7-AA0F-1FEFF209FAE0}" type="pres">
      <dgm:prSet presAssocID="{4EEA4FE0-B025-4B43-A62A-82532A03A125}" presName="connTx" presStyleLbl="parChTrans1D3" presStyleIdx="0" presStyleCnt="4"/>
      <dgm:spPr/>
    </dgm:pt>
    <dgm:pt modelId="{BB737375-B1D2-4840-8B26-E85241CB568C}" type="pres">
      <dgm:prSet presAssocID="{AC385AEF-877B-4640-B7F0-1153456197AB}" presName="root2" presStyleCnt="0"/>
      <dgm:spPr/>
    </dgm:pt>
    <dgm:pt modelId="{DC5D2577-A22B-473E-9DCD-567530044978}" type="pres">
      <dgm:prSet presAssocID="{AC385AEF-877B-4640-B7F0-1153456197AB}" presName="LevelTwoTextNode" presStyleLbl="node3" presStyleIdx="0" presStyleCnt="4" custScaleX="120919" custScaleY="120931">
        <dgm:presLayoutVars>
          <dgm:chPref val="3"/>
        </dgm:presLayoutVars>
      </dgm:prSet>
      <dgm:spPr/>
    </dgm:pt>
    <dgm:pt modelId="{9A18313E-EBF4-46F8-A2CB-DAEFF5B32BBE}" type="pres">
      <dgm:prSet presAssocID="{AC385AEF-877B-4640-B7F0-1153456197AB}" presName="level3hierChild" presStyleCnt="0"/>
      <dgm:spPr/>
    </dgm:pt>
    <dgm:pt modelId="{5ADB64B0-F32D-4ED1-91B0-F954F0D6DA9F}" type="pres">
      <dgm:prSet presAssocID="{F460DD7D-8950-4BB2-92A5-F5242DB0EFCE}" presName="conn2-1" presStyleLbl="parChTrans1D3" presStyleIdx="1" presStyleCnt="4"/>
      <dgm:spPr/>
    </dgm:pt>
    <dgm:pt modelId="{1AFC4DCC-C981-457E-A6B4-FF3FAEF0D626}" type="pres">
      <dgm:prSet presAssocID="{F460DD7D-8950-4BB2-92A5-F5242DB0EFCE}" presName="connTx" presStyleLbl="parChTrans1D3" presStyleIdx="1" presStyleCnt="4"/>
      <dgm:spPr/>
    </dgm:pt>
    <dgm:pt modelId="{FF5B3352-2A9B-423A-B50F-D5AD6E9C1BDE}" type="pres">
      <dgm:prSet presAssocID="{F845C53F-C67F-44CD-B02C-34BCEED20093}" presName="root2" presStyleCnt="0"/>
      <dgm:spPr/>
    </dgm:pt>
    <dgm:pt modelId="{BB152109-198F-492F-A98C-DD08ED50EDE2}" type="pres">
      <dgm:prSet presAssocID="{F845C53F-C67F-44CD-B02C-34BCEED20093}" presName="LevelTwoTextNode" presStyleLbl="node3" presStyleIdx="1" presStyleCnt="4" custScaleX="121192">
        <dgm:presLayoutVars>
          <dgm:chPref val="3"/>
        </dgm:presLayoutVars>
      </dgm:prSet>
      <dgm:spPr/>
    </dgm:pt>
    <dgm:pt modelId="{A810FF1D-D7B7-44A6-ABC5-744E5894C070}" type="pres">
      <dgm:prSet presAssocID="{F845C53F-C67F-44CD-B02C-34BCEED20093}" presName="level3hierChild" presStyleCnt="0"/>
      <dgm:spPr/>
    </dgm:pt>
    <dgm:pt modelId="{4C64497C-1A82-4122-8244-1C4C016BCE66}" type="pres">
      <dgm:prSet presAssocID="{F6267C1F-7ADC-464E-9EEB-987F7B0D759D}" presName="conn2-1" presStyleLbl="parChTrans1D2" presStyleIdx="1" presStyleCnt="3"/>
      <dgm:spPr/>
    </dgm:pt>
    <dgm:pt modelId="{11CF82F1-C64D-44C2-869C-F60859AE6FFF}" type="pres">
      <dgm:prSet presAssocID="{F6267C1F-7ADC-464E-9EEB-987F7B0D759D}" presName="connTx" presStyleLbl="parChTrans1D2" presStyleIdx="1" presStyleCnt="3"/>
      <dgm:spPr/>
    </dgm:pt>
    <dgm:pt modelId="{EA407B8D-3C18-4E3A-9EC6-BAE63DF54F34}" type="pres">
      <dgm:prSet presAssocID="{C84EDE2D-6EDB-49CF-AE97-B91B2DF41B2D}" presName="root2" presStyleCnt="0"/>
      <dgm:spPr/>
    </dgm:pt>
    <dgm:pt modelId="{1C206114-45AC-4286-8E51-208C9AB8EF31}" type="pres">
      <dgm:prSet presAssocID="{C84EDE2D-6EDB-49CF-AE97-B91B2DF41B2D}" presName="LevelTwoTextNode" presStyleLbl="node2" presStyleIdx="1" presStyleCnt="3" custScaleX="128166" custScaleY="120159" custLinFactNeighborY="-22174">
        <dgm:presLayoutVars>
          <dgm:chPref val="3"/>
        </dgm:presLayoutVars>
      </dgm:prSet>
      <dgm:spPr/>
    </dgm:pt>
    <dgm:pt modelId="{5144395C-C558-4451-AB56-B02FAEB33B5B}" type="pres">
      <dgm:prSet presAssocID="{C84EDE2D-6EDB-49CF-AE97-B91B2DF41B2D}" presName="level3hierChild" presStyleCnt="0"/>
      <dgm:spPr/>
    </dgm:pt>
    <dgm:pt modelId="{349AD5F5-BB4E-4E83-A6CA-1AA4DC56DA83}" type="pres">
      <dgm:prSet presAssocID="{8DF80A52-F790-412B-8B70-BDCBE32AF1C7}" presName="conn2-1" presStyleLbl="parChTrans1D3" presStyleIdx="2" presStyleCnt="4"/>
      <dgm:spPr/>
    </dgm:pt>
    <dgm:pt modelId="{BCBCC616-B856-4E60-BFBC-F07C5BFD122F}" type="pres">
      <dgm:prSet presAssocID="{8DF80A52-F790-412B-8B70-BDCBE32AF1C7}" presName="connTx" presStyleLbl="parChTrans1D3" presStyleIdx="2" presStyleCnt="4"/>
      <dgm:spPr/>
    </dgm:pt>
    <dgm:pt modelId="{C69B3AB8-06CF-4017-9D8E-AC6E67C6C5AE}" type="pres">
      <dgm:prSet presAssocID="{E43495FE-C906-4CB4-8C75-32AAB80DD261}" presName="root2" presStyleCnt="0"/>
      <dgm:spPr/>
    </dgm:pt>
    <dgm:pt modelId="{5239CACF-1531-4E40-B044-D216A7128D4B}" type="pres">
      <dgm:prSet presAssocID="{E43495FE-C906-4CB4-8C75-32AAB80DD261}" presName="LevelTwoTextNode" presStyleLbl="node3" presStyleIdx="2" presStyleCnt="4" custScaleX="119950" custScaleY="130735">
        <dgm:presLayoutVars>
          <dgm:chPref val="3"/>
        </dgm:presLayoutVars>
      </dgm:prSet>
      <dgm:spPr/>
    </dgm:pt>
    <dgm:pt modelId="{DB1C669C-B1A7-4A93-8AD8-FF35837E1571}" type="pres">
      <dgm:prSet presAssocID="{E43495FE-C906-4CB4-8C75-32AAB80DD261}" presName="level3hierChild" presStyleCnt="0"/>
      <dgm:spPr/>
    </dgm:pt>
    <dgm:pt modelId="{AE6CDC39-CC5D-4F04-B551-052515ED31EA}" type="pres">
      <dgm:prSet presAssocID="{3EEF829E-EBB4-4081-87C9-7DFEF323405B}" presName="conn2-1" presStyleLbl="parChTrans1D2" presStyleIdx="2" presStyleCnt="3"/>
      <dgm:spPr/>
    </dgm:pt>
    <dgm:pt modelId="{77CB67A4-8CBF-4AD7-AC39-3C207F0A1EFB}" type="pres">
      <dgm:prSet presAssocID="{3EEF829E-EBB4-4081-87C9-7DFEF323405B}" presName="connTx" presStyleLbl="parChTrans1D2" presStyleIdx="2" presStyleCnt="3"/>
      <dgm:spPr/>
    </dgm:pt>
    <dgm:pt modelId="{386DE07E-A19E-451C-958B-F27E3A8B0455}" type="pres">
      <dgm:prSet presAssocID="{9FFD588C-03C4-462F-B38F-AAD7F6F20D41}" presName="root2" presStyleCnt="0"/>
      <dgm:spPr/>
    </dgm:pt>
    <dgm:pt modelId="{01204A2D-70D2-47DE-92FC-89EE011678A4}" type="pres">
      <dgm:prSet presAssocID="{9FFD588C-03C4-462F-B38F-AAD7F6F20D41}" presName="LevelTwoTextNode" presStyleLbl="node2" presStyleIdx="2" presStyleCnt="3" custScaleX="120947" custScaleY="121029" custLinFactNeighborX="1167" custLinFactNeighborY="-26842">
        <dgm:presLayoutVars>
          <dgm:chPref val="3"/>
        </dgm:presLayoutVars>
      </dgm:prSet>
      <dgm:spPr/>
    </dgm:pt>
    <dgm:pt modelId="{38418A1D-55F2-4E22-91BB-A0CE362062D2}" type="pres">
      <dgm:prSet presAssocID="{9FFD588C-03C4-462F-B38F-AAD7F6F20D41}" presName="level3hierChild" presStyleCnt="0"/>
      <dgm:spPr/>
    </dgm:pt>
    <dgm:pt modelId="{7B848AB7-9B88-4655-99F7-1BC5F5628B08}" type="pres">
      <dgm:prSet presAssocID="{58A7EF2C-B96A-45A1-9EEE-C5D658792DAE}" presName="conn2-1" presStyleLbl="parChTrans1D3" presStyleIdx="3" presStyleCnt="4"/>
      <dgm:spPr/>
    </dgm:pt>
    <dgm:pt modelId="{695FDAA3-E2C0-4A79-87F1-3A3F47A0EE63}" type="pres">
      <dgm:prSet presAssocID="{58A7EF2C-B96A-45A1-9EEE-C5D658792DAE}" presName="connTx" presStyleLbl="parChTrans1D3" presStyleIdx="3" presStyleCnt="4"/>
      <dgm:spPr/>
    </dgm:pt>
    <dgm:pt modelId="{B527CFA8-A856-437C-BB28-142E20133012}" type="pres">
      <dgm:prSet presAssocID="{AFB058FB-B1C0-44D5-8F0F-6FC234A0BED0}" presName="root2" presStyleCnt="0"/>
      <dgm:spPr/>
    </dgm:pt>
    <dgm:pt modelId="{C1E4BAFC-84D5-4798-A749-C53EEF21CDE6}" type="pres">
      <dgm:prSet presAssocID="{AFB058FB-B1C0-44D5-8F0F-6FC234A0BED0}" presName="LevelTwoTextNode" presStyleLbl="node3" presStyleIdx="3" presStyleCnt="4" custScaleX="131098" custScaleY="130350">
        <dgm:presLayoutVars>
          <dgm:chPref val="3"/>
        </dgm:presLayoutVars>
      </dgm:prSet>
      <dgm:spPr/>
    </dgm:pt>
    <dgm:pt modelId="{310B4A3C-DE06-4537-A95B-DF092A705A56}" type="pres">
      <dgm:prSet presAssocID="{AFB058FB-B1C0-44D5-8F0F-6FC234A0BED0}" presName="level3hierChild" presStyleCnt="0"/>
      <dgm:spPr/>
    </dgm:pt>
  </dgm:ptLst>
  <dgm:cxnLst>
    <dgm:cxn modelId="{0307DC04-A270-4A7F-9855-F97CBDB2C831}" srcId="{F7D882FC-B5C9-4180-9B53-EF1FFDB038EC}" destId="{125D6E01-6822-4B57-BD78-CFD5ED676463}" srcOrd="0" destOrd="0" parTransId="{E3EAD24A-01CB-4868-8E56-AEA02630F602}" sibTransId="{12033569-58EF-4833-8479-089B90886BC2}"/>
    <dgm:cxn modelId="{62AD5D0F-6895-475F-9CBD-9C32962D46AC}" type="presOf" srcId="{C84EDE2D-6EDB-49CF-AE97-B91B2DF41B2D}" destId="{1C206114-45AC-4286-8E51-208C9AB8EF31}" srcOrd="0" destOrd="0" presId="urn:microsoft.com/office/officeart/2005/8/layout/hierarchy2"/>
    <dgm:cxn modelId="{40CA1D1E-67A1-4678-8521-C89C8E4C54C5}" type="presOf" srcId="{8DF80A52-F790-412B-8B70-BDCBE32AF1C7}" destId="{BCBCC616-B856-4E60-BFBC-F07C5BFD122F}" srcOrd="1" destOrd="0" presId="urn:microsoft.com/office/officeart/2005/8/layout/hierarchy2"/>
    <dgm:cxn modelId="{96F60223-E994-42EE-8191-6D7DB0543002}" type="presOf" srcId="{AFB058FB-B1C0-44D5-8F0F-6FC234A0BED0}" destId="{C1E4BAFC-84D5-4798-A749-C53EEF21CDE6}" srcOrd="0" destOrd="0" presId="urn:microsoft.com/office/officeart/2005/8/layout/hierarchy2"/>
    <dgm:cxn modelId="{48CE1E24-297C-4759-B3B2-5FA22B6C0605}" type="presOf" srcId="{8FA73AA2-F766-4B01-A2A3-D604CA4B270A}" destId="{0371B12C-6451-4D39-A253-345FF33E5C17}" srcOrd="0" destOrd="0" presId="urn:microsoft.com/office/officeart/2005/8/layout/hierarchy2"/>
    <dgm:cxn modelId="{04F1892F-2754-4865-9616-AD3005348D77}" type="presOf" srcId="{125D6E01-6822-4B57-BD78-CFD5ED676463}" destId="{B76D8F9F-82DA-495B-9482-939900019078}" srcOrd="0" destOrd="0" presId="urn:microsoft.com/office/officeart/2005/8/layout/hierarchy2"/>
    <dgm:cxn modelId="{814EE536-12F6-4DF3-B607-1450B79BCFC6}" type="presOf" srcId="{F460DD7D-8950-4BB2-92A5-F5242DB0EFCE}" destId="{5ADB64B0-F32D-4ED1-91B0-F954F0D6DA9F}" srcOrd="0" destOrd="0" presId="urn:microsoft.com/office/officeart/2005/8/layout/hierarchy2"/>
    <dgm:cxn modelId="{10D7E240-AEF0-4D2B-A456-AFE0C05F66B2}" type="presOf" srcId="{F845C53F-C67F-44CD-B02C-34BCEED20093}" destId="{BB152109-198F-492F-A98C-DD08ED50EDE2}" srcOrd="0" destOrd="0" presId="urn:microsoft.com/office/officeart/2005/8/layout/hierarchy2"/>
    <dgm:cxn modelId="{E8149A61-D25A-4846-8CD2-19DADFDD80AB}" type="presOf" srcId="{9FFD588C-03C4-462F-B38F-AAD7F6F20D41}" destId="{01204A2D-70D2-47DE-92FC-89EE011678A4}" srcOrd="0" destOrd="0" presId="urn:microsoft.com/office/officeart/2005/8/layout/hierarchy2"/>
    <dgm:cxn modelId="{DC87EA44-FEE1-4BF3-8280-33BE08407AB8}" type="presOf" srcId="{58A7EF2C-B96A-45A1-9EEE-C5D658792DAE}" destId="{7B848AB7-9B88-4655-99F7-1BC5F5628B08}" srcOrd="0" destOrd="0" presId="urn:microsoft.com/office/officeart/2005/8/layout/hierarchy2"/>
    <dgm:cxn modelId="{D75B1669-F6BC-4AC6-91A7-2F44A30676D3}" type="presOf" srcId="{58A7EF2C-B96A-45A1-9EEE-C5D658792DAE}" destId="{695FDAA3-E2C0-4A79-87F1-3A3F47A0EE63}" srcOrd="1" destOrd="0" presId="urn:microsoft.com/office/officeart/2005/8/layout/hierarchy2"/>
    <dgm:cxn modelId="{EB67FA69-9766-4E8B-80F2-5E49855E050E}" srcId="{9FFD588C-03C4-462F-B38F-AAD7F6F20D41}" destId="{AFB058FB-B1C0-44D5-8F0F-6FC234A0BED0}" srcOrd="0" destOrd="0" parTransId="{58A7EF2C-B96A-45A1-9EEE-C5D658792DAE}" sibTransId="{9FC50232-6F72-4334-8953-B08B71D78B54}"/>
    <dgm:cxn modelId="{4B617E6C-0B64-4A43-B04C-B9919AB82821}" type="presOf" srcId="{F7D882FC-B5C9-4180-9B53-EF1FFDB038EC}" destId="{8F581FB8-1ED1-4490-8B86-5268166614A2}" srcOrd="0" destOrd="0" presId="urn:microsoft.com/office/officeart/2005/8/layout/hierarchy2"/>
    <dgm:cxn modelId="{D9A48979-90AE-417C-9BCE-2CC30170CC28}" type="presOf" srcId="{3EEF829E-EBB4-4081-87C9-7DFEF323405B}" destId="{AE6CDC39-CC5D-4F04-B551-052515ED31EA}" srcOrd="0" destOrd="0" presId="urn:microsoft.com/office/officeart/2005/8/layout/hierarchy2"/>
    <dgm:cxn modelId="{85907D7B-4B5E-4246-AAB2-AFFC90414446}" type="presOf" srcId="{F6267C1F-7ADC-464E-9EEB-987F7B0D759D}" destId="{4C64497C-1A82-4122-8244-1C4C016BCE66}" srcOrd="0" destOrd="0" presId="urn:microsoft.com/office/officeart/2005/8/layout/hierarchy2"/>
    <dgm:cxn modelId="{D633D37D-0EC2-42B0-B237-AFD8BF2F93DD}" type="presOf" srcId="{174C3B29-3197-4625-85D5-09E1365EA3EB}" destId="{5E41D0B0-8C88-4140-B3AD-59795D0402DD}" srcOrd="1" destOrd="0" presId="urn:microsoft.com/office/officeart/2005/8/layout/hierarchy2"/>
    <dgm:cxn modelId="{54150F8F-9AEA-4D86-84B0-B9A40DC041CE}" type="presOf" srcId="{3EEF829E-EBB4-4081-87C9-7DFEF323405B}" destId="{77CB67A4-8CBF-4AD7-AC39-3C207F0A1EFB}" srcOrd="1" destOrd="0" presId="urn:microsoft.com/office/officeart/2005/8/layout/hierarchy2"/>
    <dgm:cxn modelId="{483AAA8F-4698-4D8B-9234-9A368877A9EA}" srcId="{C84EDE2D-6EDB-49CF-AE97-B91B2DF41B2D}" destId="{E43495FE-C906-4CB4-8C75-32AAB80DD261}" srcOrd="0" destOrd="0" parTransId="{8DF80A52-F790-412B-8B70-BDCBE32AF1C7}" sibTransId="{3ABF8721-97DF-4A65-891F-C5AAD103BBC9}"/>
    <dgm:cxn modelId="{C90BF29A-F1FF-49F0-9960-1FD5C58AD91F}" type="presOf" srcId="{F460DD7D-8950-4BB2-92A5-F5242DB0EFCE}" destId="{1AFC4DCC-C981-457E-A6B4-FF3FAEF0D626}" srcOrd="1" destOrd="0" presId="urn:microsoft.com/office/officeart/2005/8/layout/hierarchy2"/>
    <dgm:cxn modelId="{1ABF4B9D-6B14-4AEE-B430-BF3AB34ECBBA}" type="presOf" srcId="{174C3B29-3197-4625-85D5-09E1365EA3EB}" destId="{DEC6A600-C502-4962-BED3-EF9E5DFCDE06}" srcOrd="0" destOrd="0" presId="urn:microsoft.com/office/officeart/2005/8/layout/hierarchy2"/>
    <dgm:cxn modelId="{E7BB039F-9CA5-4E98-9F67-6071B1C0C2A7}" type="presOf" srcId="{E43495FE-C906-4CB4-8C75-32AAB80DD261}" destId="{5239CACF-1531-4E40-B044-D216A7128D4B}" srcOrd="0" destOrd="0" presId="urn:microsoft.com/office/officeart/2005/8/layout/hierarchy2"/>
    <dgm:cxn modelId="{353809A3-5648-4907-A321-BE74A540FE84}" type="presOf" srcId="{4EEA4FE0-B025-4B43-A62A-82532A03A125}" destId="{B7FF0550-948B-49B7-AA0F-1FEFF209FAE0}" srcOrd="1" destOrd="0" presId="urn:microsoft.com/office/officeart/2005/8/layout/hierarchy2"/>
    <dgm:cxn modelId="{8B19FBA7-93DA-42FE-B623-871E3AF2A2EC}" srcId="{125D6E01-6822-4B57-BD78-CFD5ED676463}" destId="{8FA73AA2-F766-4B01-A2A3-D604CA4B270A}" srcOrd="0" destOrd="0" parTransId="{174C3B29-3197-4625-85D5-09E1365EA3EB}" sibTransId="{80C47A92-F9E2-4A15-9EDB-AF85C94B5153}"/>
    <dgm:cxn modelId="{9AA93AB0-9D64-4FB3-B44A-A81CB7F623A9}" type="presOf" srcId="{F6267C1F-7ADC-464E-9EEB-987F7B0D759D}" destId="{11CF82F1-C64D-44C2-869C-F60859AE6FFF}" srcOrd="1" destOrd="0" presId="urn:microsoft.com/office/officeart/2005/8/layout/hierarchy2"/>
    <dgm:cxn modelId="{6D0DABB9-1973-411B-A5D2-33903C7D2253}" srcId="{8FA73AA2-F766-4B01-A2A3-D604CA4B270A}" destId="{AC385AEF-877B-4640-B7F0-1153456197AB}" srcOrd="0" destOrd="0" parTransId="{4EEA4FE0-B025-4B43-A62A-82532A03A125}" sibTransId="{6B61F6CB-9FA1-469A-A02E-68A03ABA2B0F}"/>
    <dgm:cxn modelId="{F39A18BF-2AE3-462B-8BA5-705EA49A1A7B}" type="presOf" srcId="{8DF80A52-F790-412B-8B70-BDCBE32AF1C7}" destId="{349AD5F5-BB4E-4E83-A6CA-1AA4DC56DA83}" srcOrd="0" destOrd="0" presId="urn:microsoft.com/office/officeart/2005/8/layout/hierarchy2"/>
    <dgm:cxn modelId="{1A36B0C4-4322-4705-B699-9E67BB2DC15E}" type="presOf" srcId="{4EEA4FE0-B025-4B43-A62A-82532A03A125}" destId="{2E26C5F7-4323-4CCE-9CEE-C5C0343CC7B8}" srcOrd="0" destOrd="0" presId="urn:microsoft.com/office/officeart/2005/8/layout/hierarchy2"/>
    <dgm:cxn modelId="{0629E7C6-7025-435D-B323-1A19AF265AA7}" srcId="{8FA73AA2-F766-4B01-A2A3-D604CA4B270A}" destId="{F845C53F-C67F-44CD-B02C-34BCEED20093}" srcOrd="1" destOrd="0" parTransId="{F460DD7D-8950-4BB2-92A5-F5242DB0EFCE}" sibTransId="{F52E0967-58B0-4AAE-9B72-023BC624D067}"/>
    <dgm:cxn modelId="{0642F3C7-BABA-481A-BB8E-D21566B56895}" srcId="{125D6E01-6822-4B57-BD78-CFD5ED676463}" destId="{C84EDE2D-6EDB-49CF-AE97-B91B2DF41B2D}" srcOrd="1" destOrd="0" parTransId="{F6267C1F-7ADC-464E-9EEB-987F7B0D759D}" sibTransId="{BE4B6B1F-DF0D-4986-9698-33B3D0D3ECEC}"/>
    <dgm:cxn modelId="{9A783ADE-701A-4911-823A-BB65E313D5CE}" srcId="{125D6E01-6822-4B57-BD78-CFD5ED676463}" destId="{9FFD588C-03C4-462F-B38F-AAD7F6F20D41}" srcOrd="2" destOrd="0" parTransId="{3EEF829E-EBB4-4081-87C9-7DFEF323405B}" sibTransId="{EA4AAD1B-761D-48A4-AAE8-33B965708335}"/>
    <dgm:cxn modelId="{614405F8-EBC7-496C-B550-E26C2F027C72}" type="presOf" srcId="{AC385AEF-877B-4640-B7F0-1153456197AB}" destId="{DC5D2577-A22B-473E-9DCD-567530044978}" srcOrd="0" destOrd="0" presId="urn:microsoft.com/office/officeart/2005/8/layout/hierarchy2"/>
    <dgm:cxn modelId="{8744F16E-4127-46EA-AB4A-4822F25EE9A0}" type="presParOf" srcId="{8F581FB8-1ED1-4490-8B86-5268166614A2}" destId="{E053F09F-B40D-4E77-AC89-0C33784A4533}" srcOrd="0" destOrd="0" presId="urn:microsoft.com/office/officeart/2005/8/layout/hierarchy2"/>
    <dgm:cxn modelId="{22E43A3F-C864-4107-88C5-BBE957DC9775}" type="presParOf" srcId="{E053F09F-B40D-4E77-AC89-0C33784A4533}" destId="{B76D8F9F-82DA-495B-9482-939900019078}" srcOrd="0" destOrd="0" presId="urn:microsoft.com/office/officeart/2005/8/layout/hierarchy2"/>
    <dgm:cxn modelId="{8B93E43F-436F-4B07-8874-621868896E61}" type="presParOf" srcId="{E053F09F-B40D-4E77-AC89-0C33784A4533}" destId="{229C3C6B-C5F5-4607-AE3B-5FB66A43AE6C}" srcOrd="1" destOrd="0" presId="urn:microsoft.com/office/officeart/2005/8/layout/hierarchy2"/>
    <dgm:cxn modelId="{3D0C5051-3BF3-4A02-8C23-09E5EBA4F748}" type="presParOf" srcId="{229C3C6B-C5F5-4607-AE3B-5FB66A43AE6C}" destId="{DEC6A600-C502-4962-BED3-EF9E5DFCDE06}" srcOrd="0" destOrd="0" presId="urn:microsoft.com/office/officeart/2005/8/layout/hierarchy2"/>
    <dgm:cxn modelId="{2F2B2AA8-AEC7-41ED-8A04-132915AA4682}" type="presParOf" srcId="{DEC6A600-C502-4962-BED3-EF9E5DFCDE06}" destId="{5E41D0B0-8C88-4140-B3AD-59795D0402DD}" srcOrd="0" destOrd="0" presId="urn:microsoft.com/office/officeart/2005/8/layout/hierarchy2"/>
    <dgm:cxn modelId="{73C92506-6BE9-49EB-AB2E-2B508F0267B7}" type="presParOf" srcId="{229C3C6B-C5F5-4607-AE3B-5FB66A43AE6C}" destId="{F702ADE1-2F4D-4FA7-AB06-6B49D9DBFBA6}" srcOrd="1" destOrd="0" presId="urn:microsoft.com/office/officeart/2005/8/layout/hierarchy2"/>
    <dgm:cxn modelId="{D6A5815B-8EF7-4214-9A01-B96A2A2B4596}" type="presParOf" srcId="{F702ADE1-2F4D-4FA7-AB06-6B49D9DBFBA6}" destId="{0371B12C-6451-4D39-A253-345FF33E5C17}" srcOrd="0" destOrd="0" presId="urn:microsoft.com/office/officeart/2005/8/layout/hierarchy2"/>
    <dgm:cxn modelId="{678943EF-29E5-42AF-9883-D3EE6B333E40}" type="presParOf" srcId="{F702ADE1-2F4D-4FA7-AB06-6B49D9DBFBA6}" destId="{66F24785-7B6F-4529-8C32-66C4F7395B35}" srcOrd="1" destOrd="0" presId="urn:microsoft.com/office/officeart/2005/8/layout/hierarchy2"/>
    <dgm:cxn modelId="{2EF7F353-7E13-484A-A98A-749B96156A59}" type="presParOf" srcId="{66F24785-7B6F-4529-8C32-66C4F7395B35}" destId="{2E26C5F7-4323-4CCE-9CEE-C5C0343CC7B8}" srcOrd="0" destOrd="0" presId="urn:microsoft.com/office/officeart/2005/8/layout/hierarchy2"/>
    <dgm:cxn modelId="{70E8A35F-C0AE-42F8-B594-7E4C0AA4C826}" type="presParOf" srcId="{2E26C5F7-4323-4CCE-9CEE-C5C0343CC7B8}" destId="{B7FF0550-948B-49B7-AA0F-1FEFF209FAE0}" srcOrd="0" destOrd="0" presId="urn:microsoft.com/office/officeart/2005/8/layout/hierarchy2"/>
    <dgm:cxn modelId="{5C08CF17-3014-4CEF-B57D-4A57FA4B76A8}" type="presParOf" srcId="{66F24785-7B6F-4529-8C32-66C4F7395B35}" destId="{BB737375-B1D2-4840-8B26-E85241CB568C}" srcOrd="1" destOrd="0" presId="urn:microsoft.com/office/officeart/2005/8/layout/hierarchy2"/>
    <dgm:cxn modelId="{C9B33453-4BAB-4E3B-BC5C-CB418F7738CF}" type="presParOf" srcId="{BB737375-B1D2-4840-8B26-E85241CB568C}" destId="{DC5D2577-A22B-473E-9DCD-567530044978}" srcOrd="0" destOrd="0" presId="urn:microsoft.com/office/officeart/2005/8/layout/hierarchy2"/>
    <dgm:cxn modelId="{080437F7-7AF7-445F-A628-147B3C4D0FB1}" type="presParOf" srcId="{BB737375-B1D2-4840-8B26-E85241CB568C}" destId="{9A18313E-EBF4-46F8-A2CB-DAEFF5B32BBE}" srcOrd="1" destOrd="0" presId="urn:microsoft.com/office/officeart/2005/8/layout/hierarchy2"/>
    <dgm:cxn modelId="{98D2F2BA-1286-4E03-920B-5CE290D333BB}" type="presParOf" srcId="{66F24785-7B6F-4529-8C32-66C4F7395B35}" destId="{5ADB64B0-F32D-4ED1-91B0-F954F0D6DA9F}" srcOrd="2" destOrd="0" presId="urn:microsoft.com/office/officeart/2005/8/layout/hierarchy2"/>
    <dgm:cxn modelId="{594A4697-F889-4B90-8C88-52C8B77E3513}" type="presParOf" srcId="{5ADB64B0-F32D-4ED1-91B0-F954F0D6DA9F}" destId="{1AFC4DCC-C981-457E-A6B4-FF3FAEF0D626}" srcOrd="0" destOrd="0" presId="urn:microsoft.com/office/officeart/2005/8/layout/hierarchy2"/>
    <dgm:cxn modelId="{8C579150-2F7A-4532-8FF1-D48B03C20FCA}" type="presParOf" srcId="{66F24785-7B6F-4529-8C32-66C4F7395B35}" destId="{FF5B3352-2A9B-423A-B50F-D5AD6E9C1BDE}" srcOrd="3" destOrd="0" presId="urn:microsoft.com/office/officeart/2005/8/layout/hierarchy2"/>
    <dgm:cxn modelId="{2657E50E-A421-4770-BF4A-B629FC4A624F}" type="presParOf" srcId="{FF5B3352-2A9B-423A-B50F-D5AD6E9C1BDE}" destId="{BB152109-198F-492F-A98C-DD08ED50EDE2}" srcOrd="0" destOrd="0" presId="urn:microsoft.com/office/officeart/2005/8/layout/hierarchy2"/>
    <dgm:cxn modelId="{69BDEED3-E285-4A74-9713-EAD77E1E1D62}" type="presParOf" srcId="{FF5B3352-2A9B-423A-B50F-D5AD6E9C1BDE}" destId="{A810FF1D-D7B7-44A6-ABC5-744E5894C070}" srcOrd="1" destOrd="0" presId="urn:microsoft.com/office/officeart/2005/8/layout/hierarchy2"/>
    <dgm:cxn modelId="{D029F8AA-8A61-4A12-9637-143B39C4B9EF}" type="presParOf" srcId="{229C3C6B-C5F5-4607-AE3B-5FB66A43AE6C}" destId="{4C64497C-1A82-4122-8244-1C4C016BCE66}" srcOrd="2" destOrd="0" presId="urn:microsoft.com/office/officeart/2005/8/layout/hierarchy2"/>
    <dgm:cxn modelId="{65AF112C-9AC7-4E86-BC25-296761C070C6}" type="presParOf" srcId="{4C64497C-1A82-4122-8244-1C4C016BCE66}" destId="{11CF82F1-C64D-44C2-869C-F60859AE6FFF}" srcOrd="0" destOrd="0" presId="urn:microsoft.com/office/officeart/2005/8/layout/hierarchy2"/>
    <dgm:cxn modelId="{41E70F7A-1BB9-402D-A18F-C6184F5AE6FE}" type="presParOf" srcId="{229C3C6B-C5F5-4607-AE3B-5FB66A43AE6C}" destId="{EA407B8D-3C18-4E3A-9EC6-BAE63DF54F34}" srcOrd="3" destOrd="0" presId="urn:microsoft.com/office/officeart/2005/8/layout/hierarchy2"/>
    <dgm:cxn modelId="{42B7586D-D5ED-41E0-BA28-CB17D9DACF4B}" type="presParOf" srcId="{EA407B8D-3C18-4E3A-9EC6-BAE63DF54F34}" destId="{1C206114-45AC-4286-8E51-208C9AB8EF31}" srcOrd="0" destOrd="0" presId="urn:microsoft.com/office/officeart/2005/8/layout/hierarchy2"/>
    <dgm:cxn modelId="{F1B53C75-4031-4FBF-8432-8B406902BDD0}" type="presParOf" srcId="{EA407B8D-3C18-4E3A-9EC6-BAE63DF54F34}" destId="{5144395C-C558-4451-AB56-B02FAEB33B5B}" srcOrd="1" destOrd="0" presId="urn:microsoft.com/office/officeart/2005/8/layout/hierarchy2"/>
    <dgm:cxn modelId="{8827887F-45F6-4FD7-9537-FFA29E836368}" type="presParOf" srcId="{5144395C-C558-4451-AB56-B02FAEB33B5B}" destId="{349AD5F5-BB4E-4E83-A6CA-1AA4DC56DA83}" srcOrd="0" destOrd="0" presId="urn:microsoft.com/office/officeart/2005/8/layout/hierarchy2"/>
    <dgm:cxn modelId="{C0FD12C8-0751-4FFB-B17E-5276ECEE1BA0}" type="presParOf" srcId="{349AD5F5-BB4E-4E83-A6CA-1AA4DC56DA83}" destId="{BCBCC616-B856-4E60-BFBC-F07C5BFD122F}" srcOrd="0" destOrd="0" presId="urn:microsoft.com/office/officeart/2005/8/layout/hierarchy2"/>
    <dgm:cxn modelId="{C3740468-44DB-4EBA-B56F-00E387BED829}" type="presParOf" srcId="{5144395C-C558-4451-AB56-B02FAEB33B5B}" destId="{C69B3AB8-06CF-4017-9D8E-AC6E67C6C5AE}" srcOrd="1" destOrd="0" presId="urn:microsoft.com/office/officeart/2005/8/layout/hierarchy2"/>
    <dgm:cxn modelId="{040AF3EE-0D17-45F6-ADC7-CF9E99B8836C}" type="presParOf" srcId="{C69B3AB8-06CF-4017-9D8E-AC6E67C6C5AE}" destId="{5239CACF-1531-4E40-B044-D216A7128D4B}" srcOrd="0" destOrd="0" presId="urn:microsoft.com/office/officeart/2005/8/layout/hierarchy2"/>
    <dgm:cxn modelId="{E6CE82E6-33D7-4D7A-A6A1-4775CCA20702}" type="presParOf" srcId="{C69B3AB8-06CF-4017-9D8E-AC6E67C6C5AE}" destId="{DB1C669C-B1A7-4A93-8AD8-FF35837E1571}" srcOrd="1" destOrd="0" presId="urn:microsoft.com/office/officeart/2005/8/layout/hierarchy2"/>
    <dgm:cxn modelId="{DAABC1EB-DEB2-4EA9-9E04-5512EFACAA8D}" type="presParOf" srcId="{229C3C6B-C5F5-4607-AE3B-5FB66A43AE6C}" destId="{AE6CDC39-CC5D-4F04-B551-052515ED31EA}" srcOrd="4" destOrd="0" presId="urn:microsoft.com/office/officeart/2005/8/layout/hierarchy2"/>
    <dgm:cxn modelId="{3AC8A408-E92E-4AE7-9C9A-18428FBD7D4F}" type="presParOf" srcId="{AE6CDC39-CC5D-4F04-B551-052515ED31EA}" destId="{77CB67A4-8CBF-4AD7-AC39-3C207F0A1EFB}" srcOrd="0" destOrd="0" presId="urn:microsoft.com/office/officeart/2005/8/layout/hierarchy2"/>
    <dgm:cxn modelId="{62F3B99B-D506-4E15-9C8F-5F7A94B9DF54}" type="presParOf" srcId="{229C3C6B-C5F5-4607-AE3B-5FB66A43AE6C}" destId="{386DE07E-A19E-451C-958B-F27E3A8B0455}" srcOrd="5" destOrd="0" presId="urn:microsoft.com/office/officeart/2005/8/layout/hierarchy2"/>
    <dgm:cxn modelId="{E4D7D22A-57E0-491B-9707-11EF12CCDC7C}" type="presParOf" srcId="{386DE07E-A19E-451C-958B-F27E3A8B0455}" destId="{01204A2D-70D2-47DE-92FC-89EE011678A4}" srcOrd="0" destOrd="0" presId="urn:microsoft.com/office/officeart/2005/8/layout/hierarchy2"/>
    <dgm:cxn modelId="{DAFA97C6-9EBB-42C1-B6AE-577513049873}" type="presParOf" srcId="{386DE07E-A19E-451C-958B-F27E3A8B0455}" destId="{38418A1D-55F2-4E22-91BB-A0CE362062D2}" srcOrd="1" destOrd="0" presId="urn:microsoft.com/office/officeart/2005/8/layout/hierarchy2"/>
    <dgm:cxn modelId="{E9C5C424-EE93-4189-8727-375ECAC3BEC6}" type="presParOf" srcId="{38418A1D-55F2-4E22-91BB-A0CE362062D2}" destId="{7B848AB7-9B88-4655-99F7-1BC5F5628B08}" srcOrd="0" destOrd="0" presId="urn:microsoft.com/office/officeart/2005/8/layout/hierarchy2"/>
    <dgm:cxn modelId="{268F9D28-5D82-46DE-B3B3-A6A2D2A8769D}" type="presParOf" srcId="{7B848AB7-9B88-4655-99F7-1BC5F5628B08}" destId="{695FDAA3-E2C0-4A79-87F1-3A3F47A0EE63}" srcOrd="0" destOrd="0" presId="urn:microsoft.com/office/officeart/2005/8/layout/hierarchy2"/>
    <dgm:cxn modelId="{FF6E07E3-38EE-4FAE-92A9-5663BA0371C7}" type="presParOf" srcId="{38418A1D-55F2-4E22-91BB-A0CE362062D2}" destId="{B527CFA8-A856-437C-BB28-142E20133012}" srcOrd="1" destOrd="0" presId="urn:microsoft.com/office/officeart/2005/8/layout/hierarchy2"/>
    <dgm:cxn modelId="{E1D69075-B646-4D58-BCB4-F84038AD231D}" type="presParOf" srcId="{B527CFA8-A856-437C-BB28-142E20133012}" destId="{C1E4BAFC-84D5-4798-A749-C53EEF21CDE6}" srcOrd="0" destOrd="0" presId="urn:microsoft.com/office/officeart/2005/8/layout/hierarchy2"/>
    <dgm:cxn modelId="{F2B98385-917D-422B-8117-C48A3409EE07}" type="presParOf" srcId="{B527CFA8-A856-437C-BB28-142E20133012}" destId="{310B4A3C-DE06-4537-A95B-DF092A705A5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690002-FF05-4508-962D-6DD55C785F2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20BEEDBD-C908-4EBC-BFB3-787A52E95C1D}">
      <dgm:prSet custT="1"/>
      <dgm:spPr/>
      <dgm:t>
        <a:bodyPr/>
        <a:lstStyle/>
        <a:p>
          <a:pPr>
            <a:lnSpc>
              <a:spcPct val="100000"/>
            </a:lnSpc>
          </a:pPr>
          <a:r>
            <a:rPr lang="en-US" sz="1400"/>
            <a:t>Signed and chaptered on </a:t>
          </a:r>
        </a:p>
        <a:p>
          <a:pPr>
            <a:lnSpc>
              <a:spcPct val="100000"/>
            </a:lnSpc>
          </a:pPr>
          <a:r>
            <a:rPr lang="en-US" sz="1400"/>
            <a:t>September 27, 2024</a:t>
          </a:r>
        </a:p>
      </dgm:t>
    </dgm:pt>
    <dgm:pt modelId="{90ABC514-0276-4EBA-A739-6593350F7EBC}" type="parTrans" cxnId="{82D27ACF-638D-4784-9392-5E372FC672BB}">
      <dgm:prSet/>
      <dgm:spPr/>
      <dgm:t>
        <a:bodyPr/>
        <a:lstStyle/>
        <a:p>
          <a:endParaRPr lang="en-US"/>
        </a:p>
      </dgm:t>
    </dgm:pt>
    <dgm:pt modelId="{A06860FB-CB18-4E05-B1EB-58C9C41C618D}" type="sibTrans" cxnId="{82D27ACF-638D-4784-9392-5E372FC672BB}">
      <dgm:prSet/>
      <dgm:spPr/>
      <dgm:t>
        <a:bodyPr/>
        <a:lstStyle/>
        <a:p>
          <a:pPr>
            <a:lnSpc>
              <a:spcPct val="100000"/>
            </a:lnSpc>
          </a:pPr>
          <a:endParaRPr lang="en-US"/>
        </a:p>
      </dgm:t>
    </dgm:pt>
    <dgm:pt modelId="{79A7CA8A-B305-4436-B53A-857EF430BD96}">
      <dgm:prSet custT="1"/>
      <dgm:spPr/>
      <dgm:t>
        <a:bodyPr/>
        <a:lstStyle/>
        <a:p>
          <a:pPr>
            <a:lnSpc>
              <a:spcPct val="100000"/>
            </a:lnSpc>
          </a:pPr>
          <a:r>
            <a:rPr lang="en-US" sz="1400"/>
            <a:t>Amended </a:t>
          </a:r>
        </a:p>
        <a:p>
          <a:pPr>
            <a:lnSpc>
              <a:spcPct val="100000"/>
            </a:lnSpc>
          </a:pPr>
          <a:r>
            <a:rPr lang="en-US" sz="1400">
              <a:hlinkClick xmlns:r="http://schemas.openxmlformats.org/officeDocument/2006/relationships" r:id="rId1"/>
            </a:rPr>
            <a:t>California Education Code 76004 </a:t>
          </a:r>
          <a:endParaRPr lang="en-US" sz="1400"/>
        </a:p>
      </dgm:t>
    </dgm:pt>
    <dgm:pt modelId="{EAF835E1-632B-4C71-969B-72154B83A2CB}" type="parTrans" cxnId="{1D14D135-CCC3-4B71-A2D1-F33E5ACFA246}">
      <dgm:prSet/>
      <dgm:spPr/>
      <dgm:t>
        <a:bodyPr/>
        <a:lstStyle/>
        <a:p>
          <a:endParaRPr lang="en-US"/>
        </a:p>
      </dgm:t>
    </dgm:pt>
    <dgm:pt modelId="{0316DE76-1D80-465E-9F2A-7436F7E5619C}" type="sibTrans" cxnId="{1D14D135-CCC3-4B71-A2D1-F33E5ACFA246}">
      <dgm:prSet/>
      <dgm:spPr/>
      <dgm:t>
        <a:bodyPr/>
        <a:lstStyle/>
        <a:p>
          <a:pPr>
            <a:lnSpc>
              <a:spcPct val="100000"/>
            </a:lnSpc>
          </a:pPr>
          <a:endParaRPr lang="en-US"/>
        </a:p>
      </dgm:t>
    </dgm:pt>
    <dgm:pt modelId="{198C62BE-FACF-461C-A89C-6C77810D421D}">
      <dgm:prSet custT="1"/>
      <dgm:spPr/>
      <dgm:t>
        <a:bodyPr/>
        <a:lstStyle/>
        <a:p>
          <a:pPr>
            <a:lnSpc>
              <a:spcPct val="100000"/>
            </a:lnSpc>
          </a:pPr>
          <a:r>
            <a:rPr lang="en-US" sz="1400"/>
            <a:t>Effective January 1, 2025</a:t>
          </a:r>
        </a:p>
      </dgm:t>
    </dgm:pt>
    <dgm:pt modelId="{D0F4C2FF-C55D-4F26-90EE-C8CF613C158F}" type="parTrans" cxnId="{20483382-3C8B-40C9-92B0-256D175A432E}">
      <dgm:prSet/>
      <dgm:spPr/>
      <dgm:t>
        <a:bodyPr/>
        <a:lstStyle/>
        <a:p>
          <a:endParaRPr lang="en-US"/>
        </a:p>
      </dgm:t>
    </dgm:pt>
    <dgm:pt modelId="{6F3ACACA-0D9E-478E-8413-090E9B5B640F}" type="sibTrans" cxnId="{20483382-3C8B-40C9-92B0-256D175A432E}">
      <dgm:prSet/>
      <dgm:spPr/>
      <dgm:t>
        <a:bodyPr/>
        <a:lstStyle/>
        <a:p>
          <a:pPr>
            <a:lnSpc>
              <a:spcPct val="100000"/>
            </a:lnSpc>
          </a:pPr>
          <a:endParaRPr lang="en-US"/>
        </a:p>
      </dgm:t>
    </dgm:pt>
    <dgm:pt modelId="{498A22E2-B01E-4598-AD45-4A2175D57D2B}">
      <dgm:prSet custT="1"/>
      <dgm:spPr/>
      <dgm:t>
        <a:bodyPr/>
        <a:lstStyle/>
        <a:p>
          <a:pPr>
            <a:lnSpc>
              <a:spcPct val="100000"/>
            </a:lnSpc>
          </a:pPr>
          <a:r>
            <a:rPr lang="en-US" sz="1400"/>
            <a:t>Introduced significant amendments to College and Career Access Pathways Partnerships (CCAP)</a:t>
          </a:r>
        </a:p>
      </dgm:t>
    </dgm:pt>
    <dgm:pt modelId="{89A1EED1-7552-405A-9C82-0EBE830B8BF6}" type="parTrans" cxnId="{FFF7D69B-C27C-4DC0-BFAA-AF2148544EF7}">
      <dgm:prSet/>
      <dgm:spPr/>
      <dgm:t>
        <a:bodyPr/>
        <a:lstStyle/>
        <a:p>
          <a:endParaRPr lang="en-US"/>
        </a:p>
      </dgm:t>
    </dgm:pt>
    <dgm:pt modelId="{D0DDB11A-93A3-4DB7-82A9-C06EFB1FA83C}" type="sibTrans" cxnId="{FFF7D69B-C27C-4DC0-BFAA-AF2148544EF7}">
      <dgm:prSet/>
      <dgm:spPr/>
      <dgm:t>
        <a:bodyPr/>
        <a:lstStyle/>
        <a:p>
          <a:pPr>
            <a:lnSpc>
              <a:spcPct val="100000"/>
            </a:lnSpc>
          </a:pPr>
          <a:endParaRPr lang="en-US"/>
        </a:p>
      </dgm:t>
    </dgm:pt>
    <dgm:pt modelId="{D3F93330-9466-4D89-AE17-A582F7E6A1AA}">
      <dgm:prSet custT="1"/>
      <dgm:spPr/>
      <dgm:t>
        <a:bodyPr/>
        <a:lstStyle/>
        <a:p>
          <a:pPr>
            <a:lnSpc>
              <a:spcPct val="100000"/>
            </a:lnSpc>
          </a:pPr>
          <a:r>
            <a:rPr lang="en-US" sz="1400"/>
            <a:t>Amendments expand the flexibility of community college districts (CCD) and local education agencies in establishing and amending CCAP agreements</a:t>
          </a:r>
        </a:p>
      </dgm:t>
    </dgm:pt>
    <dgm:pt modelId="{C2DAEB6B-4D52-4278-856B-37B17EF34D98}" type="parTrans" cxnId="{F8841DF7-7F1D-4E4E-AC09-F9B8B1DE1883}">
      <dgm:prSet/>
      <dgm:spPr/>
      <dgm:t>
        <a:bodyPr/>
        <a:lstStyle/>
        <a:p>
          <a:endParaRPr lang="en-US"/>
        </a:p>
      </dgm:t>
    </dgm:pt>
    <dgm:pt modelId="{1A050FA6-B262-47D3-A5A0-CEC02303AA04}" type="sibTrans" cxnId="{F8841DF7-7F1D-4E4E-AC09-F9B8B1DE1883}">
      <dgm:prSet/>
      <dgm:spPr/>
      <dgm:t>
        <a:bodyPr/>
        <a:lstStyle/>
        <a:p>
          <a:pPr>
            <a:lnSpc>
              <a:spcPct val="100000"/>
            </a:lnSpc>
          </a:pPr>
          <a:endParaRPr lang="en-US"/>
        </a:p>
      </dgm:t>
    </dgm:pt>
    <dgm:pt modelId="{AC6DBA04-DADE-491A-947D-6BD6CA437A98}" type="pres">
      <dgm:prSet presAssocID="{41690002-FF05-4508-962D-6DD55C785F2D}" presName="root" presStyleCnt="0">
        <dgm:presLayoutVars>
          <dgm:dir/>
          <dgm:resizeHandles val="exact"/>
        </dgm:presLayoutVars>
      </dgm:prSet>
      <dgm:spPr/>
    </dgm:pt>
    <dgm:pt modelId="{06844810-33E8-4E2D-953F-A6C05D9630C9}" type="pres">
      <dgm:prSet presAssocID="{41690002-FF05-4508-962D-6DD55C785F2D}" presName="container" presStyleCnt="0">
        <dgm:presLayoutVars>
          <dgm:dir/>
          <dgm:resizeHandles val="exact"/>
        </dgm:presLayoutVars>
      </dgm:prSet>
      <dgm:spPr/>
    </dgm:pt>
    <dgm:pt modelId="{6C5421BB-8052-4049-BC46-FA8C7E9F4EB7}" type="pres">
      <dgm:prSet presAssocID="{20BEEDBD-C908-4EBC-BFB3-787A52E95C1D}" presName="compNode" presStyleCnt="0"/>
      <dgm:spPr/>
    </dgm:pt>
    <dgm:pt modelId="{BED2B994-B123-4E1C-B1B2-3ABAEC324B79}" type="pres">
      <dgm:prSet presAssocID="{20BEEDBD-C908-4EBC-BFB3-787A52E95C1D}" presName="iconBgRect" presStyleLbl="bgShp" presStyleIdx="0" presStyleCnt="5"/>
      <dgm:spPr/>
    </dgm:pt>
    <dgm:pt modelId="{FB674DCA-E1E1-4BE7-A62A-680CFC7339A8}" type="pres">
      <dgm:prSet presAssocID="{20BEEDBD-C908-4EBC-BFB3-787A52E95C1D}"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Gavel"/>
        </a:ext>
      </dgm:extLst>
    </dgm:pt>
    <dgm:pt modelId="{F2A63A2A-F904-4ABA-8F63-3E6F201BC41B}" type="pres">
      <dgm:prSet presAssocID="{20BEEDBD-C908-4EBC-BFB3-787A52E95C1D}" presName="spaceRect" presStyleCnt="0"/>
      <dgm:spPr/>
    </dgm:pt>
    <dgm:pt modelId="{10EBB3BA-E351-44DE-8951-0BDEAA2C8237}" type="pres">
      <dgm:prSet presAssocID="{20BEEDBD-C908-4EBC-BFB3-787A52E95C1D}" presName="textRect" presStyleLbl="revTx" presStyleIdx="0" presStyleCnt="5">
        <dgm:presLayoutVars>
          <dgm:chMax val="1"/>
          <dgm:chPref val="1"/>
        </dgm:presLayoutVars>
      </dgm:prSet>
      <dgm:spPr/>
    </dgm:pt>
    <dgm:pt modelId="{D492EDC5-9C8D-4C0B-B5BF-32F86BABFBAA}" type="pres">
      <dgm:prSet presAssocID="{A06860FB-CB18-4E05-B1EB-58C9C41C618D}" presName="sibTrans" presStyleLbl="sibTrans2D1" presStyleIdx="0" presStyleCnt="0"/>
      <dgm:spPr/>
    </dgm:pt>
    <dgm:pt modelId="{4DF7B7C0-34D5-4259-A43B-5FD0EAFE2BEC}" type="pres">
      <dgm:prSet presAssocID="{79A7CA8A-B305-4436-B53A-857EF430BD96}" presName="compNode" presStyleCnt="0"/>
      <dgm:spPr/>
    </dgm:pt>
    <dgm:pt modelId="{CA0B468F-DF1F-4561-B0DF-C09444181043}" type="pres">
      <dgm:prSet presAssocID="{79A7CA8A-B305-4436-B53A-857EF430BD96}" presName="iconBgRect" presStyleLbl="bgShp" presStyleIdx="1" presStyleCnt="5"/>
      <dgm:spPr/>
    </dgm:pt>
    <dgm:pt modelId="{016CEC56-42A0-4D29-93C0-C3B91C3AB734}" type="pres">
      <dgm:prSet presAssocID="{79A7CA8A-B305-4436-B53A-857EF430BD96}"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ooks"/>
        </a:ext>
      </dgm:extLst>
    </dgm:pt>
    <dgm:pt modelId="{9FF1F64E-1DE3-447C-80D7-3773AA37EA6C}" type="pres">
      <dgm:prSet presAssocID="{79A7CA8A-B305-4436-B53A-857EF430BD96}" presName="spaceRect" presStyleCnt="0"/>
      <dgm:spPr/>
    </dgm:pt>
    <dgm:pt modelId="{25B506C4-9A45-4BA1-948F-9AFBC6B0BB52}" type="pres">
      <dgm:prSet presAssocID="{79A7CA8A-B305-4436-B53A-857EF430BD96}" presName="textRect" presStyleLbl="revTx" presStyleIdx="1" presStyleCnt="5">
        <dgm:presLayoutVars>
          <dgm:chMax val="1"/>
          <dgm:chPref val="1"/>
        </dgm:presLayoutVars>
      </dgm:prSet>
      <dgm:spPr/>
    </dgm:pt>
    <dgm:pt modelId="{84A47901-9F18-4186-ADA2-E9D494B5AC4F}" type="pres">
      <dgm:prSet presAssocID="{0316DE76-1D80-465E-9F2A-7436F7E5619C}" presName="sibTrans" presStyleLbl="sibTrans2D1" presStyleIdx="0" presStyleCnt="0"/>
      <dgm:spPr/>
    </dgm:pt>
    <dgm:pt modelId="{83AE18C3-503F-4F0A-9127-F4917B4BF755}" type="pres">
      <dgm:prSet presAssocID="{198C62BE-FACF-461C-A89C-6C77810D421D}" presName="compNode" presStyleCnt="0"/>
      <dgm:spPr/>
    </dgm:pt>
    <dgm:pt modelId="{3CBD6C08-7C11-4E4C-9A4B-B83446A22864}" type="pres">
      <dgm:prSet presAssocID="{198C62BE-FACF-461C-A89C-6C77810D421D}" presName="iconBgRect" presStyleLbl="bgShp" presStyleIdx="2" presStyleCnt="5"/>
      <dgm:spPr/>
    </dgm:pt>
    <dgm:pt modelId="{3EA290EE-A5C5-40CA-AB04-4265F69ACB21}" type="pres">
      <dgm:prSet presAssocID="{198C62BE-FACF-461C-A89C-6C77810D421D}"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Bullseye"/>
        </a:ext>
      </dgm:extLst>
    </dgm:pt>
    <dgm:pt modelId="{4AA012C8-1910-400D-A1C0-5D3FEA64F40F}" type="pres">
      <dgm:prSet presAssocID="{198C62BE-FACF-461C-A89C-6C77810D421D}" presName="spaceRect" presStyleCnt="0"/>
      <dgm:spPr/>
    </dgm:pt>
    <dgm:pt modelId="{2A15231E-F880-4FE8-8910-83F74B44BDDC}" type="pres">
      <dgm:prSet presAssocID="{198C62BE-FACF-461C-A89C-6C77810D421D}" presName="textRect" presStyleLbl="revTx" presStyleIdx="2" presStyleCnt="5">
        <dgm:presLayoutVars>
          <dgm:chMax val="1"/>
          <dgm:chPref val="1"/>
        </dgm:presLayoutVars>
      </dgm:prSet>
      <dgm:spPr/>
    </dgm:pt>
    <dgm:pt modelId="{621BDF7C-7804-4679-BDB9-2F30D7A1C5B2}" type="pres">
      <dgm:prSet presAssocID="{6F3ACACA-0D9E-478E-8413-090E9B5B640F}" presName="sibTrans" presStyleLbl="sibTrans2D1" presStyleIdx="0" presStyleCnt="0"/>
      <dgm:spPr/>
    </dgm:pt>
    <dgm:pt modelId="{5583EED6-6409-41C5-B000-8F3F361B6B78}" type="pres">
      <dgm:prSet presAssocID="{498A22E2-B01E-4598-AD45-4A2175D57D2B}" presName="compNode" presStyleCnt="0"/>
      <dgm:spPr/>
    </dgm:pt>
    <dgm:pt modelId="{999D1555-6793-4E4A-ADC1-91A5B718C5FD}" type="pres">
      <dgm:prSet presAssocID="{498A22E2-B01E-4598-AD45-4A2175D57D2B}" presName="iconBgRect" presStyleLbl="bgShp" presStyleIdx="3" presStyleCnt="5" custLinFactNeighborX="84956" custLinFactNeighborY="16687"/>
      <dgm:spPr/>
    </dgm:pt>
    <dgm:pt modelId="{5A961F27-3B45-4993-B301-5A3E4189BF62}" type="pres">
      <dgm:prSet presAssocID="{498A22E2-B01E-4598-AD45-4A2175D57D2B}" presName="iconRect" presStyleLbl="node1" presStyleIdx="3" presStyleCnt="5" custLinFactX="43859" custLinFactNeighborX="100000" custLinFactNeighborY="34003"/>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Diploma Roll"/>
        </a:ext>
      </dgm:extLst>
    </dgm:pt>
    <dgm:pt modelId="{839950A6-C48D-4CB0-BEBC-712B55EF5DF8}" type="pres">
      <dgm:prSet presAssocID="{498A22E2-B01E-4598-AD45-4A2175D57D2B}" presName="spaceRect" presStyleCnt="0"/>
      <dgm:spPr/>
    </dgm:pt>
    <dgm:pt modelId="{1899B2CB-5F05-413F-B456-998453914D12}" type="pres">
      <dgm:prSet presAssocID="{498A22E2-B01E-4598-AD45-4A2175D57D2B}" presName="textRect" presStyleLbl="revTx" presStyleIdx="3" presStyleCnt="5" custLinFactNeighborX="42479" custLinFactNeighborY="24273">
        <dgm:presLayoutVars>
          <dgm:chMax val="1"/>
          <dgm:chPref val="1"/>
        </dgm:presLayoutVars>
      </dgm:prSet>
      <dgm:spPr/>
    </dgm:pt>
    <dgm:pt modelId="{E362D3D9-EAA6-479B-A660-9E1F2B335090}" type="pres">
      <dgm:prSet presAssocID="{D0DDB11A-93A3-4DB7-82A9-C06EFB1FA83C}" presName="sibTrans" presStyleLbl="sibTrans2D1" presStyleIdx="0" presStyleCnt="0"/>
      <dgm:spPr/>
    </dgm:pt>
    <dgm:pt modelId="{92460949-4499-4335-A699-44ABC13D01F8}" type="pres">
      <dgm:prSet presAssocID="{D3F93330-9466-4D89-AE17-A582F7E6A1AA}" presName="compNode" presStyleCnt="0"/>
      <dgm:spPr/>
    </dgm:pt>
    <dgm:pt modelId="{61D6C28C-7BA3-4E62-8B29-D282199B1580}" type="pres">
      <dgm:prSet presAssocID="{D3F93330-9466-4D89-AE17-A582F7E6A1AA}" presName="iconBgRect" presStyleLbl="bgShp" presStyleIdx="4" presStyleCnt="5" custLinFactX="100000" custLinFactNeighborX="141213" custLinFactNeighborY="7585"/>
      <dgm:spPr/>
    </dgm:pt>
    <dgm:pt modelId="{33EB2EB0-22CD-49C8-83D8-4C9517CF1541}" type="pres">
      <dgm:prSet presAssocID="{D3F93330-9466-4D89-AE17-A582F7E6A1AA}" presName="iconRect" presStyleLbl="node1" presStyleIdx="4" presStyleCnt="5" custLinFactX="200000" custLinFactNeighborX="218500" custLinFactNeighborY="10462"/>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Schoolhouse"/>
        </a:ext>
      </dgm:extLst>
    </dgm:pt>
    <dgm:pt modelId="{B584C522-D7A2-471A-AAE5-D248FB7932F1}" type="pres">
      <dgm:prSet presAssocID="{D3F93330-9466-4D89-AE17-A582F7E6A1AA}" presName="spaceRect" presStyleCnt="0"/>
      <dgm:spPr/>
    </dgm:pt>
    <dgm:pt modelId="{2D0C332F-9ADB-452D-B986-29B783823BCD}" type="pres">
      <dgm:prSet presAssocID="{D3F93330-9466-4D89-AE17-A582F7E6A1AA}" presName="textRect" presStyleLbl="revTx" presStyleIdx="4" presStyleCnt="5" custLinFactX="9413" custLinFactNeighborX="100000" custLinFactNeighborY="15170">
        <dgm:presLayoutVars>
          <dgm:chMax val="1"/>
          <dgm:chPref val="1"/>
        </dgm:presLayoutVars>
      </dgm:prSet>
      <dgm:spPr/>
    </dgm:pt>
  </dgm:ptLst>
  <dgm:cxnLst>
    <dgm:cxn modelId="{1D14D135-CCC3-4B71-A2D1-F33E5ACFA246}" srcId="{41690002-FF05-4508-962D-6DD55C785F2D}" destId="{79A7CA8A-B305-4436-B53A-857EF430BD96}" srcOrd="1" destOrd="0" parTransId="{EAF835E1-632B-4C71-969B-72154B83A2CB}" sibTransId="{0316DE76-1D80-465E-9F2A-7436F7E5619C}"/>
    <dgm:cxn modelId="{C054BC67-9B59-4583-A69C-E8CBAF39E601}" type="presOf" srcId="{6F3ACACA-0D9E-478E-8413-090E9B5B640F}" destId="{621BDF7C-7804-4679-BDB9-2F30D7A1C5B2}" srcOrd="0" destOrd="0" presId="urn:microsoft.com/office/officeart/2018/2/layout/IconCircleList"/>
    <dgm:cxn modelId="{4EAB0068-F4B5-4270-B57D-E5F36279348A}" type="presOf" srcId="{D0DDB11A-93A3-4DB7-82A9-C06EFB1FA83C}" destId="{E362D3D9-EAA6-479B-A660-9E1F2B335090}" srcOrd="0" destOrd="0" presId="urn:microsoft.com/office/officeart/2018/2/layout/IconCircleList"/>
    <dgm:cxn modelId="{BA2A4A52-DD68-4A13-8A71-BE5D6B092002}" type="presOf" srcId="{498A22E2-B01E-4598-AD45-4A2175D57D2B}" destId="{1899B2CB-5F05-413F-B456-998453914D12}" srcOrd="0" destOrd="0" presId="urn:microsoft.com/office/officeart/2018/2/layout/IconCircleList"/>
    <dgm:cxn modelId="{A9D8C77E-B3AD-44BF-90A6-95CA9206D3D1}" type="presOf" srcId="{20BEEDBD-C908-4EBC-BFB3-787A52E95C1D}" destId="{10EBB3BA-E351-44DE-8951-0BDEAA2C8237}" srcOrd="0" destOrd="0" presId="urn:microsoft.com/office/officeart/2018/2/layout/IconCircleList"/>
    <dgm:cxn modelId="{AE47057F-6142-4B19-B252-15771F4517DA}" type="presOf" srcId="{D3F93330-9466-4D89-AE17-A582F7E6A1AA}" destId="{2D0C332F-9ADB-452D-B986-29B783823BCD}" srcOrd="0" destOrd="0" presId="urn:microsoft.com/office/officeart/2018/2/layout/IconCircleList"/>
    <dgm:cxn modelId="{20483382-3C8B-40C9-92B0-256D175A432E}" srcId="{41690002-FF05-4508-962D-6DD55C785F2D}" destId="{198C62BE-FACF-461C-A89C-6C77810D421D}" srcOrd="2" destOrd="0" parTransId="{D0F4C2FF-C55D-4F26-90EE-C8CF613C158F}" sibTransId="{6F3ACACA-0D9E-478E-8413-090E9B5B640F}"/>
    <dgm:cxn modelId="{FFF7D69B-C27C-4DC0-BFAA-AF2148544EF7}" srcId="{41690002-FF05-4508-962D-6DD55C785F2D}" destId="{498A22E2-B01E-4598-AD45-4A2175D57D2B}" srcOrd="3" destOrd="0" parTransId="{89A1EED1-7552-405A-9C82-0EBE830B8BF6}" sibTransId="{D0DDB11A-93A3-4DB7-82A9-C06EFB1FA83C}"/>
    <dgm:cxn modelId="{1647EDAF-0F65-4798-8C9E-01ED5C66A94C}" type="presOf" srcId="{198C62BE-FACF-461C-A89C-6C77810D421D}" destId="{2A15231E-F880-4FE8-8910-83F74B44BDDC}" srcOrd="0" destOrd="0" presId="urn:microsoft.com/office/officeart/2018/2/layout/IconCircleList"/>
    <dgm:cxn modelId="{E765CCC5-7B3E-4885-A0D9-8BCA1DA62EFA}" type="presOf" srcId="{0316DE76-1D80-465E-9F2A-7436F7E5619C}" destId="{84A47901-9F18-4186-ADA2-E9D494B5AC4F}" srcOrd="0" destOrd="0" presId="urn:microsoft.com/office/officeart/2018/2/layout/IconCircleList"/>
    <dgm:cxn modelId="{82D27ACF-638D-4784-9392-5E372FC672BB}" srcId="{41690002-FF05-4508-962D-6DD55C785F2D}" destId="{20BEEDBD-C908-4EBC-BFB3-787A52E95C1D}" srcOrd="0" destOrd="0" parTransId="{90ABC514-0276-4EBA-A739-6593350F7EBC}" sibTransId="{A06860FB-CB18-4E05-B1EB-58C9C41C618D}"/>
    <dgm:cxn modelId="{6B2D9FD2-04D5-4C9D-B255-A28A62B35C7C}" type="presOf" srcId="{41690002-FF05-4508-962D-6DD55C785F2D}" destId="{AC6DBA04-DADE-491A-947D-6BD6CA437A98}" srcOrd="0" destOrd="0" presId="urn:microsoft.com/office/officeart/2018/2/layout/IconCircleList"/>
    <dgm:cxn modelId="{6CA6C6D5-8556-4EAD-9C68-F2F163C5664C}" type="presOf" srcId="{A06860FB-CB18-4E05-B1EB-58C9C41C618D}" destId="{D492EDC5-9C8D-4C0B-B5BF-32F86BABFBAA}" srcOrd="0" destOrd="0" presId="urn:microsoft.com/office/officeart/2018/2/layout/IconCircleList"/>
    <dgm:cxn modelId="{9D9436DC-EF89-4370-8DAF-8528E93F5CF9}" type="presOf" srcId="{79A7CA8A-B305-4436-B53A-857EF430BD96}" destId="{25B506C4-9A45-4BA1-948F-9AFBC6B0BB52}" srcOrd="0" destOrd="0" presId="urn:microsoft.com/office/officeart/2018/2/layout/IconCircleList"/>
    <dgm:cxn modelId="{F8841DF7-7F1D-4E4E-AC09-F9B8B1DE1883}" srcId="{41690002-FF05-4508-962D-6DD55C785F2D}" destId="{D3F93330-9466-4D89-AE17-A582F7E6A1AA}" srcOrd="4" destOrd="0" parTransId="{C2DAEB6B-4D52-4278-856B-37B17EF34D98}" sibTransId="{1A050FA6-B262-47D3-A5A0-CEC02303AA04}"/>
    <dgm:cxn modelId="{34376D33-1017-48AD-B7B6-960C138C8EEA}" type="presParOf" srcId="{AC6DBA04-DADE-491A-947D-6BD6CA437A98}" destId="{06844810-33E8-4E2D-953F-A6C05D9630C9}" srcOrd="0" destOrd="0" presId="urn:microsoft.com/office/officeart/2018/2/layout/IconCircleList"/>
    <dgm:cxn modelId="{A42AE612-B2BA-4A5A-9DF2-9E00CBAA9B66}" type="presParOf" srcId="{06844810-33E8-4E2D-953F-A6C05D9630C9}" destId="{6C5421BB-8052-4049-BC46-FA8C7E9F4EB7}" srcOrd="0" destOrd="0" presId="urn:microsoft.com/office/officeart/2018/2/layout/IconCircleList"/>
    <dgm:cxn modelId="{5B5753C8-5B6D-42C3-A7BD-71A88DCE7CFC}" type="presParOf" srcId="{6C5421BB-8052-4049-BC46-FA8C7E9F4EB7}" destId="{BED2B994-B123-4E1C-B1B2-3ABAEC324B79}" srcOrd="0" destOrd="0" presId="urn:microsoft.com/office/officeart/2018/2/layout/IconCircleList"/>
    <dgm:cxn modelId="{4E0D4C47-3B29-4935-97DF-54074D6DAAE8}" type="presParOf" srcId="{6C5421BB-8052-4049-BC46-FA8C7E9F4EB7}" destId="{FB674DCA-E1E1-4BE7-A62A-680CFC7339A8}" srcOrd="1" destOrd="0" presId="urn:microsoft.com/office/officeart/2018/2/layout/IconCircleList"/>
    <dgm:cxn modelId="{273C12FB-AE19-471A-BF71-30C9E9636747}" type="presParOf" srcId="{6C5421BB-8052-4049-BC46-FA8C7E9F4EB7}" destId="{F2A63A2A-F904-4ABA-8F63-3E6F201BC41B}" srcOrd="2" destOrd="0" presId="urn:microsoft.com/office/officeart/2018/2/layout/IconCircleList"/>
    <dgm:cxn modelId="{760347B9-329C-495E-B35A-E997929B8548}" type="presParOf" srcId="{6C5421BB-8052-4049-BC46-FA8C7E9F4EB7}" destId="{10EBB3BA-E351-44DE-8951-0BDEAA2C8237}" srcOrd="3" destOrd="0" presId="urn:microsoft.com/office/officeart/2018/2/layout/IconCircleList"/>
    <dgm:cxn modelId="{5351CDCE-3CA3-4EBD-948F-8AE3A9F56923}" type="presParOf" srcId="{06844810-33E8-4E2D-953F-A6C05D9630C9}" destId="{D492EDC5-9C8D-4C0B-B5BF-32F86BABFBAA}" srcOrd="1" destOrd="0" presId="urn:microsoft.com/office/officeart/2018/2/layout/IconCircleList"/>
    <dgm:cxn modelId="{5CDDB56A-C9A4-4252-8CFB-46671B15592F}" type="presParOf" srcId="{06844810-33E8-4E2D-953F-A6C05D9630C9}" destId="{4DF7B7C0-34D5-4259-A43B-5FD0EAFE2BEC}" srcOrd="2" destOrd="0" presId="urn:microsoft.com/office/officeart/2018/2/layout/IconCircleList"/>
    <dgm:cxn modelId="{DA4D4DDA-8EF4-489B-9880-24D3CEB1B0FE}" type="presParOf" srcId="{4DF7B7C0-34D5-4259-A43B-5FD0EAFE2BEC}" destId="{CA0B468F-DF1F-4561-B0DF-C09444181043}" srcOrd="0" destOrd="0" presId="urn:microsoft.com/office/officeart/2018/2/layout/IconCircleList"/>
    <dgm:cxn modelId="{080BDA52-7485-4A2A-8D76-88CF3988F8EC}" type="presParOf" srcId="{4DF7B7C0-34D5-4259-A43B-5FD0EAFE2BEC}" destId="{016CEC56-42A0-4D29-93C0-C3B91C3AB734}" srcOrd="1" destOrd="0" presId="urn:microsoft.com/office/officeart/2018/2/layout/IconCircleList"/>
    <dgm:cxn modelId="{2114AA59-6414-463E-9F93-D7FAFBB7D377}" type="presParOf" srcId="{4DF7B7C0-34D5-4259-A43B-5FD0EAFE2BEC}" destId="{9FF1F64E-1DE3-447C-80D7-3773AA37EA6C}" srcOrd="2" destOrd="0" presId="urn:microsoft.com/office/officeart/2018/2/layout/IconCircleList"/>
    <dgm:cxn modelId="{A2E7D3F7-E812-475A-83A2-8F8936F70F82}" type="presParOf" srcId="{4DF7B7C0-34D5-4259-A43B-5FD0EAFE2BEC}" destId="{25B506C4-9A45-4BA1-948F-9AFBC6B0BB52}" srcOrd="3" destOrd="0" presId="urn:microsoft.com/office/officeart/2018/2/layout/IconCircleList"/>
    <dgm:cxn modelId="{B92405C3-FA56-44C9-AE6B-B66E99C3A65E}" type="presParOf" srcId="{06844810-33E8-4E2D-953F-A6C05D9630C9}" destId="{84A47901-9F18-4186-ADA2-E9D494B5AC4F}" srcOrd="3" destOrd="0" presId="urn:microsoft.com/office/officeart/2018/2/layout/IconCircleList"/>
    <dgm:cxn modelId="{B3C6C66C-B39E-4EFC-8E47-163DFE471B6B}" type="presParOf" srcId="{06844810-33E8-4E2D-953F-A6C05D9630C9}" destId="{83AE18C3-503F-4F0A-9127-F4917B4BF755}" srcOrd="4" destOrd="0" presId="urn:microsoft.com/office/officeart/2018/2/layout/IconCircleList"/>
    <dgm:cxn modelId="{9D2771CE-8535-48AA-941F-B148ED3B32AF}" type="presParOf" srcId="{83AE18C3-503F-4F0A-9127-F4917B4BF755}" destId="{3CBD6C08-7C11-4E4C-9A4B-B83446A22864}" srcOrd="0" destOrd="0" presId="urn:microsoft.com/office/officeart/2018/2/layout/IconCircleList"/>
    <dgm:cxn modelId="{F77DBA5B-6057-499D-A364-90CBA226D1E2}" type="presParOf" srcId="{83AE18C3-503F-4F0A-9127-F4917B4BF755}" destId="{3EA290EE-A5C5-40CA-AB04-4265F69ACB21}" srcOrd="1" destOrd="0" presId="urn:microsoft.com/office/officeart/2018/2/layout/IconCircleList"/>
    <dgm:cxn modelId="{1F9D77DA-9378-4C2F-A14A-0BB4C3AA12E8}" type="presParOf" srcId="{83AE18C3-503F-4F0A-9127-F4917B4BF755}" destId="{4AA012C8-1910-400D-A1C0-5D3FEA64F40F}" srcOrd="2" destOrd="0" presId="urn:microsoft.com/office/officeart/2018/2/layout/IconCircleList"/>
    <dgm:cxn modelId="{82F60A4F-9A8D-48A6-9F59-4E58AF3BEBD0}" type="presParOf" srcId="{83AE18C3-503F-4F0A-9127-F4917B4BF755}" destId="{2A15231E-F880-4FE8-8910-83F74B44BDDC}" srcOrd="3" destOrd="0" presId="urn:microsoft.com/office/officeart/2018/2/layout/IconCircleList"/>
    <dgm:cxn modelId="{D364BB27-ADBD-4CD8-A7B9-AC16C1B51007}" type="presParOf" srcId="{06844810-33E8-4E2D-953F-A6C05D9630C9}" destId="{621BDF7C-7804-4679-BDB9-2F30D7A1C5B2}" srcOrd="5" destOrd="0" presId="urn:microsoft.com/office/officeart/2018/2/layout/IconCircleList"/>
    <dgm:cxn modelId="{BC035F89-A3A8-457A-8C4F-B83846F53137}" type="presParOf" srcId="{06844810-33E8-4E2D-953F-A6C05D9630C9}" destId="{5583EED6-6409-41C5-B000-8F3F361B6B78}" srcOrd="6" destOrd="0" presId="urn:microsoft.com/office/officeart/2018/2/layout/IconCircleList"/>
    <dgm:cxn modelId="{6A5E2E7A-BA60-4E70-B69D-282DF339E152}" type="presParOf" srcId="{5583EED6-6409-41C5-B000-8F3F361B6B78}" destId="{999D1555-6793-4E4A-ADC1-91A5B718C5FD}" srcOrd="0" destOrd="0" presId="urn:microsoft.com/office/officeart/2018/2/layout/IconCircleList"/>
    <dgm:cxn modelId="{2EB2ACE3-F85E-4281-BE2E-D08359284BB7}" type="presParOf" srcId="{5583EED6-6409-41C5-B000-8F3F361B6B78}" destId="{5A961F27-3B45-4993-B301-5A3E4189BF62}" srcOrd="1" destOrd="0" presId="urn:microsoft.com/office/officeart/2018/2/layout/IconCircleList"/>
    <dgm:cxn modelId="{6472ADDD-E9B1-422D-977D-F5B3DD07B3CA}" type="presParOf" srcId="{5583EED6-6409-41C5-B000-8F3F361B6B78}" destId="{839950A6-C48D-4CB0-BEBC-712B55EF5DF8}" srcOrd="2" destOrd="0" presId="urn:microsoft.com/office/officeart/2018/2/layout/IconCircleList"/>
    <dgm:cxn modelId="{BC69F20A-A638-4E21-821F-50E2A00C62CD}" type="presParOf" srcId="{5583EED6-6409-41C5-B000-8F3F361B6B78}" destId="{1899B2CB-5F05-413F-B456-998453914D12}" srcOrd="3" destOrd="0" presId="urn:microsoft.com/office/officeart/2018/2/layout/IconCircleList"/>
    <dgm:cxn modelId="{EF4DAD1A-E7B1-4499-A52C-928E8524E592}" type="presParOf" srcId="{06844810-33E8-4E2D-953F-A6C05D9630C9}" destId="{E362D3D9-EAA6-479B-A660-9E1F2B335090}" srcOrd="7" destOrd="0" presId="urn:microsoft.com/office/officeart/2018/2/layout/IconCircleList"/>
    <dgm:cxn modelId="{410E2B15-0650-4FA2-8B31-63B08319CF89}" type="presParOf" srcId="{06844810-33E8-4E2D-953F-A6C05D9630C9}" destId="{92460949-4499-4335-A699-44ABC13D01F8}" srcOrd="8" destOrd="0" presId="urn:microsoft.com/office/officeart/2018/2/layout/IconCircleList"/>
    <dgm:cxn modelId="{1421ED6B-0C1D-4610-9FBE-821281733B16}" type="presParOf" srcId="{92460949-4499-4335-A699-44ABC13D01F8}" destId="{61D6C28C-7BA3-4E62-8B29-D282199B1580}" srcOrd="0" destOrd="0" presId="urn:microsoft.com/office/officeart/2018/2/layout/IconCircleList"/>
    <dgm:cxn modelId="{03625F4E-7942-417D-A3B6-E978ED5C424F}" type="presParOf" srcId="{92460949-4499-4335-A699-44ABC13D01F8}" destId="{33EB2EB0-22CD-49C8-83D8-4C9517CF1541}" srcOrd="1" destOrd="0" presId="urn:microsoft.com/office/officeart/2018/2/layout/IconCircleList"/>
    <dgm:cxn modelId="{E4384521-6845-4468-921D-324E43AC3EF8}" type="presParOf" srcId="{92460949-4499-4335-A699-44ABC13D01F8}" destId="{B584C522-D7A2-471A-AAE5-D248FB7932F1}" srcOrd="2" destOrd="0" presId="urn:microsoft.com/office/officeart/2018/2/layout/IconCircleList"/>
    <dgm:cxn modelId="{85A6E483-97AD-4EC7-A859-658335A7C52C}" type="presParOf" srcId="{92460949-4499-4335-A699-44ABC13D01F8}" destId="{2D0C332F-9ADB-452D-B986-29B783823BC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3D7E6E-CF00-44EA-9510-2815D82CEC7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043459F-D227-44E5-B1F4-AB9BE023B932}">
      <dgm:prSet phldrT="[Text]" custT="1"/>
      <dgm:spPr/>
      <dgm:t>
        <a:bodyPr/>
        <a:lstStyle/>
        <a:p>
          <a:pPr algn="ctr"/>
          <a:endParaRPr lang="en-US" sz="2500"/>
        </a:p>
        <a:p>
          <a:pPr algn="ctr"/>
          <a:endParaRPr lang="en-US" sz="2500"/>
        </a:p>
        <a:p>
          <a:pPr algn="ctr"/>
          <a:endParaRPr lang="en-US" sz="2500"/>
        </a:p>
        <a:p>
          <a:pPr algn="ctr"/>
          <a:endParaRPr lang="en-US" sz="2500"/>
        </a:p>
        <a:p>
          <a:pPr algn="ctr" rtl="0"/>
          <a:r>
            <a:rPr lang="en-US" sz="4000"/>
            <a:t>For Questions</a:t>
          </a:r>
          <a:r>
            <a:rPr lang="en-US" sz="4000">
              <a:latin typeface="Source Sans Pro"/>
            </a:rPr>
            <a:t> about Dual Enrollment</a:t>
          </a:r>
          <a:r>
            <a:rPr lang="en-US" sz="4000"/>
            <a:t>:</a:t>
          </a:r>
        </a:p>
      </dgm:t>
    </dgm:pt>
    <dgm:pt modelId="{B5578BB7-C7F7-4D2D-BDCF-44A621B8E0CC}" type="parTrans" cxnId="{D009AEEF-5547-49C9-B382-A5E3990F0253}">
      <dgm:prSet/>
      <dgm:spPr/>
      <dgm:t>
        <a:bodyPr/>
        <a:lstStyle/>
        <a:p>
          <a:endParaRPr lang="en-US"/>
        </a:p>
      </dgm:t>
    </dgm:pt>
    <dgm:pt modelId="{41E04D00-224D-49D3-804E-D057CA0D2B3A}" type="sibTrans" cxnId="{D009AEEF-5547-49C9-B382-A5E3990F0253}">
      <dgm:prSet/>
      <dgm:spPr/>
      <dgm:t>
        <a:bodyPr/>
        <a:lstStyle/>
        <a:p>
          <a:endParaRPr lang="en-US"/>
        </a:p>
      </dgm:t>
    </dgm:pt>
    <dgm:pt modelId="{C1452B50-BAC0-4ED5-AEAC-EEB984AFAE05}">
      <dgm:prSet phldrT="[Text]"/>
      <dgm:spPr/>
      <dgm:t>
        <a:bodyPr/>
        <a:lstStyle/>
        <a:p>
          <a:pPr algn="ctr"/>
          <a:r>
            <a:rPr lang="en-US" b="1"/>
            <a:t>CCAP</a:t>
          </a:r>
        </a:p>
        <a:p>
          <a:pPr algn="ctr"/>
          <a:r>
            <a:rPr lang="en-US">
              <a:hlinkClick xmlns:r="http://schemas.openxmlformats.org/officeDocument/2006/relationships" r:id="rId1"/>
            </a:rPr>
            <a:t>ccapp@cccco.edu</a:t>
          </a:r>
          <a:endParaRPr lang="en-US"/>
        </a:p>
        <a:p>
          <a:pPr algn="l"/>
          <a:endParaRPr lang="en-US"/>
        </a:p>
      </dgm:t>
    </dgm:pt>
    <dgm:pt modelId="{F0A2A61C-6985-4DAD-8FC4-32566FF115CE}" type="parTrans" cxnId="{C2F933AF-7C91-4DE4-8EE0-FAD771972C8A}">
      <dgm:prSet/>
      <dgm:spPr/>
      <dgm:t>
        <a:bodyPr/>
        <a:lstStyle/>
        <a:p>
          <a:endParaRPr lang="en-US"/>
        </a:p>
      </dgm:t>
    </dgm:pt>
    <dgm:pt modelId="{D7EB5BFC-89BC-46A7-BD04-EBE23C13D472}" type="sibTrans" cxnId="{C2F933AF-7C91-4DE4-8EE0-FAD771972C8A}">
      <dgm:prSet/>
      <dgm:spPr/>
      <dgm:t>
        <a:bodyPr/>
        <a:lstStyle/>
        <a:p>
          <a:endParaRPr lang="en-US"/>
        </a:p>
      </dgm:t>
    </dgm:pt>
    <dgm:pt modelId="{4835A779-EDDC-4F9B-B033-AF308A52CC6C}">
      <dgm:prSet phldrT="[Text]"/>
      <dgm:spPr/>
      <dgm:t>
        <a:bodyPr/>
        <a:lstStyle/>
        <a:p>
          <a:pPr algn="ctr"/>
          <a:r>
            <a:rPr lang="en-US" b="1"/>
            <a:t>Middle College High School</a:t>
          </a:r>
        </a:p>
        <a:p>
          <a:pPr algn="ctr"/>
          <a:r>
            <a:rPr lang="en-US" b="1"/>
            <a:t> </a:t>
          </a:r>
          <a:r>
            <a:rPr lang="en-US">
              <a:hlinkClick xmlns:r="http://schemas.openxmlformats.org/officeDocument/2006/relationships" r:id="rId2"/>
            </a:rPr>
            <a:t>middlecollege@cccco.edu</a:t>
          </a:r>
          <a:endParaRPr lang="en-US"/>
        </a:p>
        <a:p>
          <a:pPr algn="l"/>
          <a:endParaRPr lang="en-US"/>
        </a:p>
      </dgm:t>
    </dgm:pt>
    <dgm:pt modelId="{5C7C6873-223F-4592-84A2-E0CE67D63C3F}" type="parTrans" cxnId="{00AD6D3E-6E41-4364-8741-3EF91EF4F93B}">
      <dgm:prSet/>
      <dgm:spPr/>
      <dgm:t>
        <a:bodyPr/>
        <a:lstStyle/>
        <a:p>
          <a:endParaRPr lang="en-US"/>
        </a:p>
      </dgm:t>
    </dgm:pt>
    <dgm:pt modelId="{3E97EBED-9C4E-404F-A9D9-FF4DA12FAB3E}" type="sibTrans" cxnId="{00AD6D3E-6E41-4364-8741-3EF91EF4F93B}">
      <dgm:prSet/>
      <dgm:spPr/>
      <dgm:t>
        <a:bodyPr/>
        <a:lstStyle/>
        <a:p>
          <a:endParaRPr lang="en-US"/>
        </a:p>
      </dgm:t>
    </dgm:pt>
    <dgm:pt modelId="{E2E7406A-15D0-4429-BBB7-E98B7A0C5838}">
      <dgm:prSet phldrT="[Text]"/>
      <dgm:spPr/>
      <dgm:t>
        <a:bodyPr/>
        <a:lstStyle/>
        <a:p>
          <a:pPr algn="ctr"/>
          <a:r>
            <a:rPr lang="en-US" b="1"/>
            <a:t>General</a:t>
          </a:r>
        </a:p>
        <a:p>
          <a:pPr algn="ctr"/>
          <a:r>
            <a:rPr lang="en-US"/>
            <a:t> </a:t>
          </a:r>
          <a:r>
            <a:rPr lang="en-US">
              <a:hlinkClick xmlns:r="http://schemas.openxmlformats.org/officeDocument/2006/relationships" r:id="rId3"/>
            </a:rPr>
            <a:t>dualenrollment@cccco.edu</a:t>
          </a:r>
          <a:endParaRPr lang="en-US"/>
        </a:p>
        <a:p>
          <a:pPr algn="l"/>
          <a:endParaRPr lang="en-US"/>
        </a:p>
      </dgm:t>
    </dgm:pt>
    <dgm:pt modelId="{7EB603F3-29E3-4623-9DC7-BE03C2778402}" type="parTrans" cxnId="{9893A5D2-6D99-48D0-BEA4-CA675DADC720}">
      <dgm:prSet/>
      <dgm:spPr/>
      <dgm:t>
        <a:bodyPr/>
        <a:lstStyle/>
        <a:p>
          <a:endParaRPr lang="en-US"/>
        </a:p>
      </dgm:t>
    </dgm:pt>
    <dgm:pt modelId="{3D59E53B-747D-4CFF-9264-4B9BAD7AFD40}" type="sibTrans" cxnId="{9893A5D2-6D99-48D0-BEA4-CA675DADC720}">
      <dgm:prSet/>
      <dgm:spPr/>
      <dgm:t>
        <a:bodyPr/>
        <a:lstStyle/>
        <a:p>
          <a:endParaRPr lang="en-US"/>
        </a:p>
      </dgm:t>
    </dgm:pt>
    <dgm:pt modelId="{FE6ABE34-B13A-4132-A871-7D262345624F}" type="pres">
      <dgm:prSet presAssocID="{3A3D7E6E-CF00-44EA-9510-2815D82CEC7E}" presName="vert0" presStyleCnt="0">
        <dgm:presLayoutVars>
          <dgm:dir/>
          <dgm:animOne val="branch"/>
          <dgm:animLvl val="lvl"/>
        </dgm:presLayoutVars>
      </dgm:prSet>
      <dgm:spPr/>
    </dgm:pt>
    <dgm:pt modelId="{71A7FEC8-8C91-4A72-931C-2F7C663A246B}" type="pres">
      <dgm:prSet presAssocID="{A043459F-D227-44E5-B1F4-AB9BE023B932}" presName="thickLine" presStyleLbl="alignNode1" presStyleIdx="0" presStyleCnt="1"/>
      <dgm:spPr/>
    </dgm:pt>
    <dgm:pt modelId="{04E3AC7F-FD43-42C5-8B53-93AAD6E21EA6}" type="pres">
      <dgm:prSet presAssocID="{A043459F-D227-44E5-B1F4-AB9BE023B932}" presName="horz1" presStyleCnt="0"/>
      <dgm:spPr/>
    </dgm:pt>
    <dgm:pt modelId="{5235560A-1371-474C-B7AA-04B717198C54}" type="pres">
      <dgm:prSet presAssocID="{A043459F-D227-44E5-B1F4-AB9BE023B932}" presName="tx1" presStyleLbl="revTx" presStyleIdx="0" presStyleCnt="4" custScaleX="129706"/>
      <dgm:spPr/>
    </dgm:pt>
    <dgm:pt modelId="{E1B64219-6524-4FEE-B685-E0F46EFD00CD}" type="pres">
      <dgm:prSet presAssocID="{A043459F-D227-44E5-B1F4-AB9BE023B932}" presName="vert1" presStyleCnt="0"/>
      <dgm:spPr/>
    </dgm:pt>
    <dgm:pt modelId="{8E5188AE-0D98-4B24-A7D5-313BC66BBA6D}" type="pres">
      <dgm:prSet presAssocID="{C1452B50-BAC0-4ED5-AEAC-EEB984AFAE05}" presName="vertSpace2a" presStyleCnt="0"/>
      <dgm:spPr/>
    </dgm:pt>
    <dgm:pt modelId="{36E5E151-E15D-44BB-9B85-B78C124A665F}" type="pres">
      <dgm:prSet presAssocID="{C1452B50-BAC0-4ED5-AEAC-EEB984AFAE05}" presName="horz2" presStyleCnt="0"/>
      <dgm:spPr/>
    </dgm:pt>
    <dgm:pt modelId="{8C803487-7E23-4787-9D39-4696E00B29CC}" type="pres">
      <dgm:prSet presAssocID="{C1452B50-BAC0-4ED5-AEAC-EEB984AFAE05}" presName="horzSpace2" presStyleCnt="0"/>
      <dgm:spPr/>
    </dgm:pt>
    <dgm:pt modelId="{0451B2FD-7EF3-44CD-856C-E7674721C88D}" type="pres">
      <dgm:prSet presAssocID="{C1452B50-BAC0-4ED5-AEAC-EEB984AFAE05}" presName="tx2" presStyleLbl="revTx" presStyleIdx="1" presStyleCnt="4"/>
      <dgm:spPr/>
    </dgm:pt>
    <dgm:pt modelId="{4066B225-B182-48C5-B0FD-6348E1C34277}" type="pres">
      <dgm:prSet presAssocID="{C1452B50-BAC0-4ED5-AEAC-EEB984AFAE05}" presName="vert2" presStyleCnt="0"/>
      <dgm:spPr/>
    </dgm:pt>
    <dgm:pt modelId="{8FC816C6-9EAA-4D40-B36E-88AE845B2641}" type="pres">
      <dgm:prSet presAssocID="{C1452B50-BAC0-4ED5-AEAC-EEB984AFAE05}" presName="thinLine2b" presStyleLbl="callout" presStyleIdx="0" presStyleCnt="3"/>
      <dgm:spPr/>
    </dgm:pt>
    <dgm:pt modelId="{70A801FA-9F05-42EC-97E6-EDBC93B8A2E0}" type="pres">
      <dgm:prSet presAssocID="{C1452B50-BAC0-4ED5-AEAC-EEB984AFAE05}" presName="vertSpace2b" presStyleCnt="0"/>
      <dgm:spPr/>
    </dgm:pt>
    <dgm:pt modelId="{7E58F0EE-0602-4CCB-9689-EAEC07E029BB}" type="pres">
      <dgm:prSet presAssocID="{4835A779-EDDC-4F9B-B033-AF308A52CC6C}" presName="horz2" presStyleCnt="0"/>
      <dgm:spPr/>
    </dgm:pt>
    <dgm:pt modelId="{C6B2A521-E5AE-4832-A51F-D4027F4EE8E3}" type="pres">
      <dgm:prSet presAssocID="{4835A779-EDDC-4F9B-B033-AF308A52CC6C}" presName="horzSpace2" presStyleCnt="0"/>
      <dgm:spPr/>
    </dgm:pt>
    <dgm:pt modelId="{A14AC6C6-C320-4EC4-A08A-1679477C0648}" type="pres">
      <dgm:prSet presAssocID="{4835A779-EDDC-4F9B-B033-AF308A52CC6C}" presName="tx2" presStyleLbl="revTx" presStyleIdx="2" presStyleCnt="4"/>
      <dgm:spPr/>
    </dgm:pt>
    <dgm:pt modelId="{C485032F-7723-4747-9813-937EBABD52CF}" type="pres">
      <dgm:prSet presAssocID="{4835A779-EDDC-4F9B-B033-AF308A52CC6C}" presName="vert2" presStyleCnt="0"/>
      <dgm:spPr/>
    </dgm:pt>
    <dgm:pt modelId="{A525D77C-CFF2-4AA8-8AFD-2F80178275B1}" type="pres">
      <dgm:prSet presAssocID="{4835A779-EDDC-4F9B-B033-AF308A52CC6C}" presName="thinLine2b" presStyleLbl="callout" presStyleIdx="1" presStyleCnt="3"/>
      <dgm:spPr/>
    </dgm:pt>
    <dgm:pt modelId="{F52133BF-F779-4CCD-A506-F086495E2E42}" type="pres">
      <dgm:prSet presAssocID="{4835A779-EDDC-4F9B-B033-AF308A52CC6C}" presName="vertSpace2b" presStyleCnt="0"/>
      <dgm:spPr/>
    </dgm:pt>
    <dgm:pt modelId="{C9053BC2-4604-45B8-AAF3-222E7724ADC4}" type="pres">
      <dgm:prSet presAssocID="{E2E7406A-15D0-4429-BBB7-E98B7A0C5838}" presName="horz2" presStyleCnt="0"/>
      <dgm:spPr/>
    </dgm:pt>
    <dgm:pt modelId="{82820C57-7DB0-47CB-ABAF-74A4948B9325}" type="pres">
      <dgm:prSet presAssocID="{E2E7406A-15D0-4429-BBB7-E98B7A0C5838}" presName="horzSpace2" presStyleCnt="0"/>
      <dgm:spPr/>
    </dgm:pt>
    <dgm:pt modelId="{969767A5-44B5-4EFD-8C16-0F26F859B060}" type="pres">
      <dgm:prSet presAssocID="{E2E7406A-15D0-4429-BBB7-E98B7A0C5838}" presName="tx2" presStyleLbl="revTx" presStyleIdx="3" presStyleCnt="4"/>
      <dgm:spPr/>
    </dgm:pt>
    <dgm:pt modelId="{1ECEC6CC-195B-4751-9EC5-A385F7B4BF21}" type="pres">
      <dgm:prSet presAssocID="{E2E7406A-15D0-4429-BBB7-E98B7A0C5838}" presName="vert2" presStyleCnt="0"/>
      <dgm:spPr/>
    </dgm:pt>
    <dgm:pt modelId="{D784734D-9FC5-481A-95D3-8AF186F96EB4}" type="pres">
      <dgm:prSet presAssocID="{E2E7406A-15D0-4429-BBB7-E98B7A0C5838}" presName="thinLine2b" presStyleLbl="callout" presStyleIdx="2" presStyleCnt="3"/>
      <dgm:spPr/>
    </dgm:pt>
    <dgm:pt modelId="{3437D97F-09AD-4EF2-AD83-43AF3063ADA8}" type="pres">
      <dgm:prSet presAssocID="{E2E7406A-15D0-4429-BBB7-E98B7A0C5838}" presName="vertSpace2b" presStyleCnt="0"/>
      <dgm:spPr/>
    </dgm:pt>
  </dgm:ptLst>
  <dgm:cxnLst>
    <dgm:cxn modelId="{00AD6D3E-6E41-4364-8741-3EF91EF4F93B}" srcId="{A043459F-D227-44E5-B1F4-AB9BE023B932}" destId="{4835A779-EDDC-4F9B-B033-AF308A52CC6C}" srcOrd="1" destOrd="0" parTransId="{5C7C6873-223F-4592-84A2-E0CE67D63C3F}" sibTransId="{3E97EBED-9C4E-404F-A9D9-FF4DA12FAB3E}"/>
    <dgm:cxn modelId="{8563C768-D788-41BB-976B-0CB8334CAA14}" type="presOf" srcId="{4835A779-EDDC-4F9B-B033-AF308A52CC6C}" destId="{A14AC6C6-C320-4EC4-A08A-1679477C0648}" srcOrd="0" destOrd="0" presId="urn:microsoft.com/office/officeart/2008/layout/LinedList"/>
    <dgm:cxn modelId="{55D12469-F0D6-4D1E-BB55-021BCCA5F723}" type="presOf" srcId="{A043459F-D227-44E5-B1F4-AB9BE023B932}" destId="{5235560A-1371-474C-B7AA-04B717198C54}" srcOrd="0" destOrd="0" presId="urn:microsoft.com/office/officeart/2008/layout/LinedList"/>
    <dgm:cxn modelId="{7C1CEA4B-75F8-49F7-8DBE-73DBB21A22E3}" type="presOf" srcId="{E2E7406A-15D0-4429-BBB7-E98B7A0C5838}" destId="{969767A5-44B5-4EFD-8C16-0F26F859B060}" srcOrd="0" destOrd="0" presId="urn:microsoft.com/office/officeart/2008/layout/LinedList"/>
    <dgm:cxn modelId="{3CBA379A-62D9-4051-B6CD-35F080263E09}" type="presOf" srcId="{C1452B50-BAC0-4ED5-AEAC-EEB984AFAE05}" destId="{0451B2FD-7EF3-44CD-856C-E7674721C88D}" srcOrd="0" destOrd="0" presId="urn:microsoft.com/office/officeart/2008/layout/LinedList"/>
    <dgm:cxn modelId="{C2F933AF-7C91-4DE4-8EE0-FAD771972C8A}" srcId="{A043459F-D227-44E5-B1F4-AB9BE023B932}" destId="{C1452B50-BAC0-4ED5-AEAC-EEB984AFAE05}" srcOrd="0" destOrd="0" parTransId="{F0A2A61C-6985-4DAD-8FC4-32566FF115CE}" sibTransId="{D7EB5BFC-89BC-46A7-BD04-EBE23C13D472}"/>
    <dgm:cxn modelId="{019BDEB1-F2FF-4A3D-B482-D1E1C73C1565}" type="presOf" srcId="{3A3D7E6E-CF00-44EA-9510-2815D82CEC7E}" destId="{FE6ABE34-B13A-4132-A871-7D262345624F}" srcOrd="0" destOrd="0" presId="urn:microsoft.com/office/officeart/2008/layout/LinedList"/>
    <dgm:cxn modelId="{9893A5D2-6D99-48D0-BEA4-CA675DADC720}" srcId="{A043459F-D227-44E5-B1F4-AB9BE023B932}" destId="{E2E7406A-15D0-4429-BBB7-E98B7A0C5838}" srcOrd="2" destOrd="0" parTransId="{7EB603F3-29E3-4623-9DC7-BE03C2778402}" sibTransId="{3D59E53B-747D-4CFF-9264-4B9BAD7AFD40}"/>
    <dgm:cxn modelId="{D009AEEF-5547-49C9-B382-A5E3990F0253}" srcId="{3A3D7E6E-CF00-44EA-9510-2815D82CEC7E}" destId="{A043459F-D227-44E5-B1F4-AB9BE023B932}" srcOrd="0" destOrd="0" parTransId="{B5578BB7-C7F7-4D2D-BDCF-44A621B8E0CC}" sibTransId="{41E04D00-224D-49D3-804E-D057CA0D2B3A}"/>
    <dgm:cxn modelId="{E58CE5F8-33F1-41F3-AB8C-1C7439C5F173}" type="presParOf" srcId="{FE6ABE34-B13A-4132-A871-7D262345624F}" destId="{71A7FEC8-8C91-4A72-931C-2F7C663A246B}" srcOrd="0" destOrd="0" presId="urn:microsoft.com/office/officeart/2008/layout/LinedList"/>
    <dgm:cxn modelId="{FBAC0C2A-6366-4216-8975-0138335BBEA6}" type="presParOf" srcId="{FE6ABE34-B13A-4132-A871-7D262345624F}" destId="{04E3AC7F-FD43-42C5-8B53-93AAD6E21EA6}" srcOrd="1" destOrd="0" presId="urn:microsoft.com/office/officeart/2008/layout/LinedList"/>
    <dgm:cxn modelId="{5EE1164B-D184-4406-B74B-28E2D3DA5C8F}" type="presParOf" srcId="{04E3AC7F-FD43-42C5-8B53-93AAD6E21EA6}" destId="{5235560A-1371-474C-B7AA-04B717198C54}" srcOrd="0" destOrd="0" presId="urn:microsoft.com/office/officeart/2008/layout/LinedList"/>
    <dgm:cxn modelId="{BA08ADB8-F9E6-4E57-96C1-02E6548BD76A}" type="presParOf" srcId="{04E3AC7F-FD43-42C5-8B53-93AAD6E21EA6}" destId="{E1B64219-6524-4FEE-B685-E0F46EFD00CD}" srcOrd="1" destOrd="0" presId="urn:microsoft.com/office/officeart/2008/layout/LinedList"/>
    <dgm:cxn modelId="{08BCC746-2E40-4118-AEDE-588E9C32865E}" type="presParOf" srcId="{E1B64219-6524-4FEE-B685-E0F46EFD00CD}" destId="{8E5188AE-0D98-4B24-A7D5-313BC66BBA6D}" srcOrd="0" destOrd="0" presId="urn:microsoft.com/office/officeart/2008/layout/LinedList"/>
    <dgm:cxn modelId="{306B1D4B-135B-498A-B060-0968ADB8E417}" type="presParOf" srcId="{E1B64219-6524-4FEE-B685-E0F46EFD00CD}" destId="{36E5E151-E15D-44BB-9B85-B78C124A665F}" srcOrd="1" destOrd="0" presId="urn:microsoft.com/office/officeart/2008/layout/LinedList"/>
    <dgm:cxn modelId="{26A2B6C4-BFD2-48BB-8E52-B9101D036C9B}" type="presParOf" srcId="{36E5E151-E15D-44BB-9B85-B78C124A665F}" destId="{8C803487-7E23-4787-9D39-4696E00B29CC}" srcOrd="0" destOrd="0" presId="urn:microsoft.com/office/officeart/2008/layout/LinedList"/>
    <dgm:cxn modelId="{076A1844-C97A-41DD-9010-52C8D5979018}" type="presParOf" srcId="{36E5E151-E15D-44BB-9B85-B78C124A665F}" destId="{0451B2FD-7EF3-44CD-856C-E7674721C88D}" srcOrd="1" destOrd="0" presId="urn:microsoft.com/office/officeart/2008/layout/LinedList"/>
    <dgm:cxn modelId="{2D02CD54-A978-471C-8DF4-829EC3A35E5D}" type="presParOf" srcId="{36E5E151-E15D-44BB-9B85-B78C124A665F}" destId="{4066B225-B182-48C5-B0FD-6348E1C34277}" srcOrd="2" destOrd="0" presId="urn:microsoft.com/office/officeart/2008/layout/LinedList"/>
    <dgm:cxn modelId="{E5D97B64-6289-4E12-85EB-948F1AE6A2D0}" type="presParOf" srcId="{E1B64219-6524-4FEE-B685-E0F46EFD00CD}" destId="{8FC816C6-9EAA-4D40-B36E-88AE845B2641}" srcOrd="2" destOrd="0" presId="urn:microsoft.com/office/officeart/2008/layout/LinedList"/>
    <dgm:cxn modelId="{E2F90233-F4B9-46FC-9841-1FA130A159C5}" type="presParOf" srcId="{E1B64219-6524-4FEE-B685-E0F46EFD00CD}" destId="{70A801FA-9F05-42EC-97E6-EDBC93B8A2E0}" srcOrd="3" destOrd="0" presId="urn:microsoft.com/office/officeart/2008/layout/LinedList"/>
    <dgm:cxn modelId="{7EFBEC33-B70E-4A16-886D-8529119824A8}" type="presParOf" srcId="{E1B64219-6524-4FEE-B685-E0F46EFD00CD}" destId="{7E58F0EE-0602-4CCB-9689-EAEC07E029BB}" srcOrd="4" destOrd="0" presId="urn:microsoft.com/office/officeart/2008/layout/LinedList"/>
    <dgm:cxn modelId="{75CEBF90-BBFB-4CD3-9793-755565B838A4}" type="presParOf" srcId="{7E58F0EE-0602-4CCB-9689-EAEC07E029BB}" destId="{C6B2A521-E5AE-4832-A51F-D4027F4EE8E3}" srcOrd="0" destOrd="0" presId="urn:microsoft.com/office/officeart/2008/layout/LinedList"/>
    <dgm:cxn modelId="{CB57725A-3800-410E-BFA1-3D9C902624C3}" type="presParOf" srcId="{7E58F0EE-0602-4CCB-9689-EAEC07E029BB}" destId="{A14AC6C6-C320-4EC4-A08A-1679477C0648}" srcOrd="1" destOrd="0" presId="urn:microsoft.com/office/officeart/2008/layout/LinedList"/>
    <dgm:cxn modelId="{2A2CE11E-F1D5-40B6-9535-F554F569A6F0}" type="presParOf" srcId="{7E58F0EE-0602-4CCB-9689-EAEC07E029BB}" destId="{C485032F-7723-4747-9813-937EBABD52CF}" srcOrd="2" destOrd="0" presId="urn:microsoft.com/office/officeart/2008/layout/LinedList"/>
    <dgm:cxn modelId="{F758AB92-51F8-420B-982F-413BD834C733}" type="presParOf" srcId="{E1B64219-6524-4FEE-B685-E0F46EFD00CD}" destId="{A525D77C-CFF2-4AA8-8AFD-2F80178275B1}" srcOrd="5" destOrd="0" presId="urn:microsoft.com/office/officeart/2008/layout/LinedList"/>
    <dgm:cxn modelId="{0DD485E2-CE29-4615-984D-99753F1EDC1D}" type="presParOf" srcId="{E1B64219-6524-4FEE-B685-E0F46EFD00CD}" destId="{F52133BF-F779-4CCD-A506-F086495E2E42}" srcOrd="6" destOrd="0" presId="urn:microsoft.com/office/officeart/2008/layout/LinedList"/>
    <dgm:cxn modelId="{BFA026F8-F079-4418-A4E2-92C810BDEE45}" type="presParOf" srcId="{E1B64219-6524-4FEE-B685-E0F46EFD00CD}" destId="{C9053BC2-4604-45B8-AAF3-222E7724ADC4}" srcOrd="7" destOrd="0" presId="urn:microsoft.com/office/officeart/2008/layout/LinedList"/>
    <dgm:cxn modelId="{A18216D3-44FD-4E9C-BB60-AE2CF3264932}" type="presParOf" srcId="{C9053BC2-4604-45B8-AAF3-222E7724ADC4}" destId="{82820C57-7DB0-47CB-ABAF-74A4948B9325}" srcOrd="0" destOrd="0" presId="urn:microsoft.com/office/officeart/2008/layout/LinedList"/>
    <dgm:cxn modelId="{249DBA03-B1AE-430C-A669-817C6034921B}" type="presParOf" srcId="{C9053BC2-4604-45B8-AAF3-222E7724ADC4}" destId="{969767A5-44B5-4EFD-8C16-0F26F859B060}" srcOrd="1" destOrd="0" presId="urn:microsoft.com/office/officeart/2008/layout/LinedList"/>
    <dgm:cxn modelId="{54CA5A1B-DB74-44B0-AB76-45A402AFE0CC}" type="presParOf" srcId="{C9053BC2-4604-45B8-AAF3-222E7724ADC4}" destId="{1ECEC6CC-195B-4751-9EC5-A385F7B4BF21}" srcOrd="2" destOrd="0" presId="urn:microsoft.com/office/officeart/2008/layout/LinedList"/>
    <dgm:cxn modelId="{BDBFC308-811A-43FE-B315-E8E5BA956362}" type="presParOf" srcId="{E1B64219-6524-4FEE-B685-E0F46EFD00CD}" destId="{D784734D-9FC5-481A-95D3-8AF186F96EB4}" srcOrd="8" destOrd="0" presId="urn:microsoft.com/office/officeart/2008/layout/LinedList"/>
    <dgm:cxn modelId="{D25713C8-2088-4A22-AB94-19A1387F5CA8}" type="presParOf" srcId="{E1B64219-6524-4FEE-B685-E0F46EFD00CD}" destId="{3437D97F-09AD-4EF2-AD83-43AF3063ADA8}"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3D7E6E-CF00-44EA-9510-2815D82CEC7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043459F-D227-44E5-B1F4-AB9BE023B932}">
      <dgm:prSet phldrT="[Text]" custT="1"/>
      <dgm:spPr/>
      <dgm:t>
        <a:bodyPr/>
        <a:lstStyle/>
        <a:p>
          <a:pPr algn="ctr"/>
          <a:endParaRPr lang="en-US" sz="2500"/>
        </a:p>
        <a:p>
          <a:pPr algn="ctr"/>
          <a:endParaRPr lang="en-US" sz="2500"/>
        </a:p>
        <a:p>
          <a:pPr algn="ctr"/>
          <a:endParaRPr lang="en-US" sz="2500"/>
        </a:p>
        <a:p>
          <a:pPr algn="ctr"/>
          <a:endParaRPr lang="en-US" sz="2500"/>
        </a:p>
        <a:p>
          <a:pPr algn="ctr" rtl="0"/>
          <a:r>
            <a:rPr lang="en-US" sz="4000"/>
            <a:t>For Questions</a:t>
          </a:r>
          <a:r>
            <a:rPr lang="en-US" sz="4000">
              <a:latin typeface="Source Sans Pro"/>
            </a:rPr>
            <a:t> about Transfer</a:t>
          </a:r>
          <a:r>
            <a:rPr lang="en-US" sz="4000"/>
            <a:t>:</a:t>
          </a:r>
        </a:p>
      </dgm:t>
    </dgm:pt>
    <dgm:pt modelId="{B5578BB7-C7F7-4D2D-BDCF-44A621B8E0CC}" type="parTrans" cxnId="{D009AEEF-5547-49C9-B382-A5E3990F0253}">
      <dgm:prSet/>
      <dgm:spPr/>
      <dgm:t>
        <a:bodyPr/>
        <a:lstStyle/>
        <a:p>
          <a:endParaRPr lang="en-US"/>
        </a:p>
      </dgm:t>
    </dgm:pt>
    <dgm:pt modelId="{41E04D00-224D-49D3-804E-D057CA0D2B3A}" type="sibTrans" cxnId="{D009AEEF-5547-49C9-B382-A5E3990F0253}">
      <dgm:prSet/>
      <dgm:spPr/>
      <dgm:t>
        <a:bodyPr/>
        <a:lstStyle/>
        <a:p>
          <a:endParaRPr lang="en-US"/>
        </a:p>
      </dgm:t>
    </dgm:pt>
    <dgm:pt modelId="{C1452B50-BAC0-4ED5-AEAC-EEB984AFAE05}">
      <dgm:prSet phldrT="[Text]"/>
      <dgm:spPr/>
      <dgm:t>
        <a:bodyPr/>
        <a:lstStyle/>
        <a:p>
          <a:pPr algn="ctr" rtl="0"/>
          <a:r>
            <a:rPr lang="en-US" b="1">
              <a:latin typeface="Source Sans Pro"/>
            </a:rPr>
            <a:t>AB928 Committee</a:t>
          </a:r>
          <a:endParaRPr lang="en-US"/>
        </a:p>
        <a:p>
          <a:pPr algn="ctr" rtl="0"/>
          <a:r>
            <a:rPr lang="en-US">
              <a:latin typeface="Source Sans Pro"/>
            </a:rPr>
            <a:t>Kim Anderson, Visting Administrator, </a:t>
          </a:r>
          <a:r>
            <a:rPr lang="en-US">
              <a:latin typeface="Source Sans Pro"/>
              <a:hlinkClick xmlns:r="http://schemas.openxmlformats.org/officeDocument/2006/relationships" r:id="rId1"/>
            </a:rPr>
            <a:t>kanderson@cccco.edu</a:t>
          </a:r>
          <a:endParaRPr lang="en-US">
            <a:hlinkClick xmlns:r="http://schemas.openxmlformats.org/officeDocument/2006/relationships" r:id="rId1"/>
          </a:endParaRPr>
        </a:p>
        <a:p>
          <a:pPr algn="l" rtl="0"/>
          <a:endParaRPr lang="en-US" b="0">
            <a:latin typeface="Source Sans Pro"/>
          </a:endParaRPr>
        </a:p>
      </dgm:t>
    </dgm:pt>
    <dgm:pt modelId="{F0A2A61C-6985-4DAD-8FC4-32566FF115CE}" type="parTrans" cxnId="{C2F933AF-7C91-4DE4-8EE0-FAD771972C8A}">
      <dgm:prSet/>
      <dgm:spPr/>
      <dgm:t>
        <a:bodyPr/>
        <a:lstStyle/>
        <a:p>
          <a:endParaRPr lang="en-US"/>
        </a:p>
      </dgm:t>
    </dgm:pt>
    <dgm:pt modelId="{D7EB5BFC-89BC-46A7-BD04-EBE23C13D472}" type="sibTrans" cxnId="{C2F933AF-7C91-4DE4-8EE0-FAD771972C8A}">
      <dgm:prSet/>
      <dgm:spPr/>
      <dgm:t>
        <a:bodyPr/>
        <a:lstStyle/>
        <a:p>
          <a:endParaRPr lang="en-US"/>
        </a:p>
      </dgm:t>
    </dgm:pt>
    <dgm:pt modelId="{E2E7406A-15D0-4429-BBB7-E98B7A0C5838}">
      <dgm:prSet phldrT="[Text]"/>
      <dgm:spPr/>
      <dgm:t>
        <a:bodyPr/>
        <a:lstStyle/>
        <a:p>
          <a:pPr algn="ctr"/>
          <a:r>
            <a:rPr lang="en-US" b="1"/>
            <a:t>General</a:t>
          </a:r>
        </a:p>
        <a:p>
          <a:pPr algn="ctr" rtl="0"/>
          <a:r>
            <a:rPr lang="en-US"/>
            <a:t> </a:t>
          </a:r>
          <a:r>
            <a:rPr lang="en-US">
              <a:latin typeface="Source Sans Pro"/>
            </a:rPr>
            <a:t>Erin Larson, Dean, </a:t>
          </a:r>
          <a:r>
            <a:rPr lang="en-US">
              <a:latin typeface="Source Sans Pro"/>
              <a:hlinkClick xmlns:r="http://schemas.openxmlformats.org/officeDocument/2006/relationships" r:id="rId2"/>
            </a:rPr>
            <a:t>elarson@cccco.edu</a:t>
          </a:r>
        </a:p>
        <a:p>
          <a:pPr algn="ctr"/>
          <a:endParaRPr lang="en-US"/>
        </a:p>
        <a:p>
          <a:pPr algn="l"/>
          <a:endParaRPr lang="en-US"/>
        </a:p>
      </dgm:t>
    </dgm:pt>
    <dgm:pt modelId="{7EB603F3-29E3-4623-9DC7-BE03C2778402}" type="parTrans" cxnId="{9893A5D2-6D99-48D0-BEA4-CA675DADC720}">
      <dgm:prSet/>
      <dgm:spPr/>
      <dgm:t>
        <a:bodyPr/>
        <a:lstStyle/>
        <a:p>
          <a:endParaRPr lang="en-US"/>
        </a:p>
      </dgm:t>
    </dgm:pt>
    <dgm:pt modelId="{3D59E53B-747D-4CFF-9264-4B9BAD7AFD40}" type="sibTrans" cxnId="{9893A5D2-6D99-48D0-BEA4-CA675DADC720}">
      <dgm:prSet/>
      <dgm:spPr/>
      <dgm:t>
        <a:bodyPr/>
        <a:lstStyle/>
        <a:p>
          <a:endParaRPr lang="en-US"/>
        </a:p>
      </dgm:t>
    </dgm:pt>
    <dgm:pt modelId="{FE6ABE34-B13A-4132-A871-7D262345624F}" type="pres">
      <dgm:prSet presAssocID="{3A3D7E6E-CF00-44EA-9510-2815D82CEC7E}" presName="vert0" presStyleCnt="0">
        <dgm:presLayoutVars>
          <dgm:dir/>
          <dgm:animOne val="branch"/>
          <dgm:animLvl val="lvl"/>
        </dgm:presLayoutVars>
      </dgm:prSet>
      <dgm:spPr/>
    </dgm:pt>
    <dgm:pt modelId="{71A7FEC8-8C91-4A72-931C-2F7C663A246B}" type="pres">
      <dgm:prSet presAssocID="{A043459F-D227-44E5-B1F4-AB9BE023B932}" presName="thickLine" presStyleLbl="alignNode1" presStyleIdx="0" presStyleCnt="1"/>
      <dgm:spPr/>
    </dgm:pt>
    <dgm:pt modelId="{04E3AC7F-FD43-42C5-8B53-93AAD6E21EA6}" type="pres">
      <dgm:prSet presAssocID="{A043459F-D227-44E5-B1F4-AB9BE023B932}" presName="horz1" presStyleCnt="0"/>
      <dgm:spPr/>
    </dgm:pt>
    <dgm:pt modelId="{5235560A-1371-474C-B7AA-04B717198C54}" type="pres">
      <dgm:prSet presAssocID="{A043459F-D227-44E5-B1F4-AB9BE023B932}" presName="tx1" presStyleLbl="revTx" presStyleIdx="0" presStyleCnt="3" custScaleX="129706"/>
      <dgm:spPr/>
    </dgm:pt>
    <dgm:pt modelId="{E1B64219-6524-4FEE-B685-E0F46EFD00CD}" type="pres">
      <dgm:prSet presAssocID="{A043459F-D227-44E5-B1F4-AB9BE023B932}" presName="vert1" presStyleCnt="0"/>
      <dgm:spPr/>
    </dgm:pt>
    <dgm:pt modelId="{8E5188AE-0D98-4B24-A7D5-313BC66BBA6D}" type="pres">
      <dgm:prSet presAssocID="{C1452B50-BAC0-4ED5-AEAC-EEB984AFAE05}" presName="vertSpace2a" presStyleCnt="0"/>
      <dgm:spPr/>
    </dgm:pt>
    <dgm:pt modelId="{36E5E151-E15D-44BB-9B85-B78C124A665F}" type="pres">
      <dgm:prSet presAssocID="{C1452B50-BAC0-4ED5-AEAC-EEB984AFAE05}" presName="horz2" presStyleCnt="0"/>
      <dgm:spPr/>
    </dgm:pt>
    <dgm:pt modelId="{8C803487-7E23-4787-9D39-4696E00B29CC}" type="pres">
      <dgm:prSet presAssocID="{C1452B50-BAC0-4ED5-AEAC-EEB984AFAE05}" presName="horzSpace2" presStyleCnt="0"/>
      <dgm:spPr/>
    </dgm:pt>
    <dgm:pt modelId="{0451B2FD-7EF3-44CD-856C-E7674721C88D}" type="pres">
      <dgm:prSet presAssocID="{C1452B50-BAC0-4ED5-AEAC-EEB984AFAE05}" presName="tx2" presStyleLbl="revTx" presStyleIdx="1" presStyleCnt="3"/>
      <dgm:spPr/>
    </dgm:pt>
    <dgm:pt modelId="{4066B225-B182-48C5-B0FD-6348E1C34277}" type="pres">
      <dgm:prSet presAssocID="{C1452B50-BAC0-4ED5-AEAC-EEB984AFAE05}" presName="vert2" presStyleCnt="0"/>
      <dgm:spPr/>
    </dgm:pt>
    <dgm:pt modelId="{8FC816C6-9EAA-4D40-B36E-88AE845B2641}" type="pres">
      <dgm:prSet presAssocID="{C1452B50-BAC0-4ED5-AEAC-EEB984AFAE05}" presName="thinLine2b" presStyleLbl="callout" presStyleIdx="0" presStyleCnt="2"/>
      <dgm:spPr/>
    </dgm:pt>
    <dgm:pt modelId="{70A801FA-9F05-42EC-97E6-EDBC93B8A2E0}" type="pres">
      <dgm:prSet presAssocID="{C1452B50-BAC0-4ED5-AEAC-EEB984AFAE05}" presName="vertSpace2b" presStyleCnt="0"/>
      <dgm:spPr/>
    </dgm:pt>
    <dgm:pt modelId="{C9053BC2-4604-45B8-AAF3-222E7724ADC4}" type="pres">
      <dgm:prSet presAssocID="{E2E7406A-15D0-4429-BBB7-E98B7A0C5838}" presName="horz2" presStyleCnt="0"/>
      <dgm:spPr/>
    </dgm:pt>
    <dgm:pt modelId="{82820C57-7DB0-47CB-ABAF-74A4948B9325}" type="pres">
      <dgm:prSet presAssocID="{E2E7406A-15D0-4429-BBB7-E98B7A0C5838}" presName="horzSpace2" presStyleCnt="0"/>
      <dgm:spPr/>
    </dgm:pt>
    <dgm:pt modelId="{969767A5-44B5-4EFD-8C16-0F26F859B060}" type="pres">
      <dgm:prSet presAssocID="{E2E7406A-15D0-4429-BBB7-E98B7A0C5838}" presName="tx2" presStyleLbl="revTx" presStyleIdx="2" presStyleCnt="3"/>
      <dgm:spPr/>
    </dgm:pt>
    <dgm:pt modelId="{1ECEC6CC-195B-4751-9EC5-A385F7B4BF21}" type="pres">
      <dgm:prSet presAssocID="{E2E7406A-15D0-4429-BBB7-E98B7A0C5838}" presName="vert2" presStyleCnt="0"/>
      <dgm:spPr/>
    </dgm:pt>
    <dgm:pt modelId="{D784734D-9FC5-481A-95D3-8AF186F96EB4}" type="pres">
      <dgm:prSet presAssocID="{E2E7406A-15D0-4429-BBB7-E98B7A0C5838}" presName="thinLine2b" presStyleLbl="callout" presStyleIdx="1" presStyleCnt="2"/>
      <dgm:spPr/>
    </dgm:pt>
    <dgm:pt modelId="{3437D97F-09AD-4EF2-AD83-43AF3063ADA8}" type="pres">
      <dgm:prSet presAssocID="{E2E7406A-15D0-4429-BBB7-E98B7A0C5838}" presName="vertSpace2b" presStyleCnt="0"/>
      <dgm:spPr/>
    </dgm:pt>
  </dgm:ptLst>
  <dgm:cxnLst>
    <dgm:cxn modelId="{55D12469-F0D6-4D1E-BB55-021BCCA5F723}" type="presOf" srcId="{A043459F-D227-44E5-B1F4-AB9BE023B932}" destId="{5235560A-1371-474C-B7AA-04B717198C54}" srcOrd="0" destOrd="0" presId="urn:microsoft.com/office/officeart/2008/layout/LinedList"/>
    <dgm:cxn modelId="{7C1CEA4B-75F8-49F7-8DBE-73DBB21A22E3}" type="presOf" srcId="{E2E7406A-15D0-4429-BBB7-E98B7A0C5838}" destId="{969767A5-44B5-4EFD-8C16-0F26F859B060}" srcOrd="0" destOrd="0" presId="urn:microsoft.com/office/officeart/2008/layout/LinedList"/>
    <dgm:cxn modelId="{3CBA379A-62D9-4051-B6CD-35F080263E09}" type="presOf" srcId="{C1452B50-BAC0-4ED5-AEAC-EEB984AFAE05}" destId="{0451B2FD-7EF3-44CD-856C-E7674721C88D}" srcOrd="0" destOrd="0" presId="urn:microsoft.com/office/officeart/2008/layout/LinedList"/>
    <dgm:cxn modelId="{C2F933AF-7C91-4DE4-8EE0-FAD771972C8A}" srcId="{A043459F-D227-44E5-B1F4-AB9BE023B932}" destId="{C1452B50-BAC0-4ED5-AEAC-EEB984AFAE05}" srcOrd="0" destOrd="0" parTransId="{F0A2A61C-6985-4DAD-8FC4-32566FF115CE}" sibTransId="{D7EB5BFC-89BC-46A7-BD04-EBE23C13D472}"/>
    <dgm:cxn modelId="{019BDEB1-F2FF-4A3D-B482-D1E1C73C1565}" type="presOf" srcId="{3A3D7E6E-CF00-44EA-9510-2815D82CEC7E}" destId="{FE6ABE34-B13A-4132-A871-7D262345624F}" srcOrd="0" destOrd="0" presId="urn:microsoft.com/office/officeart/2008/layout/LinedList"/>
    <dgm:cxn modelId="{9893A5D2-6D99-48D0-BEA4-CA675DADC720}" srcId="{A043459F-D227-44E5-B1F4-AB9BE023B932}" destId="{E2E7406A-15D0-4429-BBB7-E98B7A0C5838}" srcOrd="1" destOrd="0" parTransId="{7EB603F3-29E3-4623-9DC7-BE03C2778402}" sibTransId="{3D59E53B-747D-4CFF-9264-4B9BAD7AFD40}"/>
    <dgm:cxn modelId="{D009AEEF-5547-49C9-B382-A5E3990F0253}" srcId="{3A3D7E6E-CF00-44EA-9510-2815D82CEC7E}" destId="{A043459F-D227-44E5-B1F4-AB9BE023B932}" srcOrd="0" destOrd="0" parTransId="{B5578BB7-C7F7-4D2D-BDCF-44A621B8E0CC}" sibTransId="{41E04D00-224D-49D3-804E-D057CA0D2B3A}"/>
    <dgm:cxn modelId="{E58CE5F8-33F1-41F3-AB8C-1C7439C5F173}" type="presParOf" srcId="{FE6ABE34-B13A-4132-A871-7D262345624F}" destId="{71A7FEC8-8C91-4A72-931C-2F7C663A246B}" srcOrd="0" destOrd="0" presId="urn:microsoft.com/office/officeart/2008/layout/LinedList"/>
    <dgm:cxn modelId="{FBAC0C2A-6366-4216-8975-0138335BBEA6}" type="presParOf" srcId="{FE6ABE34-B13A-4132-A871-7D262345624F}" destId="{04E3AC7F-FD43-42C5-8B53-93AAD6E21EA6}" srcOrd="1" destOrd="0" presId="urn:microsoft.com/office/officeart/2008/layout/LinedList"/>
    <dgm:cxn modelId="{5EE1164B-D184-4406-B74B-28E2D3DA5C8F}" type="presParOf" srcId="{04E3AC7F-FD43-42C5-8B53-93AAD6E21EA6}" destId="{5235560A-1371-474C-B7AA-04B717198C54}" srcOrd="0" destOrd="0" presId="urn:microsoft.com/office/officeart/2008/layout/LinedList"/>
    <dgm:cxn modelId="{BA08ADB8-F9E6-4E57-96C1-02E6548BD76A}" type="presParOf" srcId="{04E3AC7F-FD43-42C5-8B53-93AAD6E21EA6}" destId="{E1B64219-6524-4FEE-B685-E0F46EFD00CD}" srcOrd="1" destOrd="0" presId="urn:microsoft.com/office/officeart/2008/layout/LinedList"/>
    <dgm:cxn modelId="{08BCC746-2E40-4118-AEDE-588E9C32865E}" type="presParOf" srcId="{E1B64219-6524-4FEE-B685-E0F46EFD00CD}" destId="{8E5188AE-0D98-4B24-A7D5-313BC66BBA6D}" srcOrd="0" destOrd="0" presId="urn:microsoft.com/office/officeart/2008/layout/LinedList"/>
    <dgm:cxn modelId="{306B1D4B-135B-498A-B060-0968ADB8E417}" type="presParOf" srcId="{E1B64219-6524-4FEE-B685-E0F46EFD00CD}" destId="{36E5E151-E15D-44BB-9B85-B78C124A665F}" srcOrd="1" destOrd="0" presId="urn:microsoft.com/office/officeart/2008/layout/LinedList"/>
    <dgm:cxn modelId="{26A2B6C4-BFD2-48BB-8E52-B9101D036C9B}" type="presParOf" srcId="{36E5E151-E15D-44BB-9B85-B78C124A665F}" destId="{8C803487-7E23-4787-9D39-4696E00B29CC}" srcOrd="0" destOrd="0" presId="urn:microsoft.com/office/officeart/2008/layout/LinedList"/>
    <dgm:cxn modelId="{076A1844-C97A-41DD-9010-52C8D5979018}" type="presParOf" srcId="{36E5E151-E15D-44BB-9B85-B78C124A665F}" destId="{0451B2FD-7EF3-44CD-856C-E7674721C88D}" srcOrd="1" destOrd="0" presId="urn:microsoft.com/office/officeart/2008/layout/LinedList"/>
    <dgm:cxn modelId="{2D02CD54-A978-471C-8DF4-829EC3A35E5D}" type="presParOf" srcId="{36E5E151-E15D-44BB-9B85-B78C124A665F}" destId="{4066B225-B182-48C5-B0FD-6348E1C34277}" srcOrd="2" destOrd="0" presId="urn:microsoft.com/office/officeart/2008/layout/LinedList"/>
    <dgm:cxn modelId="{E5D97B64-6289-4E12-85EB-948F1AE6A2D0}" type="presParOf" srcId="{E1B64219-6524-4FEE-B685-E0F46EFD00CD}" destId="{8FC816C6-9EAA-4D40-B36E-88AE845B2641}" srcOrd="2" destOrd="0" presId="urn:microsoft.com/office/officeart/2008/layout/LinedList"/>
    <dgm:cxn modelId="{E2F90233-F4B9-46FC-9841-1FA130A159C5}" type="presParOf" srcId="{E1B64219-6524-4FEE-B685-E0F46EFD00CD}" destId="{70A801FA-9F05-42EC-97E6-EDBC93B8A2E0}" srcOrd="3" destOrd="0" presId="urn:microsoft.com/office/officeart/2008/layout/LinedList"/>
    <dgm:cxn modelId="{BFA026F8-F079-4418-A4E2-92C810BDEE45}" type="presParOf" srcId="{E1B64219-6524-4FEE-B685-E0F46EFD00CD}" destId="{C9053BC2-4604-45B8-AAF3-222E7724ADC4}" srcOrd="4" destOrd="0" presId="urn:microsoft.com/office/officeart/2008/layout/LinedList"/>
    <dgm:cxn modelId="{A18216D3-44FD-4E9C-BB60-AE2CF3264932}" type="presParOf" srcId="{C9053BC2-4604-45B8-AAF3-222E7724ADC4}" destId="{82820C57-7DB0-47CB-ABAF-74A4948B9325}" srcOrd="0" destOrd="0" presId="urn:microsoft.com/office/officeart/2008/layout/LinedList"/>
    <dgm:cxn modelId="{249DBA03-B1AE-430C-A669-817C6034921B}" type="presParOf" srcId="{C9053BC2-4604-45B8-AAF3-222E7724ADC4}" destId="{969767A5-44B5-4EFD-8C16-0F26F859B060}" srcOrd="1" destOrd="0" presId="urn:microsoft.com/office/officeart/2008/layout/LinedList"/>
    <dgm:cxn modelId="{54CA5A1B-DB74-44B0-AB76-45A402AFE0CC}" type="presParOf" srcId="{C9053BC2-4604-45B8-AAF3-222E7724ADC4}" destId="{1ECEC6CC-195B-4751-9EC5-A385F7B4BF21}" srcOrd="2" destOrd="0" presId="urn:microsoft.com/office/officeart/2008/layout/LinedList"/>
    <dgm:cxn modelId="{BDBFC308-811A-43FE-B315-E8E5BA956362}" type="presParOf" srcId="{E1B64219-6524-4FEE-B685-E0F46EFD00CD}" destId="{D784734D-9FC5-481A-95D3-8AF186F96EB4}" srcOrd="5" destOrd="0" presId="urn:microsoft.com/office/officeart/2008/layout/LinedList"/>
    <dgm:cxn modelId="{D25713C8-2088-4A22-AB94-19A1387F5CA8}" type="presParOf" srcId="{E1B64219-6524-4FEE-B685-E0F46EFD00CD}" destId="{3437D97F-09AD-4EF2-AD83-43AF3063ADA8}"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B79E54-A833-46F6-9D07-D49A7358F600}">
      <dsp:nvSpPr>
        <dsp:cNvPr id="0" name=""/>
        <dsp:cNvSpPr/>
      </dsp:nvSpPr>
      <dsp:spPr>
        <a:xfrm>
          <a:off x="0" y="342135"/>
          <a:ext cx="4592718" cy="203218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a:t>The Chancellor’s Office is currently monitoring </a:t>
          </a:r>
          <a:r>
            <a:rPr lang="en-US" sz="2800" b="1" kern="1200"/>
            <a:t>102 </a:t>
          </a:r>
          <a:r>
            <a:rPr lang="en-US" sz="2800" b="0" kern="1200"/>
            <a:t>Tier 1 bills.</a:t>
          </a:r>
          <a:endParaRPr lang="en-US" sz="2800" kern="1200"/>
        </a:p>
      </dsp:txBody>
      <dsp:txXfrm>
        <a:off x="99203" y="441338"/>
        <a:ext cx="4394312" cy="1833777"/>
      </dsp:txXfrm>
    </dsp:sp>
    <dsp:sp modelId="{BA00B753-FC98-4B33-951A-BD47F4EB8508}">
      <dsp:nvSpPr>
        <dsp:cNvPr id="0" name=""/>
        <dsp:cNvSpPr/>
      </dsp:nvSpPr>
      <dsp:spPr>
        <a:xfrm>
          <a:off x="0" y="2561519"/>
          <a:ext cx="4592718" cy="203218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a:t>A full Legislative Matrix can be found by visiting the State Relations page on the Chancellor’s Office website.</a:t>
          </a:r>
          <a:endParaRPr lang="en-US" sz="2800" kern="1200"/>
        </a:p>
      </dsp:txBody>
      <dsp:txXfrm>
        <a:off x="99203" y="2660722"/>
        <a:ext cx="4394312" cy="1833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D2492-5A1D-4A87-9B18-D8359564C99A}">
      <dsp:nvSpPr>
        <dsp:cNvPr id="0" name=""/>
        <dsp:cNvSpPr/>
      </dsp:nvSpPr>
      <dsp:spPr>
        <a:xfrm>
          <a:off x="0" y="2664046"/>
          <a:ext cx="6618653" cy="0"/>
        </a:xfrm>
        <a:prstGeom prst="lin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911223-0C02-4C6D-B909-FE61FA11E28E}">
      <dsp:nvSpPr>
        <dsp:cNvPr id="0" name=""/>
        <dsp:cNvSpPr/>
      </dsp:nvSpPr>
      <dsp:spPr>
        <a:xfrm>
          <a:off x="135475" y="1651708"/>
          <a:ext cx="1939575" cy="639371"/>
        </a:xfrm>
        <a:prstGeom prst="rect">
          <a:avLst/>
        </a:prstGeom>
        <a:solidFill>
          <a:schemeClr val="accent6"/>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933450">
            <a:lnSpc>
              <a:spcPct val="90000"/>
            </a:lnSpc>
            <a:spcBef>
              <a:spcPct val="0"/>
            </a:spcBef>
            <a:spcAft>
              <a:spcPct val="35000"/>
            </a:spcAft>
            <a:buNone/>
            <a:defRPr b="1"/>
          </a:pPr>
          <a:r>
            <a:rPr lang="en-US" sz="2100" kern="1200"/>
            <a:t>February</a:t>
          </a:r>
        </a:p>
      </dsp:txBody>
      <dsp:txXfrm>
        <a:off x="135475" y="1651708"/>
        <a:ext cx="1939575" cy="639371"/>
      </dsp:txXfrm>
    </dsp:sp>
    <dsp:sp modelId="{31318F9E-0CBD-4CB7-B8EC-0D6193D1AE36}">
      <dsp:nvSpPr>
        <dsp:cNvPr id="0" name=""/>
        <dsp:cNvSpPr/>
      </dsp:nvSpPr>
      <dsp:spPr>
        <a:xfrm>
          <a:off x="135475" y="645198"/>
          <a:ext cx="1939575" cy="100650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0025" tIns="200025" rIns="200025" bIns="200025" numCol="1" spcCol="1270" anchor="ctr" anchorCtr="0">
          <a:noAutofit/>
        </a:bodyPr>
        <a:lstStyle/>
        <a:p>
          <a:pPr marL="0" lvl="0" indent="0" algn="l" defTabSz="933450">
            <a:lnSpc>
              <a:spcPct val="90000"/>
            </a:lnSpc>
            <a:spcBef>
              <a:spcPct val="0"/>
            </a:spcBef>
            <a:spcAft>
              <a:spcPct val="35000"/>
            </a:spcAft>
            <a:buNone/>
          </a:pPr>
          <a:r>
            <a:rPr lang="en-US" sz="2100" kern="1200"/>
            <a:t>Bill Introductions</a:t>
          </a:r>
        </a:p>
      </dsp:txBody>
      <dsp:txXfrm>
        <a:off x="135475" y="645198"/>
        <a:ext cx="1939575" cy="1006509"/>
      </dsp:txXfrm>
    </dsp:sp>
    <dsp:sp modelId="{3C8810A7-54AB-42DE-B56C-776DA4A52F07}">
      <dsp:nvSpPr>
        <dsp:cNvPr id="0" name=""/>
        <dsp:cNvSpPr/>
      </dsp:nvSpPr>
      <dsp:spPr>
        <a:xfrm>
          <a:off x="1105263" y="2291079"/>
          <a:ext cx="0" cy="372966"/>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4ECF10C-1972-4F27-B5A0-69C5E216EBCB}">
      <dsp:nvSpPr>
        <dsp:cNvPr id="0" name=""/>
        <dsp:cNvSpPr/>
      </dsp:nvSpPr>
      <dsp:spPr>
        <a:xfrm>
          <a:off x="1237507" y="3037012"/>
          <a:ext cx="1939575" cy="639371"/>
        </a:xfrm>
        <a:prstGeom prst="rect">
          <a:avLst/>
        </a:prstGeom>
        <a:solidFill>
          <a:schemeClr val="accent2"/>
        </a:solidFill>
        <a:ln w="12700" cap="flat" cmpd="sng" algn="ctr">
          <a:solidFill>
            <a:schemeClr val="accent5">
              <a:hueOff val="-139173"/>
              <a:satOff val="-5991"/>
              <a:lumOff val="524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933450">
            <a:lnSpc>
              <a:spcPct val="90000"/>
            </a:lnSpc>
            <a:spcBef>
              <a:spcPct val="0"/>
            </a:spcBef>
            <a:spcAft>
              <a:spcPct val="35000"/>
            </a:spcAft>
            <a:buNone/>
            <a:defRPr b="1"/>
          </a:pPr>
          <a:r>
            <a:rPr lang="en-US" sz="2100" kern="1200"/>
            <a:t>March–May</a:t>
          </a:r>
        </a:p>
      </dsp:txBody>
      <dsp:txXfrm>
        <a:off x="1237507" y="3037012"/>
        <a:ext cx="1939575" cy="639371"/>
      </dsp:txXfrm>
    </dsp:sp>
    <dsp:sp modelId="{7B457A59-A7AD-4F1E-937F-E251C9BC6E2A}">
      <dsp:nvSpPr>
        <dsp:cNvPr id="0" name=""/>
        <dsp:cNvSpPr/>
      </dsp:nvSpPr>
      <dsp:spPr>
        <a:xfrm>
          <a:off x="1237507" y="3676383"/>
          <a:ext cx="1939575" cy="1006509"/>
        </a:xfrm>
        <a:prstGeom prst="rect">
          <a:avLst/>
        </a:prstGeom>
        <a:solidFill>
          <a:schemeClr val="accent5">
            <a:tint val="40000"/>
            <a:alpha val="90000"/>
            <a:hueOff val="-263905"/>
            <a:satOff val="7514"/>
            <a:lumOff val="855"/>
            <a:alphaOff val="0"/>
          </a:schemeClr>
        </a:solidFill>
        <a:ln w="12700" cap="flat" cmpd="sng" algn="ctr">
          <a:solidFill>
            <a:schemeClr val="accent5">
              <a:tint val="40000"/>
              <a:alpha val="90000"/>
              <a:hueOff val="-263905"/>
              <a:satOff val="7514"/>
              <a:lumOff val="8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0025" tIns="200025" rIns="200025" bIns="200025" numCol="1" spcCol="1270" anchor="ctr" anchorCtr="0">
          <a:noAutofit/>
        </a:bodyPr>
        <a:lstStyle/>
        <a:p>
          <a:pPr marL="0" lvl="0" indent="0" algn="l" defTabSz="933450">
            <a:lnSpc>
              <a:spcPct val="90000"/>
            </a:lnSpc>
            <a:spcBef>
              <a:spcPct val="0"/>
            </a:spcBef>
            <a:spcAft>
              <a:spcPct val="35000"/>
            </a:spcAft>
            <a:buNone/>
          </a:pPr>
          <a:r>
            <a:rPr lang="en-US" sz="2100" kern="1200"/>
            <a:t>1st House Hearings</a:t>
          </a:r>
        </a:p>
      </dsp:txBody>
      <dsp:txXfrm>
        <a:off x="1237507" y="3676383"/>
        <a:ext cx="1939575" cy="1006509"/>
      </dsp:txXfrm>
    </dsp:sp>
    <dsp:sp modelId="{32211BDE-BFA4-42EB-BEB3-B53D5D1148E0}">
      <dsp:nvSpPr>
        <dsp:cNvPr id="0" name=""/>
        <dsp:cNvSpPr/>
      </dsp:nvSpPr>
      <dsp:spPr>
        <a:xfrm>
          <a:off x="2207295" y="2664045"/>
          <a:ext cx="0" cy="372966"/>
        </a:xfrm>
        <a:prstGeom prst="line">
          <a:avLst/>
        </a:prstGeom>
        <a:noFill/>
        <a:ln w="6350" cap="flat" cmpd="sng" algn="ctr">
          <a:solidFill>
            <a:schemeClr val="accent5">
              <a:hueOff val="-139173"/>
              <a:satOff val="-5991"/>
              <a:lumOff val="5245"/>
              <a:alphaOff val="0"/>
            </a:schemeClr>
          </a:solidFill>
          <a:prstDash val="solid"/>
          <a:miter lim="800000"/>
        </a:ln>
        <a:effectLst/>
      </dsp:spPr>
      <dsp:style>
        <a:lnRef idx="1">
          <a:scrgbClr r="0" g="0" b="0"/>
        </a:lnRef>
        <a:fillRef idx="0">
          <a:scrgbClr r="0" g="0" b="0"/>
        </a:fillRef>
        <a:effectRef idx="0">
          <a:scrgbClr r="0" g="0" b="0"/>
        </a:effectRef>
        <a:fontRef idx="minor"/>
      </dsp:style>
    </dsp:sp>
    <dsp:sp modelId="{5DF19BD6-9E99-4622-AAF9-1A27DA932422}">
      <dsp:nvSpPr>
        <dsp:cNvPr id="0" name=""/>
        <dsp:cNvSpPr/>
      </dsp:nvSpPr>
      <dsp:spPr>
        <a:xfrm rot="2700000">
          <a:off x="1063820" y="2622603"/>
          <a:ext cx="82885" cy="82885"/>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622EC02-640D-4EB4-9035-FBFA6AC3B9DA}">
      <dsp:nvSpPr>
        <dsp:cNvPr id="0" name=""/>
        <dsp:cNvSpPr/>
      </dsp:nvSpPr>
      <dsp:spPr>
        <a:xfrm rot="2700000">
          <a:off x="2165852" y="2622603"/>
          <a:ext cx="82885" cy="82885"/>
        </a:xfrm>
        <a:prstGeom prst="rect">
          <a:avLst/>
        </a:prstGeom>
        <a:solidFill>
          <a:schemeClr val="accent5">
            <a:hueOff val="-139173"/>
            <a:satOff val="-5991"/>
            <a:lumOff val="5245"/>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9465CD-B7D0-4EB0-B926-6C70B134E63A}">
      <dsp:nvSpPr>
        <dsp:cNvPr id="0" name=""/>
        <dsp:cNvSpPr/>
      </dsp:nvSpPr>
      <dsp:spPr>
        <a:xfrm>
          <a:off x="2339539" y="1651708"/>
          <a:ext cx="1939575" cy="639371"/>
        </a:xfrm>
        <a:prstGeom prst="rect">
          <a:avLst/>
        </a:prstGeom>
        <a:solidFill>
          <a:schemeClr val="accent5">
            <a:hueOff val="-278346"/>
            <a:satOff val="-11981"/>
            <a:lumOff val="10490"/>
            <a:alphaOff val="0"/>
          </a:schemeClr>
        </a:solidFill>
        <a:ln w="12700" cap="flat" cmpd="sng" algn="ctr">
          <a:solidFill>
            <a:schemeClr val="accent5">
              <a:hueOff val="-278346"/>
              <a:satOff val="-11981"/>
              <a:lumOff val="1049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933450">
            <a:lnSpc>
              <a:spcPct val="90000"/>
            </a:lnSpc>
            <a:spcBef>
              <a:spcPct val="0"/>
            </a:spcBef>
            <a:spcAft>
              <a:spcPct val="35000"/>
            </a:spcAft>
            <a:buNone/>
            <a:defRPr b="1"/>
          </a:pPr>
          <a:r>
            <a:rPr lang="en-US" sz="2100" kern="1200"/>
            <a:t>June–August</a:t>
          </a:r>
        </a:p>
      </dsp:txBody>
      <dsp:txXfrm>
        <a:off x="2339539" y="1651708"/>
        <a:ext cx="1939575" cy="639371"/>
      </dsp:txXfrm>
    </dsp:sp>
    <dsp:sp modelId="{A1066385-520D-4B8D-BA8D-A97907A9C096}">
      <dsp:nvSpPr>
        <dsp:cNvPr id="0" name=""/>
        <dsp:cNvSpPr/>
      </dsp:nvSpPr>
      <dsp:spPr>
        <a:xfrm>
          <a:off x="2339539" y="645198"/>
          <a:ext cx="1939575" cy="1006509"/>
        </a:xfrm>
        <a:prstGeom prst="rect">
          <a:avLst/>
        </a:prstGeom>
        <a:solidFill>
          <a:schemeClr val="accent5">
            <a:tint val="40000"/>
            <a:alpha val="90000"/>
            <a:hueOff val="-527810"/>
            <a:satOff val="15028"/>
            <a:lumOff val="1711"/>
            <a:alphaOff val="0"/>
          </a:schemeClr>
        </a:solidFill>
        <a:ln w="12700" cap="flat" cmpd="sng" algn="ctr">
          <a:solidFill>
            <a:schemeClr val="accent5">
              <a:tint val="40000"/>
              <a:alpha val="90000"/>
              <a:hueOff val="-527810"/>
              <a:satOff val="15028"/>
              <a:lumOff val="171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0025" tIns="200025" rIns="200025" bIns="200025" numCol="1" spcCol="1270" anchor="ctr" anchorCtr="0">
          <a:noAutofit/>
        </a:bodyPr>
        <a:lstStyle/>
        <a:p>
          <a:pPr marL="0" lvl="0" indent="0" algn="l" defTabSz="933450">
            <a:lnSpc>
              <a:spcPct val="90000"/>
            </a:lnSpc>
            <a:spcBef>
              <a:spcPct val="0"/>
            </a:spcBef>
            <a:spcAft>
              <a:spcPct val="35000"/>
            </a:spcAft>
            <a:buNone/>
          </a:pPr>
          <a:r>
            <a:rPr lang="en-US" sz="2100" kern="1200"/>
            <a:t>2nd House Hearings</a:t>
          </a:r>
        </a:p>
      </dsp:txBody>
      <dsp:txXfrm>
        <a:off x="2339539" y="645198"/>
        <a:ext cx="1939575" cy="1006509"/>
      </dsp:txXfrm>
    </dsp:sp>
    <dsp:sp modelId="{466BD3E5-A9C4-4C75-B037-55C3C3ACD310}">
      <dsp:nvSpPr>
        <dsp:cNvPr id="0" name=""/>
        <dsp:cNvSpPr/>
      </dsp:nvSpPr>
      <dsp:spPr>
        <a:xfrm>
          <a:off x="3309326" y="2291079"/>
          <a:ext cx="0" cy="372966"/>
        </a:xfrm>
        <a:prstGeom prst="line">
          <a:avLst/>
        </a:prstGeom>
        <a:noFill/>
        <a:ln w="6350" cap="flat" cmpd="sng" algn="ctr">
          <a:solidFill>
            <a:schemeClr val="accent5">
              <a:hueOff val="-278346"/>
              <a:satOff val="-11981"/>
              <a:lumOff val="1049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7C59A17-5990-4206-AB5C-9A112B9D83A0}">
      <dsp:nvSpPr>
        <dsp:cNvPr id="0" name=""/>
        <dsp:cNvSpPr/>
      </dsp:nvSpPr>
      <dsp:spPr>
        <a:xfrm>
          <a:off x="3441570" y="3037012"/>
          <a:ext cx="1939575" cy="639371"/>
        </a:xfrm>
        <a:prstGeom prst="rect">
          <a:avLst/>
        </a:prstGeom>
        <a:solidFill>
          <a:schemeClr val="accent5">
            <a:hueOff val="-417519"/>
            <a:satOff val="-17972"/>
            <a:lumOff val="15735"/>
            <a:alphaOff val="0"/>
          </a:schemeClr>
        </a:solidFill>
        <a:ln w="12700" cap="flat" cmpd="sng" algn="ctr">
          <a:solidFill>
            <a:schemeClr val="accent5">
              <a:hueOff val="-417519"/>
              <a:satOff val="-17972"/>
              <a:lumOff val="1573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933450">
            <a:lnSpc>
              <a:spcPct val="90000"/>
            </a:lnSpc>
            <a:spcBef>
              <a:spcPct val="0"/>
            </a:spcBef>
            <a:spcAft>
              <a:spcPct val="35000"/>
            </a:spcAft>
            <a:buNone/>
            <a:defRPr b="1"/>
          </a:pPr>
          <a:r>
            <a:rPr lang="en-US" sz="2100" kern="1200"/>
            <a:t>September</a:t>
          </a:r>
        </a:p>
      </dsp:txBody>
      <dsp:txXfrm>
        <a:off x="3441570" y="3037012"/>
        <a:ext cx="1939575" cy="639371"/>
      </dsp:txXfrm>
    </dsp:sp>
    <dsp:sp modelId="{8FF4DA0B-3301-429F-A679-F1F71553D022}">
      <dsp:nvSpPr>
        <dsp:cNvPr id="0" name=""/>
        <dsp:cNvSpPr/>
      </dsp:nvSpPr>
      <dsp:spPr>
        <a:xfrm>
          <a:off x="3441570" y="3676383"/>
          <a:ext cx="1939575" cy="1006509"/>
        </a:xfrm>
        <a:prstGeom prst="rect">
          <a:avLst/>
        </a:prstGeom>
        <a:solidFill>
          <a:schemeClr val="accent5">
            <a:tint val="40000"/>
            <a:alpha val="90000"/>
            <a:hueOff val="-791715"/>
            <a:satOff val="22542"/>
            <a:lumOff val="2566"/>
            <a:alphaOff val="0"/>
          </a:schemeClr>
        </a:solidFill>
        <a:ln w="12700" cap="flat" cmpd="sng" algn="ctr">
          <a:solidFill>
            <a:schemeClr val="accent5">
              <a:tint val="40000"/>
              <a:alpha val="90000"/>
              <a:hueOff val="-791715"/>
              <a:satOff val="22542"/>
              <a:lumOff val="256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0025" tIns="200025" rIns="200025" bIns="200025" numCol="1" spcCol="1270" anchor="ctr" anchorCtr="0">
          <a:noAutofit/>
        </a:bodyPr>
        <a:lstStyle/>
        <a:p>
          <a:pPr marL="0" lvl="0" indent="0" algn="l" defTabSz="933450">
            <a:lnSpc>
              <a:spcPct val="90000"/>
            </a:lnSpc>
            <a:spcBef>
              <a:spcPct val="0"/>
            </a:spcBef>
            <a:spcAft>
              <a:spcPct val="35000"/>
            </a:spcAft>
            <a:buNone/>
          </a:pPr>
          <a:r>
            <a:rPr lang="en-US" sz="2100" kern="1200"/>
            <a:t>Legislative Deadline</a:t>
          </a:r>
        </a:p>
      </dsp:txBody>
      <dsp:txXfrm>
        <a:off x="3441570" y="3676383"/>
        <a:ext cx="1939575" cy="1006509"/>
      </dsp:txXfrm>
    </dsp:sp>
    <dsp:sp modelId="{9F144477-CB0D-4929-9E36-6AADF58557F1}">
      <dsp:nvSpPr>
        <dsp:cNvPr id="0" name=""/>
        <dsp:cNvSpPr/>
      </dsp:nvSpPr>
      <dsp:spPr>
        <a:xfrm>
          <a:off x="4411358" y="2664045"/>
          <a:ext cx="0" cy="372966"/>
        </a:xfrm>
        <a:prstGeom prst="line">
          <a:avLst/>
        </a:prstGeom>
        <a:noFill/>
        <a:ln w="6350" cap="flat" cmpd="sng" algn="ctr">
          <a:solidFill>
            <a:schemeClr val="accent5">
              <a:hueOff val="-417519"/>
              <a:satOff val="-17972"/>
              <a:lumOff val="15735"/>
              <a:alphaOff val="0"/>
            </a:schemeClr>
          </a:solidFill>
          <a:prstDash val="solid"/>
          <a:miter lim="800000"/>
        </a:ln>
        <a:effectLst/>
      </dsp:spPr>
      <dsp:style>
        <a:lnRef idx="1">
          <a:scrgbClr r="0" g="0" b="0"/>
        </a:lnRef>
        <a:fillRef idx="0">
          <a:scrgbClr r="0" g="0" b="0"/>
        </a:fillRef>
        <a:effectRef idx="0">
          <a:scrgbClr r="0" g="0" b="0"/>
        </a:effectRef>
        <a:fontRef idx="minor"/>
      </dsp:style>
    </dsp:sp>
    <dsp:sp modelId="{38CBF83D-4F0F-4F17-9C6F-6FEB13260B3D}">
      <dsp:nvSpPr>
        <dsp:cNvPr id="0" name=""/>
        <dsp:cNvSpPr/>
      </dsp:nvSpPr>
      <dsp:spPr>
        <a:xfrm rot="2700000">
          <a:off x="3267884" y="2622603"/>
          <a:ext cx="82885" cy="82885"/>
        </a:xfrm>
        <a:prstGeom prst="rect">
          <a:avLst/>
        </a:prstGeom>
        <a:solidFill>
          <a:schemeClr val="accent5">
            <a:hueOff val="-278346"/>
            <a:satOff val="-11981"/>
            <a:lumOff val="1049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01A83C7-2481-47EC-9188-F0E1B100E8C8}">
      <dsp:nvSpPr>
        <dsp:cNvPr id="0" name=""/>
        <dsp:cNvSpPr/>
      </dsp:nvSpPr>
      <dsp:spPr>
        <a:xfrm rot="2700000">
          <a:off x="4369915" y="2622603"/>
          <a:ext cx="82885" cy="82885"/>
        </a:xfrm>
        <a:prstGeom prst="rect">
          <a:avLst/>
        </a:prstGeom>
        <a:solidFill>
          <a:schemeClr val="accent5">
            <a:hueOff val="-417519"/>
            <a:satOff val="-17972"/>
            <a:lumOff val="15735"/>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81D663D-35D2-47B9-8A78-C8E372404E12}">
      <dsp:nvSpPr>
        <dsp:cNvPr id="0" name=""/>
        <dsp:cNvSpPr/>
      </dsp:nvSpPr>
      <dsp:spPr>
        <a:xfrm>
          <a:off x="4543602" y="1651708"/>
          <a:ext cx="1939575" cy="639371"/>
        </a:xfrm>
        <a:prstGeom prst="rect">
          <a:avLst/>
        </a:prstGeom>
        <a:solidFill>
          <a:schemeClr val="accent5">
            <a:hueOff val="-556692"/>
            <a:satOff val="-23963"/>
            <a:lumOff val="20980"/>
            <a:alphaOff val="0"/>
          </a:schemeClr>
        </a:solidFill>
        <a:ln w="12700" cap="flat" cmpd="sng" algn="ctr">
          <a:solidFill>
            <a:schemeClr val="accent5">
              <a:hueOff val="-556692"/>
              <a:satOff val="-23963"/>
              <a:lumOff val="2098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933450">
            <a:lnSpc>
              <a:spcPct val="90000"/>
            </a:lnSpc>
            <a:spcBef>
              <a:spcPct val="0"/>
            </a:spcBef>
            <a:spcAft>
              <a:spcPct val="35000"/>
            </a:spcAft>
            <a:buNone/>
            <a:defRPr b="1"/>
          </a:pPr>
          <a:r>
            <a:rPr lang="en-US" sz="2100" kern="1200"/>
            <a:t>October</a:t>
          </a:r>
        </a:p>
      </dsp:txBody>
      <dsp:txXfrm>
        <a:off x="4543602" y="1651708"/>
        <a:ext cx="1939575" cy="639371"/>
      </dsp:txXfrm>
    </dsp:sp>
    <dsp:sp modelId="{CF05C523-3E61-413E-B72B-3B05B2297F4B}">
      <dsp:nvSpPr>
        <dsp:cNvPr id="0" name=""/>
        <dsp:cNvSpPr/>
      </dsp:nvSpPr>
      <dsp:spPr>
        <a:xfrm>
          <a:off x="4543602" y="645198"/>
          <a:ext cx="1939575" cy="1006509"/>
        </a:xfrm>
        <a:prstGeom prst="rect">
          <a:avLst/>
        </a:prstGeom>
        <a:solidFill>
          <a:schemeClr val="accent5">
            <a:tint val="40000"/>
            <a:alpha val="90000"/>
            <a:hueOff val="-1055620"/>
            <a:satOff val="30056"/>
            <a:lumOff val="3422"/>
            <a:alphaOff val="0"/>
          </a:schemeClr>
        </a:solidFill>
        <a:ln w="12700" cap="flat" cmpd="sng" algn="ctr">
          <a:solidFill>
            <a:schemeClr val="accent5">
              <a:tint val="40000"/>
              <a:alpha val="90000"/>
              <a:hueOff val="-1055620"/>
              <a:satOff val="30056"/>
              <a:lumOff val="34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0025" tIns="200025" rIns="200025" bIns="200025" numCol="1" spcCol="1270" anchor="ctr" anchorCtr="0">
          <a:noAutofit/>
        </a:bodyPr>
        <a:lstStyle/>
        <a:p>
          <a:pPr marL="0" lvl="0" indent="0" algn="l" defTabSz="933450">
            <a:lnSpc>
              <a:spcPct val="90000"/>
            </a:lnSpc>
            <a:spcBef>
              <a:spcPct val="0"/>
            </a:spcBef>
            <a:spcAft>
              <a:spcPct val="35000"/>
            </a:spcAft>
            <a:buNone/>
          </a:pPr>
          <a:r>
            <a:rPr lang="en-US" sz="2100" kern="1200"/>
            <a:t>Governor’s Final Actions</a:t>
          </a:r>
        </a:p>
      </dsp:txBody>
      <dsp:txXfrm>
        <a:off x="4543602" y="645198"/>
        <a:ext cx="1939575" cy="1006509"/>
      </dsp:txXfrm>
    </dsp:sp>
    <dsp:sp modelId="{CFC74056-45A4-4C44-9EC4-9192C369EEF3}">
      <dsp:nvSpPr>
        <dsp:cNvPr id="0" name=""/>
        <dsp:cNvSpPr/>
      </dsp:nvSpPr>
      <dsp:spPr>
        <a:xfrm>
          <a:off x="5513390" y="2291079"/>
          <a:ext cx="0" cy="372966"/>
        </a:xfrm>
        <a:prstGeom prst="line">
          <a:avLst/>
        </a:prstGeom>
        <a:noFill/>
        <a:ln w="6350" cap="flat" cmpd="sng" algn="ctr">
          <a:solidFill>
            <a:schemeClr val="accent5">
              <a:hueOff val="-556692"/>
              <a:satOff val="-23963"/>
              <a:lumOff val="2098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94612D6-2580-41F9-A878-0AFF664EE32E}">
      <dsp:nvSpPr>
        <dsp:cNvPr id="0" name=""/>
        <dsp:cNvSpPr/>
      </dsp:nvSpPr>
      <dsp:spPr>
        <a:xfrm rot="2700000">
          <a:off x="5471947" y="2622603"/>
          <a:ext cx="82885" cy="82885"/>
        </a:xfrm>
        <a:prstGeom prst="rect">
          <a:avLst/>
        </a:prstGeom>
        <a:solidFill>
          <a:schemeClr val="accent5">
            <a:hueOff val="-556692"/>
            <a:satOff val="-23963"/>
            <a:lumOff val="2098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7FEC8-8C91-4A72-931C-2F7C663A246B}">
      <dsp:nvSpPr>
        <dsp:cNvPr id="0" name=""/>
        <dsp:cNvSpPr/>
      </dsp:nvSpPr>
      <dsp:spPr>
        <a:xfrm>
          <a:off x="0" y="0"/>
          <a:ext cx="114888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35560A-1371-474C-B7AA-04B717198C54}">
      <dsp:nvSpPr>
        <dsp:cNvPr id="0" name=""/>
        <dsp:cNvSpPr/>
      </dsp:nvSpPr>
      <dsp:spPr>
        <a:xfrm>
          <a:off x="0" y="0"/>
          <a:ext cx="11481929" cy="5444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ctr" defTabSz="1111250">
            <a:lnSpc>
              <a:spcPct val="90000"/>
            </a:lnSpc>
            <a:spcBef>
              <a:spcPct val="0"/>
            </a:spcBef>
            <a:spcAft>
              <a:spcPct val="35000"/>
            </a:spcAft>
            <a:buNone/>
          </a:pPr>
          <a:endParaRPr lang="en-US" sz="2500" kern="1200"/>
        </a:p>
        <a:p>
          <a:pPr marL="0" lvl="0" indent="0" algn="ctr" defTabSz="1111250">
            <a:lnSpc>
              <a:spcPct val="90000"/>
            </a:lnSpc>
            <a:spcBef>
              <a:spcPct val="0"/>
            </a:spcBef>
            <a:spcAft>
              <a:spcPct val="35000"/>
            </a:spcAft>
            <a:buNone/>
          </a:pPr>
          <a:endParaRPr lang="en-US" sz="2500" kern="1200"/>
        </a:p>
        <a:p>
          <a:pPr marL="0" lvl="0" indent="0" algn="ctr" defTabSz="1111250">
            <a:lnSpc>
              <a:spcPct val="90000"/>
            </a:lnSpc>
            <a:spcBef>
              <a:spcPct val="0"/>
            </a:spcBef>
            <a:spcAft>
              <a:spcPct val="35000"/>
            </a:spcAft>
            <a:buNone/>
          </a:pPr>
          <a:endParaRPr lang="en-US" sz="2500" kern="1200"/>
        </a:p>
        <a:p>
          <a:pPr marL="0" lvl="0" indent="0" algn="ctr" defTabSz="1111250" rtl="0">
            <a:lnSpc>
              <a:spcPct val="90000"/>
            </a:lnSpc>
            <a:spcBef>
              <a:spcPct val="0"/>
            </a:spcBef>
            <a:spcAft>
              <a:spcPct val="35000"/>
            </a:spcAft>
            <a:buNone/>
          </a:pPr>
          <a:endParaRPr lang="en-US" sz="4000" kern="1200">
            <a:latin typeface="Source Sans Pro"/>
          </a:endParaRPr>
        </a:p>
        <a:p>
          <a:pPr marL="0" lvl="0" indent="0" algn="ctr" defTabSz="1111250" rtl="0">
            <a:lnSpc>
              <a:spcPct val="90000"/>
            </a:lnSpc>
            <a:spcBef>
              <a:spcPct val="0"/>
            </a:spcBef>
            <a:spcAft>
              <a:spcPct val="35000"/>
            </a:spcAft>
            <a:buNone/>
          </a:pPr>
          <a:r>
            <a:rPr lang="en-US" sz="4000" kern="1200">
              <a:latin typeface="Source Sans Pro"/>
            </a:rPr>
            <a:t>Government Relations Contact</a:t>
          </a:r>
          <a:endParaRPr lang="en-US" kern="1200">
            <a:solidFill>
              <a:srgbClr val="000000"/>
            </a:solidFill>
            <a:latin typeface="Source Sans Pro"/>
            <a:ea typeface="Source Sans Pro"/>
            <a:cs typeface="Calibri"/>
          </a:endParaRPr>
        </a:p>
        <a:p>
          <a:pPr marL="0" lvl="0" indent="0" algn="ctr" defTabSz="1111250" rtl="0">
            <a:lnSpc>
              <a:spcPct val="90000"/>
            </a:lnSpc>
            <a:spcBef>
              <a:spcPct val="0"/>
            </a:spcBef>
            <a:spcAft>
              <a:spcPct val="35000"/>
            </a:spcAft>
            <a:buNone/>
          </a:pPr>
          <a:r>
            <a:rPr lang="en-US" kern="1200">
              <a:latin typeface="Source Sans Pro"/>
            </a:rPr>
            <a:t> </a:t>
          </a:r>
          <a:r>
            <a:rPr lang="en-US" kern="1200">
              <a:latin typeface="Source Sans Pro"/>
              <a:hlinkClick xmlns:r="http://schemas.openxmlformats.org/officeDocument/2006/relationships" r:id="rId1"/>
            </a:rPr>
            <a:t>govrelations@cccco.edu</a:t>
          </a:r>
          <a:endParaRPr lang="en-US" kern="1200">
            <a:hlinkClick xmlns:r="http://schemas.openxmlformats.org/officeDocument/2006/relationships" r:id="rId1"/>
          </a:endParaRPr>
        </a:p>
        <a:p>
          <a:pPr marL="0" lvl="0" indent="0" algn="ctr" defTabSz="1111250">
            <a:lnSpc>
              <a:spcPct val="90000"/>
            </a:lnSpc>
            <a:spcBef>
              <a:spcPct val="0"/>
            </a:spcBef>
            <a:spcAft>
              <a:spcPct val="35000"/>
            </a:spcAft>
            <a:buNone/>
          </a:pPr>
          <a:r>
            <a:rPr lang="en-US" b="0" kern="1200">
              <a:latin typeface="Source Sans Pro"/>
              <a:hlinkClick xmlns:r="http://schemas.openxmlformats.org/officeDocument/2006/relationships" r:id="rId2"/>
            </a:rPr>
            <a:t>imajid@cccco.edu</a:t>
          </a:r>
          <a:endParaRPr lang="en-US" b="0" kern="1200">
            <a:latin typeface="Source Sans Pro"/>
          </a:endParaRPr>
        </a:p>
        <a:p>
          <a:pPr marL="0" lvl="0" indent="0" algn="ctr" defTabSz="1111250" rtl="0">
            <a:lnSpc>
              <a:spcPct val="90000"/>
            </a:lnSpc>
            <a:spcBef>
              <a:spcPct val="0"/>
            </a:spcBef>
            <a:spcAft>
              <a:spcPct val="35000"/>
            </a:spcAft>
            <a:buNone/>
          </a:pPr>
          <a:endParaRPr lang="en-US" b="0" kern="1200">
            <a:latin typeface="Source Sans Pro"/>
          </a:endParaRPr>
        </a:p>
        <a:p>
          <a:pPr marL="0" lvl="0" indent="0" algn="ctr" defTabSz="1111250" rtl="0">
            <a:lnSpc>
              <a:spcPct val="90000"/>
            </a:lnSpc>
            <a:spcBef>
              <a:spcPct val="0"/>
            </a:spcBef>
            <a:spcAft>
              <a:spcPct val="35000"/>
            </a:spcAft>
            <a:buNone/>
          </a:pPr>
          <a:endParaRPr lang="en-US" sz="4000" kern="1200"/>
        </a:p>
      </dsp:txBody>
      <dsp:txXfrm>
        <a:off x="0" y="0"/>
        <a:ext cx="11481929" cy="54444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D8F9F-82DA-495B-9482-939900019078}">
      <dsp:nvSpPr>
        <dsp:cNvPr id="0" name=""/>
        <dsp:cNvSpPr/>
      </dsp:nvSpPr>
      <dsp:spPr>
        <a:xfrm>
          <a:off x="478559" y="1784430"/>
          <a:ext cx="3330996" cy="2700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b="1" kern="1200"/>
            <a:t>Dual Enrollment</a:t>
          </a:r>
        </a:p>
        <a:p>
          <a:pPr marL="0" lvl="0" indent="0" algn="ctr" defTabSz="1600200">
            <a:lnSpc>
              <a:spcPct val="90000"/>
            </a:lnSpc>
            <a:spcBef>
              <a:spcPct val="0"/>
            </a:spcBef>
            <a:spcAft>
              <a:spcPct val="35000"/>
            </a:spcAft>
            <a:buNone/>
          </a:pPr>
          <a:r>
            <a:rPr lang="en-US" sz="2000" b="0" i="0" u="none" strike="noStrike" kern="1200" baseline="0"/>
            <a:t>college course-taking by students who are simultaneously enrolled in high school or adult education programs</a:t>
          </a:r>
          <a:endParaRPr lang="en-US" sz="2000" b="1" kern="1200"/>
        </a:p>
      </dsp:txBody>
      <dsp:txXfrm>
        <a:off x="557651" y="1863522"/>
        <a:ext cx="3172812" cy="2542216"/>
      </dsp:txXfrm>
    </dsp:sp>
    <dsp:sp modelId="{DEC6A600-C502-4962-BED3-EF9E5DFCDE06}">
      <dsp:nvSpPr>
        <dsp:cNvPr id="0" name=""/>
        <dsp:cNvSpPr/>
      </dsp:nvSpPr>
      <dsp:spPr>
        <a:xfrm rot="17499780">
          <a:off x="3087073" y="2053214"/>
          <a:ext cx="2290495" cy="34112"/>
        </a:xfrm>
        <a:custGeom>
          <a:avLst/>
          <a:gdLst/>
          <a:ahLst/>
          <a:cxnLst/>
          <a:rect l="0" t="0" r="0" b="0"/>
          <a:pathLst>
            <a:path>
              <a:moveTo>
                <a:pt x="0" y="17056"/>
              </a:moveTo>
              <a:lnTo>
                <a:pt x="2290495" y="170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175058" y="2013008"/>
        <a:ext cx="114524" cy="114524"/>
      </dsp:txXfrm>
    </dsp:sp>
    <dsp:sp modelId="{0371B12C-6451-4D39-A253-345FF33E5C17}">
      <dsp:nvSpPr>
        <dsp:cNvPr id="0" name=""/>
        <dsp:cNvSpPr/>
      </dsp:nvSpPr>
      <dsp:spPr>
        <a:xfrm>
          <a:off x="4655085" y="400251"/>
          <a:ext cx="2784221" cy="12113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a:t> </a:t>
          </a:r>
          <a:r>
            <a:rPr lang="en-US" sz="1800" b="1" kern="1200"/>
            <a:t>Non-College and Career Access Pathways</a:t>
          </a:r>
          <a:r>
            <a:rPr lang="en-US" sz="1800" b="0" kern="1200"/>
            <a:t> </a:t>
          </a:r>
        </a:p>
        <a:p>
          <a:pPr marL="0" lvl="0" indent="0" algn="ctr" defTabSz="666750">
            <a:lnSpc>
              <a:spcPct val="90000"/>
            </a:lnSpc>
            <a:spcBef>
              <a:spcPct val="0"/>
            </a:spcBef>
            <a:spcAft>
              <a:spcPct val="35000"/>
            </a:spcAft>
            <a:buNone/>
          </a:pPr>
          <a:r>
            <a:rPr lang="en-US" sz="1800" b="0" kern="1200"/>
            <a:t>(Non-CCAP)</a:t>
          </a:r>
        </a:p>
      </dsp:txBody>
      <dsp:txXfrm>
        <a:off x="4690563" y="435729"/>
        <a:ext cx="2713265" cy="1140362"/>
      </dsp:txXfrm>
    </dsp:sp>
    <dsp:sp modelId="{2E26C5F7-4323-4CCE-9CEE-C5C0343CC7B8}">
      <dsp:nvSpPr>
        <dsp:cNvPr id="0" name=""/>
        <dsp:cNvSpPr/>
      </dsp:nvSpPr>
      <dsp:spPr>
        <a:xfrm rot="20272797">
          <a:off x="7404722" y="811923"/>
          <a:ext cx="939752" cy="34112"/>
        </a:xfrm>
        <a:custGeom>
          <a:avLst/>
          <a:gdLst/>
          <a:ahLst/>
          <a:cxnLst/>
          <a:rect l="0" t="0" r="0" b="0"/>
          <a:pathLst>
            <a:path>
              <a:moveTo>
                <a:pt x="0" y="17056"/>
              </a:moveTo>
              <a:lnTo>
                <a:pt x="939752" y="170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51104" y="805485"/>
        <a:ext cx="46987" cy="46987"/>
      </dsp:txXfrm>
    </dsp:sp>
    <dsp:sp modelId="{DC5D2577-A22B-473E-9DCD-567530044978}">
      <dsp:nvSpPr>
        <dsp:cNvPr id="0" name=""/>
        <dsp:cNvSpPr/>
      </dsp:nvSpPr>
      <dsp:spPr>
        <a:xfrm>
          <a:off x="8309890" y="3512"/>
          <a:ext cx="2593883" cy="12970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t>Education Code </a:t>
          </a:r>
        </a:p>
        <a:p>
          <a:pPr marL="0" lvl="0" indent="0" algn="ctr" defTabSz="800100">
            <a:lnSpc>
              <a:spcPct val="90000"/>
            </a:lnSpc>
            <a:spcBef>
              <a:spcPct val="0"/>
            </a:spcBef>
            <a:spcAft>
              <a:spcPct val="35000"/>
            </a:spcAft>
            <a:buNone/>
          </a:pPr>
          <a:r>
            <a:rPr lang="en-US" sz="1800" b="1" kern="1200"/>
            <a:t>48800-48802 </a:t>
          </a:r>
        </a:p>
        <a:p>
          <a:pPr marL="0" lvl="0" indent="0" algn="ctr" defTabSz="800100">
            <a:lnSpc>
              <a:spcPct val="90000"/>
            </a:lnSpc>
            <a:spcBef>
              <a:spcPct val="0"/>
            </a:spcBef>
            <a:spcAft>
              <a:spcPct val="35000"/>
            </a:spcAft>
            <a:buNone/>
          </a:pPr>
          <a:r>
            <a:rPr lang="en-US" sz="1600" kern="1200"/>
            <a:t>(Scholastic Advancement)</a:t>
          </a:r>
        </a:p>
      </dsp:txBody>
      <dsp:txXfrm>
        <a:off x="8347880" y="41502"/>
        <a:ext cx="2517903" cy="1221090"/>
      </dsp:txXfrm>
    </dsp:sp>
    <dsp:sp modelId="{5ADB64B0-F32D-4ED1-91B0-F954F0D6DA9F}">
      <dsp:nvSpPr>
        <dsp:cNvPr id="0" name=""/>
        <dsp:cNvSpPr/>
      </dsp:nvSpPr>
      <dsp:spPr>
        <a:xfrm rot="2923510">
          <a:off x="7214736" y="1484776"/>
          <a:ext cx="1319723" cy="34112"/>
        </a:xfrm>
        <a:custGeom>
          <a:avLst/>
          <a:gdLst/>
          <a:ahLst/>
          <a:cxnLst/>
          <a:rect l="0" t="0" r="0" b="0"/>
          <a:pathLst>
            <a:path>
              <a:moveTo>
                <a:pt x="0" y="17056"/>
              </a:moveTo>
              <a:lnTo>
                <a:pt x="1319723" y="170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41605" y="1468839"/>
        <a:ext cx="65986" cy="65986"/>
      </dsp:txXfrm>
    </dsp:sp>
    <dsp:sp modelId="{BB152109-198F-492F-A98C-DD08ED50EDE2}">
      <dsp:nvSpPr>
        <dsp:cNvPr id="0" name=""/>
        <dsp:cNvSpPr/>
      </dsp:nvSpPr>
      <dsp:spPr>
        <a:xfrm>
          <a:off x="8309890" y="1461468"/>
          <a:ext cx="2599739" cy="1072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t>Education Code </a:t>
          </a:r>
        </a:p>
        <a:p>
          <a:pPr marL="0" lvl="0" indent="0" algn="ctr" defTabSz="800100">
            <a:lnSpc>
              <a:spcPct val="90000"/>
            </a:lnSpc>
            <a:spcBef>
              <a:spcPct val="0"/>
            </a:spcBef>
            <a:spcAft>
              <a:spcPct val="35000"/>
            </a:spcAft>
            <a:buNone/>
          </a:pPr>
          <a:r>
            <a:rPr lang="en-US" sz="1800" b="1" kern="1200"/>
            <a:t>52620-52621 </a:t>
          </a:r>
        </a:p>
        <a:p>
          <a:pPr marL="0" lvl="0" indent="0" algn="ctr" defTabSz="800100">
            <a:lnSpc>
              <a:spcPct val="90000"/>
            </a:lnSpc>
            <a:spcBef>
              <a:spcPct val="0"/>
            </a:spcBef>
            <a:spcAft>
              <a:spcPct val="35000"/>
            </a:spcAft>
            <a:buNone/>
          </a:pPr>
          <a:r>
            <a:rPr lang="en-US" sz="1600" kern="1200"/>
            <a:t>(Adult Learners)</a:t>
          </a:r>
        </a:p>
      </dsp:txBody>
      <dsp:txXfrm>
        <a:off x="8341305" y="1492883"/>
        <a:ext cx="2536909" cy="1009740"/>
      </dsp:txXfrm>
    </dsp:sp>
    <dsp:sp modelId="{4C64497C-1A82-4122-8244-1C4C016BCE66}">
      <dsp:nvSpPr>
        <dsp:cNvPr id="0" name=""/>
        <dsp:cNvSpPr/>
      </dsp:nvSpPr>
      <dsp:spPr>
        <a:xfrm rot="94428">
          <a:off x="3809394" y="3129361"/>
          <a:ext cx="858380" cy="34112"/>
        </a:xfrm>
        <a:custGeom>
          <a:avLst/>
          <a:gdLst/>
          <a:ahLst/>
          <a:cxnLst/>
          <a:rect l="0" t="0" r="0" b="0"/>
          <a:pathLst>
            <a:path>
              <a:moveTo>
                <a:pt x="0" y="17056"/>
              </a:moveTo>
              <a:lnTo>
                <a:pt x="858380" y="170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17125" y="3124958"/>
        <a:ext cx="42919" cy="42919"/>
      </dsp:txXfrm>
    </dsp:sp>
    <dsp:sp modelId="{1C206114-45AC-4286-8E51-208C9AB8EF31}">
      <dsp:nvSpPr>
        <dsp:cNvPr id="0" name=""/>
        <dsp:cNvSpPr/>
      </dsp:nvSpPr>
      <dsp:spPr>
        <a:xfrm>
          <a:off x="4667612" y="2513810"/>
          <a:ext cx="2749341" cy="12887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t>College and Career Access Pathways </a:t>
          </a:r>
        </a:p>
        <a:p>
          <a:pPr marL="0" lvl="0" indent="0" algn="ctr" defTabSz="800100">
            <a:lnSpc>
              <a:spcPct val="90000"/>
            </a:lnSpc>
            <a:spcBef>
              <a:spcPct val="0"/>
            </a:spcBef>
            <a:spcAft>
              <a:spcPct val="35000"/>
            </a:spcAft>
            <a:buNone/>
          </a:pPr>
          <a:r>
            <a:rPr lang="en-US" sz="1800" b="0" kern="1200"/>
            <a:t>(CCAP)</a:t>
          </a:r>
        </a:p>
      </dsp:txBody>
      <dsp:txXfrm>
        <a:off x="4705359" y="2551557"/>
        <a:ext cx="2673847" cy="1213296"/>
      </dsp:txXfrm>
    </dsp:sp>
    <dsp:sp modelId="{349AD5F5-BB4E-4E83-A6CA-1AA4DC56DA83}">
      <dsp:nvSpPr>
        <dsp:cNvPr id="0" name=""/>
        <dsp:cNvSpPr/>
      </dsp:nvSpPr>
      <dsp:spPr>
        <a:xfrm rot="929523">
          <a:off x="7400779" y="3260065"/>
          <a:ext cx="890407" cy="34112"/>
        </a:xfrm>
        <a:custGeom>
          <a:avLst/>
          <a:gdLst/>
          <a:ahLst/>
          <a:cxnLst/>
          <a:rect l="0" t="0" r="0" b="0"/>
          <a:pathLst>
            <a:path>
              <a:moveTo>
                <a:pt x="0" y="17056"/>
              </a:moveTo>
              <a:lnTo>
                <a:pt x="890407" y="170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23722" y="3254861"/>
        <a:ext cx="44520" cy="44520"/>
      </dsp:txXfrm>
    </dsp:sp>
    <dsp:sp modelId="{5239CACF-1531-4E40-B044-D216A7128D4B}">
      <dsp:nvSpPr>
        <dsp:cNvPr id="0" name=""/>
        <dsp:cNvSpPr/>
      </dsp:nvSpPr>
      <dsp:spPr>
        <a:xfrm>
          <a:off x="8275010" y="2694924"/>
          <a:ext cx="2573096" cy="1402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t>Education Code </a:t>
          </a:r>
        </a:p>
        <a:p>
          <a:pPr marL="0" lvl="0" indent="0" algn="ctr" defTabSz="800100">
            <a:lnSpc>
              <a:spcPct val="90000"/>
            </a:lnSpc>
            <a:spcBef>
              <a:spcPct val="0"/>
            </a:spcBef>
            <a:spcAft>
              <a:spcPct val="35000"/>
            </a:spcAft>
            <a:buNone/>
          </a:pPr>
          <a:r>
            <a:rPr lang="en-US" sz="1800" b="1" kern="1200"/>
            <a:t>76004 </a:t>
          </a:r>
        </a:p>
        <a:p>
          <a:pPr marL="0" lvl="0" indent="0" algn="ctr" defTabSz="800100">
            <a:lnSpc>
              <a:spcPct val="90000"/>
            </a:lnSpc>
            <a:spcBef>
              <a:spcPct val="0"/>
            </a:spcBef>
            <a:spcAft>
              <a:spcPct val="35000"/>
            </a:spcAft>
            <a:buNone/>
          </a:pPr>
          <a:r>
            <a:rPr lang="en-US" sz="1600" kern="1200"/>
            <a:t>(Historically Underrepresented)</a:t>
          </a:r>
        </a:p>
      </dsp:txBody>
      <dsp:txXfrm>
        <a:off x="8316080" y="2735994"/>
        <a:ext cx="2490956" cy="1320085"/>
      </dsp:txXfrm>
    </dsp:sp>
    <dsp:sp modelId="{AE6CDC39-CC5D-4F04-B551-052515ED31EA}">
      <dsp:nvSpPr>
        <dsp:cNvPr id="0" name=""/>
        <dsp:cNvSpPr/>
      </dsp:nvSpPr>
      <dsp:spPr>
        <a:xfrm rot="3604851">
          <a:off x="3365846" y="3884851"/>
          <a:ext cx="1770509" cy="34112"/>
        </a:xfrm>
        <a:custGeom>
          <a:avLst/>
          <a:gdLst/>
          <a:ahLst/>
          <a:cxnLst/>
          <a:rect l="0" t="0" r="0" b="0"/>
          <a:pathLst>
            <a:path>
              <a:moveTo>
                <a:pt x="0" y="17056"/>
              </a:moveTo>
              <a:lnTo>
                <a:pt x="1770509" y="170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206838" y="3857644"/>
        <a:ext cx="88525" cy="88525"/>
      </dsp:txXfrm>
    </dsp:sp>
    <dsp:sp modelId="{01204A2D-70D2-47DE-92FC-89EE011678A4}">
      <dsp:nvSpPr>
        <dsp:cNvPr id="0" name=""/>
        <dsp:cNvSpPr/>
      </dsp:nvSpPr>
      <dsp:spPr>
        <a:xfrm>
          <a:off x="4692646" y="4020123"/>
          <a:ext cx="2594483" cy="12981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t>Middle College High School </a:t>
          </a:r>
        </a:p>
        <a:p>
          <a:pPr marL="0" lvl="0" indent="0" algn="ctr" defTabSz="711200">
            <a:lnSpc>
              <a:spcPct val="90000"/>
            </a:lnSpc>
            <a:spcBef>
              <a:spcPct val="0"/>
            </a:spcBef>
            <a:spcAft>
              <a:spcPct val="35000"/>
            </a:spcAft>
            <a:buNone/>
          </a:pPr>
          <a:r>
            <a:rPr lang="en-US" sz="1600" b="0" kern="1200"/>
            <a:t>(MCHS)</a:t>
          </a:r>
        </a:p>
        <a:p>
          <a:pPr marL="0" lvl="0" indent="0" algn="ctr" defTabSz="711200">
            <a:lnSpc>
              <a:spcPct val="90000"/>
            </a:lnSpc>
            <a:spcBef>
              <a:spcPct val="0"/>
            </a:spcBef>
            <a:spcAft>
              <a:spcPct val="35000"/>
            </a:spcAft>
            <a:buNone/>
          </a:pPr>
          <a:r>
            <a:rPr lang="en-US" sz="1600" b="1" kern="1200"/>
            <a:t>Early College High School</a:t>
          </a:r>
          <a:r>
            <a:rPr lang="en-US" sz="1600" b="0" kern="1200"/>
            <a:t> </a:t>
          </a:r>
        </a:p>
        <a:p>
          <a:pPr marL="0" lvl="0" indent="0" algn="ctr" defTabSz="711200">
            <a:lnSpc>
              <a:spcPct val="90000"/>
            </a:lnSpc>
            <a:spcBef>
              <a:spcPct val="0"/>
            </a:spcBef>
            <a:spcAft>
              <a:spcPct val="35000"/>
            </a:spcAft>
            <a:buNone/>
          </a:pPr>
          <a:r>
            <a:rPr lang="en-US" sz="1800" b="0" kern="1200"/>
            <a:t>(ECHS)</a:t>
          </a:r>
        </a:p>
      </dsp:txBody>
      <dsp:txXfrm>
        <a:off x="4730667" y="4058144"/>
        <a:ext cx="2518441" cy="1222079"/>
      </dsp:txXfrm>
    </dsp:sp>
    <dsp:sp modelId="{7B848AB7-9B88-4655-99F7-1BC5F5628B08}">
      <dsp:nvSpPr>
        <dsp:cNvPr id="0" name=""/>
        <dsp:cNvSpPr/>
      </dsp:nvSpPr>
      <dsp:spPr>
        <a:xfrm rot="1143934">
          <a:off x="7262956" y="4796077"/>
          <a:ext cx="881369" cy="34112"/>
        </a:xfrm>
        <a:custGeom>
          <a:avLst/>
          <a:gdLst/>
          <a:ahLst/>
          <a:cxnLst/>
          <a:rect l="0" t="0" r="0" b="0"/>
          <a:pathLst>
            <a:path>
              <a:moveTo>
                <a:pt x="0" y="17056"/>
              </a:moveTo>
              <a:lnTo>
                <a:pt x="881369" y="170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81607" y="4791099"/>
        <a:ext cx="44068" cy="44068"/>
      </dsp:txXfrm>
    </dsp:sp>
    <dsp:sp modelId="{C1E4BAFC-84D5-4798-A749-C53EEF21CDE6}">
      <dsp:nvSpPr>
        <dsp:cNvPr id="0" name=""/>
        <dsp:cNvSpPr/>
      </dsp:nvSpPr>
      <dsp:spPr>
        <a:xfrm>
          <a:off x="8120153" y="4258035"/>
          <a:ext cx="2812237" cy="13980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t>Education Code </a:t>
          </a:r>
        </a:p>
        <a:p>
          <a:pPr marL="0" lvl="0" indent="0" algn="ctr" defTabSz="800100">
            <a:lnSpc>
              <a:spcPct val="90000"/>
            </a:lnSpc>
            <a:spcBef>
              <a:spcPct val="0"/>
            </a:spcBef>
            <a:spcAft>
              <a:spcPct val="35000"/>
            </a:spcAft>
            <a:buNone/>
          </a:pPr>
          <a:r>
            <a:rPr lang="en-US" sz="1800" b="1" kern="1200"/>
            <a:t>11300-11302 </a:t>
          </a:r>
        </a:p>
        <a:p>
          <a:pPr marL="0" lvl="0" indent="0" algn="ctr" defTabSz="800100">
            <a:lnSpc>
              <a:spcPct val="90000"/>
            </a:lnSpc>
            <a:spcBef>
              <a:spcPct val="0"/>
            </a:spcBef>
            <a:spcAft>
              <a:spcPct val="35000"/>
            </a:spcAft>
            <a:buNone/>
          </a:pPr>
          <a:r>
            <a:rPr lang="en-US" sz="1600" kern="1200"/>
            <a:t>(</a:t>
          </a:r>
          <a:r>
            <a:rPr lang="en-US" sz="1400" kern="1200"/>
            <a:t>MCHS on college campus &amp; ECHS on high school </a:t>
          </a:r>
          <a:r>
            <a:rPr lang="en-US" sz="1600" kern="1200"/>
            <a:t>campus)</a:t>
          </a:r>
        </a:p>
      </dsp:txBody>
      <dsp:txXfrm>
        <a:off x="8161102" y="4298984"/>
        <a:ext cx="2730339" cy="13161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2B994-B123-4E1C-B1B2-3ABAEC324B79}">
      <dsp:nvSpPr>
        <dsp:cNvPr id="0" name=""/>
        <dsp:cNvSpPr/>
      </dsp:nvSpPr>
      <dsp:spPr>
        <a:xfrm>
          <a:off x="218916" y="622861"/>
          <a:ext cx="913248" cy="9132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674DCA-E1E1-4BE7-A62A-680CFC7339A8}">
      <dsp:nvSpPr>
        <dsp:cNvPr id="0" name=""/>
        <dsp:cNvSpPr/>
      </dsp:nvSpPr>
      <dsp:spPr>
        <a:xfrm>
          <a:off x="410698" y="814643"/>
          <a:ext cx="529683" cy="5296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EBB3BA-E351-44DE-8951-0BDEAA2C8237}">
      <dsp:nvSpPr>
        <dsp:cNvPr id="0" name=""/>
        <dsp:cNvSpPr/>
      </dsp:nvSpPr>
      <dsp:spPr>
        <a:xfrm>
          <a:off x="1327860" y="622861"/>
          <a:ext cx="2152655" cy="913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Signed and chaptered on </a:t>
          </a:r>
        </a:p>
        <a:p>
          <a:pPr marL="0" lvl="0" indent="0" algn="l" defTabSz="622300">
            <a:lnSpc>
              <a:spcPct val="100000"/>
            </a:lnSpc>
            <a:spcBef>
              <a:spcPct val="0"/>
            </a:spcBef>
            <a:spcAft>
              <a:spcPct val="35000"/>
            </a:spcAft>
            <a:buNone/>
          </a:pPr>
          <a:r>
            <a:rPr lang="en-US" sz="1400" kern="1200"/>
            <a:t>September 27, 2024</a:t>
          </a:r>
        </a:p>
      </dsp:txBody>
      <dsp:txXfrm>
        <a:off x="1327860" y="622861"/>
        <a:ext cx="2152655" cy="913248"/>
      </dsp:txXfrm>
    </dsp:sp>
    <dsp:sp modelId="{CA0B468F-DF1F-4561-B0DF-C09444181043}">
      <dsp:nvSpPr>
        <dsp:cNvPr id="0" name=""/>
        <dsp:cNvSpPr/>
      </dsp:nvSpPr>
      <dsp:spPr>
        <a:xfrm>
          <a:off x="3855600" y="622861"/>
          <a:ext cx="913248" cy="9132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6CEC56-42A0-4D29-93C0-C3B91C3AB734}">
      <dsp:nvSpPr>
        <dsp:cNvPr id="0" name=""/>
        <dsp:cNvSpPr/>
      </dsp:nvSpPr>
      <dsp:spPr>
        <a:xfrm>
          <a:off x="4047382" y="814643"/>
          <a:ext cx="529683" cy="5296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B506C4-9A45-4BA1-948F-9AFBC6B0BB52}">
      <dsp:nvSpPr>
        <dsp:cNvPr id="0" name=""/>
        <dsp:cNvSpPr/>
      </dsp:nvSpPr>
      <dsp:spPr>
        <a:xfrm>
          <a:off x="4964544" y="622861"/>
          <a:ext cx="2152655" cy="913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Amended </a:t>
          </a:r>
        </a:p>
        <a:p>
          <a:pPr marL="0" lvl="0" indent="0" algn="l" defTabSz="622300">
            <a:lnSpc>
              <a:spcPct val="100000"/>
            </a:lnSpc>
            <a:spcBef>
              <a:spcPct val="0"/>
            </a:spcBef>
            <a:spcAft>
              <a:spcPct val="35000"/>
            </a:spcAft>
            <a:buNone/>
          </a:pPr>
          <a:r>
            <a:rPr lang="en-US" sz="1400" kern="1200">
              <a:hlinkClick xmlns:r="http://schemas.openxmlformats.org/officeDocument/2006/relationships" r:id="rId5"/>
            </a:rPr>
            <a:t>California Education Code 76004 </a:t>
          </a:r>
          <a:endParaRPr lang="en-US" sz="1400" kern="1200"/>
        </a:p>
      </dsp:txBody>
      <dsp:txXfrm>
        <a:off x="4964544" y="622861"/>
        <a:ext cx="2152655" cy="913248"/>
      </dsp:txXfrm>
    </dsp:sp>
    <dsp:sp modelId="{3CBD6C08-7C11-4E4C-9A4B-B83446A22864}">
      <dsp:nvSpPr>
        <dsp:cNvPr id="0" name=""/>
        <dsp:cNvSpPr/>
      </dsp:nvSpPr>
      <dsp:spPr>
        <a:xfrm>
          <a:off x="7492284" y="622861"/>
          <a:ext cx="913248" cy="9132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A290EE-A5C5-40CA-AB04-4265F69ACB21}">
      <dsp:nvSpPr>
        <dsp:cNvPr id="0" name=""/>
        <dsp:cNvSpPr/>
      </dsp:nvSpPr>
      <dsp:spPr>
        <a:xfrm>
          <a:off x="7684066" y="814643"/>
          <a:ext cx="529683" cy="529683"/>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15231E-F880-4FE8-8910-83F74B44BDDC}">
      <dsp:nvSpPr>
        <dsp:cNvPr id="0" name=""/>
        <dsp:cNvSpPr/>
      </dsp:nvSpPr>
      <dsp:spPr>
        <a:xfrm>
          <a:off x="8601228" y="622861"/>
          <a:ext cx="2152655" cy="913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Effective January 1, 2025</a:t>
          </a:r>
        </a:p>
      </dsp:txBody>
      <dsp:txXfrm>
        <a:off x="8601228" y="622861"/>
        <a:ext cx="2152655" cy="913248"/>
      </dsp:txXfrm>
    </dsp:sp>
    <dsp:sp modelId="{999D1555-6793-4E4A-ADC1-91A5B718C5FD}">
      <dsp:nvSpPr>
        <dsp:cNvPr id="0" name=""/>
        <dsp:cNvSpPr/>
      </dsp:nvSpPr>
      <dsp:spPr>
        <a:xfrm>
          <a:off x="994774" y="2317752"/>
          <a:ext cx="913248" cy="9132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961F27-3B45-4993-B301-5A3E4189BF62}">
      <dsp:nvSpPr>
        <dsp:cNvPr id="0" name=""/>
        <dsp:cNvSpPr/>
      </dsp:nvSpPr>
      <dsp:spPr>
        <a:xfrm>
          <a:off x="1172695" y="2537249"/>
          <a:ext cx="529683" cy="529683"/>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99B2CB-5F05-413F-B456-998453914D12}">
      <dsp:nvSpPr>
        <dsp:cNvPr id="0" name=""/>
        <dsp:cNvSpPr/>
      </dsp:nvSpPr>
      <dsp:spPr>
        <a:xfrm>
          <a:off x="2242286" y="2387031"/>
          <a:ext cx="2152655" cy="913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Introduced significant amendments to College and Career Access Pathways Partnerships (CCAP)</a:t>
          </a:r>
        </a:p>
      </dsp:txBody>
      <dsp:txXfrm>
        <a:off x="2242286" y="2387031"/>
        <a:ext cx="2152655" cy="913248"/>
      </dsp:txXfrm>
    </dsp:sp>
    <dsp:sp modelId="{61D6C28C-7BA3-4E62-8B29-D282199B1580}">
      <dsp:nvSpPr>
        <dsp:cNvPr id="0" name=""/>
        <dsp:cNvSpPr/>
      </dsp:nvSpPr>
      <dsp:spPr>
        <a:xfrm>
          <a:off x="6058472" y="2234628"/>
          <a:ext cx="913248" cy="9132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EB2EB0-22CD-49C8-83D8-4C9517CF1541}">
      <dsp:nvSpPr>
        <dsp:cNvPr id="0" name=""/>
        <dsp:cNvSpPr/>
      </dsp:nvSpPr>
      <dsp:spPr>
        <a:xfrm>
          <a:off x="6264108" y="2412556"/>
          <a:ext cx="529683" cy="529683"/>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0C332F-9ADB-452D-B986-29B783823BCD}">
      <dsp:nvSpPr>
        <dsp:cNvPr id="0" name=""/>
        <dsp:cNvSpPr/>
      </dsp:nvSpPr>
      <dsp:spPr>
        <a:xfrm>
          <a:off x="7319829" y="2303898"/>
          <a:ext cx="2152655" cy="913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Amendments expand the flexibility of community college districts (CCD) and local education agencies in establishing and amending CCAP agreements</a:t>
          </a:r>
        </a:p>
      </dsp:txBody>
      <dsp:txXfrm>
        <a:off x="7319829" y="2303898"/>
        <a:ext cx="2152655" cy="9132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7FEC8-8C91-4A72-931C-2F7C663A246B}">
      <dsp:nvSpPr>
        <dsp:cNvPr id="0" name=""/>
        <dsp:cNvSpPr/>
      </dsp:nvSpPr>
      <dsp:spPr>
        <a:xfrm>
          <a:off x="0" y="0"/>
          <a:ext cx="114888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35560A-1371-474C-B7AA-04B717198C54}">
      <dsp:nvSpPr>
        <dsp:cNvPr id="0" name=""/>
        <dsp:cNvSpPr/>
      </dsp:nvSpPr>
      <dsp:spPr>
        <a:xfrm>
          <a:off x="0" y="0"/>
          <a:ext cx="2811544" cy="5444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ctr" defTabSz="1111250">
            <a:lnSpc>
              <a:spcPct val="90000"/>
            </a:lnSpc>
            <a:spcBef>
              <a:spcPct val="0"/>
            </a:spcBef>
            <a:spcAft>
              <a:spcPct val="35000"/>
            </a:spcAft>
            <a:buNone/>
          </a:pPr>
          <a:endParaRPr lang="en-US" sz="2500" kern="1200"/>
        </a:p>
        <a:p>
          <a:pPr marL="0" lvl="0" indent="0" algn="ctr" defTabSz="1111250">
            <a:lnSpc>
              <a:spcPct val="90000"/>
            </a:lnSpc>
            <a:spcBef>
              <a:spcPct val="0"/>
            </a:spcBef>
            <a:spcAft>
              <a:spcPct val="35000"/>
            </a:spcAft>
            <a:buNone/>
          </a:pPr>
          <a:endParaRPr lang="en-US" sz="2500" kern="1200"/>
        </a:p>
        <a:p>
          <a:pPr marL="0" lvl="0" indent="0" algn="ctr" defTabSz="1111250">
            <a:lnSpc>
              <a:spcPct val="90000"/>
            </a:lnSpc>
            <a:spcBef>
              <a:spcPct val="0"/>
            </a:spcBef>
            <a:spcAft>
              <a:spcPct val="35000"/>
            </a:spcAft>
            <a:buNone/>
          </a:pPr>
          <a:endParaRPr lang="en-US" sz="2500" kern="1200"/>
        </a:p>
        <a:p>
          <a:pPr marL="0" lvl="0" indent="0" algn="ctr" defTabSz="1111250">
            <a:lnSpc>
              <a:spcPct val="90000"/>
            </a:lnSpc>
            <a:spcBef>
              <a:spcPct val="0"/>
            </a:spcBef>
            <a:spcAft>
              <a:spcPct val="35000"/>
            </a:spcAft>
            <a:buNone/>
          </a:pPr>
          <a:endParaRPr lang="en-US" sz="2500" kern="1200"/>
        </a:p>
        <a:p>
          <a:pPr marL="0" lvl="0" indent="0" algn="ctr" defTabSz="1111250" rtl="0">
            <a:lnSpc>
              <a:spcPct val="90000"/>
            </a:lnSpc>
            <a:spcBef>
              <a:spcPct val="0"/>
            </a:spcBef>
            <a:spcAft>
              <a:spcPct val="35000"/>
            </a:spcAft>
            <a:buNone/>
          </a:pPr>
          <a:r>
            <a:rPr lang="en-US" sz="4000" kern="1200"/>
            <a:t>For Questions</a:t>
          </a:r>
          <a:r>
            <a:rPr lang="en-US" sz="4000" kern="1200">
              <a:latin typeface="Source Sans Pro"/>
            </a:rPr>
            <a:t> about Dual Enrollment</a:t>
          </a:r>
          <a:r>
            <a:rPr lang="en-US" sz="4000" kern="1200"/>
            <a:t>:</a:t>
          </a:r>
        </a:p>
      </dsp:txBody>
      <dsp:txXfrm>
        <a:off x="0" y="0"/>
        <a:ext cx="2811544" cy="5444496"/>
      </dsp:txXfrm>
    </dsp:sp>
    <dsp:sp modelId="{0451B2FD-7EF3-44CD-856C-E7674721C88D}">
      <dsp:nvSpPr>
        <dsp:cNvPr id="0" name=""/>
        <dsp:cNvSpPr/>
      </dsp:nvSpPr>
      <dsp:spPr>
        <a:xfrm>
          <a:off x="2974116" y="85070"/>
          <a:ext cx="8507943" cy="1701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ctr" defTabSz="1200150">
            <a:lnSpc>
              <a:spcPct val="90000"/>
            </a:lnSpc>
            <a:spcBef>
              <a:spcPct val="0"/>
            </a:spcBef>
            <a:spcAft>
              <a:spcPct val="35000"/>
            </a:spcAft>
            <a:buNone/>
          </a:pPr>
          <a:r>
            <a:rPr lang="en-US" sz="2700" b="1" kern="1200"/>
            <a:t>CCAP</a:t>
          </a:r>
        </a:p>
        <a:p>
          <a:pPr marL="0" lvl="0" indent="0" algn="ctr" defTabSz="1200150">
            <a:lnSpc>
              <a:spcPct val="90000"/>
            </a:lnSpc>
            <a:spcBef>
              <a:spcPct val="0"/>
            </a:spcBef>
            <a:spcAft>
              <a:spcPct val="35000"/>
            </a:spcAft>
            <a:buNone/>
          </a:pPr>
          <a:r>
            <a:rPr lang="en-US" sz="2700" kern="1200">
              <a:hlinkClick xmlns:r="http://schemas.openxmlformats.org/officeDocument/2006/relationships" r:id="rId1"/>
            </a:rPr>
            <a:t>ccapp@cccco.edu</a:t>
          </a:r>
          <a:endParaRPr lang="en-US" sz="2700" kern="1200"/>
        </a:p>
        <a:p>
          <a:pPr marL="0" lvl="0" indent="0" algn="l" defTabSz="1200150">
            <a:lnSpc>
              <a:spcPct val="90000"/>
            </a:lnSpc>
            <a:spcBef>
              <a:spcPct val="0"/>
            </a:spcBef>
            <a:spcAft>
              <a:spcPct val="35000"/>
            </a:spcAft>
            <a:buNone/>
          </a:pPr>
          <a:endParaRPr lang="en-US" sz="2700" kern="1200"/>
        </a:p>
      </dsp:txBody>
      <dsp:txXfrm>
        <a:off x="2974116" y="85070"/>
        <a:ext cx="8507943" cy="1701405"/>
      </dsp:txXfrm>
    </dsp:sp>
    <dsp:sp modelId="{8FC816C6-9EAA-4D40-B36E-88AE845B2641}">
      <dsp:nvSpPr>
        <dsp:cNvPr id="0" name=""/>
        <dsp:cNvSpPr/>
      </dsp:nvSpPr>
      <dsp:spPr>
        <a:xfrm>
          <a:off x="2811544" y="1786475"/>
          <a:ext cx="867051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4AC6C6-C320-4EC4-A08A-1679477C0648}">
      <dsp:nvSpPr>
        <dsp:cNvPr id="0" name=""/>
        <dsp:cNvSpPr/>
      </dsp:nvSpPr>
      <dsp:spPr>
        <a:xfrm>
          <a:off x="2974116" y="1871545"/>
          <a:ext cx="8507943" cy="1701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ctr" defTabSz="1200150">
            <a:lnSpc>
              <a:spcPct val="90000"/>
            </a:lnSpc>
            <a:spcBef>
              <a:spcPct val="0"/>
            </a:spcBef>
            <a:spcAft>
              <a:spcPct val="35000"/>
            </a:spcAft>
            <a:buNone/>
          </a:pPr>
          <a:r>
            <a:rPr lang="en-US" sz="2700" b="1" kern="1200"/>
            <a:t>Middle College High School</a:t>
          </a:r>
        </a:p>
        <a:p>
          <a:pPr marL="0" lvl="0" indent="0" algn="ctr" defTabSz="1200150">
            <a:lnSpc>
              <a:spcPct val="90000"/>
            </a:lnSpc>
            <a:spcBef>
              <a:spcPct val="0"/>
            </a:spcBef>
            <a:spcAft>
              <a:spcPct val="35000"/>
            </a:spcAft>
            <a:buNone/>
          </a:pPr>
          <a:r>
            <a:rPr lang="en-US" sz="2700" b="1" kern="1200"/>
            <a:t> </a:t>
          </a:r>
          <a:r>
            <a:rPr lang="en-US" sz="2700" kern="1200">
              <a:hlinkClick xmlns:r="http://schemas.openxmlformats.org/officeDocument/2006/relationships" r:id="rId2"/>
            </a:rPr>
            <a:t>middlecollege@cccco.edu</a:t>
          </a:r>
          <a:endParaRPr lang="en-US" sz="2700" kern="1200"/>
        </a:p>
        <a:p>
          <a:pPr marL="0" lvl="0" indent="0" algn="l" defTabSz="1200150">
            <a:lnSpc>
              <a:spcPct val="90000"/>
            </a:lnSpc>
            <a:spcBef>
              <a:spcPct val="0"/>
            </a:spcBef>
            <a:spcAft>
              <a:spcPct val="35000"/>
            </a:spcAft>
            <a:buNone/>
          </a:pPr>
          <a:endParaRPr lang="en-US" sz="2700" kern="1200"/>
        </a:p>
      </dsp:txBody>
      <dsp:txXfrm>
        <a:off x="2974116" y="1871545"/>
        <a:ext cx="8507943" cy="1701405"/>
      </dsp:txXfrm>
    </dsp:sp>
    <dsp:sp modelId="{A525D77C-CFF2-4AA8-8AFD-2F80178275B1}">
      <dsp:nvSpPr>
        <dsp:cNvPr id="0" name=""/>
        <dsp:cNvSpPr/>
      </dsp:nvSpPr>
      <dsp:spPr>
        <a:xfrm>
          <a:off x="2811544" y="3572951"/>
          <a:ext cx="867051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9767A5-44B5-4EFD-8C16-0F26F859B060}">
      <dsp:nvSpPr>
        <dsp:cNvPr id="0" name=""/>
        <dsp:cNvSpPr/>
      </dsp:nvSpPr>
      <dsp:spPr>
        <a:xfrm>
          <a:off x="2974116" y="3658021"/>
          <a:ext cx="8507943" cy="1701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ctr" defTabSz="1200150">
            <a:lnSpc>
              <a:spcPct val="90000"/>
            </a:lnSpc>
            <a:spcBef>
              <a:spcPct val="0"/>
            </a:spcBef>
            <a:spcAft>
              <a:spcPct val="35000"/>
            </a:spcAft>
            <a:buNone/>
          </a:pPr>
          <a:r>
            <a:rPr lang="en-US" sz="2700" b="1" kern="1200"/>
            <a:t>General</a:t>
          </a:r>
        </a:p>
        <a:p>
          <a:pPr marL="0" lvl="0" indent="0" algn="ctr" defTabSz="1200150">
            <a:lnSpc>
              <a:spcPct val="90000"/>
            </a:lnSpc>
            <a:spcBef>
              <a:spcPct val="0"/>
            </a:spcBef>
            <a:spcAft>
              <a:spcPct val="35000"/>
            </a:spcAft>
            <a:buNone/>
          </a:pPr>
          <a:r>
            <a:rPr lang="en-US" sz="2700" kern="1200"/>
            <a:t> </a:t>
          </a:r>
          <a:r>
            <a:rPr lang="en-US" sz="2700" kern="1200">
              <a:hlinkClick xmlns:r="http://schemas.openxmlformats.org/officeDocument/2006/relationships" r:id="rId3"/>
            </a:rPr>
            <a:t>dualenrollment@cccco.edu</a:t>
          </a:r>
          <a:endParaRPr lang="en-US" sz="2700" kern="1200"/>
        </a:p>
        <a:p>
          <a:pPr marL="0" lvl="0" indent="0" algn="l" defTabSz="1200150">
            <a:lnSpc>
              <a:spcPct val="90000"/>
            </a:lnSpc>
            <a:spcBef>
              <a:spcPct val="0"/>
            </a:spcBef>
            <a:spcAft>
              <a:spcPct val="35000"/>
            </a:spcAft>
            <a:buNone/>
          </a:pPr>
          <a:endParaRPr lang="en-US" sz="2700" kern="1200"/>
        </a:p>
      </dsp:txBody>
      <dsp:txXfrm>
        <a:off x="2974116" y="3658021"/>
        <a:ext cx="8507943" cy="1701405"/>
      </dsp:txXfrm>
    </dsp:sp>
    <dsp:sp modelId="{D784734D-9FC5-481A-95D3-8AF186F96EB4}">
      <dsp:nvSpPr>
        <dsp:cNvPr id="0" name=""/>
        <dsp:cNvSpPr/>
      </dsp:nvSpPr>
      <dsp:spPr>
        <a:xfrm>
          <a:off x="2811544" y="5359426"/>
          <a:ext cx="867051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7FEC8-8C91-4A72-931C-2F7C663A246B}">
      <dsp:nvSpPr>
        <dsp:cNvPr id="0" name=""/>
        <dsp:cNvSpPr/>
      </dsp:nvSpPr>
      <dsp:spPr>
        <a:xfrm>
          <a:off x="0" y="0"/>
          <a:ext cx="114888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35560A-1371-474C-B7AA-04B717198C54}">
      <dsp:nvSpPr>
        <dsp:cNvPr id="0" name=""/>
        <dsp:cNvSpPr/>
      </dsp:nvSpPr>
      <dsp:spPr>
        <a:xfrm>
          <a:off x="0" y="0"/>
          <a:ext cx="2811544" cy="5444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ctr" defTabSz="1111250">
            <a:lnSpc>
              <a:spcPct val="90000"/>
            </a:lnSpc>
            <a:spcBef>
              <a:spcPct val="0"/>
            </a:spcBef>
            <a:spcAft>
              <a:spcPct val="35000"/>
            </a:spcAft>
            <a:buNone/>
          </a:pPr>
          <a:endParaRPr lang="en-US" sz="2500" kern="1200"/>
        </a:p>
        <a:p>
          <a:pPr marL="0" lvl="0" indent="0" algn="ctr" defTabSz="1111250">
            <a:lnSpc>
              <a:spcPct val="90000"/>
            </a:lnSpc>
            <a:spcBef>
              <a:spcPct val="0"/>
            </a:spcBef>
            <a:spcAft>
              <a:spcPct val="35000"/>
            </a:spcAft>
            <a:buNone/>
          </a:pPr>
          <a:endParaRPr lang="en-US" sz="2500" kern="1200"/>
        </a:p>
        <a:p>
          <a:pPr marL="0" lvl="0" indent="0" algn="ctr" defTabSz="1111250">
            <a:lnSpc>
              <a:spcPct val="90000"/>
            </a:lnSpc>
            <a:spcBef>
              <a:spcPct val="0"/>
            </a:spcBef>
            <a:spcAft>
              <a:spcPct val="35000"/>
            </a:spcAft>
            <a:buNone/>
          </a:pPr>
          <a:endParaRPr lang="en-US" sz="2500" kern="1200"/>
        </a:p>
        <a:p>
          <a:pPr marL="0" lvl="0" indent="0" algn="ctr" defTabSz="1111250">
            <a:lnSpc>
              <a:spcPct val="90000"/>
            </a:lnSpc>
            <a:spcBef>
              <a:spcPct val="0"/>
            </a:spcBef>
            <a:spcAft>
              <a:spcPct val="35000"/>
            </a:spcAft>
            <a:buNone/>
          </a:pPr>
          <a:endParaRPr lang="en-US" sz="2500" kern="1200"/>
        </a:p>
        <a:p>
          <a:pPr marL="0" lvl="0" indent="0" algn="ctr" defTabSz="1111250" rtl="0">
            <a:lnSpc>
              <a:spcPct val="90000"/>
            </a:lnSpc>
            <a:spcBef>
              <a:spcPct val="0"/>
            </a:spcBef>
            <a:spcAft>
              <a:spcPct val="35000"/>
            </a:spcAft>
            <a:buNone/>
          </a:pPr>
          <a:r>
            <a:rPr lang="en-US" sz="4000" kern="1200"/>
            <a:t>For Questions</a:t>
          </a:r>
          <a:r>
            <a:rPr lang="en-US" sz="4000" kern="1200">
              <a:latin typeface="Source Sans Pro"/>
            </a:rPr>
            <a:t> about Transfer</a:t>
          </a:r>
          <a:r>
            <a:rPr lang="en-US" sz="4000" kern="1200"/>
            <a:t>:</a:t>
          </a:r>
        </a:p>
      </dsp:txBody>
      <dsp:txXfrm>
        <a:off x="0" y="0"/>
        <a:ext cx="2811544" cy="5444496"/>
      </dsp:txXfrm>
    </dsp:sp>
    <dsp:sp modelId="{0451B2FD-7EF3-44CD-856C-E7674721C88D}">
      <dsp:nvSpPr>
        <dsp:cNvPr id="0" name=""/>
        <dsp:cNvSpPr/>
      </dsp:nvSpPr>
      <dsp:spPr>
        <a:xfrm>
          <a:off x="2974116" y="126542"/>
          <a:ext cx="8507943" cy="253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ctr" defTabSz="1333500" rtl="0">
            <a:lnSpc>
              <a:spcPct val="90000"/>
            </a:lnSpc>
            <a:spcBef>
              <a:spcPct val="0"/>
            </a:spcBef>
            <a:spcAft>
              <a:spcPct val="35000"/>
            </a:spcAft>
            <a:buNone/>
          </a:pPr>
          <a:r>
            <a:rPr lang="en-US" sz="3000" b="1" kern="1200">
              <a:latin typeface="Source Sans Pro"/>
            </a:rPr>
            <a:t>AB928 Committee</a:t>
          </a:r>
          <a:endParaRPr lang="en-US" sz="3000" kern="1200"/>
        </a:p>
        <a:p>
          <a:pPr marL="0" lvl="0" indent="0" algn="ctr" defTabSz="1333500" rtl="0">
            <a:lnSpc>
              <a:spcPct val="90000"/>
            </a:lnSpc>
            <a:spcBef>
              <a:spcPct val="0"/>
            </a:spcBef>
            <a:spcAft>
              <a:spcPct val="35000"/>
            </a:spcAft>
            <a:buNone/>
          </a:pPr>
          <a:r>
            <a:rPr lang="en-US" sz="3000" kern="1200">
              <a:latin typeface="Source Sans Pro"/>
            </a:rPr>
            <a:t>Kim Anderson, Visting Administrator, </a:t>
          </a:r>
          <a:r>
            <a:rPr lang="en-US" sz="3000" kern="1200">
              <a:latin typeface="Source Sans Pro"/>
              <a:hlinkClick xmlns:r="http://schemas.openxmlformats.org/officeDocument/2006/relationships" r:id="rId1"/>
            </a:rPr>
            <a:t>kanderson@cccco.edu</a:t>
          </a:r>
          <a:endParaRPr lang="en-US" sz="3000" kern="1200">
            <a:hlinkClick xmlns:r="http://schemas.openxmlformats.org/officeDocument/2006/relationships" r:id="rId1"/>
          </a:endParaRPr>
        </a:p>
        <a:p>
          <a:pPr marL="0" lvl="0" indent="0" algn="l" defTabSz="1333500" rtl="0">
            <a:lnSpc>
              <a:spcPct val="90000"/>
            </a:lnSpc>
            <a:spcBef>
              <a:spcPct val="0"/>
            </a:spcBef>
            <a:spcAft>
              <a:spcPct val="35000"/>
            </a:spcAft>
            <a:buNone/>
          </a:pPr>
          <a:endParaRPr lang="en-US" sz="3000" b="0" kern="1200">
            <a:latin typeface="Source Sans Pro"/>
          </a:endParaRPr>
        </a:p>
      </dsp:txBody>
      <dsp:txXfrm>
        <a:off x="2974116" y="126542"/>
        <a:ext cx="8507943" cy="2530840"/>
      </dsp:txXfrm>
    </dsp:sp>
    <dsp:sp modelId="{8FC816C6-9EAA-4D40-B36E-88AE845B2641}">
      <dsp:nvSpPr>
        <dsp:cNvPr id="0" name=""/>
        <dsp:cNvSpPr/>
      </dsp:nvSpPr>
      <dsp:spPr>
        <a:xfrm>
          <a:off x="2811544" y="2657382"/>
          <a:ext cx="867051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9767A5-44B5-4EFD-8C16-0F26F859B060}">
      <dsp:nvSpPr>
        <dsp:cNvPr id="0" name=""/>
        <dsp:cNvSpPr/>
      </dsp:nvSpPr>
      <dsp:spPr>
        <a:xfrm>
          <a:off x="2974116" y="2783924"/>
          <a:ext cx="8507943" cy="253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ctr" defTabSz="1333500">
            <a:lnSpc>
              <a:spcPct val="90000"/>
            </a:lnSpc>
            <a:spcBef>
              <a:spcPct val="0"/>
            </a:spcBef>
            <a:spcAft>
              <a:spcPct val="35000"/>
            </a:spcAft>
            <a:buNone/>
          </a:pPr>
          <a:r>
            <a:rPr lang="en-US" sz="3000" b="1" kern="1200"/>
            <a:t>General</a:t>
          </a:r>
        </a:p>
        <a:p>
          <a:pPr marL="0" lvl="0" indent="0" algn="ctr" defTabSz="1333500" rtl="0">
            <a:lnSpc>
              <a:spcPct val="90000"/>
            </a:lnSpc>
            <a:spcBef>
              <a:spcPct val="0"/>
            </a:spcBef>
            <a:spcAft>
              <a:spcPct val="35000"/>
            </a:spcAft>
            <a:buNone/>
          </a:pPr>
          <a:r>
            <a:rPr lang="en-US" sz="3000" kern="1200"/>
            <a:t> </a:t>
          </a:r>
          <a:r>
            <a:rPr lang="en-US" sz="3000" kern="1200">
              <a:latin typeface="Source Sans Pro"/>
            </a:rPr>
            <a:t>Erin Larson, Dean, </a:t>
          </a:r>
          <a:r>
            <a:rPr lang="en-US" sz="3000" kern="1200">
              <a:latin typeface="Source Sans Pro"/>
              <a:hlinkClick xmlns:r="http://schemas.openxmlformats.org/officeDocument/2006/relationships" r:id="rId2"/>
            </a:rPr>
            <a:t>elarson@cccco.edu</a:t>
          </a:r>
        </a:p>
        <a:p>
          <a:pPr marL="0" lvl="0" indent="0" algn="ctr" defTabSz="1333500">
            <a:lnSpc>
              <a:spcPct val="90000"/>
            </a:lnSpc>
            <a:spcBef>
              <a:spcPct val="0"/>
            </a:spcBef>
            <a:spcAft>
              <a:spcPct val="35000"/>
            </a:spcAft>
            <a:buNone/>
          </a:pPr>
          <a:endParaRPr lang="en-US" sz="3000" kern="1200"/>
        </a:p>
        <a:p>
          <a:pPr marL="0" lvl="0" indent="0" algn="l" defTabSz="1333500">
            <a:lnSpc>
              <a:spcPct val="90000"/>
            </a:lnSpc>
            <a:spcBef>
              <a:spcPct val="0"/>
            </a:spcBef>
            <a:spcAft>
              <a:spcPct val="35000"/>
            </a:spcAft>
            <a:buNone/>
          </a:pPr>
          <a:endParaRPr lang="en-US" sz="3000" kern="1200"/>
        </a:p>
      </dsp:txBody>
      <dsp:txXfrm>
        <a:off x="2974116" y="2783924"/>
        <a:ext cx="8507943" cy="2530840"/>
      </dsp:txXfrm>
    </dsp:sp>
    <dsp:sp modelId="{D784734D-9FC5-481A-95D3-8AF186F96EB4}">
      <dsp:nvSpPr>
        <dsp:cNvPr id="0" name=""/>
        <dsp:cNvSpPr/>
      </dsp:nvSpPr>
      <dsp:spPr>
        <a:xfrm>
          <a:off x="2811544" y="5314764"/>
          <a:ext cx="867051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B019FB-593D-4275-A3B5-1DB4D2B355AC}"/>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62764C7F-BDC6-4D64-8395-004DA5AB1616}"/>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4A46059-6C88-4AA4-A97C-579F1A0DEB00}" type="datetimeFigureOut">
              <a:rPr lang="en-US" smtClean="0"/>
              <a:t>4/28/2025</a:t>
            </a:fld>
            <a:endParaRPr lang="en-US"/>
          </a:p>
        </p:txBody>
      </p:sp>
      <p:sp>
        <p:nvSpPr>
          <p:cNvPr id="4" name="Footer Placeholder 3">
            <a:extLst>
              <a:ext uri="{FF2B5EF4-FFF2-40B4-BE49-F238E27FC236}">
                <a16:creationId xmlns:a16="http://schemas.microsoft.com/office/drawing/2014/main" id="{A06ADE41-A083-4BA5-849F-E236975496B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93173AA-1E36-4444-B047-839691ABC43E}"/>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7AEA9F6-6142-4242-851B-79E9B1DDDD42}" type="slidenum">
              <a:rPr lang="en-US" smtClean="0"/>
              <a:t>‹#›</a:t>
            </a:fld>
            <a:endParaRPr lang="en-US"/>
          </a:p>
        </p:txBody>
      </p:sp>
    </p:spTree>
    <p:extLst>
      <p:ext uri="{BB962C8B-B14F-4D97-AF65-F5344CB8AC3E}">
        <p14:creationId xmlns:p14="http://schemas.microsoft.com/office/powerpoint/2010/main" val="9477435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7CA2C80-5EFD-481C-A353-80B44931313E}" type="datetimeFigureOut">
              <a:rPr lang="en-US" smtClean="0"/>
              <a:t>4/28/2025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437968D-5969-4CC4-A63D-C90CD4C34E88}" type="slidenum">
              <a:rPr lang="en-US" smtClean="0"/>
              <a:t>‹#›</a:t>
            </a:fld>
            <a:endParaRPr lang="en-US"/>
          </a:p>
        </p:txBody>
      </p:sp>
    </p:spTree>
    <p:extLst>
      <p:ext uri="{BB962C8B-B14F-4D97-AF65-F5344CB8AC3E}">
        <p14:creationId xmlns:p14="http://schemas.microsoft.com/office/powerpoint/2010/main" val="41068573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aliforniacommunitycolleges.cventevents.com/event/7659c709-1407-4966-a9aa-1c683ba5b8c9/summary"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cccco.edu/-/media/CCCCO-Website/docs/memo/eslei-24-38-vrc-funding-formula-change-to-data-source-a11y.pdf?la=en&amp;hash=6765F5059352A21B63EDCF97AD741C49F272723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a:p>
        </p:txBody>
      </p:sp>
      <p:sp>
        <p:nvSpPr>
          <p:cNvPr id="4" name="Slide Number Placeholder 3"/>
          <p:cNvSpPr>
            <a:spLocks noGrp="1"/>
          </p:cNvSpPr>
          <p:nvPr>
            <p:ph type="sldNum" sz="quarter" idx="5"/>
          </p:nvPr>
        </p:nvSpPr>
        <p:spPr/>
        <p:txBody>
          <a:bodyPr/>
          <a:lstStyle/>
          <a:p>
            <a:pPr defTabSz="931774">
              <a:defRPr/>
            </a:pPr>
            <a:fld id="{0437968D-5969-4CC4-A63D-C90CD4C34E88}"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610147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 Comprehensive Educational Planning</a:t>
            </a:r>
          </a:p>
          <a:p>
            <a:endParaRPr lang="en-US"/>
          </a:p>
          <a:p>
            <a:r>
              <a:rPr lang="en-US"/>
              <a:t>Sharing important updates regarding </a:t>
            </a:r>
            <a:r>
              <a:rPr lang="en-US" b="1"/>
              <a:t>Comprehensive Educational Planning</a:t>
            </a:r>
            <a:r>
              <a:rPr lang="en-US"/>
              <a:t> across our system. There is a </a:t>
            </a:r>
            <a:r>
              <a:rPr lang="en-US" b="1"/>
              <a:t>renewed systemwide focus</a:t>
            </a:r>
            <a:r>
              <a:rPr lang="en-US"/>
              <a:t> on ensuring that </a:t>
            </a:r>
            <a:r>
              <a:rPr lang="en-US" b="1"/>
              <a:t>all non-exempt students</a:t>
            </a:r>
            <a:r>
              <a:rPr lang="en-US"/>
              <a:t> receive a </a:t>
            </a:r>
            <a:r>
              <a:rPr lang="en-US" b="1"/>
              <a:t>Comprehensive Educational Plan (CEP)</a:t>
            </a:r>
            <a:r>
              <a:rPr lang="en-US"/>
              <a:t> during their </a:t>
            </a:r>
            <a:r>
              <a:rPr lang="en-US" b="1"/>
              <a:t>first academic year</a:t>
            </a:r>
            <a:r>
              <a:rPr lang="en-US"/>
              <a:t>. We know that early planning is critical for student persistence, completion, and success. To support this effort, the </a:t>
            </a:r>
            <a:r>
              <a:rPr lang="en-US" b="1"/>
              <a:t>Management Information System (MIS)</a:t>
            </a:r>
            <a:r>
              <a:rPr lang="en-US"/>
              <a:t> data element definition for CEPs has been </a:t>
            </a:r>
            <a:r>
              <a:rPr lang="en-US" b="1"/>
              <a:t>updated</a:t>
            </a:r>
            <a:r>
              <a:rPr lang="en-US"/>
              <a:t>.</a:t>
            </a:r>
            <a:br>
              <a:rPr lang="en-US">
                <a:cs typeface="+mn-lt"/>
              </a:rPr>
            </a:br>
            <a:r>
              <a:rPr lang="en-US"/>
              <a:t> </a:t>
            </a:r>
          </a:p>
          <a:p>
            <a:r>
              <a:rPr lang="en-US"/>
              <a:t>A CEP must now:</a:t>
            </a:r>
            <a:endParaRPr lang="en-US">
              <a:ea typeface="Calibri"/>
              <a:cs typeface="Calibri"/>
            </a:endParaRPr>
          </a:p>
          <a:p>
            <a:pPr marL="171450" indent="-171450">
              <a:buFont typeface="Arial"/>
              <a:buChar char="•"/>
            </a:pPr>
            <a:r>
              <a:rPr lang="en-US"/>
              <a:t>Cover </a:t>
            </a:r>
            <a:r>
              <a:rPr lang="en-US" b="1"/>
              <a:t>at least two academic terms</a:t>
            </a:r>
            <a:r>
              <a:rPr lang="en-US"/>
              <a:t>, and</a:t>
            </a:r>
            <a:endParaRPr lang="en-US">
              <a:ea typeface="Calibri"/>
              <a:cs typeface="Calibri"/>
            </a:endParaRPr>
          </a:p>
          <a:p>
            <a:pPr marL="171450" indent="-171450">
              <a:buFont typeface="Arial"/>
              <a:buChar char="•"/>
            </a:pPr>
            <a:r>
              <a:rPr lang="en-US"/>
              <a:t>Include </a:t>
            </a:r>
            <a:r>
              <a:rPr lang="en-US" b="1"/>
              <a:t>all courses and requirements</a:t>
            </a:r>
            <a:r>
              <a:rPr lang="en-US"/>
              <a:t> needed to complete the student’s </a:t>
            </a:r>
            <a:r>
              <a:rPr lang="en-US" b="1"/>
              <a:t>declared course of study</a:t>
            </a:r>
            <a:r>
              <a:rPr lang="en-US"/>
              <a:t>.</a:t>
            </a:r>
            <a:endParaRPr lang="en-US">
              <a:ea typeface="Calibri"/>
              <a:cs typeface="Calibri"/>
            </a:endParaRPr>
          </a:p>
          <a:p>
            <a:endParaRPr lang="en-US"/>
          </a:p>
          <a:p>
            <a:r>
              <a:rPr lang="en-US"/>
              <a:t>Additionally, under the </a:t>
            </a:r>
            <a:r>
              <a:rPr lang="en-US" b="1"/>
              <a:t>2025–2028 Student Equity Plan</a:t>
            </a:r>
            <a:r>
              <a:rPr lang="en-US"/>
              <a:t>, colleges will be required to:</a:t>
            </a:r>
            <a:endParaRPr lang="en-US">
              <a:ea typeface="Calibri"/>
              <a:cs typeface="Calibri"/>
            </a:endParaRPr>
          </a:p>
          <a:p>
            <a:pPr marL="171450" indent="-171450">
              <a:buFont typeface="Arial"/>
              <a:buChar char="•"/>
            </a:pPr>
            <a:r>
              <a:rPr lang="en-US" b="1"/>
              <a:t>Track CEP completion</a:t>
            </a:r>
            <a:r>
              <a:rPr lang="en-US"/>
              <a:t> by student population within the first academic year, and</a:t>
            </a:r>
            <a:endParaRPr lang="en-US">
              <a:ea typeface="Calibri"/>
              <a:cs typeface="Calibri"/>
            </a:endParaRPr>
          </a:p>
          <a:p>
            <a:pPr marL="171450" indent="-171450">
              <a:buFont typeface="Arial"/>
              <a:buChar char="•"/>
            </a:pPr>
            <a:r>
              <a:rPr lang="en-US" b="1"/>
              <a:t>Identify and address</a:t>
            </a:r>
            <a:r>
              <a:rPr lang="en-US"/>
              <a:t> any </a:t>
            </a:r>
            <a:r>
              <a:rPr lang="en-US" b="1"/>
              <a:t>disproportionate impact</a:t>
            </a:r>
            <a:r>
              <a:rPr lang="en-US"/>
              <a:t> in CEP completion rates across student groups. Colleges must also describe the </a:t>
            </a:r>
            <a:r>
              <a:rPr lang="en-US" b="1"/>
              <a:t>strategies</a:t>
            </a:r>
            <a:r>
              <a:rPr lang="en-US"/>
              <a:t> they will use to ensure </a:t>
            </a:r>
            <a:r>
              <a:rPr lang="en-US" b="1"/>
              <a:t>all students</a:t>
            </a:r>
            <a:r>
              <a:rPr lang="en-US"/>
              <a:t> receive a CEP during their first year.</a:t>
            </a:r>
            <a:endParaRPr lang="en-US">
              <a:ea typeface="Calibri"/>
              <a:cs typeface="Calibri"/>
            </a:endParaRPr>
          </a:p>
          <a:p>
            <a:endParaRPr lang="en-US"/>
          </a:p>
          <a:p>
            <a:r>
              <a:rPr lang="en-US"/>
              <a:t>Finally, </a:t>
            </a:r>
            <a:r>
              <a:rPr lang="en-US" b="1"/>
              <a:t>proposed regulatory changes</a:t>
            </a:r>
            <a:r>
              <a:rPr lang="en-US"/>
              <a:t> are underway that would formally require colleges to provide CEPs to non-exempt students </a:t>
            </a:r>
            <a:r>
              <a:rPr lang="en-US" b="1"/>
              <a:t>“to the maximum extent possible”</a:t>
            </a:r>
            <a:r>
              <a:rPr lang="en-US"/>
              <a:t> within the first academic year. This regulatory language emphasizes both urgency and flexibility, recognizing that while the goal is universal coverage, some students’ individual circumstances may vary. Together, these changes strengthen our commitment to providing students with clear, structured pathways from their first steps on campus to successful program completion.</a:t>
            </a:r>
            <a:endParaRPr lang="en-US">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0437968D-5969-4CC4-A63D-C90CD4C34E88}" type="slidenum">
              <a:rPr lang="en-US" smtClean="0"/>
              <a:t>11</a:t>
            </a:fld>
            <a:endParaRPr lang="en-US"/>
          </a:p>
        </p:txBody>
      </p:sp>
    </p:spTree>
    <p:extLst>
      <p:ext uri="{BB962C8B-B14F-4D97-AF65-F5344CB8AC3E}">
        <p14:creationId xmlns:p14="http://schemas.microsoft.com/office/powerpoint/2010/main" val="1499378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 Supporting Students to Complete FAFSA/CADAA and Maximize Financial Aid</a:t>
            </a:r>
          </a:p>
          <a:p>
            <a:endParaRPr lang="en-US"/>
          </a:p>
          <a:p>
            <a:r>
              <a:rPr lang="en-US"/>
              <a:t>Highlighting how Admissions and Records (A&amp;R) offices can play a critical role in helping students </a:t>
            </a:r>
            <a:r>
              <a:rPr lang="en-US" b="1"/>
              <a:t>maximize their financial aid</a:t>
            </a:r>
            <a:r>
              <a:rPr lang="en-US"/>
              <a:t> opportunities.</a:t>
            </a:r>
          </a:p>
          <a:p>
            <a:r>
              <a:rPr lang="en-US"/>
              <a:t>One of the </a:t>
            </a:r>
            <a:r>
              <a:rPr lang="en-US" b="1"/>
              <a:t>most impactful ways</a:t>
            </a:r>
            <a:r>
              <a:rPr lang="en-US"/>
              <a:t> A&amp;R offices can support students is by encouraging and assisting them to complete either the </a:t>
            </a:r>
            <a:r>
              <a:rPr lang="en-US" b="1"/>
              <a:t>Free Application for Federal Student Aid (FAFSA)</a:t>
            </a:r>
            <a:r>
              <a:rPr lang="en-US"/>
              <a:t> or the </a:t>
            </a:r>
            <a:r>
              <a:rPr lang="en-US" b="1"/>
              <a:t>California Dream Act Application (CADAA)</a:t>
            </a:r>
            <a:r>
              <a:rPr lang="en-US"/>
              <a:t>. Timely completion of these applications can significantly expand a student’s access to grants, scholarships, work-study, and other vital resources.</a:t>
            </a:r>
            <a:endParaRPr lang="en-US">
              <a:ea typeface="Calibri"/>
              <a:cs typeface="Calibri"/>
            </a:endParaRPr>
          </a:p>
          <a:p>
            <a:endParaRPr lang="en-US"/>
          </a:p>
          <a:p>
            <a:r>
              <a:rPr lang="en-US"/>
              <a:t>Colleges can further support this effort by:</a:t>
            </a:r>
            <a:endParaRPr lang="en-US">
              <a:ea typeface="Calibri"/>
              <a:cs typeface="Calibri"/>
            </a:endParaRPr>
          </a:p>
          <a:p>
            <a:pPr marL="171450" indent="-171450">
              <a:buFont typeface="Arial"/>
              <a:buChar char="•"/>
            </a:pPr>
            <a:r>
              <a:rPr lang="en-US" b="1"/>
              <a:t>Participating in Cash for College workshops</a:t>
            </a:r>
            <a:r>
              <a:rPr lang="en-US"/>
              <a:t>, or</a:t>
            </a:r>
            <a:endParaRPr lang="en-US">
              <a:ea typeface="Calibri"/>
              <a:cs typeface="Calibri"/>
            </a:endParaRPr>
          </a:p>
          <a:p>
            <a:pPr marL="171450" indent="-171450">
              <a:buFont typeface="Arial"/>
              <a:buChar char="•"/>
            </a:pPr>
            <a:r>
              <a:rPr lang="en-US" b="1"/>
              <a:t>Hosting their own FAFSA/CADAA completion events</a:t>
            </a:r>
            <a:r>
              <a:rPr lang="en-US"/>
              <a:t> in partnership with key student services programs, such as </a:t>
            </a:r>
            <a:r>
              <a:rPr lang="en-US" b="1"/>
              <a:t>Dream Resource Centers</a:t>
            </a:r>
            <a:r>
              <a:rPr lang="en-US"/>
              <a:t>, </a:t>
            </a:r>
            <a:r>
              <a:rPr lang="en-US" b="1"/>
              <a:t>Veterans Resource Centers</a:t>
            </a:r>
            <a:r>
              <a:rPr lang="en-US"/>
              <a:t>, and others.</a:t>
            </a:r>
            <a:endParaRPr lang="en-US">
              <a:ea typeface="Calibri"/>
              <a:cs typeface="Calibri"/>
            </a:endParaRPr>
          </a:p>
          <a:p>
            <a:endParaRPr lang="en-US"/>
          </a:p>
          <a:p>
            <a:r>
              <a:rPr lang="en-US"/>
              <a:t>It’s also important for A&amp;R offices to </a:t>
            </a:r>
            <a:r>
              <a:rPr lang="en-US" b="1"/>
              <a:t>collaborate closely with Financial Aid Offices</a:t>
            </a:r>
            <a:r>
              <a:rPr lang="en-US"/>
              <a:t> to:</a:t>
            </a:r>
            <a:endParaRPr lang="en-US">
              <a:ea typeface="Calibri"/>
              <a:cs typeface="Calibri"/>
            </a:endParaRPr>
          </a:p>
          <a:p>
            <a:pPr marL="171450" indent="-171450">
              <a:buFont typeface="Arial"/>
              <a:buChar char="•"/>
            </a:pPr>
            <a:r>
              <a:rPr lang="en-US"/>
              <a:t>Assist students who need </a:t>
            </a:r>
            <a:r>
              <a:rPr lang="en-US" b="1"/>
              <a:t>cost of attendance (COA) adjustments</a:t>
            </a:r>
            <a:r>
              <a:rPr lang="en-US"/>
              <a:t>—for example, to account for </a:t>
            </a:r>
            <a:r>
              <a:rPr lang="en-US" b="1"/>
              <a:t>childcare expenses</a:t>
            </a:r>
            <a:r>
              <a:rPr lang="en-US"/>
              <a:t> or other unique financial circumstances.</a:t>
            </a:r>
            <a:endParaRPr lang="en-US">
              <a:ea typeface="Calibri"/>
              <a:cs typeface="Calibri"/>
            </a:endParaRPr>
          </a:p>
          <a:p>
            <a:pPr marL="171450" indent="-171450">
              <a:buFont typeface="Arial"/>
              <a:buChar char="•"/>
            </a:pPr>
            <a:r>
              <a:rPr lang="en-US"/>
              <a:t>Support students in maintaining </a:t>
            </a:r>
            <a:r>
              <a:rPr lang="en-US" b="1"/>
              <a:t>Satisfactory Academic Progress (SAP)</a:t>
            </a:r>
            <a:r>
              <a:rPr lang="en-US"/>
              <a:t>, which is essential to remain eligible for aid.</a:t>
            </a:r>
            <a:endParaRPr lang="en-US">
              <a:ea typeface="Calibri"/>
              <a:cs typeface="Calibri"/>
            </a:endParaRPr>
          </a:p>
          <a:p>
            <a:endParaRPr lang="en-US"/>
          </a:p>
          <a:p>
            <a:r>
              <a:rPr lang="en-US"/>
              <a:t>Finally, we encourage A&amp;R staff to </a:t>
            </a:r>
            <a:r>
              <a:rPr lang="en-US" b="1"/>
              <a:t>connect students with Basic Needs Centers</a:t>
            </a:r>
            <a:r>
              <a:rPr lang="en-US"/>
              <a:t> and help inform them when they may be eligible for </a:t>
            </a:r>
            <a:r>
              <a:rPr lang="en-US" b="1"/>
              <a:t>public benefits programs</a:t>
            </a:r>
            <a:r>
              <a:rPr lang="en-US"/>
              <a:t>, such as </a:t>
            </a:r>
            <a:r>
              <a:rPr lang="en-US" b="1"/>
              <a:t>CalFresh. </a:t>
            </a:r>
            <a:r>
              <a:rPr lang="en-US"/>
              <a:t>Addressing students' basic needs holistically ensures they can focus on their academic goals without the added burden of food insecurity, housing instability, or other unmet needs.</a:t>
            </a:r>
            <a:endParaRPr lang="en-US">
              <a:ea typeface="Calibri"/>
              <a:cs typeface="Calibri"/>
            </a:endParaRPr>
          </a:p>
          <a:p>
            <a:r>
              <a:rPr lang="en-US"/>
              <a:t>Through these partnerships and proactive efforts, we can help ensure that financial aid truly becomes a tool for </a:t>
            </a:r>
            <a:r>
              <a:rPr lang="en-US" b="1"/>
              <a:t>access, retention, and success</a:t>
            </a:r>
            <a:r>
              <a:rPr lang="en-US"/>
              <a:t>.</a:t>
            </a:r>
            <a:endParaRPr lang="en-US">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0437968D-5969-4CC4-A63D-C90CD4C34E88}" type="slidenum">
              <a:rPr lang="en-US" smtClean="0"/>
              <a:t>12</a:t>
            </a:fld>
            <a:endParaRPr lang="en-US"/>
          </a:p>
        </p:txBody>
      </p:sp>
    </p:spTree>
    <p:extLst>
      <p:ext uri="{BB962C8B-B14F-4D97-AF65-F5344CB8AC3E}">
        <p14:creationId xmlns:p14="http://schemas.microsoft.com/office/powerpoint/2010/main" val="1067792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91605-921A-A0B7-9133-6AF95BFD0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58707-2CC7-07C0-32F2-627373237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42EC48-EB1A-BF66-249B-6DAD0B157560}"/>
              </a:ext>
            </a:extLst>
          </p:cNvPr>
          <p:cNvSpPr>
            <a:spLocks noGrp="1"/>
          </p:cNvSpPr>
          <p:nvPr>
            <p:ph type="body" idx="1"/>
          </p:nvPr>
        </p:nvSpPr>
        <p:spPr/>
        <p:txBody>
          <a:bodyPr/>
          <a:lstStyle/>
          <a:p>
            <a:r>
              <a:rPr lang="en-US" b="1"/>
              <a:t>Talking Points: Maximizing Aid for Students</a:t>
            </a:r>
          </a:p>
          <a:p>
            <a:endParaRPr lang="en-US"/>
          </a:p>
          <a:p>
            <a:r>
              <a:rPr lang="en-US"/>
              <a:t>It’s important to stay aware of </a:t>
            </a:r>
            <a:r>
              <a:rPr lang="en-US" b="1"/>
              <a:t>recent and forthcoming policy changes</a:t>
            </a:r>
            <a:r>
              <a:rPr lang="en-US"/>
              <a:t> impacting both </a:t>
            </a:r>
            <a:r>
              <a:rPr lang="en-US" b="1"/>
              <a:t>financial aid</a:t>
            </a:r>
            <a:r>
              <a:rPr lang="en-US"/>
              <a:t> and </a:t>
            </a:r>
            <a:r>
              <a:rPr lang="en-US" b="1"/>
              <a:t>basic needs services</a:t>
            </a:r>
            <a:r>
              <a:rPr lang="en-US"/>
              <a:t>. These changes create new opportunities to better serve our students and ensure they receive the full range of support available.</a:t>
            </a:r>
            <a:endParaRPr lang="en-US">
              <a:ea typeface="Calibri"/>
              <a:cs typeface="Calibri"/>
            </a:endParaRPr>
          </a:p>
          <a:p>
            <a:endParaRPr lang="en-US"/>
          </a:p>
          <a:p>
            <a:r>
              <a:rPr lang="en-US"/>
              <a:t>A few key updates to highlight:</a:t>
            </a:r>
            <a:endParaRPr lang="en-US">
              <a:ea typeface="Calibri" panose="020F0502020204030204"/>
              <a:cs typeface="Calibri" panose="020F0502020204030204"/>
            </a:endParaRPr>
          </a:p>
          <a:p>
            <a:pPr marL="171450" indent="-171450">
              <a:buFont typeface="Arial"/>
              <a:buChar char="•"/>
            </a:pPr>
            <a:r>
              <a:rPr lang="en-US" b="1"/>
              <a:t>CADAA and AB 540 Affidavit Integration</a:t>
            </a:r>
            <a:r>
              <a:rPr lang="en-US"/>
              <a:t>:</a:t>
            </a:r>
            <a:br>
              <a:rPr lang="en-US">
                <a:cs typeface="+mn-lt"/>
              </a:rPr>
            </a:br>
            <a:r>
              <a:rPr lang="en-US"/>
              <a:t> Students completing the </a:t>
            </a:r>
            <a:r>
              <a:rPr lang="en-US" b="1"/>
              <a:t>California Dream Act Application (CADAA)</a:t>
            </a:r>
            <a:r>
              <a:rPr lang="en-US"/>
              <a:t> can now also </a:t>
            </a:r>
            <a:r>
              <a:rPr lang="en-US" b="1"/>
              <a:t>submit their AB 540 Affidavit</a:t>
            </a:r>
            <a:r>
              <a:rPr lang="en-US"/>
              <a:t>—for nonresident tuition exemption—</a:t>
            </a:r>
            <a:r>
              <a:rPr lang="en-US" b="1"/>
              <a:t>as part of the CADAA process</a:t>
            </a:r>
            <a:r>
              <a:rPr lang="en-US"/>
              <a:t>.</a:t>
            </a:r>
            <a:br>
              <a:rPr lang="en-US">
                <a:cs typeface="+mn-lt"/>
              </a:rPr>
            </a:br>
            <a:r>
              <a:rPr lang="en-US"/>
              <a:t> Colleges can access students’ affidavits directly through </a:t>
            </a:r>
            <a:r>
              <a:rPr lang="en-US" b="1"/>
              <a:t>CSAC’s </a:t>
            </a:r>
            <a:r>
              <a:rPr lang="en-US" b="1" err="1"/>
              <a:t>WebGrants</a:t>
            </a:r>
            <a:r>
              <a:rPr lang="en-US" b="1"/>
              <a:t> portal</a:t>
            </a:r>
            <a:r>
              <a:rPr lang="en-US"/>
              <a:t>, streamlining the process and reducing paperwork barriers for Dreamers.</a:t>
            </a:r>
            <a:endParaRPr lang="en-US">
              <a:ea typeface="Calibri"/>
              <a:cs typeface="Calibri"/>
            </a:endParaRPr>
          </a:p>
          <a:p>
            <a:pPr marL="171450" indent="-171450">
              <a:buFont typeface="Arial"/>
              <a:buChar char="•"/>
            </a:pPr>
            <a:r>
              <a:rPr lang="en-US" b="1"/>
              <a:t>AB 1885 – Expanding Full-Time Status for Students with Disabilities</a:t>
            </a:r>
            <a:r>
              <a:rPr lang="en-US"/>
              <a:t>:</a:t>
            </a:r>
            <a:br>
              <a:rPr lang="en-US">
                <a:cs typeface="+mn-lt"/>
              </a:rPr>
            </a:br>
            <a:r>
              <a:rPr lang="en-US"/>
              <a:t> Starting in </a:t>
            </a:r>
            <a:r>
              <a:rPr lang="en-US" b="1"/>
              <a:t>2025–26</a:t>
            </a:r>
            <a:r>
              <a:rPr lang="en-US"/>
              <a:t>, under </a:t>
            </a:r>
            <a:r>
              <a:rPr lang="en-US" b="1"/>
              <a:t>AB 1885</a:t>
            </a:r>
            <a:r>
              <a:rPr lang="en-US"/>
              <a:t>, students with disabilities who are enrolled in </a:t>
            </a:r>
            <a:r>
              <a:rPr lang="en-US" b="1"/>
              <a:t>9 or more units</a:t>
            </a:r>
            <a:r>
              <a:rPr lang="en-US"/>
              <a:t> per term (or quarter equivalent) and have an </a:t>
            </a:r>
            <a:r>
              <a:rPr lang="en-US" b="1"/>
              <a:t>Academic Accommodation Plan</a:t>
            </a:r>
            <a:r>
              <a:rPr lang="en-US"/>
              <a:t> may be considered </a:t>
            </a:r>
            <a:r>
              <a:rPr lang="en-US" b="1"/>
              <a:t>full-time</a:t>
            </a:r>
            <a:r>
              <a:rPr lang="en-US"/>
              <a:t> for purposes of receiving the </a:t>
            </a:r>
            <a:r>
              <a:rPr lang="en-US" b="1"/>
              <a:t>Student Success Completion Grant (SSCG)</a:t>
            </a:r>
            <a:r>
              <a:rPr lang="en-US"/>
              <a:t>.</a:t>
            </a:r>
            <a:br>
              <a:rPr lang="en-US">
                <a:cs typeface="+mn-lt"/>
              </a:rPr>
            </a:br>
            <a:r>
              <a:rPr lang="en-US"/>
              <a:t> This change will help ensure students with disabilities are not disadvantaged in their access to critical financial aid.</a:t>
            </a:r>
            <a:endParaRPr lang="en-US">
              <a:ea typeface="Calibri"/>
              <a:cs typeface="Calibri"/>
            </a:endParaRPr>
          </a:p>
          <a:p>
            <a:pPr marL="171450" indent="-171450">
              <a:buFont typeface="Arial"/>
              <a:buChar char="•"/>
            </a:pPr>
            <a:r>
              <a:rPr lang="en-US" b="1"/>
              <a:t>AB 2458 – Standardizing Cost of Attendance Adjustments for Student Parents</a:t>
            </a:r>
            <a:r>
              <a:rPr lang="en-US"/>
              <a:t>:</a:t>
            </a:r>
            <a:br>
              <a:rPr lang="en-US">
                <a:cs typeface="+mn-lt"/>
              </a:rPr>
            </a:br>
            <a:r>
              <a:rPr lang="en-US"/>
              <a:t> By </a:t>
            </a:r>
            <a:r>
              <a:rPr lang="en-US" b="1"/>
              <a:t>2026–27</a:t>
            </a:r>
            <a:r>
              <a:rPr lang="en-US"/>
              <a:t>, colleges will be required to </a:t>
            </a:r>
            <a:r>
              <a:rPr lang="en-US" b="1"/>
              <a:t>standardize Cost of Attendance (COA) adjustments</a:t>
            </a:r>
            <a:r>
              <a:rPr lang="en-US"/>
              <a:t> for student parents, including adjustments for </a:t>
            </a:r>
            <a:r>
              <a:rPr lang="en-US" b="1"/>
              <a:t>childcare, housing, and transportation expenses</a:t>
            </a:r>
            <a:r>
              <a:rPr lang="en-US"/>
              <a:t>.</a:t>
            </a:r>
            <a:br>
              <a:rPr lang="en-US">
                <a:cs typeface="+mn-lt"/>
              </a:rPr>
            </a:br>
            <a:r>
              <a:rPr lang="en-US"/>
              <a:t> The </a:t>
            </a:r>
            <a:r>
              <a:rPr lang="en-US" b="1"/>
              <a:t>Chancellor’s Office</a:t>
            </a:r>
            <a:r>
              <a:rPr lang="en-US"/>
              <a:t> will issue a </a:t>
            </a:r>
            <a:r>
              <a:rPr lang="en-US" b="1"/>
              <a:t>guidance memo</a:t>
            </a:r>
            <a:r>
              <a:rPr lang="en-US"/>
              <a:t> by </a:t>
            </a:r>
            <a:r>
              <a:rPr lang="en-US" b="1"/>
              <a:t>July 2025</a:t>
            </a:r>
            <a:r>
              <a:rPr lang="en-US"/>
              <a:t> to support colleges in implementing this important change.</a:t>
            </a:r>
            <a:endParaRPr lang="en-US">
              <a:ea typeface="Calibri"/>
              <a:cs typeface="Calibri"/>
            </a:endParaRPr>
          </a:p>
          <a:p>
            <a:endParaRPr lang="en-US"/>
          </a:p>
          <a:p>
            <a:r>
              <a:rPr lang="en-US"/>
              <a:t>These policy shifts are designed to </a:t>
            </a:r>
            <a:r>
              <a:rPr lang="en-US" b="1"/>
              <a:t>reduce barriers, promote equity, and ensure that financial aid truly meets the diverse needs of our student population</a:t>
            </a:r>
            <a:r>
              <a:rPr lang="en-US"/>
              <a:t>.</a:t>
            </a:r>
          </a:p>
          <a:p>
            <a:endParaRPr lang="en-US" b="1">
              <a:ea typeface="Calibri"/>
              <a:cs typeface="Calibri"/>
            </a:endParaRPr>
          </a:p>
        </p:txBody>
      </p:sp>
      <p:sp>
        <p:nvSpPr>
          <p:cNvPr id="4" name="Slide Number Placeholder 3">
            <a:extLst>
              <a:ext uri="{FF2B5EF4-FFF2-40B4-BE49-F238E27FC236}">
                <a16:creationId xmlns:a16="http://schemas.microsoft.com/office/drawing/2014/main" id="{1C306320-63A6-04A4-EB33-96182D20BFAD}"/>
              </a:ext>
            </a:extLst>
          </p:cNvPr>
          <p:cNvSpPr>
            <a:spLocks noGrp="1"/>
          </p:cNvSpPr>
          <p:nvPr>
            <p:ph type="sldNum" sz="quarter" idx="5"/>
          </p:nvPr>
        </p:nvSpPr>
        <p:spPr/>
        <p:txBody>
          <a:bodyPr/>
          <a:lstStyle/>
          <a:p>
            <a:fld id="{0437968D-5969-4CC4-A63D-C90CD4C34E88}" type="slidenum">
              <a:rPr lang="en-US" smtClean="0"/>
              <a:t>13</a:t>
            </a:fld>
            <a:endParaRPr lang="en-US"/>
          </a:p>
        </p:txBody>
      </p:sp>
    </p:spTree>
    <p:extLst>
      <p:ext uri="{BB962C8B-B14F-4D97-AF65-F5344CB8AC3E}">
        <p14:creationId xmlns:p14="http://schemas.microsoft.com/office/powerpoint/2010/main" val="265646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437968D-5969-4CC4-A63D-C90CD4C34E88}" type="slidenum">
              <a:rPr lang="en-US" smtClean="0"/>
              <a:t>14</a:t>
            </a:fld>
            <a:endParaRPr lang="en-US"/>
          </a:p>
        </p:txBody>
      </p:sp>
    </p:spTree>
    <p:extLst>
      <p:ext uri="{BB962C8B-B14F-4D97-AF65-F5344CB8AC3E}">
        <p14:creationId xmlns:p14="http://schemas.microsoft.com/office/powerpoint/2010/main" val="3843195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 transcripts legal documents?</a:t>
            </a:r>
          </a:p>
          <a:p>
            <a:r>
              <a:rPr lang="en-US"/>
              <a:t>Not categorically, but may carry legal weight depending on context (e.g., licensing, forgery laws).</a:t>
            </a:r>
          </a:p>
          <a:p>
            <a:endParaRPr lang="en-US"/>
          </a:p>
          <a:p>
            <a:r>
              <a:rPr lang="en-US"/>
              <a:t>Core Principle: Respecting identity and preventing harm through deadnaming.</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0437968D-5969-4CC4-A63D-C90CD4C34E88}" type="slidenum">
              <a:rPr lang="en-US" smtClean="0"/>
              <a:t>16</a:t>
            </a:fld>
            <a:endParaRPr lang="en-US"/>
          </a:p>
        </p:txBody>
      </p:sp>
    </p:spTree>
    <p:extLst>
      <p:ext uri="{BB962C8B-B14F-4D97-AF65-F5344CB8AC3E}">
        <p14:creationId xmlns:p14="http://schemas.microsoft.com/office/powerpoint/2010/main" val="3424685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Introductions, greetings,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147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a:solidFill>
                  <a:schemeClr val="tx1"/>
                </a:solidFill>
                <a:latin typeface="+mn-lt"/>
                <a:ea typeface="+mn-ea"/>
              </a:rPr>
              <a:t>The Chancellor’s Office is currently tracking 99 Tier 1 bills.</a:t>
            </a:r>
          </a:p>
          <a:p>
            <a:pPr marL="171450" lvl="0" indent="-171450">
              <a:buFont typeface="Arial" panose="020B0604020202020204" pitchFamily="34" charset="0"/>
              <a:buChar char="•"/>
            </a:pPr>
            <a:r>
              <a:rPr lang="en-US">
                <a:solidFill>
                  <a:schemeClr val="tx1"/>
                </a:solidFill>
                <a:latin typeface="+mn-lt"/>
                <a:ea typeface="+mn-ea"/>
              </a:rPr>
              <a:t>February 21</a:t>
            </a:r>
            <a:r>
              <a:rPr lang="en-US" baseline="30000">
                <a:solidFill>
                  <a:schemeClr val="tx1"/>
                </a:solidFill>
                <a:latin typeface="+mn-lt"/>
                <a:ea typeface="+mn-ea"/>
              </a:rPr>
              <a:t>st</a:t>
            </a:r>
            <a:r>
              <a:rPr lang="en-US">
                <a:solidFill>
                  <a:schemeClr val="tx1"/>
                </a:solidFill>
                <a:latin typeface="+mn-lt"/>
                <a:ea typeface="+mn-ea"/>
              </a:rPr>
              <a:t> was the last day for new bills to be introduced.</a:t>
            </a:r>
          </a:p>
          <a:p>
            <a:pPr marL="171450" lvl="0" indent="-171450">
              <a:buFont typeface="Arial" panose="020B0604020202020204" pitchFamily="34" charset="0"/>
              <a:buChar char="•"/>
            </a:pPr>
            <a:r>
              <a:rPr lang="en-US">
                <a:solidFill>
                  <a:schemeClr val="tx1"/>
                </a:solidFill>
                <a:latin typeface="+mn-lt"/>
                <a:ea typeface="+mn-ea"/>
              </a:rPr>
              <a:t>All bills that are tagged fiscal must pass policy committee by May 2</a:t>
            </a:r>
            <a:r>
              <a:rPr lang="en-US" baseline="30000">
                <a:solidFill>
                  <a:schemeClr val="tx1"/>
                </a:solidFill>
                <a:latin typeface="+mn-lt"/>
                <a:ea typeface="+mn-ea"/>
              </a:rPr>
              <a:t>nd</a:t>
            </a:r>
            <a:r>
              <a:rPr lang="en-US">
                <a:solidFill>
                  <a:schemeClr val="tx1"/>
                </a:solidFill>
                <a:latin typeface="+mn-lt"/>
                <a:ea typeface="+mn-ea"/>
              </a:rPr>
              <a:t>.</a:t>
            </a:r>
          </a:p>
          <a:p>
            <a:pPr marL="171450" lvl="0" indent="-171450">
              <a:buFont typeface="Arial" panose="020B0604020202020204" pitchFamily="34" charset="0"/>
              <a:buChar char="•"/>
            </a:pPr>
            <a:endParaRPr lang="en-US">
              <a:solidFill>
                <a:schemeClr val="tx1"/>
              </a:solidFill>
              <a:latin typeface="+mn-lt"/>
              <a:ea typeface="+mn-ea"/>
            </a:endParaRPr>
          </a:p>
          <a:p>
            <a:endParaRPr lang="en-US"/>
          </a:p>
        </p:txBody>
      </p:sp>
      <p:sp>
        <p:nvSpPr>
          <p:cNvPr id="4" name="Slide Number Placeholder 3"/>
          <p:cNvSpPr>
            <a:spLocks noGrp="1"/>
          </p:cNvSpPr>
          <p:nvPr>
            <p:ph type="sldNum" sz="quarter" idx="5"/>
          </p:nvPr>
        </p:nvSpPr>
        <p:spPr/>
        <p:txBody>
          <a:bodyPr/>
          <a:lstStyle/>
          <a:p>
            <a:fld id="{0437968D-5969-4CC4-A63D-C90CD4C34E88}" type="slidenum">
              <a:rPr lang="en-US" smtClean="0"/>
              <a:t>18</a:t>
            </a:fld>
            <a:endParaRPr lang="en-US"/>
          </a:p>
        </p:txBody>
      </p:sp>
    </p:spTree>
    <p:extLst>
      <p:ext uri="{BB962C8B-B14F-4D97-AF65-F5344CB8AC3E}">
        <p14:creationId xmlns:p14="http://schemas.microsoft.com/office/powerpoint/2010/main" val="1620013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37968D-5969-4CC4-A63D-C90CD4C34E88}" type="slidenum">
              <a:rPr lang="en-US" smtClean="0"/>
              <a:t>20</a:t>
            </a:fld>
            <a:endParaRPr lang="en-US"/>
          </a:p>
        </p:txBody>
      </p:sp>
    </p:spTree>
    <p:extLst>
      <p:ext uri="{BB962C8B-B14F-4D97-AF65-F5344CB8AC3E}">
        <p14:creationId xmlns:p14="http://schemas.microsoft.com/office/powerpoint/2010/main" val="1321930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37968D-5969-4CC4-A63D-C90CD4C34E88}" type="slidenum">
              <a:rPr lang="en-US" smtClean="0"/>
              <a:t>21</a:t>
            </a:fld>
            <a:endParaRPr lang="en-US"/>
          </a:p>
        </p:txBody>
      </p:sp>
    </p:spTree>
    <p:extLst>
      <p:ext uri="{BB962C8B-B14F-4D97-AF65-F5344CB8AC3E}">
        <p14:creationId xmlns:p14="http://schemas.microsoft.com/office/powerpoint/2010/main" val="1202760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37968D-5969-4CC4-A63D-C90CD4C34E88}" type="slidenum">
              <a:rPr lang="en-US" smtClean="0"/>
              <a:t>22</a:t>
            </a:fld>
            <a:endParaRPr lang="en-US"/>
          </a:p>
        </p:txBody>
      </p:sp>
    </p:spTree>
    <p:extLst>
      <p:ext uri="{BB962C8B-B14F-4D97-AF65-F5344CB8AC3E}">
        <p14:creationId xmlns:p14="http://schemas.microsoft.com/office/powerpoint/2010/main" val="174827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t>Slide 1 Speaker Notes – 2025 CACCRAO Conference</a:t>
            </a:r>
            <a:endParaRPr lang="en-US"/>
          </a:p>
          <a:p>
            <a:pPr>
              <a:buNone/>
            </a:pPr>
            <a:r>
              <a:rPr lang="en-US"/>
              <a:t>Welcome, everyone!</a:t>
            </a:r>
          </a:p>
          <a:p>
            <a:pPr>
              <a:buNone/>
            </a:pPr>
            <a:r>
              <a:rPr lang="en-US"/>
              <a:t>Before we dive into updates from the Chancellor’s Office, I’d like to take a moment to introduce our panel.</a:t>
            </a:r>
          </a:p>
          <a:p>
            <a:pPr>
              <a:buNone/>
            </a:pPr>
            <a:r>
              <a:rPr lang="en-US"/>
              <a:t>My name is Kathleen Kouklis, and I’ve served as the Admissions and Records Analyst at the California Community Colleges Chancellor's Office for 5 years. My primary focus is on admissions and records and I am a support person to several equity programs.</a:t>
            </a:r>
          </a:p>
          <a:p>
            <a:pPr>
              <a:buNone/>
            </a:pPr>
            <a:r>
              <a:rPr lang="en-US"/>
              <a:t>At this time, I’ll hand it over to Allison to introduce herself.</a:t>
            </a:r>
          </a:p>
          <a:p>
            <a:pPr>
              <a:buNone/>
            </a:pPr>
            <a:r>
              <a:rPr lang="en-US" i="1"/>
              <a:t>Once Allison finishes, allow each panelist 30 seconds for introductions.</a:t>
            </a:r>
            <a:endParaRPr lang="en-US"/>
          </a:p>
          <a:p>
            <a:r>
              <a:rPr lang="en-US"/>
              <a:t>We kindly ask that you hold any questions until the end of our presentation—thank you!</a:t>
            </a:r>
          </a:p>
          <a:p>
            <a:endParaRPr lang="en-US"/>
          </a:p>
        </p:txBody>
      </p:sp>
      <p:sp>
        <p:nvSpPr>
          <p:cNvPr id="4" name="Slide Number Placeholder 3"/>
          <p:cNvSpPr>
            <a:spLocks noGrp="1"/>
          </p:cNvSpPr>
          <p:nvPr>
            <p:ph type="sldNum" sz="quarter" idx="5"/>
          </p:nvPr>
        </p:nvSpPr>
        <p:spPr/>
        <p:txBody>
          <a:bodyPr/>
          <a:lstStyle/>
          <a:p>
            <a:fld id="{0437968D-5969-4CC4-A63D-C90CD4C34E88}" type="slidenum">
              <a:rPr lang="en-US" smtClean="0"/>
              <a:t>2</a:t>
            </a:fld>
            <a:endParaRPr lang="en-US"/>
          </a:p>
        </p:txBody>
      </p:sp>
    </p:spTree>
    <p:extLst>
      <p:ext uri="{BB962C8B-B14F-4D97-AF65-F5344CB8AC3E}">
        <p14:creationId xmlns:p14="http://schemas.microsoft.com/office/powerpoint/2010/main" val="3526203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C59BE-6F67-D0B0-87FE-E13C481E4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CDAA5-5391-2BC9-267F-D2EA207E6D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356E9E-A03E-A2D1-6B28-F94114445F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C63466-1E1B-AF58-7DF9-009EDA40EE45}"/>
              </a:ext>
            </a:extLst>
          </p:cNvPr>
          <p:cNvSpPr>
            <a:spLocks noGrp="1"/>
          </p:cNvSpPr>
          <p:nvPr>
            <p:ph type="sldNum" sz="quarter" idx="5"/>
          </p:nvPr>
        </p:nvSpPr>
        <p:spPr/>
        <p:txBody>
          <a:bodyPr/>
          <a:lstStyle/>
          <a:p>
            <a:fld id="{0437968D-5969-4CC4-A63D-C90CD4C34E88}" type="slidenum">
              <a:rPr lang="en-US" smtClean="0"/>
              <a:t>23</a:t>
            </a:fld>
            <a:endParaRPr lang="en-US"/>
          </a:p>
        </p:txBody>
      </p:sp>
    </p:spTree>
    <p:extLst>
      <p:ext uri="{BB962C8B-B14F-4D97-AF65-F5344CB8AC3E}">
        <p14:creationId xmlns:p14="http://schemas.microsoft.com/office/powerpoint/2010/main" val="2209539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8F960-3DF4-D800-ED5B-DE52BF771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F12FF-D89C-AA66-8C62-491B754DC8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105E44-0DE6-A197-ABC9-6A75B22660D3}"/>
              </a:ext>
            </a:extLst>
          </p:cNvPr>
          <p:cNvSpPr>
            <a:spLocks noGrp="1"/>
          </p:cNvSpPr>
          <p:nvPr>
            <p:ph type="body" idx="1"/>
          </p:nvPr>
        </p:nvSpPr>
        <p:spPr/>
        <p:txBody>
          <a:bodyPr/>
          <a:lstStyle/>
          <a:p>
            <a:pPr marL="174708" indent="-174708">
              <a:buFont typeface="Arial" panose="020B0604020202020204" pitchFamily="34" charset="0"/>
              <a:buChar char="•"/>
            </a:pPr>
            <a:r>
              <a:rPr lang="en-US"/>
              <a:t>Introductions, greetings, etc.</a:t>
            </a:r>
          </a:p>
        </p:txBody>
      </p:sp>
      <p:sp>
        <p:nvSpPr>
          <p:cNvPr id="4" name="Slide Number Placeholder 3">
            <a:extLst>
              <a:ext uri="{FF2B5EF4-FFF2-40B4-BE49-F238E27FC236}">
                <a16:creationId xmlns:a16="http://schemas.microsoft.com/office/drawing/2014/main" id="{60CFEEDE-28A7-F3A3-EAD3-5EFB826B89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265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Michelle</a:t>
            </a:r>
          </a:p>
          <a:p>
            <a:endParaRPr lang="en-US" b="1">
              <a:ea typeface="Calibri"/>
              <a:cs typeface="Calibri"/>
            </a:endParaRPr>
          </a:p>
          <a:p>
            <a:r>
              <a:rPr lang="en-US" b="1">
                <a:ea typeface="Calibri"/>
                <a:cs typeface="Calibri"/>
              </a:rPr>
              <a:t>Dual Enrollment Opportunities are strong.</a:t>
            </a:r>
          </a:p>
        </p:txBody>
      </p:sp>
      <p:sp>
        <p:nvSpPr>
          <p:cNvPr id="4" name="Slide Number Placeholder 3"/>
          <p:cNvSpPr>
            <a:spLocks noGrp="1"/>
          </p:cNvSpPr>
          <p:nvPr>
            <p:ph type="sldNum" sz="quarter" idx="5"/>
          </p:nvPr>
        </p:nvSpPr>
        <p:spPr/>
        <p:txBody>
          <a:bodyPr/>
          <a:lstStyle/>
          <a:p>
            <a:fld id="{0437968D-5969-4CC4-A63D-C90CD4C34E88}" type="slidenum">
              <a:rPr lang="en-US" smtClean="0"/>
              <a:t>25</a:t>
            </a:fld>
            <a:endParaRPr lang="en-US"/>
          </a:p>
        </p:txBody>
      </p:sp>
    </p:spTree>
    <p:extLst>
      <p:ext uri="{BB962C8B-B14F-4D97-AF65-F5344CB8AC3E}">
        <p14:creationId xmlns:p14="http://schemas.microsoft.com/office/powerpoint/2010/main" val="3604591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Michelle</a:t>
            </a:r>
          </a:p>
          <a:p>
            <a:endParaRPr lang="en-US"/>
          </a:p>
          <a:p>
            <a:r>
              <a:rPr lang="en-US"/>
              <a:t>A primary focus is providing technical assistance to the community colleges for Dual Enrollment.</a:t>
            </a:r>
            <a:endParaRPr lang="en-US">
              <a:ea typeface="Calibri" panose="020F0502020204030204"/>
              <a:cs typeface="Calibri" panose="020F0502020204030204"/>
            </a:endParaRPr>
          </a:p>
          <a:p>
            <a:endParaRPr lang="en-US"/>
          </a:p>
          <a:p>
            <a:r>
              <a:rPr lang="en-US"/>
              <a:t>Dual Enrollment</a:t>
            </a:r>
            <a:r>
              <a:rPr lang="en-US" b="0" i="0" u="none" strike="noStrike" baseline="0"/>
              <a:t> refers to college course-taking by students who are simultaneously enrolled in high school or adult education programs who are seeking their high school diploma or high school equivalency certificate. Types of dual enrollment programs include:</a:t>
            </a:r>
            <a:endParaRPr lang="en-US" b="0" i="0" u="none" strike="noStrike" baseline="0">
              <a:ea typeface="Calibri"/>
              <a:cs typeface="Calibri"/>
            </a:endParaRPr>
          </a:p>
          <a:p>
            <a:endParaRPr lang="en-US" b="0" i="0" u="none" strike="noStrike" baseline="0"/>
          </a:p>
          <a:p>
            <a:pPr marL="171450" indent="-171450">
              <a:buFont typeface="Arial" panose="020B0604020202020204" pitchFamily="34" charset="0"/>
              <a:buChar char="•"/>
            </a:pPr>
            <a:r>
              <a:rPr lang="en-US" b="1" i="0" u="none" strike="noStrike" baseline="0"/>
              <a:t>Non-CCAP</a:t>
            </a:r>
            <a:r>
              <a:rPr lang="en-US" b="0" i="0" u="none" strike="noStrike" baseline="0"/>
              <a:t>: Scholastic Advancement, traditionally, this is dual enrollment where students are enrolled in a college course after their regular school day and attend the course on the college campus.</a:t>
            </a:r>
            <a:endParaRPr lang="en-US" b="0" i="0" u="none" strike="noStrike" baseline="0">
              <a:ea typeface="Calibri"/>
              <a:cs typeface="Calibri"/>
            </a:endParaRPr>
          </a:p>
          <a:p>
            <a:pPr marL="171450" indent="-171450">
              <a:buFont typeface="Arial" panose="020B0604020202020204" pitchFamily="34" charset="0"/>
              <a:buChar char="•"/>
            </a:pPr>
            <a:r>
              <a:rPr lang="en-US" b="1" i="0" u="none" strike="noStrike" baseline="0"/>
              <a:t>CCAP: </a:t>
            </a:r>
            <a:r>
              <a:rPr lang="en-US" b="0" i="0" u="none" strike="noStrike" baseline="0"/>
              <a:t>Partnerships are formal agreements between community college districts and high school districts, county offices of education or governing boards of charter schools. </a:t>
            </a:r>
            <a:r>
              <a:rPr lang="en-US" b="0" i="0" u="none" strike="noStrike" baseline="0">
                <a:solidFill>
                  <a:srgbClr val="333333"/>
                </a:solidFill>
                <a:effectLst/>
                <a:latin typeface="Verdana"/>
                <a:ea typeface="Verdana"/>
              </a:rPr>
              <a:t>P</a:t>
            </a:r>
            <a:r>
              <a:rPr lang="en-US" b="0" i="0">
                <a:solidFill>
                  <a:srgbClr val="333333"/>
                </a:solidFill>
                <a:effectLst/>
                <a:latin typeface="Verdana"/>
                <a:ea typeface="Verdana"/>
              </a:rPr>
              <a:t>urpose of offering or expanding dual enrollment opportunities for students who may not already be college bound or who are underrepresented in higher education, with the goal of developing seamless pathways from high school to community college for career technical education or preparation for transfer, improving high school graduation rates, or helping high school pupils achieve college and career readiness.</a:t>
            </a:r>
            <a:endParaRPr lang="en-US">
              <a:latin typeface="Verdana"/>
              <a:ea typeface="Verdana"/>
            </a:endParaRPr>
          </a:p>
          <a:p>
            <a:pPr marL="171450" indent="-171450" algn="l">
              <a:buFont typeface="Arial" panose="020B0604020202020204" pitchFamily="34" charset="0"/>
              <a:buChar char="•"/>
            </a:pPr>
            <a:r>
              <a:rPr lang="en-US" b="1" i="0">
                <a:solidFill>
                  <a:srgbClr val="242424"/>
                </a:solidFill>
                <a:effectLst/>
                <a:latin typeface="Segoe UI"/>
                <a:cs typeface="Segoe UI"/>
              </a:rPr>
              <a:t>Middle College High School</a:t>
            </a:r>
            <a:r>
              <a:rPr lang="en-US" b="0" i="0">
                <a:solidFill>
                  <a:srgbClr val="242424"/>
                </a:solidFill>
                <a:effectLst/>
                <a:latin typeface="Segoe UI"/>
                <a:cs typeface="Segoe UI"/>
              </a:rPr>
              <a:t>: Middle College High Schools are alternative high school located on community college campuses and serve at-promise students by integrating high school and college coursework. This model aims to reduce dropout rates and prepare students for college and careers.</a:t>
            </a:r>
          </a:p>
          <a:p>
            <a:pPr marL="171450" indent="-171450" algn="l">
              <a:buFont typeface="Arial" panose="020B0604020202020204" pitchFamily="34" charset="0"/>
              <a:buChar char="•"/>
            </a:pPr>
            <a:r>
              <a:rPr lang="en-US" b="1" i="0">
                <a:solidFill>
                  <a:srgbClr val="242424"/>
                </a:solidFill>
                <a:effectLst/>
                <a:latin typeface="Segoe UI"/>
                <a:cs typeface="Segoe UI"/>
              </a:rPr>
              <a:t>Early College High School</a:t>
            </a:r>
            <a:r>
              <a:rPr lang="en-US" b="0" i="0">
                <a:solidFill>
                  <a:srgbClr val="242424"/>
                </a:solidFill>
                <a:effectLst/>
                <a:latin typeface="Segoe UI"/>
                <a:cs typeface="Segoe UI"/>
              </a:rPr>
              <a:t>: Early College High Schools allow students to earn a high school diploma and up to two years of college credit simultaneously. These programs are partnerships between high schools and a local community college, the CSU or UC providing a seamless transition to higher education.</a:t>
            </a:r>
          </a:p>
          <a:p>
            <a:pPr marL="171450" indent="-171450" algn="l">
              <a:buFont typeface="Arial" panose="020B0604020202020204" pitchFamily="34" charset="0"/>
              <a:buChar char="•"/>
            </a:pPr>
            <a:endParaRPr lang="en-US" b="0" i="0">
              <a:solidFill>
                <a:srgbClr val="242424"/>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0437968D-5969-4CC4-A63D-C90CD4C34E88}" type="slidenum">
              <a:rPr lang="en-US" smtClean="0"/>
              <a:t>26</a:t>
            </a:fld>
            <a:endParaRPr lang="en-US"/>
          </a:p>
        </p:txBody>
      </p:sp>
    </p:spTree>
    <p:extLst>
      <p:ext uri="{BB962C8B-B14F-4D97-AF65-F5344CB8AC3E}">
        <p14:creationId xmlns:p14="http://schemas.microsoft.com/office/powerpoint/2010/main" val="2706366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242424"/>
                </a:solidFill>
                <a:latin typeface="Segoe UI"/>
                <a:cs typeface="Segoe UI"/>
              </a:rPr>
              <a:t>Michelle</a:t>
            </a:r>
            <a:endParaRPr lang="en-US"/>
          </a:p>
          <a:p>
            <a:endParaRPr lang="en-US" b="1">
              <a:solidFill>
                <a:srgbClr val="242424"/>
              </a:solidFill>
              <a:latin typeface="Segoe UI"/>
              <a:cs typeface="Segoe UI"/>
            </a:endParaRPr>
          </a:p>
          <a:p>
            <a:r>
              <a:rPr lang="en-US" b="0" i="0">
                <a:solidFill>
                  <a:srgbClr val="242424"/>
                </a:solidFill>
                <a:effectLst/>
                <a:latin typeface="Segoe UI"/>
                <a:cs typeface="Segoe UI"/>
              </a:rPr>
              <a:t>Vision 2030 is our strategic initiative aimed at expanding dual enrollment opportunities. By fostering partnerships between high schools and community colleges, we aim to create seamless pathways for students to transition to higher education, promoting equity and access.</a:t>
            </a:r>
            <a:endParaRPr lang="en-US">
              <a:latin typeface="Segoe UI"/>
              <a:cs typeface="Segoe UI"/>
            </a:endParaRPr>
          </a:p>
          <a:p>
            <a:endParaRPr lang="en-US" b="0" i="0">
              <a:solidFill>
                <a:srgbClr val="242424"/>
              </a:solidFill>
              <a:effectLst/>
              <a:latin typeface="Segoe UI" panose="020B0502040204020203" pitchFamily="34" charset="0"/>
            </a:endParaRPr>
          </a:p>
          <a:p>
            <a:r>
              <a:rPr lang="en-US" b="0" i="0">
                <a:solidFill>
                  <a:srgbClr val="242424"/>
                </a:solidFill>
                <a:effectLst/>
                <a:latin typeface="Segoe UI"/>
                <a:cs typeface="Segoe UI"/>
              </a:rPr>
              <a:t>“The 9</a:t>
            </a:r>
            <a:r>
              <a:rPr lang="en-US" b="0" i="0" baseline="30000">
                <a:solidFill>
                  <a:srgbClr val="242424"/>
                </a:solidFill>
                <a:effectLst/>
                <a:latin typeface="Segoe UI"/>
                <a:cs typeface="Segoe UI"/>
              </a:rPr>
              <a:t>th</a:t>
            </a:r>
            <a:r>
              <a:rPr lang="en-US" b="0" i="0">
                <a:solidFill>
                  <a:srgbClr val="242424"/>
                </a:solidFill>
                <a:effectLst/>
                <a:latin typeface="Segoe UI"/>
                <a:cs typeface="Segoe UI"/>
              </a:rPr>
              <a:t> Grade Strategy” focuses on expanding opportunities by ensuring every incoming ninth grader enrolls in a college course and creates a college education plan that includes 12 college credits. </a:t>
            </a:r>
          </a:p>
          <a:p>
            <a:endParaRPr lang="en-US" b="0" i="0">
              <a:solidFill>
                <a:srgbClr val="242424"/>
              </a:solidFill>
              <a:effectLst/>
              <a:latin typeface="Segoe UI" panose="020B0502040204020203" pitchFamily="34" charset="0"/>
            </a:endParaRPr>
          </a:p>
          <a:p>
            <a:pPr algn="l"/>
            <a:r>
              <a:rPr lang="en-US" b="0" i="0">
                <a:solidFill>
                  <a:srgbClr val="242424"/>
                </a:solidFill>
                <a:effectLst/>
                <a:latin typeface="Segoe UI"/>
                <a:cs typeface="Segoe UI"/>
              </a:rPr>
              <a:t>In addition to the 9th Grade Strategy, we are also expanding dual enrollment opportunities for </a:t>
            </a:r>
            <a:r>
              <a:rPr lang="en-US" b="1" i="0">
                <a:solidFill>
                  <a:srgbClr val="242424"/>
                </a:solidFill>
                <a:effectLst/>
                <a:latin typeface="Segoe UI"/>
                <a:cs typeface="Segoe UI"/>
              </a:rPr>
              <a:t>10th through 12th graders</a:t>
            </a:r>
            <a:r>
              <a:rPr lang="en-US" b="0" i="0">
                <a:solidFill>
                  <a:srgbClr val="242424"/>
                </a:solidFill>
                <a:effectLst/>
                <a:latin typeface="Segoe UI"/>
                <a:cs typeface="Segoe UI"/>
              </a:rPr>
              <a:t>. This expansion ensures that students at all high school levels can benefit from early exposure to college coursework, helping them to:</a:t>
            </a:r>
          </a:p>
          <a:p>
            <a:pPr algn="l"/>
            <a:endParaRPr lang="en-US" b="0" i="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US" b="0" i="0">
                <a:solidFill>
                  <a:srgbClr val="242424"/>
                </a:solidFill>
                <a:effectLst/>
                <a:latin typeface="Segoe UI"/>
                <a:cs typeface="Segoe UI"/>
              </a:rPr>
              <a:t>Earn college credits while still in high school.</a:t>
            </a:r>
          </a:p>
          <a:p>
            <a:pPr algn="l">
              <a:spcBef>
                <a:spcPts val="750"/>
              </a:spcBef>
              <a:spcAft>
                <a:spcPts val="750"/>
              </a:spcAft>
              <a:buFont typeface="Arial" panose="020B0604020202020204" pitchFamily="34" charset="0"/>
              <a:buChar char="•"/>
            </a:pPr>
            <a:r>
              <a:rPr lang="en-US" b="0" i="0">
                <a:solidFill>
                  <a:srgbClr val="242424"/>
                </a:solidFill>
                <a:effectLst/>
                <a:latin typeface="Segoe UI"/>
                <a:cs typeface="Segoe UI"/>
              </a:rPr>
              <a:t>Reduce the overall cost of their college education.</a:t>
            </a:r>
          </a:p>
          <a:p>
            <a:pPr algn="l">
              <a:spcBef>
                <a:spcPts val="750"/>
              </a:spcBef>
              <a:spcAft>
                <a:spcPts val="750"/>
              </a:spcAft>
              <a:buFont typeface="Arial" panose="020B0604020202020204" pitchFamily="34" charset="0"/>
              <a:buChar char="•"/>
            </a:pPr>
            <a:r>
              <a:rPr lang="en-US" b="0" i="0">
                <a:solidFill>
                  <a:srgbClr val="242424"/>
                </a:solidFill>
                <a:effectLst/>
                <a:latin typeface="Segoe UI"/>
                <a:cs typeface="Segoe UI"/>
              </a:rPr>
              <a:t>Enhance their college readiness and academic skills.</a:t>
            </a:r>
          </a:p>
          <a:p>
            <a:pPr algn="l">
              <a:spcBef>
                <a:spcPts val="750"/>
              </a:spcBef>
              <a:spcAft>
                <a:spcPts val="750"/>
              </a:spcAft>
              <a:buFont typeface="Arial" panose="020B0604020202020204" pitchFamily="34" charset="0"/>
              <a:buChar char="•"/>
            </a:pPr>
            <a:endParaRPr lang="en-US" b="0" i="0">
              <a:solidFill>
                <a:srgbClr val="242424"/>
              </a:solidFill>
              <a:effectLst/>
              <a:latin typeface="Segoe UI" panose="020B0502040204020203" pitchFamily="34" charset="0"/>
            </a:endParaRPr>
          </a:p>
          <a:p>
            <a:pPr algn="l"/>
            <a:r>
              <a:rPr lang="en-US" b="0" i="0">
                <a:solidFill>
                  <a:srgbClr val="242424"/>
                </a:solidFill>
                <a:effectLst/>
                <a:latin typeface="Segoe UI"/>
                <a:cs typeface="Segoe UI"/>
              </a:rPr>
              <a:t>By providing these opportunities, we aim to support students in achieving their academic and career goals, while promoting a more equitable and accessible higher education system.</a:t>
            </a:r>
          </a:p>
          <a:p>
            <a:endParaRPr lang="en-US">
              <a:cs typeface="+mn-lt"/>
            </a:endParaRPr>
          </a:p>
          <a:p>
            <a:br>
              <a:rPr lang="en-US">
                <a:cs typeface="+mn-lt"/>
              </a:rPr>
            </a:br>
            <a:endParaRPr lang="en-US"/>
          </a:p>
        </p:txBody>
      </p:sp>
      <p:sp>
        <p:nvSpPr>
          <p:cNvPr id="4" name="Slide Number Placeholder 3"/>
          <p:cNvSpPr>
            <a:spLocks noGrp="1"/>
          </p:cNvSpPr>
          <p:nvPr>
            <p:ph type="sldNum" sz="quarter" idx="5"/>
          </p:nvPr>
        </p:nvSpPr>
        <p:spPr/>
        <p:txBody>
          <a:bodyPr/>
          <a:lstStyle/>
          <a:p>
            <a:fld id="{0437968D-5969-4CC4-A63D-C90CD4C34E88}" type="slidenum">
              <a:rPr lang="en-US" smtClean="0"/>
              <a:t>27</a:t>
            </a:fld>
            <a:endParaRPr lang="en-US"/>
          </a:p>
        </p:txBody>
      </p:sp>
    </p:spTree>
    <p:extLst>
      <p:ext uri="{BB962C8B-B14F-4D97-AF65-F5344CB8AC3E}">
        <p14:creationId xmlns:p14="http://schemas.microsoft.com/office/powerpoint/2010/main" val="3776578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50"/>
              </a:spcBef>
              <a:spcAft>
                <a:spcPts val="750"/>
              </a:spcAft>
            </a:pPr>
            <a:r>
              <a:rPr lang="en-US">
                <a:solidFill>
                  <a:srgbClr val="242424"/>
                </a:solidFill>
                <a:latin typeface="Segoe UI"/>
                <a:cs typeface="Segoe UI"/>
              </a:rPr>
              <a:t>Michelle </a:t>
            </a:r>
            <a:endParaRPr lang="en-US" b="1">
              <a:solidFill>
                <a:srgbClr val="242424"/>
              </a:solidFill>
              <a:latin typeface="Segoe UI"/>
              <a:cs typeface="Segoe UI"/>
            </a:endParaRPr>
          </a:p>
          <a:p>
            <a:pPr>
              <a:spcBef>
                <a:spcPts val="750"/>
              </a:spcBef>
              <a:spcAft>
                <a:spcPts val="750"/>
              </a:spcAft>
              <a:buFont typeface="Arial" panose="020B0604020202020204" pitchFamily="34" charset="0"/>
            </a:pPr>
            <a:endParaRPr lang="en-US">
              <a:solidFill>
                <a:srgbClr val="242424"/>
              </a:solidFill>
              <a:latin typeface="Segoe UI"/>
              <a:cs typeface="Segoe UI"/>
            </a:endParaRPr>
          </a:p>
          <a:p>
            <a:pPr>
              <a:spcBef>
                <a:spcPts val="750"/>
              </a:spcBef>
              <a:spcAft>
                <a:spcPts val="750"/>
              </a:spcAft>
              <a:buFont typeface="Arial" panose="020B0604020202020204" pitchFamily="34" charset="0"/>
            </a:pPr>
            <a:r>
              <a:rPr lang="en-US">
                <a:solidFill>
                  <a:srgbClr val="242424"/>
                </a:solidFill>
                <a:latin typeface="Segoe UI"/>
                <a:cs typeface="Segoe UI"/>
              </a:rPr>
              <a:t>SB1244</a:t>
            </a:r>
            <a:r>
              <a:rPr lang="en-US" b="0" i="0">
                <a:solidFill>
                  <a:srgbClr val="242424"/>
                </a:solidFill>
                <a:effectLst/>
                <a:latin typeface="Segoe UI"/>
                <a:cs typeface="Segoe UI"/>
              </a:rPr>
              <a:t> is a recent amendment to the Education Code that allows high school districts to enter into CCAP agreements with community colleges outside their service.</a:t>
            </a:r>
            <a:endParaRPr lang="en-US" b="1" i="0">
              <a:solidFill>
                <a:srgbClr val="242424"/>
              </a:solidFill>
              <a:effectLst/>
              <a:latin typeface="Segoe UI"/>
              <a:cs typeface="Segoe UI"/>
            </a:endParaRPr>
          </a:p>
          <a:p>
            <a:pPr algn="l">
              <a:spcBef>
                <a:spcPts val="750"/>
              </a:spcBef>
              <a:spcAft>
                <a:spcPts val="750"/>
              </a:spcAft>
              <a:buFont typeface="Arial" panose="020B0604020202020204" pitchFamily="34" charset="0"/>
              <a:buNone/>
            </a:pPr>
            <a:endParaRPr lang="en-US" b="1" i="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None/>
            </a:pPr>
            <a:r>
              <a:rPr lang="en-US" b="1" i="0" u="sng">
                <a:solidFill>
                  <a:srgbClr val="242424"/>
                </a:solidFill>
                <a:effectLst/>
                <a:latin typeface="Segoe UI"/>
                <a:cs typeface="Segoe UI"/>
              </a:rPr>
              <a:t>Key Highlights include:</a:t>
            </a:r>
          </a:p>
          <a:p>
            <a:pPr algn="l">
              <a:spcBef>
                <a:spcPts val="750"/>
              </a:spcBef>
              <a:spcAft>
                <a:spcPts val="750"/>
              </a:spcAft>
              <a:buFont typeface="Arial" panose="020B0604020202020204" pitchFamily="34" charset="0"/>
              <a:buChar char="•"/>
            </a:pPr>
            <a:r>
              <a:rPr lang="en-US" b="1" i="0">
                <a:solidFill>
                  <a:srgbClr val="242424"/>
                </a:solidFill>
                <a:effectLst/>
                <a:latin typeface="Segoe UI"/>
                <a:cs typeface="Segoe UI"/>
              </a:rPr>
              <a:t>SB1244 was Signed and Chaptered</a:t>
            </a:r>
            <a:r>
              <a:rPr lang="en-US" b="0" i="0">
                <a:solidFill>
                  <a:srgbClr val="242424"/>
                </a:solidFill>
                <a:effectLst/>
                <a:latin typeface="Segoe UI"/>
                <a:cs typeface="Segoe UI"/>
              </a:rPr>
              <a:t>: September 27, 2024</a:t>
            </a:r>
          </a:p>
          <a:p>
            <a:pPr algn="l">
              <a:spcBef>
                <a:spcPts val="750"/>
              </a:spcBef>
              <a:spcAft>
                <a:spcPts val="750"/>
              </a:spcAft>
              <a:buFont typeface="Arial" panose="020B0604020202020204" pitchFamily="34" charset="0"/>
              <a:buChar char="•"/>
            </a:pPr>
            <a:r>
              <a:rPr lang="en-US" b="1" i="0">
                <a:solidFill>
                  <a:srgbClr val="242424"/>
                </a:solidFill>
                <a:effectLst/>
                <a:latin typeface="Segoe UI"/>
                <a:cs typeface="Segoe UI"/>
              </a:rPr>
              <a:t>Amended</a:t>
            </a:r>
            <a:r>
              <a:rPr lang="en-US" b="0" i="0">
                <a:solidFill>
                  <a:srgbClr val="242424"/>
                </a:solidFill>
                <a:effectLst/>
                <a:latin typeface="Segoe UI"/>
                <a:cs typeface="Segoe UI"/>
              </a:rPr>
              <a:t>: California Education Code 76004</a:t>
            </a:r>
          </a:p>
          <a:p>
            <a:pPr algn="l">
              <a:spcBef>
                <a:spcPts val="750"/>
              </a:spcBef>
              <a:spcAft>
                <a:spcPts val="750"/>
              </a:spcAft>
              <a:buFont typeface="Arial" panose="020B0604020202020204" pitchFamily="34" charset="0"/>
              <a:buChar char="•"/>
            </a:pPr>
            <a:r>
              <a:rPr lang="en-US" b="1" i="0">
                <a:solidFill>
                  <a:srgbClr val="242424"/>
                </a:solidFill>
                <a:effectLst/>
                <a:latin typeface="Segoe UI"/>
                <a:cs typeface="Segoe UI"/>
              </a:rPr>
              <a:t>Effective Date</a:t>
            </a:r>
            <a:r>
              <a:rPr lang="en-US" b="0" i="0">
                <a:solidFill>
                  <a:srgbClr val="242424"/>
                </a:solidFill>
                <a:effectLst/>
                <a:latin typeface="Segoe UI"/>
                <a:cs typeface="Segoe UI"/>
              </a:rPr>
              <a:t>: January 1, 2025</a:t>
            </a:r>
          </a:p>
          <a:p>
            <a:pPr algn="l">
              <a:spcBef>
                <a:spcPts val="750"/>
              </a:spcBef>
              <a:spcAft>
                <a:spcPts val="750"/>
              </a:spcAft>
              <a:buFont typeface="Arial" panose="020B0604020202020204" pitchFamily="34" charset="0"/>
              <a:buChar char="•"/>
            </a:pPr>
            <a:r>
              <a:rPr lang="en-US" b="1" i="0">
                <a:solidFill>
                  <a:srgbClr val="242424"/>
                </a:solidFill>
                <a:effectLst/>
                <a:latin typeface="Segoe UI"/>
                <a:cs typeface="Segoe UI"/>
              </a:rPr>
              <a:t>Key Changes</a:t>
            </a:r>
            <a:r>
              <a:rPr lang="en-US" b="0" i="0">
                <a:solidFill>
                  <a:srgbClr val="242424"/>
                </a:solidFill>
                <a:effectLst/>
                <a:latin typeface="Segoe UI"/>
                <a:cs typeface="Segoe UI"/>
              </a:rPr>
              <a:t> of SB1244 is that it</a:t>
            </a:r>
            <a:endParaRPr lang="en-US" b="1" i="0">
              <a:solidFill>
                <a:srgbClr val="242424"/>
              </a:solidFill>
              <a:effectLst/>
              <a:latin typeface="Segoe UI"/>
              <a:cs typeface="Segoe UI"/>
            </a:endParaRPr>
          </a:p>
          <a:p>
            <a:pPr marL="742950" lvl="1" indent="-285750" algn="l">
              <a:spcBef>
                <a:spcPts val="750"/>
              </a:spcBef>
              <a:spcAft>
                <a:spcPts val="750"/>
              </a:spcAft>
              <a:buFont typeface="Arial" panose="020B0604020202020204" pitchFamily="34" charset="0"/>
              <a:buChar char="•"/>
            </a:pPr>
            <a:r>
              <a:rPr lang="en-US" b="0" i="0">
                <a:solidFill>
                  <a:srgbClr val="242424"/>
                </a:solidFill>
                <a:effectLst/>
                <a:latin typeface="Segoe UI"/>
                <a:cs typeface="Segoe UI"/>
              </a:rPr>
              <a:t>Introduced significant amendments to College and Career Access Pathways (CCAP) Partnerships.</a:t>
            </a:r>
          </a:p>
          <a:p>
            <a:pPr marL="742950" lvl="1" indent="-285750" algn="l">
              <a:spcBef>
                <a:spcPts val="750"/>
              </a:spcBef>
              <a:spcAft>
                <a:spcPts val="750"/>
              </a:spcAft>
              <a:buFont typeface="Arial" panose="020B0604020202020204" pitchFamily="34" charset="0"/>
              <a:buChar char="•"/>
            </a:pPr>
            <a:r>
              <a:rPr lang="en-US" b="0" i="0">
                <a:solidFill>
                  <a:srgbClr val="242424"/>
                </a:solidFill>
                <a:effectLst/>
                <a:latin typeface="Segoe UI"/>
                <a:cs typeface="Segoe UI"/>
              </a:rPr>
              <a:t>Expands the flexibility for community college districts (CCDs) and local education agencies in establishing and amending CCAP agreements.</a:t>
            </a:r>
          </a:p>
          <a:p>
            <a:pPr marL="742950" lvl="1" indent="-285750" algn="l">
              <a:spcBef>
                <a:spcPts val="750"/>
              </a:spcBef>
              <a:spcAft>
                <a:spcPts val="750"/>
              </a:spcAft>
              <a:buFont typeface="Arial" panose="020B0604020202020204" pitchFamily="34" charset="0"/>
              <a:buChar char="•"/>
            </a:pPr>
            <a:r>
              <a:rPr lang="en-US" b="0" i="0">
                <a:solidFill>
                  <a:srgbClr val="242424"/>
                </a:solidFill>
                <a:effectLst/>
                <a:latin typeface="Segoe UI"/>
                <a:cs typeface="Segoe UI"/>
              </a:rPr>
              <a:t>This legislation aims to enhance educational opportunities and access for students across the state.</a:t>
            </a:r>
          </a:p>
          <a:p>
            <a:pPr marL="742950" lvl="1" indent="-285750" algn="l">
              <a:spcBef>
                <a:spcPts val="750"/>
              </a:spcBef>
              <a:spcAft>
                <a:spcPts val="750"/>
              </a:spcAft>
              <a:buFont typeface="Arial" panose="020B0604020202020204" pitchFamily="34" charset="0"/>
              <a:buChar char="•"/>
            </a:pPr>
            <a:endParaRPr lang="en-US" b="0" i="0">
              <a:solidFill>
                <a:srgbClr val="242424"/>
              </a:solidFill>
              <a:effectLst/>
              <a:latin typeface="Segoe UI" panose="020B0502040204020203" pitchFamily="34" charset="0"/>
            </a:endParaRPr>
          </a:p>
          <a:p>
            <a:endParaRPr lang="en-US"/>
          </a:p>
          <a:p>
            <a:r>
              <a:rPr lang="en-US" b="0" i="0">
                <a:solidFill>
                  <a:srgbClr val="242424"/>
                </a:solidFill>
                <a:effectLst/>
                <a:latin typeface="Segoe UI"/>
                <a:cs typeface="Segoe UI"/>
              </a:rPr>
              <a:t>Let's now move on to the specific requirements under the new law.</a:t>
            </a:r>
            <a:endParaRPr lang="en-US" b="0">
              <a:latin typeface="Segoe UI"/>
              <a:cs typeface="Segoe UI"/>
            </a:endParaRPr>
          </a:p>
        </p:txBody>
      </p:sp>
      <p:sp>
        <p:nvSpPr>
          <p:cNvPr id="4" name="Slide Number Placeholder 3"/>
          <p:cNvSpPr>
            <a:spLocks noGrp="1"/>
          </p:cNvSpPr>
          <p:nvPr>
            <p:ph type="sldNum" sz="quarter" idx="5"/>
          </p:nvPr>
        </p:nvSpPr>
        <p:spPr/>
        <p:txBody>
          <a:bodyPr/>
          <a:lstStyle/>
          <a:p>
            <a:fld id="{0437968D-5969-4CC4-A63D-C90CD4C34E88}" type="slidenum">
              <a:rPr lang="en-US" smtClean="0"/>
              <a:t>28</a:t>
            </a:fld>
            <a:endParaRPr lang="en-US"/>
          </a:p>
        </p:txBody>
      </p:sp>
    </p:spTree>
    <p:extLst>
      <p:ext uri="{BB962C8B-B14F-4D97-AF65-F5344CB8AC3E}">
        <p14:creationId xmlns:p14="http://schemas.microsoft.com/office/powerpoint/2010/main" val="3140497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2424"/>
                </a:solidFill>
                <a:effectLst/>
                <a:uLnTx/>
                <a:uFillTx/>
                <a:latin typeface="Segoe UI"/>
                <a:cs typeface="Segoe UI"/>
              </a:rPr>
              <a:t>The Chancellor’s Office Government Relations team prepared a 2024 Chaptered Legislation and Guidance Report. This report serves as an official notice to districts of new laws enacted in 2024. This report helps campuses take the necessary steps to implement new legislation, providing equitable opportunities for students, faculty, and staff. </a:t>
            </a:r>
            <a:endParaRPr lang="en-US" b="0" i="0">
              <a:solidFill>
                <a:srgbClr val="242424"/>
              </a:solidFill>
              <a:effectLst/>
              <a:latin typeface="Segoe UI"/>
              <a:cs typeface="Segoe UI"/>
            </a:endParaRPr>
          </a:p>
          <a:p>
            <a:pPr algn="l"/>
            <a:endParaRPr lang="en-US" b="0" i="0">
              <a:solidFill>
                <a:srgbClr val="242424"/>
              </a:solidFill>
              <a:effectLst/>
              <a:latin typeface="Segoe UI" panose="020B0502040204020203" pitchFamily="34" charset="0"/>
            </a:endParaRPr>
          </a:p>
          <a:p>
            <a:pPr algn="l"/>
            <a:r>
              <a:rPr lang="en-US" b="0" i="0">
                <a:solidFill>
                  <a:srgbClr val="242424"/>
                </a:solidFill>
                <a:effectLst/>
                <a:latin typeface="Segoe UI"/>
                <a:cs typeface="Segoe UI"/>
              </a:rPr>
              <a:t>Included in the report was key guidance regarding SB1244. This guidance included the following:</a:t>
            </a:r>
          </a:p>
          <a:p>
            <a:pPr algn="l"/>
            <a:endParaRPr lang="en-US" b="0" i="0">
              <a:solidFill>
                <a:srgbClr val="242424"/>
              </a:solidFill>
              <a:effectLst/>
              <a:latin typeface="Segoe UI" panose="020B0502040204020203" pitchFamily="34" charset="0"/>
            </a:endParaRPr>
          </a:p>
          <a:p>
            <a:pPr algn="l"/>
            <a:r>
              <a:rPr lang="en-US" b="0" i="0">
                <a:solidFill>
                  <a:srgbClr val="242424"/>
                </a:solidFill>
                <a:effectLst/>
                <a:latin typeface="Segoe UI"/>
                <a:cs typeface="Segoe UI"/>
              </a:rPr>
              <a:t>This bill establishes a process for high school districts to enter a College and Career Access Pathways (CCAP) agreement with another Community College District (CCD) outside of their service area. It's important to note that this is not intended to disrupt your current partnership with a local school district, nor should it be construed as an indication that your partnership is ineffective.</a:t>
            </a:r>
          </a:p>
          <a:p>
            <a:pPr algn="l"/>
            <a:endParaRPr lang="en-US" b="0" i="0">
              <a:solidFill>
                <a:srgbClr val="242424"/>
              </a:solidFill>
              <a:effectLst/>
              <a:latin typeface="Segoe UI" panose="020B0502040204020203" pitchFamily="34" charset="0"/>
            </a:endParaRPr>
          </a:p>
          <a:p>
            <a:pPr algn="l"/>
            <a:r>
              <a:rPr lang="en-US" b="0" i="0">
                <a:solidFill>
                  <a:srgbClr val="242424"/>
                </a:solidFill>
                <a:effectLst/>
                <a:latin typeface="Segoe UI"/>
                <a:cs typeface="Segoe UI"/>
              </a:rPr>
              <a:t>The primary goal of SB 1244 is to provide greater course access to students if your community college district is not able to offer the necessary courses. Therefore, CCDs should continue collaborating with their high school districts within their service area to ensure that high school students have equitable access to dual enrollment opportunities.</a:t>
            </a:r>
          </a:p>
          <a:p>
            <a:pPr algn="l"/>
            <a:endParaRPr lang="en-US" b="0" i="0">
              <a:solidFill>
                <a:srgbClr val="242424"/>
              </a:solidFill>
              <a:effectLst/>
              <a:latin typeface="Segoe UI" panose="020B0502040204020203" pitchFamily="34" charset="0"/>
            </a:endParaRPr>
          </a:p>
          <a:p>
            <a:pPr algn="l"/>
            <a:endParaRPr lang="en-US" b="0" i="0">
              <a:solidFill>
                <a:schemeClr val="tx1"/>
              </a:solidFill>
              <a:effectLst/>
              <a:latin typeface="+mn-lt"/>
            </a:endParaRPr>
          </a:p>
          <a:p>
            <a:pPr algn="l"/>
            <a:endParaRPr lang="en-US" b="0" i="0">
              <a:solidFill>
                <a:srgbClr val="242424"/>
              </a:solidFill>
              <a:effectLst/>
              <a:latin typeface="Segoe UI" panose="020B0502040204020203" pitchFamily="34" charset="0"/>
              <a:cs typeface="Segoe UI"/>
            </a:endParaRPr>
          </a:p>
          <a:p>
            <a:endParaRPr lang="en-US"/>
          </a:p>
        </p:txBody>
      </p:sp>
      <p:sp>
        <p:nvSpPr>
          <p:cNvPr id="4" name="Slide Number Placeholder 3"/>
          <p:cNvSpPr>
            <a:spLocks noGrp="1"/>
          </p:cNvSpPr>
          <p:nvPr>
            <p:ph type="sldNum" sz="quarter" idx="5"/>
          </p:nvPr>
        </p:nvSpPr>
        <p:spPr/>
        <p:txBody>
          <a:bodyPr/>
          <a:lstStyle/>
          <a:p>
            <a:fld id="{0437968D-5969-4CC4-A63D-C90CD4C34E88}" type="slidenum">
              <a:rPr lang="en-US" smtClean="0"/>
              <a:t>29</a:t>
            </a:fld>
            <a:endParaRPr lang="en-US"/>
          </a:p>
        </p:txBody>
      </p:sp>
    </p:spTree>
    <p:extLst>
      <p:ext uri="{BB962C8B-B14F-4D97-AF65-F5344CB8AC3E}">
        <p14:creationId xmlns:p14="http://schemas.microsoft.com/office/powerpoint/2010/main" val="3448083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37968D-5969-4CC4-A63D-C90CD4C34E88}" type="slidenum">
              <a:rPr lang="en-US" smtClean="0"/>
              <a:t>30</a:t>
            </a:fld>
            <a:endParaRPr lang="en-US"/>
          </a:p>
        </p:txBody>
      </p:sp>
    </p:spTree>
    <p:extLst>
      <p:ext uri="{BB962C8B-B14F-4D97-AF65-F5344CB8AC3E}">
        <p14:creationId xmlns:p14="http://schemas.microsoft.com/office/powerpoint/2010/main" val="1959279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3204E-528D-0A2F-A1A5-04C0E4365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99F5B-FD4C-D292-2EE9-509419B612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F6B919-AC21-ECD3-A049-9B7A368CBB8B}"/>
              </a:ext>
            </a:extLst>
          </p:cNvPr>
          <p:cNvSpPr>
            <a:spLocks noGrp="1"/>
          </p:cNvSpPr>
          <p:nvPr>
            <p:ph type="body" idx="1"/>
          </p:nvPr>
        </p:nvSpPr>
        <p:spPr/>
        <p:txBody>
          <a:bodyPr/>
          <a:lstStyle/>
          <a:p>
            <a:pPr marL="174708" indent="-174708">
              <a:buFont typeface="Arial" panose="020B0604020202020204" pitchFamily="34" charset="0"/>
              <a:buChar char="•"/>
            </a:pPr>
            <a:r>
              <a:rPr lang="en-US"/>
              <a:t>Introductions, greetings, etc.</a:t>
            </a:r>
          </a:p>
        </p:txBody>
      </p:sp>
      <p:sp>
        <p:nvSpPr>
          <p:cNvPr id="4" name="Slide Number Placeholder 3">
            <a:extLst>
              <a:ext uri="{FF2B5EF4-FFF2-40B4-BE49-F238E27FC236}">
                <a16:creationId xmlns:a16="http://schemas.microsoft.com/office/drawing/2014/main" id="{81147E3B-13AC-2C8B-813E-ECB0B27C0A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443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Michelle</a:t>
            </a:r>
          </a:p>
          <a:p>
            <a:br>
              <a:rPr lang="en-US">
                <a:cs typeface="+mn-lt"/>
              </a:rPr>
            </a:br>
            <a:r>
              <a:rPr lang="en-US"/>
              <a:t>Before unpacking data, explanation of pipeline - Identified key stages in the transfer pipeline to provide a micro look of getting students from eligible to completion (eligible, applied, admitted, enrolled, and completed)</a:t>
            </a:r>
            <a:br>
              <a:rPr lang="en-US">
                <a:cs typeface="+mn-lt"/>
              </a:rPr>
            </a:br>
            <a:br>
              <a:rPr lang="en-US">
                <a:cs typeface="+mn-lt"/>
              </a:rPr>
            </a:br>
            <a:r>
              <a:rPr lang="en-US"/>
              <a:t>Our range of influence declines as students move beyond transfer eligible, with outcomes becoming highly dependent on receiving institutions.</a:t>
            </a:r>
            <a:br>
              <a:rPr lang="en-US">
                <a:cs typeface="+mn-lt"/>
              </a:rPr>
            </a:br>
            <a:br>
              <a:rPr lang="en-US">
                <a:cs typeface="+mn-lt"/>
              </a:rPr>
            </a:br>
            <a:r>
              <a:rPr lang="en-US"/>
              <a:t>Growing transfer eligible will always be our goal but bloating of eligible will occur – with limited change to BA in CC attainment - if other areas do not grow as well</a:t>
            </a:r>
            <a:endParaRPr lang="en-US">
              <a:ea typeface="Calibri"/>
              <a:cs typeface="Calibri"/>
            </a:endParaRPr>
          </a:p>
          <a:p>
            <a:endParaRPr lang="en-US"/>
          </a:p>
          <a:p>
            <a:r>
              <a:rPr lang="en-US"/>
              <a:t>Many ways transfer “eligible” “ready” “prepared” can be defined. For the following data, transfer eligible is defined as:</a:t>
            </a:r>
            <a:br>
              <a:rPr lang="en-US">
                <a:cs typeface="+mn-lt"/>
              </a:rPr>
            </a:br>
            <a:r>
              <a:rPr lang="en-US" sz="4000"/>
              <a:t> </a:t>
            </a:r>
            <a:endParaRPr lang="en-US" sz="4000">
              <a:ea typeface="Calibri"/>
              <a:cs typeface="Calibri"/>
            </a:endParaRPr>
          </a:p>
          <a:p>
            <a:pPr lvl="1">
              <a:buFont typeface="Wingdings" panose="05000000000000000000" pitchFamily="2" charset="2"/>
              <a:buChar char="§"/>
            </a:pPr>
            <a:r>
              <a:rPr lang="en-US" sz="4000"/>
              <a:t>Completed transfer-level English and Math, and</a:t>
            </a:r>
            <a:endParaRPr lang="en-US" sz="4000">
              <a:ea typeface="Calibri"/>
              <a:cs typeface="Calibri"/>
            </a:endParaRPr>
          </a:p>
          <a:p>
            <a:pPr lvl="1">
              <a:buFont typeface="Wingdings" panose="05000000000000000000" pitchFamily="2" charset="2"/>
              <a:buChar char="§"/>
            </a:pPr>
            <a:r>
              <a:rPr lang="en-US" sz="4000"/>
              <a:t>Completed at least 60 transferable units with at least 2.0 GPA. </a:t>
            </a:r>
            <a:endParaRPr lang="en-US" sz="4000">
              <a:ea typeface="Calibri"/>
              <a:cs typeface="Calibri"/>
            </a:endParaRPr>
          </a:p>
          <a:p>
            <a:br>
              <a:rPr lang="en-US">
                <a:cs typeface="+mn-lt"/>
              </a:rPr>
            </a:br>
            <a:br>
              <a:rPr lang="en-US">
                <a:cs typeface="+mn-lt"/>
              </a:rPr>
            </a:br>
            <a:r>
              <a:rPr lang="en-US"/>
              <a:t>Data summary - in combination, 51%, about half of transfer eligible students applied to a UC or CSU.</a:t>
            </a:r>
            <a:br>
              <a:rPr lang="en-US">
                <a:cs typeface="+mn-lt"/>
              </a:rPr>
            </a:br>
            <a:endParaRPr lang="en-US"/>
          </a:p>
          <a:p>
            <a:endParaRPr lang="en-US"/>
          </a:p>
          <a:p>
            <a:endParaRPr lang="en-US"/>
          </a:p>
        </p:txBody>
      </p:sp>
      <p:sp>
        <p:nvSpPr>
          <p:cNvPr id="4" name="Slide Number Placeholder 3"/>
          <p:cNvSpPr>
            <a:spLocks noGrp="1"/>
          </p:cNvSpPr>
          <p:nvPr>
            <p:ph type="sldNum" sz="quarter" idx="5"/>
          </p:nvPr>
        </p:nvSpPr>
        <p:spPr/>
        <p:txBody>
          <a:bodyPr/>
          <a:lstStyle/>
          <a:p>
            <a:fld id="{0437968D-5969-4CC4-A63D-C90CD4C34E88}" type="slidenum">
              <a:rPr lang="en-US" smtClean="0"/>
              <a:t>32</a:t>
            </a:fld>
            <a:endParaRPr lang="en-US"/>
          </a:p>
        </p:txBody>
      </p:sp>
    </p:spTree>
    <p:extLst>
      <p:ext uri="{BB962C8B-B14F-4D97-AF65-F5344CB8AC3E}">
        <p14:creationId xmlns:p14="http://schemas.microsoft.com/office/powerpoint/2010/main" val="1893891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82880fb0cb_0_1251:notes"/>
          <p:cNvSpPr txBox="1">
            <a:spLocks noGrp="1"/>
          </p:cNvSpPr>
          <p:nvPr>
            <p:ph type="body" idx="1"/>
          </p:nvPr>
        </p:nvSpPr>
        <p:spPr>
          <a:xfrm>
            <a:off x="685800" y="4400551"/>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Vision 2030 reaffirms California Community Colleges’ commitment to achieving equity in education by addressing systemic barriers based on race, ethnicity, religion, class and gender, with a specific focus on students facing persistent disparities tied to their racial and ethnic identities.</a:t>
            </a:r>
          </a:p>
          <a:p>
            <a:pPr marL="457200" lvl="0" indent="-317500" algn="l" rtl="0">
              <a:lnSpc>
                <a:spcPct val="100000"/>
              </a:lnSpc>
              <a:spcBef>
                <a:spcPts val="0"/>
              </a:spcBef>
              <a:spcAft>
                <a:spcPts val="0"/>
              </a:spcAft>
              <a:buSzPts val="1400"/>
              <a:buChar char="●"/>
            </a:pPr>
            <a:r>
              <a:rPr lang="en-US"/>
              <a:t>The system will explicitly identify barriers, allocate necessary resources, prioritize equity, and adjust structures to ensure equitable opportunities and support for all students, as embodied in Vision 2030’s three equity-focused goals.</a:t>
            </a:r>
          </a:p>
          <a:p>
            <a:pPr marL="457200" lvl="0" indent="-317500" algn="l" rtl="0">
              <a:lnSpc>
                <a:spcPct val="100000"/>
              </a:lnSpc>
              <a:spcBef>
                <a:spcPts val="0"/>
              </a:spcBef>
              <a:spcAft>
                <a:spcPts val="0"/>
              </a:spcAft>
              <a:buSzPts val="1400"/>
              <a:buChar char="●"/>
            </a:pPr>
            <a:endParaRPr lang="en-US"/>
          </a:p>
          <a:p>
            <a:pPr marL="0" lvl="0" indent="0" algn="l" rtl="0">
              <a:lnSpc>
                <a:spcPct val="100000"/>
              </a:lnSpc>
              <a:spcBef>
                <a:spcPts val="0"/>
              </a:spcBef>
              <a:spcAft>
                <a:spcPts val="0"/>
              </a:spcAft>
              <a:buSzPts val="1400"/>
              <a:buNone/>
            </a:pPr>
            <a:endParaRPr b="1"/>
          </a:p>
        </p:txBody>
      </p:sp>
      <p:sp>
        <p:nvSpPr>
          <p:cNvPr id="223" name="Google Shape;223;g282880fb0cb_0_1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 </a:t>
            </a:r>
            <a:br>
              <a:rPr lang="en-US">
                <a:cs typeface="+mn-lt"/>
              </a:rPr>
            </a:br>
            <a:br>
              <a:rPr lang="en-US">
                <a:cs typeface="+mn-lt"/>
              </a:rPr>
            </a:br>
            <a:r>
              <a:rPr lang="en-US"/>
              <a:t>As you can see in the slide, ADT students are much more likely to progress through the transfer pipeline.</a:t>
            </a:r>
          </a:p>
        </p:txBody>
      </p:sp>
      <p:sp>
        <p:nvSpPr>
          <p:cNvPr id="4" name="Slide Number Placeholder 3"/>
          <p:cNvSpPr>
            <a:spLocks noGrp="1"/>
          </p:cNvSpPr>
          <p:nvPr>
            <p:ph type="sldNum" sz="quarter" idx="5"/>
          </p:nvPr>
        </p:nvSpPr>
        <p:spPr/>
        <p:txBody>
          <a:bodyPr/>
          <a:lstStyle/>
          <a:p>
            <a:fld id="{0437968D-5969-4CC4-A63D-C90CD4C34E88}" type="slidenum">
              <a:rPr lang="en-US" smtClean="0"/>
              <a:t>33</a:t>
            </a:fld>
            <a:endParaRPr lang="en-US"/>
          </a:p>
        </p:txBody>
      </p:sp>
    </p:spTree>
    <p:extLst>
      <p:ext uri="{BB962C8B-B14F-4D97-AF65-F5344CB8AC3E}">
        <p14:creationId xmlns:p14="http://schemas.microsoft.com/office/powerpoint/2010/main" val="1713631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2024: </a:t>
            </a:r>
            <a:r>
              <a:rPr lang="en-US" sz="1800" b="0" i="0" u="none" strike="noStrike" baseline="0">
                <a:solidFill>
                  <a:srgbClr val="000000"/>
                </a:solidFill>
                <a:latin typeface="AvenirLTPro-Book"/>
              </a:rPr>
              <a:t>Throughout 2024, the AB928 Committee’s work was guided by student interactions and input; the expertise of informed practitioners; and in-depth data and evidence about persistent equity gaps in transfer student outcomes, in particular by race and ethnicity, income, and region. The AB928 Committee has conducted its work alongside another critical statewide initiative, the implementation of Common Course Numbering. 2024 Final Report &amp; Recommendations, December 2024 (https://static1.squarespace.com/static/63294b64e0e6c61627d6b28e/t/6764930e7cf2ed294d066d44/1734644506525/-2024-ab928-finalreportandrecs-dec2024-foundation-a11y.pdf)</a:t>
            </a:r>
          </a:p>
          <a:p>
            <a:r>
              <a:rPr lang="en-US" sz="1800" b="1" i="0" u="none" strike="noStrike" baseline="0">
                <a:solidFill>
                  <a:srgbClr val="000000"/>
                </a:solidFill>
                <a:latin typeface="AvenirLTPro-Book"/>
              </a:rPr>
              <a:t>Extension: </a:t>
            </a:r>
            <a:r>
              <a:rPr lang="en-US" sz="1800" b="0" i="0" u="none" strike="noStrike" baseline="0">
                <a:solidFill>
                  <a:srgbClr val="000000"/>
                </a:solidFill>
                <a:latin typeface="AvenirLTPro-Book"/>
              </a:rPr>
              <a:t>AB 2057 (https://leginfo.legislature.ca.gov/faces/billNavClient.xhtml?bill_id=202320240AB2057) extended the committee’s work through June 2027. The committee emphasized the continuation of relevant stakeholder input as was done in the past (CID/TMC, Cradle to Career, ASSIST, Articulation Process, Transfer Technology). New and continuing work focus could encompass diverse student voices (incarcerated, ADT earners who do not transfer); related programs of impact (dual enrollment, dual admission, CCN, UCLA ADT pilot); intersegmental articulation processes and impacts (ADT pathways, ASSIST). </a:t>
            </a:r>
          </a:p>
          <a:p>
            <a:endParaRPr lang="en-US" sz="1800" b="0" i="0" u="none" strike="noStrike" baseline="0">
              <a:solidFill>
                <a:srgbClr val="000000"/>
              </a:solidFill>
              <a:latin typeface="AvenirLTPro-Book"/>
            </a:endParaRPr>
          </a:p>
        </p:txBody>
      </p:sp>
      <p:sp>
        <p:nvSpPr>
          <p:cNvPr id="4" name="Slide Number Placeholder 3"/>
          <p:cNvSpPr>
            <a:spLocks noGrp="1"/>
          </p:cNvSpPr>
          <p:nvPr>
            <p:ph type="sldNum" sz="quarter" idx="5"/>
          </p:nvPr>
        </p:nvSpPr>
        <p:spPr/>
        <p:txBody>
          <a:bodyPr/>
          <a:lstStyle/>
          <a:p>
            <a:fld id="{0437968D-5969-4CC4-A63D-C90CD4C34E88}" type="slidenum">
              <a:rPr lang="en-US" smtClean="0"/>
              <a:t>34</a:t>
            </a:fld>
            <a:endParaRPr lang="en-US"/>
          </a:p>
        </p:txBody>
      </p:sp>
    </p:spTree>
    <p:extLst>
      <p:ext uri="{BB962C8B-B14F-4D97-AF65-F5344CB8AC3E}">
        <p14:creationId xmlns:p14="http://schemas.microsoft.com/office/powerpoint/2010/main" val="811758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alibri" panose="020F0502020204030204" pitchFamily="34" charset="0"/>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100" kern="100">
                <a:effectLst/>
                <a:latin typeface="Calibri"/>
                <a:ea typeface="Calibri"/>
                <a:cs typeface="Calibri"/>
              </a:rPr>
              <a:t>A state audit was conducted of the three public higher-education systems to assess efforts on improving the rate of transfer from community colleges to CSU and UC systems</a:t>
            </a:r>
          </a:p>
          <a:p>
            <a:pPr marL="342900" marR="0" lvl="0" indent="-342900">
              <a:lnSpc>
                <a:spcPct val="107000"/>
              </a:lnSpc>
              <a:spcBef>
                <a:spcPts val="0"/>
              </a:spcBef>
              <a:spcAft>
                <a:spcPts val="0"/>
              </a:spcAft>
              <a:buFont typeface="Symbol" panose="05050102010706020507" pitchFamily="18" charset="2"/>
              <a:buChar char=""/>
            </a:pPr>
            <a:r>
              <a:rPr lang="en-US" sz="1100" kern="100">
                <a:effectLst/>
                <a:latin typeface="Aptos"/>
                <a:ea typeface="Aptos"/>
                <a:cs typeface="Times New Roman" panose="02020603050405020304" pitchFamily="18" charset="0"/>
              </a:rPr>
              <a:t>The audit recognized that each of the State’s three systems plays a critical role in helping Californians earn bachelor’s degrees, but that there is still work to do to streamline transfer. </a:t>
            </a:r>
          </a:p>
          <a:p>
            <a:pPr marL="342900" marR="0" lvl="0" indent="-342900">
              <a:lnSpc>
                <a:spcPct val="107000"/>
              </a:lnSpc>
              <a:spcBef>
                <a:spcPts val="0"/>
              </a:spcBef>
              <a:spcAft>
                <a:spcPts val="0"/>
              </a:spcAft>
              <a:buFont typeface="Symbol" panose="05050102010706020507" pitchFamily="18" charset="2"/>
              <a:buChar char=""/>
            </a:pPr>
            <a:r>
              <a:rPr lang="en-US" sz="1100" kern="100">
                <a:effectLst/>
                <a:latin typeface="Aptos"/>
                <a:ea typeface="Aptos"/>
                <a:cs typeface="Times New Roman" panose="02020603050405020304" pitchFamily="18" charset="0"/>
              </a:rPr>
              <a:t>Some key findings from the report published last September were that the three systems have struggled to meet some transfer</a:t>
            </a:r>
            <a:r>
              <a:rPr lang="en-US" sz="1100" kern="100">
                <a:effectLst/>
                <a:latin typeface="Cambria Math"/>
                <a:ea typeface="Aptos"/>
                <a:cs typeface="Cambria Math" panose="02040503050406030204" pitchFamily="18" charset="0"/>
              </a:rPr>
              <a:t>‑</a:t>
            </a:r>
            <a:r>
              <a:rPr lang="en-US" sz="1100" kern="100">
                <a:effectLst/>
                <a:latin typeface="Aptos"/>
                <a:ea typeface="Aptos"/>
                <a:cs typeface="Times New Roman" panose="02020603050405020304" pitchFamily="18" charset="0"/>
              </a:rPr>
              <a:t>related goals; the variation in transfer requirements across and within the three systems makes the process difficult for students to navigate; and the three systems could better facilitate transfer through more effective outreach and support.</a:t>
            </a:r>
          </a:p>
          <a:p>
            <a:pPr marL="0" marR="0" lvl="0" indent="0">
              <a:lnSpc>
                <a:spcPct val="107000"/>
              </a:lnSpc>
              <a:spcBef>
                <a:spcPts val="0"/>
              </a:spcBef>
              <a:spcAft>
                <a:spcPts val="0"/>
              </a:spcAft>
              <a:buFont typeface="Symbol" panose="05050102010706020507" pitchFamily="18" charset="2"/>
              <a:buNone/>
            </a:pPr>
            <a:endParaRPr lang="en-US" sz="1100" kern="100">
              <a:effectLst/>
              <a:latin typeface="Aptos"/>
              <a:ea typeface="Aptos"/>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kern="100">
                <a:effectLst/>
                <a:latin typeface="Aptos"/>
                <a:ea typeface="Aptos"/>
                <a:cs typeface="Times New Roman" panose="02020603050405020304" pitchFamily="18" charset="0"/>
              </a:rPr>
              <a:t>The audit made 22 recommendations to the three higher education systems and the Legislature.</a:t>
            </a:r>
          </a:p>
          <a:p>
            <a:pPr marL="342900" marR="0" lvl="0" indent="-342900">
              <a:lnSpc>
                <a:spcPct val="107000"/>
              </a:lnSpc>
              <a:spcBef>
                <a:spcPts val="0"/>
              </a:spcBef>
              <a:spcAft>
                <a:spcPts val="0"/>
              </a:spcAft>
              <a:buFont typeface="Symbol" panose="05050102010706020507" pitchFamily="18" charset="2"/>
              <a:buChar char=""/>
            </a:pPr>
            <a:r>
              <a:rPr lang="en-US" sz="1100" kern="100">
                <a:effectLst/>
                <a:latin typeface="Aptos"/>
                <a:ea typeface="Aptos"/>
                <a:cs typeface="Times New Roman" panose="02020603050405020304" pitchFamily="18" charset="0"/>
              </a:rPr>
              <a:t>The recommendations currently being addressed by the CCCCO involve guidance to help increase its monitoring efforts to ensure that community colleges provide effective support and services to transfer</a:t>
            </a:r>
            <a:r>
              <a:rPr lang="en-US" sz="1100" kern="100">
                <a:effectLst/>
                <a:latin typeface="Cambria Math"/>
                <a:ea typeface="Aptos"/>
                <a:cs typeface="Cambria Math" panose="02040503050406030204" pitchFamily="18" charset="0"/>
              </a:rPr>
              <a:t>‑</a:t>
            </a:r>
            <a:r>
              <a:rPr lang="en-US" sz="1100" kern="100">
                <a:effectLst/>
                <a:latin typeface="Aptos"/>
                <a:ea typeface="Aptos"/>
                <a:cs typeface="Times New Roman" panose="02020603050405020304" pitchFamily="18" charset="0"/>
              </a:rPr>
              <a:t>intending students. These include:</a:t>
            </a:r>
          </a:p>
          <a:p>
            <a:pPr marL="742950" marR="0" lvl="1" indent="-285750">
              <a:lnSpc>
                <a:spcPct val="107000"/>
              </a:lnSpc>
              <a:spcBef>
                <a:spcPts val="0"/>
              </a:spcBef>
              <a:spcAft>
                <a:spcPts val="0"/>
              </a:spcAft>
              <a:buFont typeface="Courier New" panose="02070309020205020404" pitchFamily="49" charset="0"/>
              <a:buChar char="o"/>
            </a:pPr>
            <a:r>
              <a:rPr lang="en-US" sz="1100" kern="100">
                <a:effectLst/>
                <a:latin typeface="Aptos"/>
                <a:ea typeface="Aptos"/>
                <a:cs typeface="Times New Roman" panose="02020603050405020304" pitchFamily="18" charset="0"/>
              </a:rPr>
              <a:t>Providing suggested actions to allow as many transfer-intending students as possible to receive counseling and have a current, comprehensive education plan.</a:t>
            </a:r>
          </a:p>
          <a:p>
            <a:pPr marL="742950" marR="0" lvl="1" indent="-285750">
              <a:lnSpc>
                <a:spcPct val="107000"/>
              </a:lnSpc>
              <a:spcBef>
                <a:spcPts val="0"/>
              </a:spcBef>
              <a:spcAft>
                <a:spcPts val="0"/>
              </a:spcAft>
              <a:buFont typeface="Courier New" panose="02070309020205020404" pitchFamily="49" charset="0"/>
              <a:buChar char="o"/>
            </a:pPr>
            <a:r>
              <a:rPr lang="en-US" sz="1100" kern="100">
                <a:effectLst/>
                <a:latin typeface="Aptos"/>
                <a:ea typeface="Aptos"/>
                <a:cs typeface="Times New Roman" panose="02020603050405020304" pitchFamily="18" charset="0"/>
              </a:rPr>
              <a:t>Monitoring and reporting on the percentage of transfer-intending students who have a current, comprehensive education plan and the percentage who have received timely counseling services.</a:t>
            </a:r>
          </a:p>
          <a:p>
            <a:pPr marL="742950" marR="0" lvl="1" indent="-285750">
              <a:lnSpc>
                <a:spcPct val="107000"/>
              </a:lnSpc>
              <a:spcBef>
                <a:spcPts val="0"/>
              </a:spcBef>
              <a:spcAft>
                <a:spcPts val="0"/>
              </a:spcAft>
              <a:buFont typeface="Courier New" panose="02070309020205020404" pitchFamily="49" charset="0"/>
              <a:buChar char="o"/>
            </a:pPr>
            <a:r>
              <a:rPr lang="en-US" sz="1100" kern="100">
                <a:effectLst/>
                <a:latin typeface="Aptos"/>
                <a:ea typeface="Aptos"/>
                <a:cs typeface="Times New Roman" panose="02020603050405020304" pitchFamily="18" charset="0"/>
              </a:rPr>
              <a:t>Identifying community colleges with staffing levels that are insufficient to provide necessary transfer-related guidance, and</a:t>
            </a:r>
          </a:p>
          <a:p>
            <a:pPr marL="742950" marR="0" lvl="1" indent="-285750">
              <a:lnSpc>
                <a:spcPct val="107000"/>
              </a:lnSpc>
              <a:spcBef>
                <a:spcPts val="0"/>
              </a:spcBef>
              <a:spcAft>
                <a:spcPts val="800"/>
              </a:spcAft>
              <a:buFont typeface="Courier New" panose="02070309020205020404" pitchFamily="49" charset="0"/>
              <a:buChar char="o"/>
            </a:pPr>
            <a:r>
              <a:rPr lang="en-US" sz="1100" kern="100">
                <a:effectLst/>
                <a:latin typeface="Aptos"/>
                <a:ea typeface="Aptos"/>
                <a:cs typeface="Times New Roman" panose="02020603050405020304" pitchFamily="18" charset="0"/>
              </a:rPr>
              <a:t>Updating the equity plan template to emphasize transfer.</a:t>
            </a:r>
          </a:p>
          <a:p>
            <a:pPr marL="0" marR="0" lvl="0" indent="0">
              <a:lnSpc>
                <a:spcPct val="107000"/>
              </a:lnSpc>
              <a:spcBef>
                <a:spcPts val="0"/>
              </a:spcBef>
              <a:spcAft>
                <a:spcPts val="0"/>
              </a:spcAft>
              <a:buFont typeface="Calibri" panose="020F0502020204030204" pitchFamily="34" charset="0"/>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37968D-5969-4CC4-A63D-C90CD4C34E88}" type="slidenum">
              <a:rPr lang="en-US" smtClean="0"/>
              <a:t>35</a:t>
            </a:fld>
            <a:endParaRPr lang="en-US"/>
          </a:p>
        </p:txBody>
      </p:sp>
    </p:spTree>
    <p:extLst>
      <p:ext uri="{BB962C8B-B14F-4D97-AF65-F5344CB8AC3E}">
        <p14:creationId xmlns:p14="http://schemas.microsoft.com/office/powerpoint/2010/main" val="3735247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ea typeface="Calibri"/>
                <a:cs typeface="Calibri"/>
              </a:rPr>
              <a:t>Rowena</a:t>
            </a:r>
            <a:endParaRPr lang="en-US" b="1"/>
          </a:p>
          <a:p>
            <a:pPr>
              <a:defRPr/>
            </a:pPr>
            <a:endParaRPr lang="en-US"/>
          </a:p>
          <a:p>
            <a:pPr>
              <a:defRPr/>
            </a:pPr>
            <a:r>
              <a:rPr lang="en-US"/>
              <a:t>AB 928, The Student Transfer Achievement Reform Act of 2021, directs CCCs to place transfer intending students on an ADT pathway if one exists for the student's declared major. During counseling and advising sessions, counselors should be updating student education plans with these ADT pathways, with some exceptions, and indicating any opt-outs or exceptions. </a:t>
            </a:r>
            <a:endParaRPr lang="en-US">
              <a:ea typeface="Calibri"/>
              <a:cs typeface="Calibri"/>
            </a:endParaRPr>
          </a:p>
          <a:p>
            <a:pPr>
              <a:defRPr/>
            </a:pPr>
            <a:endParaRPr lang="en-US"/>
          </a:p>
          <a:p>
            <a:pPr>
              <a:defRPr/>
            </a:pPr>
            <a:r>
              <a:rPr lang="en-US"/>
              <a:t>AB 928 also requires the establishment of a singular lower division GE pathway used to determine eligibility and sufficient academic preparation for transfer from a CCC to CSU/UC. </a:t>
            </a:r>
            <a:endParaRPr lang="en-US">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-The Intersegmental Committee of the Academic Senates (ICAS) developed this GE pattern known as Cal-GETC in collaboration with representatives from system administrators and student associations. Implementation of Cal-GETC is moving forward for Fall 2025. </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These provisions are intended to streamline the transfer process to increase the number of CCC students who transfer to a 4-year college/university. Goals also include reducing excess credit accumulation and eliminating the repetition of courses.</a:t>
            </a: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CCCs received funding last spring ($565,217) to implement these provisions. Funds may be spent through FY 2025-2026. </a:t>
            </a: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ea typeface="Calibri"/>
              <a:cs typeface="Calibri"/>
            </a:endParaRPr>
          </a:p>
          <a:p>
            <a:pPr marL="171450" indent="-171450">
              <a:buFontTx/>
              <a:buChar char="-"/>
              <a:defRPr/>
            </a:pPr>
            <a:r>
              <a:rPr lang="en-US"/>
              <a:t>Examples of activities that can be supported by these funds include augmenting staff, making required technological changes or updates, or providing resources for collaboration and coordination, to help implement Auto-ADT and Cal-GETC. For more information, please refer to the funding memo from the CCCCO which will be posted on the slides you receive.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b="1"/>
              <a:t>Funding memo: </a:t>
            </a:r>
            <a:r>
              <a:rPr lang="en-US"/>
              <a:t>https://www.cccco.edu/-/media/CCCCO-Website/docs/memo/ab928-funding-memo-final-12-11-23-a11y.pdf?la=en&amp;hash=52FADBCA7FB4EDD6E20A34C2DFB7D343A80674DC </a:t>
            </a:r>
            <a:endParaRPr lang="en-US">
              <a:ea typeface="Calibri"/>
              <a:cs typeface="Calibri"/>
            </a:endParaRPr>
          </a:p>
        </p:txBody>
      </p:sp>
      <p:sp>
        <p:nvSpPr>
          <p:cNvPr id="4" name="Slide Number Placeholder 3"/>
          <p:cNvSpPr>
            <a:spLocks noGrp="1"/>
          </p:cNvSpPr>
          <p:nvPr>
            <p:ph type="sldNum" sz="quarter" idx="5"/>
          </p:nvPr>
        </p:nvSpPr>
        <p:spPr/>
        <p:txBody>
          <a:bodyPr/>
          <a:lstStyle/>
          <a:p>
            <a:fld id="{0437968D-5969-4CC4-A63D-C90CD4C34E88}" type="slidenum">
              <a:rPr lang="en-US" smtClean="0"/>
              <a:t>36</a:t>
            </a:fld>
            <a:endParaRPr lang="en-US"/>
          </a:p>
        </p:txBody>
      </p:sp>
    </p:spTree>
    <p:extLst>
      <p:ext uri="{BB962C8B-B14F-4D97-AF65-F5344CB8AC3E}">
        <p14:creationId xmlns:p14="http://schemas.microsoft.com/office/powerpoint/2010/main" val="3653180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a:p>
            <a:r>
              <a:rPr lang="en-US">
                <a:ea typeface="Calibri"/>
                <a:cs typeface="Calibri"/>
              </a:rPr>
              <a:t>This demonstration project provides data on ADT completers at the CCCs to the CSUs so that CSU can invite the ADT completers to apply. This is expanded beyond the central valley and scaling is expected to begin next year.</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0437968D-5969-4CC4-A63D-C90CD4C34E88}" type="slidenum">
              <a:rPr lang="en-US" smtClean="0"/>
              <a:t>37</a:t>
            </a:fld>
            <a:endParaRPr lang="en-US"/>
          </a:p>
        </p:txBody>
      </p:sp>
    </p:spTree>
    <p:extLst>
      <p:ext uri="{BB962C8B-B14F-4D97-AF65-F5344CB8AC3E}">
        <p14:creationId xmlns:p14="http://schemas.microsoft.com/office/powerpoint/2010/main" val="21783831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The Dual Admission Program at both UC and CSU is designed for first-time, first-year students, and is intended to increase access to the UC and CSUs, particularly for students from underrepresented backgrounds and/or those experiencing high school curriculum limitations, geographical constraints, and financial challenges. </a:t>
            </a:r>
            <a:endParaRPr lang="en-US" b="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UC Dual Admission </a:t>
            </a:r>
            <a:r>
              <a:rPr lang="en-US" b="0"/>
              <a:t>program is by invitation only. For this past 2024-2025 year, the program was expanded to include invitations to students who were not missing an A-G requirement and were not admitted to a UC campus. UC is currently in year 2 of a three-year pilot program (2023-2026)</a:t>
            </a:r>
            <a:endParaRPr lang="en-US" b="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CSU offers their Transfer Success Pathway (TSP) </a:t>
            </a:r>
            <a:r>
              <a:rPr lang="en-US" b="0"/>
              <a:t>program to any first-time, first-year student post high school completion, as well as eligible international students and any CSU Redirect student who did not respond to that invitation. CSU has established a commitment to this program as an ongoing transfer program. </a:t>
            </a:r>
            <a:endParaRPr lang="en-US" b="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a:t>Every college has an identified Dual Admission/TSP liaison for these programs, typically the transfer center director. This individual can provide support and information about these programs. </a:t>
            </a:r>
            <a:endParaRPr lang="en-US" b="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a:t>More information about program eligibility, timelines, and benefits of participation are available on the CCCCO Dual Admission page: </a:t>
            </a:r>
            <a:endParaRPr lang="en-US" b="0">
              <a:ea typeface="Calibri"/>
              <a:cs typeface="Calibri"/>
            </a:endParaRPr>
          </a:p>
          <a:p>
            <a:pPr marL="171450" indent="-171450">
              <a:buFontTx/>
              <a:buChar char="-"/>
            </a:pPr>
            <a:endParaRPr lang="en-US" b="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a:t>https://www.cccco.edu/About-Us/Chancellors-Office/Divisions/Educational-Services-and-Support/dual-admission </a:t>
            </a:r>
            <a:endParaRPr lang="en-US" b="0">
              <a:ea typeface="Calibri"/>
              <a:cs typeface="Calibri"/>
            </a:endParaRPr>
          </a:p>
          <a:p>
            <a:pPr marL="171450" indent="-171450">
              <a:buFontTx/>
              <a:buChar char="-"/>
            </a:pPr>
            <a:endParaRPr lang="en-US" b="0">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0437968D-5969-4CC4-A63D-C90CD4C34E88}" type="slidenum">
              <a:rPr lang="en-US" smtClean="0"/>
              <a:t>38</a:t>
            </a:fld>
            <a:endParaRPr lang="en-US"/>
          </a:p>
        </p:txBody>
      </p:sp>
    </p:spTree>
    <p:extLst>
      <p:ext uri="{BB962C8B-B14F-4D97-AF65-F5344CB8AC3E}">
        <p14:creationId xmlns:p14="http://schemas.microsoft.com/office/powerpoint/2010/main" val="389487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DCA2B-F0CF-4DC5-DE7C-D1283C6DE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E5D3F-F1BF-AB7D-3509-1BBCF8B6A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35926-6A8F-4102-4103-35C80FAEF3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0577A2-DDC8-1941-8215-7D267432B34B}"/>
              </a:ext>
            </a:extLst>
          </p:cNvPr>
          <p:cNvSpPr>
            <a:spLocks noGrp="1"/>
          </p:cNvSpPr>
          <p:nvPr>
            <p:ph type="sldNum" sz="quarter" idx="5"/>
          </p:nvPr>
        </p:nvSpPr>
        <p:spPr/>
        <p:txBody>
          <a:bodyPr/>
          <a:lstStyle/>
          <a:p>
            <a:fld id="{0437968D-5969-4CC4-A63D-C90CD4C34E88}" type="slidenum">
              <a:rPr lang="en-US" smtClean="0"/>
              <a:t>39</a:t>
            </a:fld>
            <a:endParaRPr lang="en-US"/>
          </a:p>
        </p:txBody>
      </p:sp>
    </p:spTree>
    <p:extLst>
      <p:ext uri="{BB962C8B-B14F-4D97-AF65-F5344CB8AC3E}">
        <p14:creationId xmlns:p14="http://schemas.microsoft.com/office/powerpoint/2010/main" val="1290860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20 minutes</a:t>
            </a:r>
          </a:p>
          <a:p>
            <a:endParaRPr lang="en-US">
              <a:cs typeface="Calibri"/>
            </a:endParaRPr>
          </a:p>
          <a:p>
            <a:pPr algn="l">
              <a:buFont typeface="Arial" panose="020B0604020202020204" pitchFamily="34" charset="0"/>
              <a:buNone/>
            </a:pPr>
            <a:r>
              <a:rPr lang="en-US" b="0" i="0">
                <a:solidFill>
                  <a:srgbClr val="374151"/>
                </a:solidFill>
                <a:effectLst/>
                <a:latin typeface="+mn-lt"/>
              </a:rPr>
              <a:t>Now, I'd like to open the floor to questions and discussions. If you have any inquiries regarding the legislative updates we've covered today or any related topics, please feel free to ask.</a:t>
            </a:r>
          </a:p>
          <a:p>
            <a:pPr algn="l">
              <a:buFont typeface="Arial" panose="020B0604020202020204" pitchFamily="34" charset="0"/>
              <a:buNone/>
            </a:pPr>
            <a:endParaRPr lang="en-US" b="0" i="0">
              <a:solidFill>
                <a:srgbClr val="374151"/>
              </a:solidFill>
              <a:effectLst/>
              <a:latin typeface="+mn-lt"/>
            </a:endParaRPr>
          </a:p>
          <a:p>
            <a:pPr algn="l">
              <a:buFont typeface="Arial" panose="020B0604020202020204" pitchFamily="34" charset="0"/>
              <a:buNone/>
            </a:pPr>
            <a:r>
              <a:rPr lang="en-US" b="0" i="0">
                <a:solidFill>
                  <a:srgbClr val="374151"/>
                </a:solidFill>
                <a:effectLst/>
                <a:latin typeface="+mn-lt"/>
              </a:rPr>
              <a:t>I want to emphasize that we’re here to provide support, and we can assist with interpreting bills, understanding their implications, and addressing any concerns you may have.</a:t>
            </a:r>
          </a:p>
          <a:p>
            <a:pPr algn="l">
              <a:buFont typeface="Arial" panose="020B0604020202020204" pitchFamily="34" charset="0"/>
              <a:buNone/>
            </a:pPr>
            <a:endParaRPr lang="en-US" b="0" i="0">
              <a:solidFill>
                <a:srgbClr val="374151"/>
              </a:solidFill>
              <a:effectLst/>
              <a:latin typeface="+mn-lt"/>
            </a:endParaRPr>
          </a:p>
          <a:p>
            <a:pPr algn="l">
              <a:buFont typeface="Arial" panose="020B0604020202020204" pitchFamily="34" charset="0"/>
              <a:buNone/>
            </a:pPr>
            <a:r>
              <a:rPr lang="en-US" b="0" i="0">
                <a:solidFill>
                  <a:srgbClr val="374151"/>
                </a:solidFill>
                <a:effectLst/>
                <a:latin typeface="+mn-lt"/>
              </a:rPr>
              <a:t>However, it's important to note that the implementation of these bills often involves policies and procedures, which are local district or college level decisions. Each institution may have its unique context and considerations that influence how a bill is put into practice.</a:t>
            </a:r>
          </a:p>
          <a:p>
            <a:pPr algn="l">
              <a:buFont typeface="Arial" panose="020B0604020202020204" pitchFamily="34" charset="0"/>
              <a:buNone/>
            </a:pPr>
            <a:endParaRPr lang="en-US" b="0" i="0">
              <a:solidFill>
                <a:srgbClr val="374151"/>
              </a:solidFill>
              <a:effectLst/>
              <a:latin typeface="+mn-lt"/>
            </a:endParaRPr>
          </a:p>
          <a:p>
            <a:pPr algn="l">
              <a:buFont typeface="Arial" panose="020B0604020202020204" pitchFamily="34" charset="0"/>
              <a:buNone/>
            </a:pPr>
            <a:r>
              <a:rPr lang="en-US" b="0" i="0">
                <a:solidFill>
                  <a:srgbClr val="374151"/>
                </a:solidFill>
                <a:effectLst/>
                <a:latin typeface="+mn-lt"/>
              </a:rPr>
              <a:t>So, while we can offer insights and guidance, please remember that the specifics of how a bill is implemented can vary from one college to another. These local decisions are essential in tailoring the legislation to best meet the needs of your institution and students.</a:t>
            </a:r>
          </a:p>
          <a:p>
            <a:pPr algn="l">
              <a:buFont typeface="Arial" panose="020B0604020202020204" pitchFamily="34" charset="0"/>
              <a:buNone/>
            </a:pPr>
            <a:endParaRPr lang="en-US" b="0" i="0">
              <a:solidFill>
                <a:srgbClr val="374151"/>
              </a:solidFill>
              <a:effectLst/>
              <a:latin typeface="+mn-lt"/>
            </a:endParaRPr>
          </a:p>
          <a:p>
            <a:pPr algn="l">
              <a:buFont typeface="Arial" panose="020B0604020202020204" pitchFamily="34" charset="0"/>
              <a:buNone/>
            </a:pPr>
            <a:r>
              <a:rPr lang="en-US" b="0" i="0">
                <a:solidFill>
                  <a:srgbClr val="374151"/>
                </a:solidFill>
                <a:effectLst/>
                <a:latin typeface="+mn-lt"/>
              </a:rPr>
              <a:t>Your questions and discussions are greatly appreciated, and we’re here to help and share knowledge. So, let's open the floor to any queries you may have.</a:t>
            </a:r>
          </a:p>
          <a:p>
            <a:endParaRPr lang="en-US">
              <a:cs typeface="Calibri"/>
            </a:endParaRPr>
          </a:p>
        </p:txBody>
      </p:sp>
      <p:sp>
        <p:nvSpPr>
          <p:cNvPr id="4" name="Slide Number Placeholder 3"/>
          <p:cNvSpPr>
            <a:spLocks noGrp="1"/>
          </p:cNvSpPr>
          <p:nvPr>
            <p:ph type="sldNum" sz="quarter" idx="5"/>
          </p:nvPr>
        </p:nvSpPr>
        <p:spPr/>
        <p:txBody>
          <a:bodyPr/>
          <a:lstStyle/>
          <a:p>
            <a:fld id="{0437968D-5969-4CC4-A63D-C90CD4C34E88}" type="slidenum">
              <a:rPr lang="en-US" smtClean="0"/>
              <a:t>40</a:t>
            </a:fld>
            <a:endParaRPr lang="en-US"/>
          </a:p>
        </p:txBody>
      </p:sp>
    </p:spTree>
    <p:extLst>
      <p:ext uri="{BB962C8B-B14F-4D97-AF65-F5344CB8AC3E}">
        <p14:creationId xmlns:p14="http://schemas.microsoft.com/office/powerpoint/2010/main" val="2797056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74151"/>
                </a:solidFill>
                <a:effectLst/>
                <a:latin typeface="+mn-lt"/>
              </a:rPr>
              <a:t>In closing, I want to express my sincere gratitude to all of you for your dedication and commitment to admissions and records in our community colleges. Your work is instrumental in shaping the educational landscape in California.</a:t>
            </a:r>
          </a:p>
          <a:p>
            <a:endParaRPr lang="en-US" b="0" i="0">
              <a:solidFill>
                <a:srgbClr val="374151"/>
              </a:solidFill>
              <a:effectLst/>
              <a:latin typeface="+mn-lt"/>
            </a:endParaRPr>
          </a:p>
          <a:p>
            <a:r>
              <a:rPr lang="en-US" b="0" i="0">
                <a:solidFill>
                  <a:srgbClr val="374151"/>
                </a:solidFill>
                <a:effectLst/>
                <a:latin typeface="+mn-lt"/>
              </a:rPr>
              <a:t>If you have any questions, need further information, or would like to provide feedback, please don't hesitate to reach out. My goal is to serve and support you in the best way possible.</a:t>
            </a:r>
          </a:p>
          <a:p>
            <a:endParaRPr lang="en-US" b="0" i="0">
              <a:solidFill>
                <a:srgbClr val="374151"/>
              </a:solidFill>
              <a:effectLst/>
              <a:latin typeface="+mn-lt"/>
            </a:endParaRPr>
          </a:p>
          <a:p>
            <a:r>
              <a:rPr lang="en-US" b="0" i="0">
                <a:solidFill>
                  <a:srgbClr val="374151"/>
                </a:solidFill>
                <a:effectLst/>
                <a:latin typeface="+mn-lt"/>
              </a:rPr>
              <a:t>Thank you for your time, and I look forward to our continued work together in navigating the dynamic landscape of admissions and records in California community colleges.</a:t>
            </a:r>
            <a:endParaRPr lang="en-US">
              <a:latin typeface="+mn-lt"/>
            </a:endParaRPr>
          </a:p>
        </p:txBody>
      </p:sp>
      <p:sp>
        <p:nvSpPr>
          <p:cNvPr id="4" name="Slide Number Placeholder 3"/>
          <p:cNvSpPr>
            <a:spLocks noGrp="1"/>
          </p:cNvSpPr>
          <p:nvPr>
            <p:ph type="sldNum" sz="quarter" idx="10"/>
          </p:nvPr>
        </p:nvSpPr>
        <p:spPr/>
        <p:txBody>
          <a:bodyPr/>
          <a:lstStyle/>
          <a:p>
            <a:pPr defTabSz="931774">
              <a:defRPr/>
            </a:pPr>
            <a:fld id="{0437968D-5969-4CC4-A63D-C90CD4C34E88}" type="slidenum">
              <a:rPr lang="en-US">
                <a:solidFill>
                  <a:prstClr val="black"/>
                </a:solidFill>
                <a:latin typeface="Calibri" panose="020F0502020204030204"/>
              </a:rPr>
              <a:pPr defTabSz="931774">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752373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57200" marR="0" lvl="0" indent="-317500" algn="l" defTabSz="914400" rtl="0" eaLnBrk="1" fontAlgn="auto" latinLnBrk="0" hangingPunct="1">
              <a:lnSpc>
                <a:spcPct val="100000"/>
              </a:lnSpc>
              <a:spcBef>
                <a:spcPts val="0"/>
              </a:spcBef>
              <a:spcAft>
                <a:spcPts val="0"/>
              </a:spcAft>
              <a:buClrTx/>
              <a:buSzPts val="1400"/>
              <a:buFontTx/>
              <a:buChar char="●"/>
              <a:tabLst/>
              <a:defRPr/>
            </a:pPr>
            <a:r>
              <a:rPr lang="en-US"/>
              <a:t>Vision 2030 outlines three central equity goals — Equity in Success, Equity in Access and Equity in Support — as the driving force behind the transformational change within the system. These goals aim </a:t>
            </a:r>
            <a:r>
              <a:rPr lang="en-US">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0"/>
                  </a:ext>
                </a:extLst>
              </a:rPr>
              <a:t>by 2030 </a:t>
            </a:r>
            <a:r>
              <a:rPr lang="en-US"/>
              <a:t>to reduce and ultimately eliminate equity gaps for </a:t>
            </a:r>
            <a:r>
              <a:rPr lang="en-US">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1"/>
                  </a:ext>
                </a:extLst>
              </a:rPr>
              <a:t>students of color who are underrepresented, students of low income</a:t>
            </a:r>
            <a:r>
              <a:rPr lang="en-US"/>
              <a:t> and students with disabilities.</a:t>
            </a:r>
            <a:endParaRPr lang="en-US" b="1"/>
          </a:p>
          <a:p>
            <a:pPr marL="457200" lvl="0" indent="-317500" algn="l" rtl="0">
              <a:spcBef>
                <a:spcPts val="0"/>
              </a:spcBef>
              <a:spcAft>
                <a:spcPts val="0"/>
              </a:spcAft>
              <a:buSzPts val="1400"/>
              <a:buChar char="●"/>
            </a:pPr>
            <a:endParaRPr lang="en-US" b="1"/>
          </a:p>
        </p:txBody>
      </p:sp>
      <p:sp>
        <p:nvSpPr>
          <p:cNvPr id="303" name="Google Shape;30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82880fb0cb_0_894:notes"/>
          <p:cNvSpPr txBox="1">
            <a:spLocks noGrp="1"/>
          </p:cNvSpPr>
          <p:nvPr>
            <p:ph type="body" idx="1"/>
          </p:nvPr>
        </p:nvSpPr>
        <p:spPr>
          <a:xfrm>
            <a:off x="685800" y="4400551"/>
            <a:ext cx="5486400" cy="3600600"/>
          </a:xfrm>
          <a:prstGeom prst="rect">
            <a:avLst/>
          </a:prstGeom>
        </p:spPr>
        <p:txBody>
          <a:bodyPr spcFirstLastPara="1" wrap="square" lIns="91425" tIns="45700" rIns="91425" bIns="45700" anchor="t" anchorCtr="0">
            <a:noAutofit/>
          </a:bodyPr>
          <a:lstStyle/>
          <a:p>
            <a:pPr marL="457200" indent="-317500">
              <a:buSzPts val="1400"/>
              <a:buChar char="●"/>
            </a:pPr>
            <a:r>
              <a:rPr lang="en-US" b="1">
                <a:ea typeface="Calibri"/>
                <a:cs typeface="Calibri"/>
              </a:rPr>
              <a:t>Rowena to hand over to Erik after this slide</a:t>
            </a:r>
            <a:endParaRPr lang="en-US" b="1"/>
          </a:p>
        </p:txBody>
      </p:sp>
      <p:sp>
        <p:nvSpPr>
          <p:cNvPr id="329" name="Google Shape;329;g282880fb0cb_0_8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Chancellor’s Office: Programs We Administer</a:t>
            </a:r>
            <a:br>
              <a:rPr lang="en-US" b="1">
                <a:cs typeface="+mn-lt"/>
              </a:rPr>
            </a:br>
            <a:endParaRPr lang="en-US"/>
          </a:p>
          <a:p>
            <a:pPr marL="171450" indent="-171450">
              <a:buFont typeface="Arial"/>
              <a:buChar char="•"/>
            </a:pPr>
            <a:r>
              <a:rPr lang="en-US" b="1"/>
              <a:t>Dual Enrollment</a:t>
            </a:r>
            <a:r>
              <a:rPr lang="en-US"/>
              <a:t> – expanding early-college access for high-school students</a:t>
            </a:r>
            <a:endParaRPr lang="en-US">
              <a:ea typeface="Calibri"/>
              <a:cs typeface="Calibri"/>
            </a:endParaRPr>
          </a:p>
          <a:p>
            <a:pPr marL="171450" indent="-171450">
              <a:buFont typeface="Arial"/>
              <a:buChar char="•"/>
            </a:pPr>
            <a:r>
              <a:rPr lang="en-US" b="1"/>
              <a:t>AMEND</a:t>
            </a:r>
            <a:r>
              <a:rPr lang="en-US"/>
              <a:t> – African American Male Education Network &amp; Development initiative</a:t>
            </a:r>
            <a:endParaRPr lang="en-US">
              <a:ea typeface="Calibri"/>
              <a:cs typeface="Calibri"/>
            </a:endParaRPr>
          </a:p>
          <a:p>
            <a:pPr marL="171450" indent="-171450">
              <a:buFont typeface="Arial"/>
              <a:buChar char="•"/>
            </a:pPr>
            <a:r>
              <a:rPr lang="en-US" b="1"/>
              <a:t>Rising Scholars Network</a:t>
            </a:r>
            <a:r>
              <a:rPr lang="en-US"/>
              <a:t> – tailored support for justice-impacted learners</a:t>
            </a:r>
            <a:endParaRPr lang="en-US">
              <a:ea typeface="Calibri"/>
              <a:cs typeface="Calibri"/>
            </a:endParaRPr>
          </a:p>
          <a:p>
            <a:pPr marL="171450" indent="-171450">
              <a:buFont typeface="Arial"/>
              <a:buChar char="•"/>
            </a:pPr>
            <a:r>
              <a:rPr lang="en-US" b="1"/>
              <a:t>MESA</a:t>
            </a:r>
            <a:r>
              <a:rPr lang="en-US"/>
              <a:t> – Mathematics, Engineering, Science Achievement program</a:t>
            </a:r>
            <a:endParaRPr lang="en-US">
              <a:ea typeface="Calibri"/>
              <a:cs typeface="Calibri"/>
            </a:endParaRPr>
          </a:p>
          <a:p>
            <a:pPr marL="171450" indent="-171450">
              <a:buFont typeface="Arial"/>
              <a:buChar char="•"/>
            </a:pPr>
            <a:r>
              <a:rPr lang="en-US" b="1"/>
              <a:t>HBCU Transfer Guarantee</a:t>
            </a:r>
            <a:r>
              <a:rPr lang="en-US"/>
              <a:t> – streamlined pathways to partner Historically Black Colleges &amp; Universities</a:t>
            </a:r>
            <a:endParaRPr lang="en-US">
              <a:ea typeface="Calibri"/>
              <a:cs typeface="Calibri"/>
            </a:endParaRPr>
          </a:p>
          <a:p>
            <a:pPr marL="171450" indent="-171450">
              <a:buFont typeface="Arial"/>
              <a:buChar char="•"/>
            </a:pPr>
            <a:r>
              <a:rPr lang="en-US" b="1"/>
              <a:t>Umoja Community</a:t>
            </a:r>
            <a:r>
              <a:rPr lang="en-US"/>
              <a:t> – culturally responsive learning communities for Black students</a:t>
            </a:r>
            <a:endParaRPr lang="en-US">
              <a:ea typeface="Calibri"/>
              <a:cs typeface="Calibri"/>
            </a:endParaRPr>
          </a:p>
          <a:p>
            <a:pPr marL="171450" indent="-171450">
              <a:buFont typeface="Arial"/>
              <a:buChar char="•"/>
            </a:pPr>
            <a:r>
              <a:rPr lang="en-US" b="1"/>
              <a:t>PUENTE Project</a:t>
            </a:r>
            <a:r>
              <a:rPr lang="en-US"/>
              <a:t> – writing, counseling, and mentoring to boost Latinx student transfer &amp; success</a:t>
            </a:r>
            <a:endParaRPr lang="en-US">
              <a:ea typeface="Calibri"/>
              <a:cs typeface="Calibri"/>
            </a:endParaRPr>
          </a:p>
          <a:p>
            <a:pPr marL="171450" indent="-171450">
              <a:buFont typeface="Arial"/>
              <a:buChar char="•"/>
            </a:pPr>
            <a:endParaRPr lang="en-US"/>
          </a:p>
          <a:p>
            <a:r>
              <a:rPr lang="en-US" i="1"/>
              <a:t>Together, these flagship programs advance equity, access, and student success across California’s community colleges.</a:t>
            </a:r>
            <a:endParaRPr lang="en-US"/>
          </a:p>
          <a:p>
            <a:endParaRPr lang="en-US" b="1">
              <a:ea typeface="Calibri"/>
              <a:cs typeface="Calibri"/>
            </a:endParaRPr>
          </a:p>
        </p:txBody>
      </p:sp>
      <p:sp>
        <p:nvSpPr>
          <p:cNvPr id="4" name="Slide Number Placeholder 3"/>
          <p:cNvSpPr>
            <a:spLocks noGrp="1"/>
          </p:cNvSpPr>
          <p:nvPr>
            <p:ph type="sldNum" sz="quarter" idx="5"/>
          </p:nvPr>
        </p:nvSpPr>
        <p:spPr/>
        <p:txBody>
          <a:bodyPr/>
          <a:lstStyle/>
          <a:p>
            <a:fld id="{0437968D-5969-4CC4-A63D-C90CD4C34E88}" type="slidenum">
              <a:rPr lang="en-US" smtClean="0"/>
              <a:t>7</a:t>
            </a:fld>
            <a:endParaRPr lang="en-US"/>
          </a:p>
        </p:txBody>
      </p:sp>
    </p:spTree>
    <p:extLst>
      <p:ext uri="{BB962C8B-B14F-4D97-AF65-F5344CB8AC3E}">
        <p14:creationId xmlns:p14="http://schemas.microsoft.com/office/powerpoint/2010/main" val="992527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0"/>
              <a:t>Talking Points: Supporting Foster Youth in California Community Colleges</a:t>
            </a:r>
            <a:endParaRPr lang="en-US"/>
          </a:p>
          <a:p>
            <a:endParaRPr lang="en-US" b="1" kern="0"/>
          </a:p>
          <a:p>
            <a:r>
              <a:rPr lang="en-US" kern="0"/>
              <a:t>Good [morning/afternoon], everyone. I’m honored to share key updates on how our California Community Colleges are supporting foster youth across the state.</a:t>
            </a:r>
            <a:endParaRPr lang="en-US"/>
          </a:p>
          <a:p>
            <a:r>
              <a:rPr lang="en-US" kern="0"/>
              <a:t>As we all know, education is one of the most powerful tools we have to break cycles of instability and open pathways to opportunity. Our colleges are doing incredible work to ensure that foster youth receive the resources, relationships, and support they need to thrive.</a:t>
            </a:r>
            <a:endParaRPr lang="en-US"/>
          </a:p>
          <a:p>
            <a:endParaRPr lang="en-US" kern="0"/>
          </a:p>
          <a:p>
            <a:r>
              <a:rPr lang="en-US" kern="0"/>
              <a:t>In 2023–24, the </a:t>
            </a:r>
            <a:r>
              <a:rPr lang="en-US" kern="0" err="1"/>
              <a:t>NextUp</a:t>
            </a:r>
            <a:r>
              <a:rPr lang="en-US" kern="0"/>
              <a:t> Program made a significant impact—serving over </a:t>
            </a:r>
            <a:r>
              <a:rPr lang="en-US" b="1" kern="0"/>
              <a:t>11,495 students systemwide</a:t>
            </a:r>
            <a:r>
              <a:rPr lang="en-US" kern="0"/>
              <a:t>. This increase reflects two major changes:</a:t>
            </a:r>
            <a:endParaRPr lang="en-US"/>
          </a:p>
          <a:p>
            <a:pPr marL="171450" indent="-171450">
              <a:buFont typeface="Arial"/>
              <a:buChar char="•"/>
            </a:pPr>
            <a:r>
              <a:rPr lang="en-US" b="1" kern="0"/>
              <a:t>Expanded eligibility</a:t>
            </a:r>
            <a:r>
              <a:rPr lang="en-US" kern="0"/>
              <a:t>—In 2022, the age threshold shifted from foster care at age 16 to age 13, making more students eligible for support.</a:t>
            </a:r>
            <a:endParaRPr lang="en-US"/>
          </a:p>
          <a:p>
            <a:pPr marL="171450" indent="-171450">
              <a:buFont typeface="Arial"/>
              <a:buChar char="•"/>
            </a:pPr>
            <a:r>
              <a:rPr lang="en-US" b="1" kern="0"/>
              <a:t>Statewide expansion</a:t>
            </a:r>
            <a:r>
              <a:rPr lang="en-US" kern="0"/>
              <a:t>—Thanks to a historic investment, funding for </a:t>
            </a:r>
            <a:r>
              <a:rPr lang="en-US" kern="0" err="1"/>
              <a:t>NextUp</a:t>
            </a:r>
            <a:r>
              <a:rPr lang="en-US" kern="0"/>
              <a:t> increased from $19.25 million to </a:t>
            </a:r>
            <a:r>
              <a:rPr lang="en-US" b="1" kern="0"/>
              <a:t>$51.3 million</a:t>
            </a:r>
            <a:r>
              <a:rPr lang="en-US" kern="0"/>
              <a:t>, allowing us to grow from 46 participating colleges to all </a:t>
            </a:r>
            <a:r>
              <a:rPr lang="en-US" b="1" kern="0"/>
              <a:t>115 community colleges statewide</a:t>
            </a:r>
            <a:r>
              <a:rPr lang="en-US" kern="0"/>
              <a:t>.</a:t>
            </a:r>
            <a:endParaRPr lang="en-US"/>
          </a:p>
          <a:p>
            <a:pPr marL="171450" indent="-171450">
              <a:buFont typeface="Arial"/>
              <a:buChar char="•"/>
            </a:pPr>
            <a:endParaRPr lang="en-US" kern="0"/>
          </a:p>
          <a:p>
            <a:r>
              <a:rPr lang="en-US" kern="0"/>
              <a:t>Now, every foster youth in California—no matter where they live—has access to the robust support services that </a:t>
            </a:r>
            <a:r>
              <a:rPr lang="en-US" kern="0" err="1"/>
              <a:t>NextUp</a:t>
            </a:r>
            <a:r>
              <a:rPr lang="en-US" kern="0"/>
              <a:t> provides. This includes academic counseling, financial aid assistance, basic needs support, and most importantly, a sense of community.</a:t>
            </a:r>
            <a:endParaRPr lang="en-US"/>
          </a:p>
          <a:p>
            <a:r>
              <a:rPr lang="en-US" kern="0"/>
              <a:t>These efforts align with the </a:t>
            </a:r>
            <a:r>
              <a:rPr lang="en-US" b="1" kern="0"/>
              <a:t>Chancellor’s Office Vision 2030</a:t>
            </a:r>
            <a:r>
              <a:rPr lang="en-US" kern="0"/>
              <a:t>, which prioritizes comprehensive, equity-centered student support.</a:t>
            </a:r>
            <a:endParaRPr lang="en-US"/>
          </a:p>
          <a:p>
            <a:r>
              <a:rPr lang="en-US" kern="0"/>
              <a:t>In addition, I’m excited to highlight the </a:t>
            </a:r>
            <a:r>
              <a:rPr lang="en-US" b="1" kern="0"/>
              <a:t>Foster Youth College Access Demonstration Project</a:t>
            </a:r>
            <a:r>
              <a:rPr lang="en-US" kern="0"/>
              <a:t>, a new initiative designed to strengthen the high school to college pipeline for foster youth.</a:t>
            </a:r>
            <a:endParaRPr lang="en-US"/>
          </a:p>
          <a:p>
            <a:endParaRPr lang="en-US" kern="0"/>
          </a:p>
          <a:p>
            <a:r>
              <a:rPr lang="en-US" kern="0"/>
              <a:t>Six colleges were selected to lead this work:</a:t>
            </a:r>
            <a:endParaRPr lang="en-US"/>
          </a:p>
          <a:p>
            <a:pPr marL="171450" indent="-171450">
              <a:buFont typeface="Arial"/>
              <a:buChar char="•"/>
            </a:pPr>
            <a:r>
              <a:rPr lang="en-US" kern="0"/>
              <a:t>Butte College</a:t>
            </a:r>
            <a:endParaRPr lang="en-US"/>
          </a:p>
          <a:p>
            <a:pPr marL="171450" indent="-171450">
              <a:buFont typeface="Arial"/>
              <a:buChar char="•"/>
            </a:pPr>
            <a:r>
              <a:rPr lang="en-US" kern="0"/>
              <a:t>Chabot College</a:t>
            </a:r>
            <a:endParaRPr lang="en-US"/>
          </a:p>
          <a:p>
            <a:pPr marL="171450" indent="-171450">
              <a:buFont typeface="Arial"/>
              <a:buChar char="•"/>
            </a:pPr>
            <a:r>
              <a:rPr lang="en-US" kern="0"/>
              <a:t>Los Angeles Pierce College</a:t>
            </a:r>
            <a:endParaRPr lang="en-US"/>
          </a:p>
          <a:p>
            <a:pPr marL="171450" indent="-171450">
              <a:buFont typeface="Arial"/>
              <a:buChar char="•"/>
            </a:pPr>
            <a:r>
              <a:rPr lang="en-US" kern="0"/>
              <a:t>Mt. San Antonio College</a:t>
            </a:r>
            <a:endParaRPr lang="en-US"/>
          </a:p>
          <a:p>
            <a:pPr marL="171450" indent="-171450">
              <a:buFont typeface="Arial"/>
              <a:buChar char="•"/>
            </a:pPr>
            <a:r>
              <a:rPr lang="en-US" kern="0"/>
              <a:t>Rio Hondo College</a:t>
            </a:r>
            <a:endParaRPr lang="en-US"/>
          </a:p>
          <a:p>
            <a:pPr marL="171450" indent="-171450">
              <a:buFont typeface="Arial"/>
              <a:buChar char="•"/>
            </a:pPr>
            <a:r>
              <a:rPr lang="en-US" kern="0"/>
              <a:t>Riverside City College</a:t>
            </a:r>
            <a:endParaRPr lang="en-US"/>
          </a:p>
          <a:p>
            <a:pPr marL="171450" indent="-171450">
              <a:buFont typeface="Arial"/>
              <a:buChar char="•"/>
            </a:pPr>
            <a:endParaRPr lang="en-US" kern="0"/>
          </a:p>
          <a:p>
            <a:r>
              <a:rPr lang="en-US" kern="0"/>
              <a:t>These colleges will implement a </a:t>
            </a:r>
            <a:r>
              <a:rPr lang="en-US" b="1" kern="0"/>
              <a:t>case management model</a:t>
            </a:r>
            <a:r>
              <a:rPr lang="en-US" kern="0"/>
              <a:t> that:</a:t>
            </a:r>
            <a:endParaRPr lang="en-US"/>
          </a:p>
          <a:p>
            <a:pPr marL="171450" indent="-171450">
              <a:buFont typeface="Arial"/>
              <a:buChar char="•"/>
            </a:pPr>
            <a:r>
              <a:rPr lang="en-US" kern="0"/>
              <a:t>Supports dual enrollment participation</a:t>
            </a:r>
            <a:endParaRPr lang="en-US"/>
          </a:p>
          <a:p>
            <a:pPr marL="171450" indent="-171450">
              <a:buFont typeface="Arial"/>
              <a:buChar char="•"/>
            </a:pPr>
            <a:r>
              <a:rPr lang="en-US" kern="0"/>
              <a:t>Assists with college and financial aid applications</a:t>
            </a:r>
            <a:endParaRPr lang="en-US"/>
          </a:p>
          <a:p>
            <a:pPr marL="171450" indent="-171450">
              <a:buFont typeface="Arial"/>
              <a:buChar char="•"/>
            </a:pPr>
            <a:r>
              <a:rPr lang="en-US" kern="0"/>
              <a:t>Connects students with social safety net programs</a:t>
            </a:r>
            <a:endParaRPr lang="en-US"/>
          </a:p>
          <a:p>
            <a:pPr marL="171450" indent="-171450">
              <a:buFont typeface="Arial"/>
              <a:buChar char="•"/>
            </a:pPr>
            <a:r>
              <a:rPr lang="en-US" kern="0"/>
              <a:t>Removes barriers to enrollment and completion</a:t>
            </a:r>
            <a:endParaRPr lang="en-US"/>
          </a:p>
          <a:p>
            <a:pPr marL="171450" indent="-171450">
              <a:buFont typeface="Arial"/>
              <a:buChar char="•"/>
            </a:pPr>
            <a:endParaRPr lang="en-US" kern="0"/>
          </a:p>
          <a:p>
            <a:r>
              <a:rPr lang="en-US" kern="0"/>
              <a:t>Through these initiatives, our commitment is clear: </a:t>
            </a:r>
            <a:r>
              <a:rPr lang="en-US" b="1" kern="0"/>
              <a:t>We believe in the potential of foster youth.</a:t>
            </a:r>
            <a:r>
              <a:rPr lang="en-US" kern="0"/>
              <a:t> And we are doing the work to ensure every student has the support to pursue their dreams and complete their goals.</a:t>
            </a:r>
            <a:endParaRPr lang="en-US"/>
          </a:p>
          <a:p>
            <a:endParaRPr lang="en-US" b="1" kern="0">
              <a:latin typeface="Calibri"/>
              <a:ea typeface="Calibri"/>
              <a:cs typeface="Calibri"/>
            </a:endParaRPr>
          </a:p>
        </p:txBody>
      </p:sp>
      <p:sp>
        <p:nvSpPr>
          <p:cNvPr id="4" name="Slide Number Placeholder 3"/>
          <p:cNvSpPr>
            <a:spLocks noGrp="1"/>
          </p:cNvSpPr>
          <p:nvPr>
            <p:ph type="sldNum" sz="quarter" idx="5"/>
          </p:nvPr>
        </p:nvSpPr>
        <p:spPr/>
        <p:txBody>
          <a:bodyPr/>
          <a:lstStyle/>
          <a:p>
            <a:fld id="{0437968D-5969-4CC4-A63D-C90CD4C34E88}" type="slidenum">
              <a:rPr lang="en-US" smtClean="0"/>
              <a:t>8</a:t>
            </a:fld>
            <a:endParaRPr lang="en-US"/>
          </a:p>
        </p:txBody>
      </p:sp>
    </p:spTree>
    <p:extLst>
      <p:ext uri="{BB962C8B-B14F-4D97-AF65-F5344CB8AC3E}">
        <p14:creationId xmlns:p14="http://schemas.microsoft.com/office/powerpoint/2010/main" val="4230420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FCFF-4E57-3F07-4786-7AABAEFAB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D73C2-FE2F-A724-20D5-2577AFD8D3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92EC4-8E1B-2E3A-9011-2D919FFF5623}"/>
              </a:ext>
            </a:extLst>
          </p:cNvPr>
          <p:cNvSpPr>
            <a:spLocks noGrp="1"/>
          </p:cNvSpPr>
          <p:nvPr>
            <p:ph type="body" idx="1"/>
          </p:nvPr>
        </p:nvSpPr>
        <p:spPr/>
        <p:txBody>
          <a:bodyPr/>
          <a:lstStyle/>
          <a:p>
            <a:r>
              <a:rPr lang="en-US" b="1" kern="0"/>
              <a:t>Talking Points: Supporting Students with Disabilities in California Community Colleges</a:t>
            </a:r>
            <a:endParaRPr lang="en-US" b="1"/>
          </a:p>
          <a:p>
            <a:endParaRPr lang="en-US" kern="0"/>
          </a:p>
          <a:p>
            <a:r>
              <a:rPr lang="en-US" kern="0"/>
              <a:t>I’m excited to share some important updates on how we are advancing support for students with disabilities across our system.</a:t>
            </a:r>
            <a:endParaRPr lang="en-US"/>
          </a:p>
          <a:p>
            <a:endParaRPr lang="en-US" kern="0"/>
          </a:p>
          <a:p>
            <a:r>
              <a:rPr lang="en-US" kern="0"/>
              <a:t>Our </a:t>
            </a:r>
            <a:r>
              <a:rPr lang="en-US" b="1" kern="0"/>
              <a:t>Disabled Students Programs and Services (DSPS)</a:t>
            </a:r>
            <a:r>
              <a:rPr lang="en-US" kern="0"/>
              <a:t> continues to grow in reach and impact. In </a:t>
            </a:r>
            <a:r>
              <a:rPr lang="en-US" b="1" kern="0"/>
              <a:t>2023–24</a:t>
            </a:r>
            <a:r>
              <a:rPr lang="en-US" kern="0"/>
              <a:t>, DSPS served </a:t>
            </a:r>
            <a:r>
              <a:rPr lang="en-US" b="1" kern="0"/>
              <a:t>116,089 students</a:t>
            </a:r>
            <a:r>
              <a:rPr lang="en-US" kern="0"/>
              <a:t>—an increase of nearly </a:t>
            </a:r>
            <a:r>
              <a:rPr lang="en-US" b="1" kern="0"/>
              <a:t>10,000 students</a:t>
            </a:r>
            <a:r>
              <a:rPr lang="en-US" kern="0"/>
              <a:t> compared to the previous year.</a:t>
            </a:r>
            <a:br>
              <a:rPr lang="en-US" kern="0">
                <a:cs typeface="+mn-lt"/>
              </a:rPr>
            </a:br>
            <a:endParaRPr lang="en-US" kern="0"/>
          </a:p>
          <a:p>
            <a:r>
              <a:rPr lang="en-US" kern="0"/>
              <a:t>This growth reflects not only the increasing needs of our students post-COVID, but also the commitment of our colleges to create more inclusive learning environments.</a:t>
            </a:r>
            <a:endParaRPr lang="en-US">
              <a:ea typeface="Calibri"/>
              <a:cs typeface="Calibri"/>
            </a:endParaRPr>
          </a:p>
          <a:p>
            <a:r>
              <a:rPr lang="en-US" kern="0"/>
              <a:t>We are also in </a:t>
            </a:r>
            <a:r>
              <a:rPr lang="en-US" b="1" kern="0"/>
              <a:t>Year 2</a:t>
            </a:r>
            <a:r>
              <a:rPr lang="en-US" kern="0"/>
              <a:t> of the </a:t>
            </a:r>
            <a:r>
              <a:rPr lang="en-US" b="1" kern="0"/>
              <a:t>5-year implementation plan</a:t>
            </a:r>
            <a:r>
              <a:rPr lang="en-US" kern="0"/>
              <a:t> to phase in the updated </a:t>
            </a:r>
            <a:r>
              <a:rPr lang="en-US" b="1" kern="0"/>
              <a:t>DSPS Allocation Funding Formula</a:t>
            </a:r>
            <a:r>
              <a:rPr lang="en-US" kern="0"/>
              <a:t>.</a:t>
            </a:r>
            <a:br>
              <a:rPr lang="en-US" kern="0">
                <a:cs typeface="+mn-lt"/>
              </a:rPr>
            </a:br>
            <a:endParaRPr lang="en-US" kern="0"/>
          </a:p>
          <a:p>
            <a:r>
              <a:rPr lang="en-US" kern="0"/>
              <a:t>This formula is designed to better reflect the real costs of serving students with disabilities and ensure equitable distribution of resources across our colleges.</a:t>
            </a:r>
            <a:endParaRPr lang="en-US">
              <a:ea typeface="Calibri"/>
              <a:cs typeface="Calibri"/>
            </a:endParaRPr>
          </a:p>
          <a:p>
            <a:r>
              <a:rPr lang="en-US" kern="0"/>
              <a:t>In addition to DSPS, we are proud to share the progress of the </a:t>
            </a:r>
            <a:r>
              <a:rPr lang="en-US" b="1" kern="0"/>
              <a:t>Universal Design for Learning (UDL) Task Force</a:t>
            </a:r>
            <a:r>
              <a:rPr lang="en-US" kern="0"/>
              <a:t>, which officially launched in </a:t>
            </a:r>
            <a:r>
              <a:rPr lang="en-US" b="1" kern="0"/>
              <a:t>Fall 2024</a:t>
            </a:r>
            <a:r>
              <a:rPr lang="en-US" kern="0"/>
              <a:t>.</a:t>
            </a:r>
            <a:br>
              <a:rPr lang="en-US" kern="0">
                <a:cs typeface="+mn-lt"/>
              </a:rPr>
            </a:br>
            <a:endParaRPr lang="en-US" kern="0"/>
          </a:p>
          <a:p>
            <a:r>
              <a:rPr lang="en-US" kern="0"/>
              <a:t>The UDL Task Force was created to make curriculum, instruction, and service delivery more accessible for all students, ensuring that every student experiences our community colleges as spaces where they truly belong.</a:t>
            </a:r>
            <a:endParaRPr lang="en-US">
              <a:ea typeface="Calibri"/>
              <a:cs typeface="Calibri"/>
            </a:endParaRPr>
          </a:p>
          <a:p>
            <a:endParaRPr lang="en-US" kern="0"/>
          </a:p>
          <a:p>
            <a:r>
              <a:rPr lang="en-US" kern="0"/>
              <a:t>We are currently awaiting the release of the Task Force’s </a:t>
            </a:r>
            <a:r>
              <a:rPr lang="en-US" b="1" kern="0"/>
              <a:t>recommendations</a:t>
            </a:r>
            <a:r>
              <a:rPr lang="en-US" kern="0"/>
              <a:t>. Once they are available, our next step will be to work collaboratively to determine the most effective ways to </a:t>
            </a:r>
            <a:r>
              <a:rPr lang="en-US" b="1" kern="0"/>
              <a:t>implement these recommendations</a:t>
            </a:r>
            <a:r>
              <a:rPr lang="en-US" kern="0"/>
              <a:t> across the system.</a:t>
            </a:r>
            <a:endParaRPr lang="en-US">
              <a:ea typeface="Calibri"/>
              <a:cs typeface="Calibri"/>
            </a:endParaRPr>
          </a:p>
          <a:p>
            <a:endParaRPr lang="en-US" kern="0"/>
          </a:p>
          <a:p>
            <a:r>
              <a:rPr lang="en-US" kern="0"/>
              <a:t>Through these initiatives, our message is clear: </a:t>
            </a:r>
            <a:r>
              <a:rPr lang="en-US" b="1" kern="0"/>
              <a:t>Accessibility and belonging are not optional—they are essential.</a:t>
            </a:r>
            <a:br>
              <a:rPr lang="en-US" b="1" kern="0">
                <a:cs typeface="+mn-lt"/>
              </a:rPr>
            </a:br>
            <a:r>
              <a:rPr lang="en-US" b="1" kern="0"/>
              <a:t>We are committed to breaking down barriers, designing with all students in mind, and fostering environments where every student can succeed.</a:t>
            </a:r>
            <a:endParaRPr lang="en-US">
              <a:ea typeface="Calibri"/>
              <a:cs typeface="Calibri"/>
            </a:endParaRPr>
          </a:p>
          <a:p>
            <a:pPr>
              <a:lnSpc>
                <a:spcPct val="107000"/>
              </a:lnSpc>
              <a:spcAft>
                <a:spcPts val="800"/>
              </a:spcAft>
            </a:pPr>
            <a:endParaRPr lang="en-US" sz="1800" b="1" kern="0">
              <a:latin typeface="Times New Roman"/>
              <a:ea typeface="Times New Roman" panose="02020603050405020304" pitchFamily="18" charset="0"/>
              <a:cs typeface="Times New Roman"/>
            </a:endParaRPr>
          </a:p>
          <a:p>
            <a:pPr>
              <a:lnSpc>
                <a:spcPct val="107000"/>
              </a:lnSpc>
              <a:spcAft>
                <a:spcPts val="800"/>
              </a:spcAft>
            </a:pPr>
            <a:endParaRPr lang="en-US" sz="1800" b="1" kern="0">
              <a:latin typeface="Times New Roman"/>
              <a:ea typeface="Times New Roman" panose="02020603050405020304" pitchFamily="18" charset="0"/>
              <a:cs typeface="Times New Roman"/>
            </a:endParaRPr>
          </a:p>
          <a:p>
            <a:pPr>
              <a:lnSpc>
                <a:spcPct val="107000"/>
              </a:lnSpc>
              <a:spcAft>
                <a:spcPts val="800"/>
              </a:spcAft>
            </a:pPr>
            <a:endParaRPr lang="en-US" sz="1800" b="1" kern="0">
              <a:latin typeface="Times New Roman"/>
              <a:ea typeface="Times New Roman" panose="02020603050405020304" pitchFamily="18" charset="0"/>
              <a:cs typeface="Times New Roman"/>
            </a:endParaRPr>
          </a:p>
          <a:p>
            <a:endParaRPr lang="en-US"/>
          </a:p>
        </p:txBody>
      </p:sp>
      <p:sp>
        <p:nvSpPr>
          <p:cNvPr id="4" name="Slide Number Placeholder 3">
            <a:extLst>
              <a:ext uri="{FF2B5EF4-FFF2-40B4-BE49-F238E27FC236}">
                <a16:creationId xmlns:a16="http://schemas.microsoft.com/office/drawing/2014/main" id="{C0702F78-0DE4-4D26-75FB-153AB308D34F}"/>
              </a:ext>
            </a:extLst>
          </p:cNvPr>
          <p:cNvSpPr>
            <a:spLocks noGrp="1"/>
          </p:cNvSpPr>
          <p:nvPr>
            <p:ph type="sldNum" sz="quarter" idx="5"/>
          </p:nvPr>
        </p:nvSpPr>
        <p:spPr/>
        <p:txBody>
          <a:bodyPr/>
          <a:lstStyle/>
          <a:p>
            <a:fld id="{0437968D-5969-4CC4-A63D-C90CD4C34E88}" type="slidenum">
              <a:rPr lang="en-US" smtClean="0"/>
              <a:t>9</a:t>
            </a:fld>
            <a:endParaRPr lang="en-US"/>
          </a:p>
        </p:txBody>
      </p:sp>
    </p:spTree>
    <p:extLst>
      <p:ext uri="{BB962C8B-B14F-4D97-AF65-F5344CB8AC3E}">
        <p14:creationId xmlns:p14="http://schemas.microsoft.com/office/powerpoint/2010/main" val="4246094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 Supporting Veterans and Military-Affiliated Students</a:t>
            </a:r>
          </a:p>
          <a:p>
            <a:endParaRPr lang="en-US"/>
          </a:p>
          <a:p>
            <a:r>
              <a:rPr lang="en-US"/>
              <a:t>Next up, sharing updates on how we’re continuing to support veterans and military-affiliated students across California’s community colleges.</a:t>
            </a:r>
          </a:p>
          <a:p>
            <a:r>
              <a:rPr lang="en-US"/>
              <a:t>In </a:t>
            </a:r>
            <a:r>
              <a:rPr lang="en-US" b="1"/>
              <a:t>2022–23</a:t>
            </a:r>
            <a:r>
              <a:rPr lang="en-US"/>
              <a:t>, our </a:t>
            </a:r>
            <a:r>
              <a:rPr lang="en-US" b="1"/>
              <a:t>Veterans Resource Centers</a:t>
            </a:r>
            <a:r>
              <a:rPr lang="en-US"/>
              <a:t> served a total of </a:t>
            </a:r>
            <a:r>
              <a:rPr lang="en-US" b="1"/>
              <a:t>48,617 veterans, active-duty service members, reservists, and National Guard members</a:t>
            </a:r>
            <a:r>
              <a:rPr lang="en-US"/>
              <a:t>, along with </a:t>
            </a:r>
            <a:r>
              <a:rPr lang="en-US" b="1"/>
              <a:t>36,652 military dependents</a:t>
            </a:r>
            <a:r>
              <a:rPr lang="en-US"/>
              <a:t>.</a:t>
            </a:r>
            <a:endParaRPr lang="en-US">
              <a:ea typeface="Calibri"/>
              <a:cs typeface="Calibri"/>
            </a:endParaRPr>
          </a:p>
          <a:p>
            <a:br>
              <a:rPr lang="en-US">
                <a:cs typeface="+mn-lt"/>
              </a:rPr>
            </a:br>
            <a:r>
              <a:rPr lang="en-US"/>
              <a:t>The reach of our support services demonstrates our deep commitment to meeting the academic, wellness, and career needs of our military-connected students.</a:t>
            </a:r>
            <a:endParaRPr lang="en-US">
              <a:ea typeface="Calibri"/>
              <a:cs typeface="Calibri"/>
            </a:endParaRPr>
          </a:p>
          <a:p>
            <a:r>
              <a:rPr lang="en-US"/>
              <a:t>We are excited to announce the </a:t>
            </a:r>
            <a:r>
              <a:rPr lang="en-US" b="1"/>
              <a:t>Veterans Symposium 2025</a:t>
            </a:r>
            <a:r>
              <a:rPr lang="en-US"/>
              <a:t>, titled </a:t>
            </a:r>
            <a:r>
              <a:rPr lang="en-US" i="1"/>
              <a:t>Mapping the Journey: A Roadmap for Veteran Success in Higher Education</a:t>
            </a:r>
            <a:r>
              <a:rPr lang="en-US"/>
              <a:t>. This </a:t>
            </a:r>
            <a:r>
              <a:rPr lang="en-US" b="1"/>
              <a:t>intersegmental conference</a:t>
            </a:r>
            <a:r>
              <a:rPr lang="en-US"/>
              <a:t>—bringing together faculty, staff, and external partners—will be held </a:t>
            </a:r>
            <a:r>
              <a:rPr lang="en-US" b="1"/>
              <a:t>June 23–24, 2025, in San Diego</a:t>
            </a:r>
            <a:r>
              <a:rPr lang="en-US"/>
              <a:t>. </a:t>
            </a:r>
            <a:r>
              <a:rPr lang="en-US">
                <a:hlinkClick r:id="rId3"/>
              </a:rPr>
              <a:t>You can find event details here.</a:t>
            </a:r>
            <a:endParaRPr lang="en-US">
              <a:ea typeface="Calibri"/>
              <a:cs typeface="Calibri"/>
            </a:endParaRPr>
          </a:p>
          <a:p>
            <a:endParaRPr lang="en-US"/>
          </a:p>
          <a:p>
            <a:r>
              <a:rPr lang="en-US"/>
              <a:t>Additionally, on </a:t>
            </a:r>
            <a:r>
              <a:rPr lang="en-US" b="1"/>
              <a:t>May 2</a:t>
            </a:r>
            <a:r>
              <a:rPr lang="en-US"/>
              <a:t>, we will host a </a:t>
            </a:r>
            <a:r>
              <a:rPr lang="en-US" b="1"/>
              <a:t>webinar</a:t>
            </a:r>
            <a:r>
              <a:rPr lang="en-US"/>
              <a:t> titled </a:t>
            </a:r>
            <a:r>
              <a:rPr lang="en-US" b="1"/>
              <a:t>Warrior’s Dilemma: Veterans and Mental Health</a:t>
            </a:r>
            <a:r>
              <a:rPr lang="en-US"/>
              <a:t> from </a:t>
            </a:r>
            <a:r>
              <a:rPr lang="en-US" b="1"/>
              <a:t>10:00 to 11:30 AM</a:t>
            </a:r>
            <a:r>
              <a:rPr lang="en-US"/>
              <a:t>. Presented by </a:t>
            </a:r>
            <a:r>
              <a:rPr lang="en-US" b="1"/>
              <a:t>Dylan Bender, MA, LMFT</a:t>
            </a:r>
            <a:r>
              <a:rPr lang="en-US"/>
              <a:t>, and Director of the Veterans Services Center at Irvine Valley College, this session will explore critical mental health challenges facing student veterans. Registration information was be sent out via the A&amp;R</a:t>
            </a:r>
            <a:r>
              <a:rPr lang="en-US" b="1"/>
              <a:t> listserv.</a:t>
            </a:r>
            <a:endParaRPr lang="en-US">
              <a:ea typeface="Calibri"/>
              <a:cs typeface="Calibri"/>
            </a:endParaRPr>
          </a:p>
          <a:p>
            <a:endParaRPr lang="en-US" b="1"/>
          </a:p>
          <a:p>
            <a:r>
              <a:rPr lang="en-US"/>
              <a:t>Another major effort underway is the </a:t>
            </a:r>
            <a:r>
              <a:rPr lang="en-US" b="1"/>
              <a:t>Veterans Mental Health Demonstration Project</a:t>
            </a:r>
            <a:r>
              <a:rPr lang="en-US"/>
              <a:t>, where </a:t>
            </a:r>
            <a:r>
              <a:rPr lang="en-US" b="1"/>
              <a:t>10 colleges</a:t>
            </a:r>
            <a:r>
              <a:rPr lang="en-US"/>
              <a:t> have been selected to pilot enhanced support models:</a:t>
            </a:r>
            <a:endParaRPr lang="en-US">
              <a:ea typeface="Calibri"/>
              <a:cs typeface="Calibri"/>
            </a:endParaRPr>
          </a:p>
          <a:p>
            <a:pPr marL="171450" indent="-171450">
              <a:buFont typeface="Arial"/>
              <a:buChar char="•"/>
            </a:pPr>
            <a:r>
              <a:rPr lang="en-US"/>
              <a:t>Cabrillo College</a:t>
            </a:r>
            <a:endParaRPr lang="en-US">
              <a:ea typeface="Calibri"/>
              <a:cs typeface="Calibri"/>
            </a:endParaRPr>
          </a:p>
          <a:p>
            <a:pPr marL="171450" indent="-171450">
              <a:buFont typeface="Arial"/>
              <a:buChar char="•"/>
            </a:pPr>
            <a:r>
              <a:rPr lang="en-US"/>
              <a:t>Citrus College</a:t>
            </a:r>
            <a:endParaRPr lang="en-US">
              <a:ea typeface="Calibri"/>
              <a:cs typeface="Calibri"/>
            </a:endParaRPr>
          </a:p>
          <a:p>
            <a:pPr marL="171450" indent="-171450">
              <a:buFont typeface="Arial"/>
              <a:buChar char="•"/>
            </a:pPr>
            <a:r>
              <a:rPr lang="en-US"/>
              <a:t>East Los Angeles College</a:t>
            </a:r>
            <a:endParaRPr lang="en-US">
              <a:ea typeface="Calibri"/>
              <a:cs typeface="Calibri"/>
            </a:endParaRPr>
          </a:p>
          <a:p>
            <a:pPr marL="171450" indent="-171450">
              <a:buFont typeface="Arial"/>
              <a:buChar char="•"/>
            </a:pPr>
            <a:r>
              <a:rPr lang="en-US"/>
              <a:t>Fullerton College</a:t>
            </a:r>
            <a:endParaRPr lang="en-US">
              <a:ea typeface="Calibri"/>
              <a:cs typeface="Calibri"/>
            </a:endParaRPr>
          </a:p>
          <a:p>
            <a:pPr marL="171450" indent="-171450">
              <a:buFont typeface="Arial"/>
              <a:buChar char="•"/>
            </a:pPr>
            <a:r>
              <a:rPr lang="en-US"/>
              <a:t>Los Angeles Valley College</a:t>
            </a:r>
            <a:endParaRPr lang="en-US">
              <a:ea typeface="Calibri"/>
              <a:cs typeface="Calibri"/>
            </a:endParaRPr>
          </a:p>
          <a:p>
            <a:pPr marL="171450" indent="-171450">
              <a:buFont typeface="Arial"/>
              <a:buChar char="•"/>
            </a:pPr>
            <a:r>
              <a:rPr lang="en-US"/>
              <a:t>West Hills College Lemoore</a:t>
            </a:r>
            <a:endParaRPr lang="en-US">
              <a:ea typeface="Calibri"/>
              <a:cs typeface="Calibri"/>
            </a:endParaRPr>
          </a:p>
          <a:p>
            <a:pPr marL="171450" indent="-171450">
              <a:buFont typeface="Arial"/>
              <a:buChar char="•"/>
            </a:pPr>
            <a:r>
              <a:rPr lang="en-US"/>
              <a:t>Riverside City College</a:t>
            </a:r>
            <a:endParaRPr lang="en-US">
              <a:ea typeface="Calibri"/>
              <a:cs typeface="Calibri"/>
            </a:endParaRPr>
          </a:p>
          <a:p>
            <a:pPr marL="171450" indent="-171450">
              <a:buFont typeface="Arial"/>
              <a:buChar char="•"/>
            </a:pPr>
            <a:r>
              <a:rPr lang="en-US"/>
              <a:t>San Diego City College</a:t>
            </a:r>
            <a:endParaRPr lang="en-US">
              <a:ea typeface="Calibri"/>
              <a:cs typeface="Calibri"/>
            </a:endParaRPr>
          </a:p>
          <a:p>
            <a:pPr marL="171450" indent="-171450">
              <a:buFont typeface="Arial"/>
              <a:buChar char="•"/>
            </a:pPr>
            <a:r>
              <a:rPr lang="en-US"/>
              <a:t>Shasta College</a:t>
            </a:r>
            <a:endParaRPr lang="en-US">
              <a:ea typeface="Calibri"/>
              <a:cs typeface="Calibri"/>
            </a:endParaRPr>
          </a:p>
          <a:p>
            <a:pPr marL="171450" indent="-171450">
              <a:buFont typeface="Arial"/>
              <a:buChar char="•"/>
            </a:pPr>
            <a:r>
              <a:rPr lang="en-US"/>
              <a:t>Ventura College</a:t>
            </a:r>
            <a:endParaRPr lang="en-US">
              <a:ea typeface="Calibri"/>
              <a:cs typeface="Calibri"/>
            </a:endParaRPr>
          </a:p>
          <a:p>
            <a:pPr marL="171450" indent="-171450">
              <a:buFont typeface="Arial"/>
              <a:buChar char="•"/>
            </a:pPr>
            <a:endParaRPr lang="en-US"/>
          </a:p>
          <a:p>
            <a:r>
              <a:rPr lang="en-US"/>
              <a:t>These colleges are expanding:</a:t>
            </a:r>
            <a:endParaRPr lang="en-US">
              <a:ea typeface="Calibri"/>
              <a:cs typeface="Calibri"/>
            </a:endParaRPr>
          </a:p>
          <a:p>
            <a:pPr marL="171450" indent="-171450">
              <a:buFont typeface="Arial"/>
              <a:buChar char="•"/>
            </a:pPr>
            <a:r>
              <a:rPr lang="en-US" b="1"/>
              <a:t>Access to mental health and wellness services</a:t>
            </a:r>
            <a:endParaRPr lang="en-US"/>
          </a:p>
          <a:p>
            <a:pPr marL="171450" indent="-171450">
              <a:buFont typeface="Arial"/>
              <a:buChar char="•"/>
            </a:pPr>
            <a:r>
              <a:rPr lang="en-US" b="1"/>
              <a:t>Campuswide professional development</a:t>
            </a:r>
            <a:r>
              <a:rPr lang="en-US"/>
              <a:t> focused on the unique needs of student veterans</a:t>
            </a:r>
            <a:endParaRPr lang="en-US">
              <a:ea typeface="Calibri"/>
              <a:cs typeface="Calibri"/>
            </a:endParaRPr>
          </a:p>
          <a:p>
            <a:pPr marL="171450" indent="-171450">
              <a:buFont typeface="Arial"/>
              <a:buChar char="•"/>
            </a:pPr>
            <a:r>
              <a:rPr lang="en-US" b="1"/>
              <a:t>Peer engagement opportunities</a:t>
            </a:r>
            <a:r>
              <a:rPr lang="en-US"/>
              <a:t> to build connection and community</a:t>
            </a:r>
            <a:endParaRPr lang="en-US">
              <a:ea typeface="Calibri"/>
              <a:cs typeface="Calibri"/>
            </a:endParaRPr>
          </a:p>
          <a:p>
            <a:pPr marL="171450" indent="-171450">
              <a:buFont typeface="Arial"/>
              <a:buChar char="•"/>
            </a:pPr>
            <a:endParaRPr lang="en-US"/>
          </a:p>
          <a:p>
            <a:r>
              <a:rPr lang="en-US"/>
              <a:t>Lastly, for those who work closely with funding or data reporting for Veterans Resource Centers, please note the release of a new </a:t>
            </a:r>
            <a:r>
              <a:rPr lang="en-US">
                <a:hlinkClick r:id="rId4"/>
              </a:rPr>
              <a:t>memo regarding a data source change</a:t>
            </a:r>
            <a:r>
              <a:rPr lang="en-US"/>
              <a:t> impacting the </a:t>
            </a:r>
            <a:r>
              <a:rPr lang="en-US" b="1"/>
              <a:t>Veterans Resource Center Funding Formula</a:t>
            </a:r>
            <a:r>
              <a:rPr lang="en-US"/>
              <a:t>.</a:t>
            </a:r>
            <a:endParaRPr lang="en-US">
              <a:ea typeface="Calibri"/>
              <a:cs typeface="Calibri"/>
            </a:endParaRPr>
          </a:p>
          <a:p>
            <a:endParaRPr lang="en-US"/>
          </a:p>
          <a:p>
            <a:r>
              <a:rPr lang="en-US"/>
              <a:t>Through these collective efforts, we are reaffirming that California’s community colleges stand with our veterans, active military, and their families—providing the pathways, support, and opportunities they deserve.</a:t>
            </a:r>
            <a:endParaRPr lang="en-US">
              <a:ea typeface="Calibri"/>
              <a:cs typeface="Calibri"/>
            </a:endParaRPr>
          </a:p>
          <a:p>
            <a:endParaRPr lang="en-US" b="1">
              <a:ea typeface="Calibri"/>
              <a:cs typeface="Calibri"/>
            </a:endParaRPr>
          </a:p>
          <a:p>
            <a:endParaRPr lang="en-US" b="1">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437968D-5969-4CC4-A63D-C90CD4C34E88}" type="slidenum">
              <a:rPr lang="en-US" smtClean="0"/>
              <a:t>10</a:t>
            </a:fld>
            <a:endParaRPr lang="en-US"/>
          </a:p>
        </p:txBody>
      </p:sp>
    </p:spTree>
    <p:extLst>
      <p:ext uri="{BB962C8B-B14F-4D97-AF65-F5344CB8AC3E}">
        <p14:creationId xmlns:p14="http://schemas.microsoft.com/office/powerpoint/2010/main" val="20801792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7" name="Title 1">
            <a:extLst>
              <a:ext uri="{FF2B5EF4-FFF2-40B4-BE49-F238E27FC236}">
                <a16:creationId xmlns:a16="http://schemas.microsoft.com/office/drawing/2014/main" id="{E769B0BE-86DF-4F6D-9695-42F8739220CE}"/>
              </a:ext>
            </a:extLst>
          </p:cNvPr>
          <p:cNvSpPr>
            <a:spLocks noGrp="1"/>
          </p:cNvSpPr>
          <p:nvPr>
            <p:ph type="ctrTitle"/>
          </p:nvPr>
        </p:nvSpPr>
        <p:spPr>
          <a:xfrm>
            <a:off x="1524000" y="2764465"/>
            <a:ext cx="9144000" cy="786809"/>
          </a:xfrm>
          <a:prstGeom prst="rect">
            <a:avLst/>
          </a:prstGeom>
        </p:spPr>
        <p:txBody>
          <a:bodyPr anchor="b">
            <a:normAutofit/>
          </a:bodyPr>
          <a:lstStyle>
            <a:lvl1pPr algn="l">
              <a:defRPr sz="4800"/>
            </a:lvl1pPr>
          </a:lstStyle>
          <a:p>
            <a:r>
              <a:rPr lang="en-US"/>
              <a:t>Click to edit Master title style</a:t>
            </a:r>
          </a:p>
        </p:txBody>
      </p:sp>
      <p:sp>
        <p:nvSpPr>
          <p:cNvPr id="8"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1524000" y="2235754"/>
            <a:ext cx="9144000" cy="48086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9734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C2909F9-20DD-4BD6-99A8-0BFC1ED669C5}"/>
              </a:ext>
            </a:extLst>
          </p:cNvPr>
          <p:cNvSpPr>
            <a:spLocks noGrp="1"/>
          </p:cNvSpPr>
          <p:nvPr>
            <p:ph type="ctrTitle"/>
          </p:nvPr>
        </p:nvSpPr>
        <p:spPr>
          <a:xfrm>
            <a:off x="1524000" y="2764465"/>
            <a:ext cx="9144000" cy="786809"/>
          </a:xfrm>
        </p:spPr>
        <p:txBody>
          <a:bodyPr anchor="b">
            <a:normAutofit/>
          </a:bodyPr>
          <a:lstStyle>
            <a:lvl1pPr algn="l">
              <a:defRPr sz="4800"/>
            </a:lvl1pPr>
          </a:lstStyle>
          <a:p>
            <a:r>
              <a:rPr lang="en-US"/>
              <a:t>Click to edit Master title style</a:t>
            </a:r>
          </a:p>
        </p:txBody>
      </p:sp>
      <p:sp>
        <p:nvSpPr>
          <p:cNvPr id="8" name="Subtitle 2">
            <a:extLst>
              <a:ext uri="{FF2B5EF4-FFF2-40B4-BE49-F238E27FC236}">
                <a16:creationId xmlns:a16="http://schemas.microsoft.com/office/drawing/2014/main" id="{3D382415-6ABB-4402-9BED-B55896826984}"/>
              </a:ext>
            </a:extLst>
          </p:cNvPr>
          <p:cNvSpPr>
            <a:spLocks noGrp="1"/>
          </p:cNvSpPr>
          <p:nvPr>
            <p:ph type="subTitle" idx="1"/>
          </p:nvPr>
        </p:nvSpPr>
        <p:spPr>
          <a:xfrm>
            <a:off x="1524000" y="2235754"/>
            <a:ext cx="9144000" cy="48086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1">
            <a:extLst>
              <a:ext uri="{FF2B5EF4-FFF2-40B4-BE49-F238E27FC236}">
                <a16:creationId xmlns:a16="http://schemas.microsoft.com/office/drawing/2014/main" id="{791005AC-AACC-432D-B1F1-04545C6744DC}"/>
              </a:ext>
            </a:extLst>
          </p:cNvPr>
          <p:cNvSpPr>
            <a:spLocks noGrp="1"/>
          </p:cNvSpPr>
          <p:nvPr>
            <p:ph type="sldNum" sz="quarter" idx="10"/>
          </p:nvPr>
        </p:nvSpPr>
        <p:spPr/>
        <p:txBody>
          <a:bodyPr/>
          <a:lstStyle/>
          <a:p>
            <a:fld id="{8F2C6A05-D8D1-44C9-878E-EDE3FC43A0E0}" type="slidenum">
              <a:rPr lang="en-US" smtClean="0"/>
              <a:pPr/>
              <a:t>‹#›</a:t>
            </a:fld>
            <a:endParaRPr lang="en-US"/>
          </a:p>
        </p:txBody>
      </p:sp>
    </p:spTree>
    <p:extLst>
      <p:ext uri="{BB962C8B-B14F-4D97-AF65-F5344CB8AC3E}">
        <p14:creationId xmlns:p14="http://schemas.microsoft.com/office/powerpoint/2010/main" val="1743150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FAF8D16-D80A-4CB6-B9F9-B6F5D66BF107}"/>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F3552B30-7A45-4576-934E-9AE654092202}"/>
              </a:ext>
            </a:extLst>
          </p:cNvPr>
          <p:cNvSpPr>
            <a:spLocks noGrp="1"/>
          </p:cNvSpPr>
          <p:nvPr>
            <p:ph idx="1"/>
          </p:nvPr>
        </p:nvSpPr>
        <p:spPr>
          <a:xfrm>
            <a:off x="838200" y="1825625"/>
            <a:ext cx="10515600" cy="30015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0263B3F2-D259-4B2D-B1A2-380B31158D19}"/>
              </a:ext>
            </a:extLst>
          </p:cNvPr>
          <p:cNvSpPr>
            <a:spLocks noGrp="1"/>
          </p:cNvSpPr>
          <p:nvPr>
            <p:ph type="sldNum" sz="quarter" idx="10"/>
          </p:nvPr>
        </p:nvSpPr>
        <p:spPr/>
        <p:txBody>
          <a:bodyPr/>
          <a:lstStyle/>
          <a:p>
            <a:fld id="{8F2C6A05-D8D1-44C9-878E-EDE3FC43A0E0}" type="slidenum">
              <a:rPr lang="en-US" smtClean="0"/>
              <a:pPr/>
              <a:t>‹#›</a:t>
            </a:fld>
            <a:endParaRPr lang="en-US"/>
          </a:p>
        </p:txBody>
      </p:sp>
    </p:spTree>
    <p:extLst>
      <p:ext uri="{BB962C8B-B14F-4D97-AF65-F5344CB8AC3E}">
        <p14:creationId xmlns:p14="http://schemas.microsoft.com/office/powerpoint/2010/main" val="2717127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C44B8D1-9F6F-4014-8445-0B4C490095B5}"/>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10918B54-B165-4755-BE7A-A085C769E1B7}"/>
              </a:ext>
            </a:extLst>
          </p:cNvPr>
          <p:cNvSpPr>
            <a:spLocks noGrp="1"/>
          </p:cNvSpPr>
          <p:nvPr>
            <p:ph sz="half" idx="1"/>
          </p:nvPr>
        </p:nvSpPr>
        <p:spPr>
          <a:xfrm>
            <a:off x="838200" y="1825625"/>
            <a:ext cx="5181600" cy="35066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7B1392F9-35D6-4CD5-AEA0-91273D3F4A3C}"/>
              </a:ext>
            </a:extLst>
          </p:cNvPr>
          <p:cNvSpPr>
            <a:spLocks noGrp="1"/>
          </p:cNvSpPr>
          <p:nvPr>
            <p:ph sz="half" idx="10"/>
          </p:nvPr>
        </p:nvSpPr>
        <p:spPr>
          <a:xfrm>
            <a:off x="6172202" y="1825625"/>
            <a:ext cx="5181600" cy="35066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BEB0654F-0269-494C-98F0-3283A29ACA37}"/>
              </a:ext>
            </a:extLst>
          </p:cNvPr>
          <p:cNvSpPr>
            <a:spLocks noGrp="1"/>
          </p:cNvSpPr>
          <p:nvPr>
            <p:ph type="sldNum" sz="quarter" idx="11"/>
          </p:nvPr>
        </p:nvSpPr>
        <p:spPr/>
        <p:txBody>
          <a:bodyPr/>
          <a:lstStyle/>
          <a:p>
            <a:fld id="{8F2C6A05-D8D1-44C9-878E-EDE3FC43A0E0}" type="slidenum">
              <a:rPr lang="en-US" smtClean="0"/>
              <a:pPr/>
              <a:t>‹#›</a:t>
            </a:fld>
            <a:endParaRPr lang="en-US"/>
          </a:p>
        </p:txBody>
      </p:sp>
    </p:spTree>
    <p:extLst>
      <p:ext uri="{BB962C8B-B14F-4D97-AF65-F5344CB8AC3E}">
        <p14:creationId xmlns:p14="http://schemas.microsoft.com/office/powerpoint/2010/main" val="1247219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698555-9940-4EB7-A686-C22E91CD551B}"/>
              </a:ext>
            </a:extLst>
          </p:cNvPr>
          <p:cNvSpPr>
            <a:spLocks noGrp="1"/>
          </p:cNvSpPr>
          <p:nvPr>
            <p:ph type="title"/>
          </p:nvPr>
        </p:nvSpPr>
        <p:spPr>
          <a:xfrm>
            <a:off x="839788" y="352425"/>
            <a:ext cx="10515600" cy="1325563"/>
          </a:xfrm>
        </p:spPr>
        <p:txBody>
          <a:bodyPr/>
          <a:lstStyle/>
          <a:p>
            <a:r>
              <a:rPr lang="en-US"/>
              <a:t>Click to edit Master title style</a:t>
            </a:r>
          </a:p>
        </p:txBody>
      </p:sp>
      <p:sp>
        <p:nvSpPr>
          <p:cNvPr id="9" name="Text Placeholder 2">
            <a:extLst>
              <a:ext uri="{FF2B5EF4-FFF2-40B4-BE49-F238E27FC236}">
                <a16:creationId xmlns:a16="http://schemas.microsoft.com/office/drawing/2014/main" id="{38E60D12-30DB-446D-BF31-F167948B87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2DDF733E-E00C-437A-AE0A-8E8E5BA5920E}"/>
              </a:ext>
            </a:extLst>
          </p:cNvPr>
          <p:cNvSpPr>
            <a:spLocks noGrp="1"/>
          </p:cNvSpPr>
          <p:nvPr>
            <p:ph sz="half" idx="2"/>
          </p:nvPr>
        </p:nvSpPr>
        <p:spPr>
          <a:xfrm>
            <a:off x="839788" y="2505075"/>
            <a:ext cx="5157787" cy="28590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3F948005-17BB-46D3-9677-3766F07861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0B581D24-290F-4074-9A3E-B9BCD09620AC}"/>
              </a:ext>
            </a:extLst>
          </p:cNvPr>
          <p:cNvSpPr>
            <a:spLocks noGrp="1"/>
          </p:cNvSpPr>
          <p:nvPr>
            <p:ph sz="quarter" idx="4"/>
          </p:nvPr>
        </p:nvSpPr>
        <p:spPr>
          <a:xfrm>
            <a:off x="6172200" y="2505075"/>
            <a:ext cx="5183188" cy="28590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9F9D9922-A659-469D-B4D9-A7EA98553930}"/>
              </a:ext>
            </a:extLst>
          </p:cNvPr>
          <p:cNvSpPr>
            <a:spLocks noGrp="1"/>
          </p:cNvSpPr>
          <p:nvPr>
            <p:ph type="sldNum" sz="quarter" idx="10"/>
          </p:nvPr>
        </p:nvSpPr>
        <p:spPr/>
        <p:txBody>
          <a:bodyPr/>
          <a:lstStyle/>
          <a:p>
            <a:fld id="{8F2C6A05-D8D1-44C9-878E-EDE3FC43A0E0}" type="slidenum">
              <a:rPr lang="en-US" smtClean="0"/>
              <a:pPr/>
              <a:t>‹#›</a:t>
            </a:fld>
            <a:endParaRPr lang="en-US"/>
          </a:p>
        </p:txBody>
      </p:sp>
    </p:spTree>
    <p:extLst>
      <p:ext uri="{BB962C8B-B14F-4D97-AF65-F5344CB8AC3E}">
        <p14:creationId xmlns:p14="http://schemas.microsoft.com/office/powerpoint/2010/main" val="1742110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E34A77-37BB-4BF3-9D7A-79AB5E751882}"/>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2" name="Text Placeholder 8">
            <a:extLst>
              <a:ext uri="{FF2B5EF4-FFF2-40B4-BE49-F238E27FC236}">
                <a16:creationId xmlns:a16="http://schemas.microsoft.com/office/drawing/2014/main" id="{35BDC6FA-B1CD-4FC6-9888-E66EDED929DC}"/>
              </a:ext>
            </a:extLst>
          </p:cNvPr>
          <p:cNvSpPr>
            <a:spLocks noGrp="1"/>
          </p:cNvSpPr>
          <p:nvPr>
            <p:ph type="body" sz="quarter" idx="11"/>
          </p:nvPr>
        </p:nvSpPr>
        <p:spPr>
          <a:xfrm>
            <a:off x="838200" y="1849438"/>
            <a:ext cx="4578350" cy="330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7EE699DF-587B-4810-B56E-EA154F0E8B8B}"/>
              </a:ext>
            </a:extLst>
          </p:cNvPr>
          <p:cNvSpPr>
            <a:spLocks noGrp="1"/>
          </p:cNvSpPr>
          <p:nvPr>
            <p:ph type="pic" sz="quarter" idx="10"/>
          </p:nvPr>
        </p:nvSpPr>
        <p:spPr>
          <a:xfrm>
            <a:off x="5608638" y="1849438"/>
            <a:ext cx="6583362" cy="3302000"/>
          </a:xfrm>
        </p:spPr>
        <p:txBody>
          <a:bodyPr/>
          <a:lstStyle/>
          <a:p>
            <a:endParaRPr lang="en-US"/>
          </a:p>
        </p:txBody>
      </p:sp>
      <p:sp>
        <p:nvSpPr>
          <p:cNvPr id="2" name="Slide Number Placeholder 1">
            <a:extLst>
              <a:ext uri="{FF2B5EF4-FFF2-40B4-BE49-F238E27FC236}">
                <a16:creationId xmlns:a16="http://schemas.microsoft.com/office/drawing/2014/main" id="{D7B03234-8F25-429B-82D9-DECDB3540695}"/>
              </a:ext>
            </a:extLst>
          </p:cNvPr>
          <p:cNvSpPr>
            <a:spLocks noGrp="1"/>
          </p:cNvSpPr>
          <p:nvPr>
            <p:ph type="sldNum" sz="quarter" idx="12"/>
          </p:nvPr>
        </p:nvSpPr>
        <p:spPr/>
        <p:txBody>
          <a:bodyPr/>
          <a:lstStyle/>
          <a:p>
            <a:fld id="{8F2C6A05-D8D1-44C9-878E-EDE3FC43A0E0}" type="slidenum">
              <a:rPr lang="en-US" smtClean="0"/>
              <a:pPr/>
              <a:t>‹#›</a:t>
            </a:fld>
            <a:endParaRPr lang="en-US"/>
          </a:p>
        </p:txBody>
      </p:sp>
    </p:spTree>
    <p:extLst>
      <p:ext uri="{BB962C8B-B14F-4D97-AF65-F5344CB8AC3E}">
        <p14:creationId xmlns:p14="http://schemas.microsoft.com/office/powerpoint/2010/main" val="1381672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DA60F77-6D5A-45B4-90B8-214D7BA66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7" name="Content Placeholder 2">
            <a:extLst>
              <a:ext uri="{FF2B5EF4-FFF2-40B4-BE49-F238E27FC236}">
                <a16:creationId xmlns:a16="http://schemas.microsoft.com/office/drawing/2014/main" id="{E7BDAC51-C64A-4C06-9E86-38C7AC565BDA}"/>
              </a:ext>
            </a:extLst>
          </p:cNvPr>
          <p:cNvSpPr>
            <a:spLocks noGrp="1"/>
          </p:cNvSpPr>
          <p:nvPr>
            <p:ph idx="1"/>
          </p:nvPr>
        </p:nvSpPr>
        <p:spPr>
          <a:xfrm>
            <a:off x="5183188" y="987426"/>
            <a:ext cx="6172200" cy="443201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167B2790-AA41-4571-A12E-1364A4BF8124}"/>
              </a:ext>
            </a:extLst>
          </p:cNvPr>
          <p:cNvSpPr>
            <a:spLocks noGrp="1"/>
          </p:cNvSpPr>
          <p:nvPr>
            <p:ph type="body" sz="half" idx="2"/>
          </p:nvPr>
        </p:nvSpPr>
        <p:spPr>
          <a:xfrm>
            <a:off x="839788" y="2057400"/>
            <a:ext cx="3932237" cy="34662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Slide Number Placeholder 1">
            <a:extLst>
              <a:ext uri="{FF2B5EF4-FFF2-40B4-BE49-F238E27FC236}">
                <a16:creationId xmlns:a16="http://schemas.microsoft.com/office/drawing/2014/main" id="{8F8FCDCD-F128-49F2-8AEC-E85E67432952}"/>
              </a:ext>
            </a:extLst>
          </p:cNvPr>
          <p:cNvSpPr>
            <a:spLocks noGrp="1"/>
          </p:cNvSpPr>
          <p:nvPr>
            <p:ph type="sldNum" sz="quarter" idx="10"/>
          </p:nvPr>
        </p:nvSpPr>
        <p:spPr/>
        <p:txBody>
          <a:bodyPr/>
          <a:lstStyle/>
          <a:p>
            <a:fld id="{8F2C6A05-D8D1-44C9-878E-EDE3FC43A0E0}" type="slidenum">
              <a:rPr lang="en-US" smtClean="0"/>
              <a:pPr/>
              <a:t>‹#›</a:t>
            </a:fld>
            <a:endParaRPr lang="en-US"/>
          </a:p>
        </p:txBody>
      </p:sp>
    </p:spTree>
    <p:extLst>
      <p:ext uri="{BB962C8B-B14F-4D97-AF65-F5344CB8AC3E}">
        <p14:creationId xmlns:p14="http://schemas.microsoft.com/office/powerpoint/2010/main" val="621764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019883-9167-4C57-A1E0-36FFCB97F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6" name="Picture Placeholder 2">
            <a:extLst>
              <a:ext uri="{FF2B5EF4-FFF2-40B4-BE49-F238E27FC236}">
                <a16:creationId xmlns:a16="http://schemas.microsoft.com/office/drawing/2014/main" id="{3A94749B-B34F-42CE-A1B2-905A20F19C1D}"/>
              </a:ext>
            </a:extLst>
          </p:cNvPr>
          <p:cNvSpPr>
            <a:spLocks noGrp="1"/>
          </p:cNvSpPr>
          <p:nvPr>
            <p:ph type="pic" idx="1"/>
          </p:nvPr>
        </p:nvSpPr>
        <p:spPr>
          <a:xfrm>
            <a:off x="5183188" y="987425"/>
            <a:ext cx="7008812" cy="47116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ext Placeholder 3">
            <a:extLst>
              <a:ext uri="{FF2B5EF4-FFF2-40B4-BE49-F238E27FC236}">
                <a16:creationId xmlns:a16="http://schemas.microsoft.com/office/drawing/2014/main" id="{5855D150-BFCA-4FE7-A79C-2CA3A61C2421}"/>
              </a:ext>
            </a:extLst>
          </p:cNvPr>
          <p:cNvSpPr>
            <a:spLocks noGrp="1"/>
          </p:cNvSpPr>
          <p:nvPr>
            <p:ph type="body" sz="half" idx="2"/>
          </p:nvPr>
        </p:nvSpPr>
        <p:spPr>
          <a:xfrm>
            <a:off x="839788" y="2057400"/>
            <a:ext cx="3932237" cy="33652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Slide Number Placeholder 1">
            <a:extLst>
              <a:ext uri="{FF2B5EF4-FFF2-40B4-BE49-F238E27FC236}">
                <a16:creationId xmlns:a16="http://schemas.microsoft.com/office/drawing/2014/main" id="{51912D31-7980-43CE-B6C6-D027AE727DA6}"/>
              </a:ext>
            </a:extLst>
          </p:cNvPr>
          <p:cNvSpPr>
            <a:spLocks noGrp="1"/>
          </p:cNvSpPr>
          <p:nvPr>
            <p:ph type="sldNum" sz="quarter" idx="10"/>
          </p:nvPr>
        </p:nvSpPr>
        <p:spPr/>
        <p:txBody>
          <a:bodyPr/>
          <a:lstStyle/>
          <a:p>
            <a:fld id="{8F2C6A05-D8D1-44C9-878E-EDE3FC43A0E0}" type="slidenum">
              <a:rPr lang="en-US" smtClean="0"/>
              <a:pPr/>
              <a:t>‹#›</a:t>
            </a:fld>
            <a:endParaRPr lang="en-US"/>
          </a:p>
        </p:txBody>
      </p:sp>
    </p:spTree>
    <p:extLst>
      <p:ext uri="{BB962C8B-B14F-4D97-AF65-F5344CB8AC3E}">
        <p14:creationId xmlns:p14="http://schemas.microsoft.com/office/powerpoint/2010/main" val="1435307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Option 1">
    <p:spTree>
      <p:nvGrpSpPr>
        <p:cNvPr id="1" name=""/>
        <p:cNvGrpSpPr/>
        <p:nvPr/>
      </p:nvGrpSpPr>
      <p:grpSpPr>
        <a:xfrm>
          <a:off x="0" y="0"/>
          <a:ext cx="0" cy="0"/>
          <a:chOff x="0" y="0"/>
          <a:chExt cx="0" cy="0"/>
        </a:xfrm>
      </p:grpSpPr>
      <p:sp>
        <p:nvSpPr>
          <p:cNvPr id="4" name="Rectangle 3" descr="&quot;&quot;"/>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descr="&quot;&quot;"/>
          <p:cNvSpPr/>
          <p:nvPr userDrawn="1"/>
        </p:nvSpPr>
        <p:spPr>
          <a:xfrm>
            <a:off x="467139" y="1003852"/>
            <a:ext cx="5267739" cy="5257800"/>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Picture Placeholder 7"/>
          <p:cNvSpPr>
            <a:spLocks noGrp="1"/>
          </p:cNvSpPr>
          <p:nvPr>
            <p:ph type="pic" sz="quarter" idx="11"/>
          </p:nvPr>
        </p:nvSpPr>
        <p:spPr>
          <a:xfrm>
            <a:off x="0" y="560388"/>
            <a:ext cx="5267325" cy="5278437"/>
          </a:xfrm>
        </p:spPr>
        <p:txBody>
          <a:bodyPr/>
          <a:lstStyle>
            <a:lvl1pPr>
              <a:defRPr>
                <a:solidFill>
                  <a:schemeClr val="bg1"/>
                </a:solidFill>
              </a:defRPr>
            </a:lvl1pPr>
          </a:lstStyle>
          <a:p>
            <a:endParaRPr lang="en-US"/>
          </a:p>
        </p:txBody>
      </p:sp>
      <p:pic>
        <p:nvPicPr>
          <p:cNvPr id="9"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0396" y="1219752"/>
            <a:ext cx="3146086" cy="1188720"/>
          </a:xfrm>
          <a:prstGeom prst="rect">
            <a:avLst/>
          </a:prstGeom>
        </p:spPr>
      </p:pic>
      <p:sp>
        <p:nvSpPr>
          <p:cNvPr id="10" name="Thank You"/>
          <p:cNvSpPr txBox="1"/>
          <p:nvPr userDrawn="1"/>
        </p:nvSpPr>
        <p:spPr>
          <a:xfrm>
            <a:off x="5734878" y="2805043"/>
            <a:ext cx="6457122" cy="707886"/>
          </a:xfrm>
          <a:prstGeom prst="rect">
            <a:avLst/>
          </a:prstGeom>
          <a:noFill/>
        </p:spPr>
        <p:txBody>
          <a:bodyPr wrap="square" rtlCol="0">
            <a:spAutoFit/>
          </a:bodyPr>
          <a:lstStyle/>
          <a:p>
            <a:pPr algn="ctr"/>
            <a:r>
              <a:rPr lang="en-US" sz="4000" b="0">
                <a:solidFill>
                  <a:schemeClr val="bg1"/>
                </a:solidFill>
              </a:rPr>
              <a:t>Thank you!</a:t>
            </a:r>
          </a:p>
        </p:txBody>
      </p:sp>
      <p:sp>
        <p:nvSpPr>
          <p:cNvPr id="12" name="Content Placeholder 11"/>
          <p:cNvSpPr>
            <a:spLocks noGrp="1"/>
          </p:cNvSpPr>
          <p:nvPr>
            <p:ph sz="quarter" idx="12"/>
          </p:nvPr>
        </p:nvSpPr>
        <p:spPr>
          <a:xfrm>
            <a:off x="5735638" y="3956392"/>
            <a:ext cx="6456362" cy="1427855"/>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lvl4pPr>
            <a:lvl5pPr marL="1828800" indent="0" algn="ctr">
              <a:buNone/>
              <a:defRPr/>
            </a:lvl5pPr>
          </a:lstStyle>
          <a:p>
            <a:pPr lvl="0"/>
            <a:r>
              <a:rPr lang="en-US"/>
              <a:t>Edit Master text styles</a:t>
            </a:r>
          </a:p>
          <a:p>
            <a:pPr lvl="1"/>
            <a:r>
              <a:rPr lang="en-US"/>
              <a:t>Second level</a:t>
            </a:r>
          </a:p>
          <a:p>
            <a:pPr lvl="2"/>
            <a:r>
              <a:rPr lang="en-US"/>
              <a:t>Third level</a:t>
            </a:r>
          </a:p>
        </p:txBody>
      </p:sp>
      <p:sp>
        <p:nvSpPr>
          <p:cNvPr id="13" name="Web Address"/>
          <p:cNvSpPr txBox="1"/>
          <p:nvPr userDrawn="1"/>
        </p:nvSpPr>
        <p:spPr>
          <a:xfrm>
            <a:off x="5735638" y="5765800"/>
            <a:ext cx="6557962" cy="368300"/>
          </a:xfrm>
          <a:prstGeom prst="rect">
            <a:avLst/>
          </a:prstGeom>
          <a:noFill/>
        </p:spPr>
        <p:txBody>
          <a:bodyPr wrap="square" lIns="685800" rIns="685800" rtlCol="0">
            <a:spAutoFit/>
          </a:bodyPr>
          <a:lstStyle/>
          <a:p>
            <a:pPr algn="ctr"/>
            <a:r>
              <a:rPr lang="en-US">
                <a:solidFill>
                  <a:schemeClr val="bg1"/>
                </a:solidFill>
              </a:rPr>
              <a:t>www.cccco.edu</a:t>
            </a:r>
          </a:p>
        </p:txBody>
      </p:sp>
      <p:sp>
        <p:nvSpPr>
          <p:cNvPr id="3" name="Slide Number Placeholder 2"/>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2507223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4" name="Logo" descr="California Community Colleges Logo"/>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80" y="696196"/>
            <a:ext cx="5599154" cy="731520"/>
          </a:xfrm>
          <a:prstGeom prst="rect">
            <a:avLst/>
          </a:prstGeom>
        </p:spPr>
      </p:pic>
      <p:sp>
        <p:nvSpPr>
          <p:cNvPr id="2" name="Title 1">
            <a:extLst>
              <a:ext uri="{FF2B5EF4-FFF2-40B4-BE49-F238E27FC236}">
                <a16:creationId xmlns:a16="http://schemas.microsoft.com/office/drawing/2014/main" id="{E769B0BE-86DF-4F6D-9695-42F8739220CE}"/>
              </a:ext>
            </a:extLst>
          </p:cNvPr>
          <p:cNvSpPr>
            <a:spLocks noGrp="1"/>
          </p:cNvSpPr>
          <p:nvPr>
            <p:ph type="ctrTitle"/>
          </p:nvPr>
        </p:nvSpPr>
        <p:spPr>
          <a:xfrm>
            <a:off x="4939748" y="1739900"/>
            <a:ext cx="6641949" cy="2573570"/>
          </a:xfrm>
        </p:spPr>
        <p:txBody>
          <a:bodyPr tIns="0" anchor="t">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4939749" y="4325765"/>
            <a:ext cx="6655352" cy="876808"/>
          </a:xfrm>
        </p:spPr>
        <p:txBody>
          <a:bodyPr lIns="457200" rIns="45720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body" sz="quarter" idx="12" hasCustomPrompt="1"/>
          </p:nvPr>
        </p:nvSpPr>
        <p:spPr>
          <a:xfrm>
            <a:off x="4939748" y="5202573"/>
            <a:ext cx="6642652" cy="460375"/>
          </a:xfrm>
        </p:spPr>
        <p:txBody>
          <a:bodyPr lIns="457200" rIns="457200">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Date</a:t>
            </a:r>
          </a:p>
        </p:txBody>
      </p:sp>
      <p:grpSp>
        <p:nvGrpSpPr>
          <p:cNvPr id="10" name="Group 9" descr="&quot;&quot;"/>
          <p:cNvGrpSpPr/>
          <p:nvPr userDrawn="1"/>
        </p:nvGrpSpPr>
        <p:grpSpPr>
          <a:xfrm>
            <a:off x="0" y="0"/>
            <a:ext cx="4939748" cy="6927574"/>
            <a:chOff x="0" y="0"/>
            <a:chExt cx="4939748" cy="6927574"/>
          </a:xfrm>
        </p:grpSpPr>
        <p:sp>
          <p:nvSpPr>
            <p:cNvPr id="8" name="Rectangle 7"/>
            <p:cNvSpPr/>
            <p:nvPr userDrawn="1"/>
          </p:nvSpPr>
          <p:spPr>
            <a:xfrm>
              <a:off x="0" y="0"/>
              <a:ext cx="4084983" cy="6927574"/>
            </a:xfrm>
            <a:prstGeom prst="rect">
              <a:avLst/>
            </a:prstGeom>
            <a:solidFill>
              <a:srgbClr val="00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1093304" y="1828800"/>
              <a:ext cx="3846444" cy="3846443"/>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a:p>
        </p:txBody>
      </p:sp>
      <p:sp>
        <p:nvSpPr>
          <p:cNvPr id="13" name="Picture Placeholder 12"/>
          <p:cNvSpPr>
            <a:spLocks noGrp="1"/>
          </p:cNvSpPr>
          <p:nvPr>
            <p:ph type="pic" sz="quarter" idx="11"/>
          </p:nvPr>
        </p:nvSpPr>
        <p:spPr>
          <a:xfrm>
            <a:off x="0" y="914400"/>
            <a:ext cx="4681538" cy="450215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4614485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7" name="Rectangle 6" descr="&quot;&quot;"/>
          <p:cNvSpPr/>
          <p:nvPr userDrawn="1"/>
        </p:nvSpPr>
        <p:spPr>
          <a:xfrm>
            <a:off x="0" y="691117"/>
            <a:ext cx="4939748" cy="5092996"/>
          </a:xfrm>
          <a:prstGeom prst="rect">
            <a:avLst/>
          </a:prstGeom>
          <a:solidFill>
            <a:srgbClr val="002F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684102"/>
            <a:ext cx="4939748" cy="1165963"/>
          </a:xfrm>
        </p:spPr>
        <p:txBody>
          <a:bodyPr lIns="457200" tIns="457200" rIns="457200" anchor="t">
            <a:normAutofit/>
          </a:bodyPr>
          <a:lstStyle>
            <a:lvl1pPr>
              <a:defRPr sz="4000">
                <a:solidFill>
                  <a:schemeClr val="bg1"/>
                </a:solidFill>
              </a:defRPr>
            </a:lvl1pPr>
          </a:lstStyle>
          <a:p>
            <a:r>
              <a:rPr lang="en-US"/>
              <a:t>Table of Contents</a:t>
            </a:r>
          </a:p>
        </p:txBody>
      </p:sp>
      <p:sp>
        <p:nvSpPr>
          <p:cNvPr id="9" name="Text Placeholder 8"/>
          <p:cNvSpPr>
            <a:spLocks noGrp="1"/>
          </p:cNvSpPr>
          <p:nvPr>
            <p:ph type="body" sz="quarter" idx="11"/>
          </p:nvPr>
        </p:nvSpPr>
        <p:spPr>
          <a:xfrm>
            <a:off x="0" y="1849438"/>
            <a:ext cx="4940300" cy="3935412"/>
          </a:xfrm>
        </p:spPr>
        <p:txBody>
          <a:bodyPr lIns="457200" tIns="228600" rIns="228600" bIns="22860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2"/>
          </p:nvPr>
        </p:nvSpPr>
        <p:spPr>
          <a:xfrm>
            <a:off x="6092825" y="0"/>
            <a:ext cx="6099175" cy="6858000"/>
          </a:xfrm>
        </p:spPr>
        <p:txBody>
          <a:bodyPr/>
          <a:lstStyle/>
          <a:p>
            <a:endParaRPr lang="en-US"/>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2568031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4" name="Title 1">
            <a:extLst>
              <a:ext uri="{FF2B5EF4-FFF2-40B4-BE49-F238E27FC236}">
                <a16:creationId xmlns:a16="http://schemas.microsoft.com/office/drawing/2014/main" id="{55D06E9A-B34F-4B71-A6B8-D8968C12E8E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5"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643080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p:bg>
      <p:bgPr>
        <a:solidFill>
          <a:schemeClr val="bg1"/>
        </a:solidFill>
        <a:effectLst/>
      </p:bgPr>
    </p:bg>
    <p:spTree>
      <p:nvGrpSpPr>
        <p:cNvPr id="1" name=""/>
        <p:cNvGrpSpPr/>
        <p:nvPr/>
      </p:nvGrpSpPr>
      <p:grpSpPr>
        <a:xfrm>
          <a:off x="0" y="0"/>
          <a:ext cx="0" cy="0"/>
          <a:chOff x="0" y="0"/>
          <a:chExt cx="0" cy="0"/>
        </a:xfrm>
      </p:grpSpPr>
      <p:sp>
        <p:nvSpPr>
          <p:cNvPr id="8" name="Rectangle 7" descr="&quot;&quot;"/>
          <p:cNvSpPr/>
          <p:nvPr userDrawn="1"/>
        </p:nvSpPr>
        <p:spPr>
          <a:xfrm>
            <a:off x="0" y="0"/>
            <a:ext cx="12192000" cy="6927574"/>
          </a:xfrm>
          <a:prstGeom prst="rect">
            <a:avLst/>
          </a:prstGeom>
          <a:solidFill>
            <a:srgbClr val="00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descr="&quot;&quot;"/>
          <p:cNvSpPr/>
          <p:nvPr userDrawn="1"/>
        </p:nvSpPr>
        <p:spPr>
          <a:xfrm>
            <a:off x="1093304" y="1828800"/>
            <a:ext cx="3846444" cy="3846443"/>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Section #">
            <a:extLst>
              <a:ext uri="{FF2B5EF4-FFF2-40B4-BE49-F238E27FC236}">
                <a16:creationId xmlns:a16="http://schemas.microsoft.com/office/drawing/2014/main" id="{E769B0BE-86DF-4F6D-9695-42F8739220CE}"/>
              </a:ext>
            </a:extLst>
          </p:cNvPr>
          <p:cNvSpPr>
            <a:spLocks noGrp="1"/>
          </p:cNvSpPr>
          <p:nvPr>
            <p:ph type="ctrTitle" hasCustomPrompt="1"/>
          </p:nvPr>
        </p:nvSpPr>
        <p:spPr>
          <a:xfrm>
            <a:off x="4939748" y="1739901"/>
            <a:ext cx="7252252" cy="1143000"/>
          </a:xfrm>
        </p:spPr>
        <p:txBody>
          <a:bodyPr tIns="228600" anchor="t">
            <a:normAutofit/>
          </a:bodyPr>
          <a:lstStyle>
            <a:lvl1pPr algn="l">
              <a:defRPr sz="6000" u="sng" baseline="0">
                <a:solidFill>
                  <a:schemeClr val="bg1"/>
                </a:solidFill>
                <a:uFill>
                  <a:solidFill>
                    <a:schemeClr val="bg1"/>
                  </a:solidFill>
                </a:uFill>
              </a:defRPr>
            </a:lvl1pPr>
          </a:lstStyle>
          <a:p>
            <a:r>
              <a:rPr lang="en-US"/>
              <a:t>Section #</a:t>
            </a:r>
          </a:p>
        </p:txBody>
      </p:sp>
      <p:sp>
        <p:nvSpPr>
          <p:cNvPr id="3" name="Section Title">
            <a:extLst>
              <a:ext uri="{FF2B5EF4-FFF2-40B4-BE49-F238E27FC236}">
                <a16:creationId xmlns:a16="http://schemas.microsoft.com/office/drawing/2014/main" id="{236EB438-DCC4-4947-A9DA-38DDD07A07A6}"/>
              </a:ext>
            </a:extLst>
          </p:cNvPr>
          <p:cNvSpPr>
            <a:spLocks noGrp="1"/>
          </p:cNvSpPr>
          <p:nvPr>
            <p:ph type="subTitle" idx="1" hasCustomPrompt="1"/>
          </p:nvPr>
        </p:nvSpPr>
        <p:spPr>
          <a:xfrm>
            <a:off x="4939748" y="2882901"/>
            <a:ext cx="7252252" cy="2108200"/>
          </a:xfrm>
        </p:spPr>
        <p:txBody>
          <a:bodyPr lIns="457200" rIns="457200">
            <a:noAutofit/>
          </a:bodyPr>
          <a:lstStyle>
            <a:lvl1pPr marL="0" indent="0" algn="l">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Title</a:t>
            </a:r>
          </a:p>
        </p:txBody>
      </p:sp>
      <p:sp>
        <p:nvSpPr>
          <p:cNvPr id="20" name="Subtitle"/>
          <p:cNvSpPr>
            <a:spLocks noGrp="1"/>
          </p:cNvSpPr>
          <p:nvPr>
            <p:ph type="body" sz="quarter" idx="12" hasCustomPrompt="1"/>
          </p:nvPr>
        </p:nvSpPr>
        <p:spPr>
          <a:xfrm>
            <a:off x="4939748" y="4991100"/>
            <a:ext cx="7252252" cy="684143"/>
          </a:xfrm>
        </p:spPr>
        <p:txBody>
          <a:bodyPr lIns="457200" rIns="457200">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3" name="Picture Placeholder 12"/>
          <p:cNvSpPr>
            <a:spLocks noGrp="1"/>
          </p:cNvSpPr>
          <p:nvPr>
            <p:ph type="pic" sz="quarter" idx="11"/>
          </p:nvPr>
        </p:nvSpPr>
        <p:spPr>
          <a:xfrm>
            <a:off x="0" y="914400"/>
            <a:ext cx="4681538" cy="4502150"/>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5365927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One Area">
    <p:spTree>
      <p:nvGrpSpPr>
        <p:cNvPr id="1" name=""/>
        <p:cNvGrpSpPr/>
        <p:nvPr/>
      </p:nvGrpSpPr>
      <p:grpSpPr>
        <a:xfrm>
          <a:off x="0" y="0"/>
          <a:ext cx="0" cy="0"/>
          <a:chOff x="0" y="0"/>
          <a:chExt cx="0" cy="0"/>
        </a:xfrm>
      </p:grpSpPr>
      <p:pic>
        <p:nvPicPr>
          <p:cNvPr id="5"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a:p>
        </p:txBody>
      </p:sp>
      <p:sp>
        <p:nvSpPr>
          <p:cNvPr id="7" name="Text Placeholder 6"/>
          <p:cNvSpPr>
            <a:spLocks noGrp="1"/>
          </p:cNvSpPr>
          <p:nvPr>
            <p:ph type="body" sz="quarter" idx="11"/>
          </p:nvPr>
        </p:nvSpPr>
        <p:spPr>
          <a:xfrm>
            <a:off x="0" y="1828800"/>
            <a:ext cx="12192000" cy="4070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4331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Two Areas">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195EA91A-8332-4C79-8136-7F08F76C44D1}"/>
              </a:ext>
            </a:extLst>
          </p:cNvPr>
          <p:cNvSpPr>
            <a:spLocks noGrp="1"/>
          </p:cNvSpPr>
          <p:nvPr>
            <p:ph type="title"/>
          </p:nvPr>
        </p:nvSpPr>
        <p:spPr/>
        <p:txBody>
          <a:bodyPr/>
          <a:lstStyle/>
          <a:p>
            <a:r>
              <a:rPr lang="en-US"/>
              <a:t>Click to edit Master title style</a:t>
            </a:r>
          </a:p>
        </p:txBody>
      </p:sp>
      <p:sp>
        <p:nvSpPr>
          <p:cNvPr id="8" name="Text Placeholder Left"/>
          <p:cNvSpPr>
            <a:spLocks noGrp="1"/>
          </p:cNvSpPr>
          <p:nvPr>
            <p:ph type="body" sz="quarter" idx="12"/>
          </p:nvPr>
        </p:nvSpPr>
        <p:spPr>
          <a:xfrm>
            <a:off x="0" y="1828800"/>
            <a:ext cx="6065838"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Right"/>
          <p:cNvSpPr>
            <a:spLocks noGrp="1"/>
          </p:cNvSpPr>
          <p:nvPr>
            <p:ph type="body" sz="quarter" idx="13"/>
          </p:nvPr>
        </p:nvSpPr>
        <p:spPr>
          <a:xfrm>
            <a:off x="6096000" y="1828800"/>
            <a:ext cx="6096000"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3905130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One Over Two">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371600"/>
          </a:xfrm>
        </p:spPr>
        <p:txBody>
          <a:bodyPr/>
          <a:lstStyle/>
          <a:p>
            <a:r>
              <a:rPr lang="en-US"/>
              <a:t>Click to edit Master title style</a:t>
            </a:r>
          </a:p>
        </p:txBody>
      </p:sp>
      <p:sp>
        <p:nvSpPr>
          <p:cNvPr id="11" name="Text Placeholder Full"/>
          <p:cNvSpPr>
            <a:spLocks noGrp="1"/>
          </p:cNvSpPr>
          <p:nvPr>
            <p:ph type="body" sz="quarter" idx="12"/>
          </p:nvPr>
        </p:nvSpPr>
        <p:spPr>
          <a:xfrm>
            <a:off x="0" y="1371600"/>
            <a:ext cx="12192000" cy="1006475"/>
          </a:xfrm>
        </p:spPr>
        <p:txBody>
          <a:bodyPr/>
          <a:lstStyle>
            <a:lvl1pPr marL="0" indent="0">
              <a:buNone/>
              <a:defRPr/>
            </a:lvl1pPr>
          </a:lstStyle>
          <a:p>
            <a:pPr lvl="0"/>
            <a:r>
              <a:rPr lang="en-US"/>
              <a:t>Edit Master text styles</a:t>
            </a:r>
          </a:p>
        </p:txBody>
      </p:sp>
      <p:sp>
        <p:nvSpPr>
          <p:cNvPr id="3" name="Text Placeholder Left"/>
          <p:cNvSpPr>
            <a:spLocks noGrp="1"/>
          </p:cNvSpPr>
          <p:nvPr>
            <p:ph type="body" sz="quarter" idx="13"/>
          </p:nvPr>
        </p:nvSpPr>
        <p:spPr>
          <a:xfrm>
            <a:off x="0" y="2378075"/>
            <a:ext cx="6065838" cy="3473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Right"/>
          <p:cNvSpPr>
            <a:spLocks noGrp="1"/>
          </p:cNvSpPr>
          <p:nvPr>
            <p:ph type="body" sz="quarter" idx="14"/>
          </p:nvPr>
        </p:nvSpPr>
        <p:spPr>
          <a:xfrm>
            <a:off x="6065838" y="2378075"/>
            <a:ext cx="6126162" cy="3473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119065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v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12192000" cy="1371600"/>
          </a:xfrm>
        </p:spPr>
        <p:txBody>
          <a:bodyPr/>
          <a:lstStyle/>
          <a:p>
            <a:r>
              <a:rPr lang="en-US"/>
              <a:t>Click to edit Master title style</a:t>
            </a:r>
          </a:p>
        </p:txBody>
      </p:sp>
      <p:sp>
        <p:nvSpPr>
          <p:cNvPr id="5" name="Text Placeholder 4"/>
          <p:cNvSpPr>
            <a:spLocks noGrp="1"/>
          </p:cNvSpPr>
          <p:nvPr>
            <p:ph type="body" sz="quarter" idx="12"/>
          </p:nvPr>
        </p:nvSpPr>
        <p:spPr>
          <a:xfrm>
            <a:off x="0" y="1371600"/>
            <a:ext cx="12192000" cy="896938"/>
          </a:xfrm>
        </p:spPr>
        <p:txBody>
          <a:bodyPr/>
          <a:lstStyle>
            <a:lvl1pPr marL="0" indent="0">
              <a:buNone/>
              <a:defRPr/>
            </a:lvl1pPr>
          </a:lstStyle>
          <a:p>
            <a:pPr lvl="0"/>
            <a:r>
              <a:rPr lang="en-US"/>
              <a:t>Edit Master text styles</a:t>
            </a:r>
          </a:p>
        </p:txBody>
      </p:sp>
      <p:sp>
        <p:nvSpPr>
          <p:cNvPr id="9" name="Content Placeholder 8"/>
          <p:cNvSpPr>
            <a:spLocks noGrp="1"/>
          </p:cNvSpPr>
          <p:nvPr>
            <p:ph sz="quarter" idx="11" hasCustomPrompt="1"/>
          </p:nvPr>
        </p:nvSpPr>
        <p:spPr>
          <a:xfrm>
            <a:off x="609600" y="2269120"/>
            <a:ext cx="10972800" cy="3701468"/>
          </a:xfrm>
        </p:spPr>
        <p:txBody>
          <a:bodyPr/>
          <a:lstStyle>
            <a:lvl1pPr marL="0" indent="0">
              <a:buNone/>
              <a:defRPr/>
            </a:lvl1pPr>
          </a:lstStyle>
          <a:p>
            <a:pPr lvl="0"/>
            <a:r>
              <a:rPr lang="en-US"/>
              <a:t>Insert Photo, Graph or Chart</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262160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Small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6D77-332E-4483-AAB5-DD9F9EF0C479}"/>
              </a:ext>
            </a:extLst>
          </p:cNvPr>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3"/>
          </p:nvPr>
        </p:nvSpPr>
        <p:spPr>
          <a:xfrm>
            <a:off x="0" y="1832610"/>
            <a:ext cx="6035675"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hasCustomPrompt="1"/>
          </p:nvPr>
        </p:nvSpPr>
        <p:spPr>
          <a:xfrm>
            <a:off x="6035675" y="1828800"/>
            <a:ext cx="5486400" cy="4023360"/>
          </a:xfrm>
        </p:spPr>
        <p:txBody>
          <a:bodyPr rIns="0"/>
          <a:lstStyle>
            <a:lvl1pPr marL="0" indent="0">
              <a:buNone/>
              <a:defRPr baseline="0"/>
            </a:lvl1pPr>
          </a:lstStyle>
          <a:p>
            <a:pPr lvl="0"/>
            <a:r>
              <a:rPr lang="en-US"/>
              <a:t>Insert Photo, Graph, or Chart</a:t>
            </a:r>
          </a:p>
        </p:txBody>
      </p:sp>
      <p:sp>
        <p:nvSpPr>
          <p:cNvPr id="3" name="Slide Number Placeholder 2">
            <a:extLst>
              <a:ext uri="{FF2B5EF4-FFF2-40B4-BE49-F238E27FC236}">
                <a16:creationId xmlns:a16="http://schemas.microsoft.com/office/drawing/2014/main" id="{20C9FC73-1847-4979-9B5D-D9E59F62D110}"/>
              </a:ext>
            </a:extLst>
          </p:cNvPr>
          <p:cNvSpPr>
            <a:spLocks noGrp="1"/>
          </p:cNvSpPr>
          <p:nvPr>
            <p:ph type="sldNum" sz="quarter" idx="12"/>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79983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Large Content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6126480" cy="1825625"/>
          </a:xfrm>
        </p:spPr>
        <p:txBody>
          <a:bodyPr lIns="457200" tIns="457200" rIns="228600" bIns="228600" anchor="t" anchorCtr="0"/>
          <a:lstStyle/>
          <a:p>
            <a:r>
              <a:rPr lang="en-US"/>
              <a:t>Click to edit Master title style</a:t>
            </a:r>
          </a:p>
        </p:txBody>
      </p:sp>
      <p:sp>
        <p:nvSpPr>
          <p:cNvPr id="6" name="Text Placeholder 5"/>
          <p:cNvSpPr>
            <a:spLocks noGrp="1"/>
          </p:cNvSpPr>
          <p:nvPr>
            <p:ph type="body" sz="quarter" idx="12"/>
          </p:nvPr>
        </p:nvSpPr>
        <p:spPr>
          <a:xfrm>
            <a:off x="0" y="1825625"/>
            <a:ext cx="6126163"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1" hasCustomPrompt="1"/>
          </p:nvPr>
        </p:nvSpPr>
        <p:spPr>
          <a:xfrm>
            <a:off x="6126163" y="495300"/>
            <a:ext cx="5486400" cy="5486400"/>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2262240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Large Content Le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D06E9A-B34F-4B71-A6B8-D8968C12E8E9}"/>
              </a:ext>
            </a:extLst>
          </p:cNvPr>
          <p:cNvSpPr>
            <a:spLocks noGrp="1"/>
          </p:cNvSpPr>
          <p:nvPr>
            <p:ph type="title"/>
          </p:nvPr>
        </p:nvSpPr>
        <p:spPr>
          <a:xfrm>
            <a:off x="6065520" y="-1"/>
            <a:ext cx="6126480" cy="1825625"/>
          </a:xfrm>
        </p:spPr>
        <p:txBody>
          <a:bodyPr lIns="457200" tIns="457200" rIns="228600" bIns="228600" anchor="t" anchorCtr="0"/>
          <a:lstStyle/>
          <a:p>
            <a:r>
              <a:rPr lang="en-US"/>
              <a:t>Click to edit Master title style</a:t>
            </a:r>
          </a:p>
        </p:txBody>
      </p:sp>
      <p:sp>
        <p:nvSpPr>
          <p:cNvPr id="4" name="Text Placeholder 3"/>
          <p:cNvSpPr>
            <a:spLocks noGrp="1"/>
          </p:cNvSpPr>
          <p:nvPr>
            <p:ph type="body" sz="quarter" idx="12"/>
          </p:nvPr>
        </p:nvSpPr>
        <p:spPr>
          <a:xfrm>
            <a:off x="6065838" y="1825625"/>
            <a:ext cx="6126162"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quarter" idx="11" hasCustomPrompt="1"/>
          </p:nvPr>
        </p:nvSpPr>
        <p:spPr>
          <a:xfrm>
            <a:off x="558800" y="495300"/>
            <a:ext cx="5486400" cy="5486400"/>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3246936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Full Length Content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6092825" cy="1825625"/>
          </a:xfrm>
        </p:spPr>
        <p:txBody>
          <a:bodyPr lIns="457200" tIns="457200" rIns="228600" bIns="228600" anchor="t" anchorCtr="0"/>
          <a:lstStyle/>
          <a:p>
            <a:r>
              <a:rPr lang="en-US"/>
              <a:t>Click to edit Master title style</a:t>
            </a:r>
          </a:p>
        </p:txBody>
      </p:sp>
      <p:sp>
        <p:nvSpPr>
          <p:cNvPr id="4" name="Text Placeholder 3"/>
          <p:cNvSpPr>
            <a:spLocks noGrp="1"/>
          </p:cNvSpPr>
          <p:nvPr>
            <p:ph type="body" sz="quarter" idx="13"/>
          </p:nvPr>
        </p:nvSpPr>
        <p:spPr>
          <a:xfrm>
            <a:off x="0" y="1825625"/>
            <a:ext cx="6092825" cy="4054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4" hasCustomPrompt="1"/>
          </p:nvPr>
        </p:nvSpPr>
        <p:spPr>
          <a:xfrm>
            <a:off x="6092825" y="0"/>
            <a:ext cx="6099175" cy="6858000"/>
          </a:xfrm>
        </p:spPr>
        <p:txBody>
          <a:bodyPr/>
          <a:lstStyle>
            <a:lvl1pPr marL="0" indent="0">
              <a:buNone/>
              <a:defRPr baseline="0"/>
            </a:lvl1pPr>
          </a:lstStyle>
          <a:p>
            <a:pPr lvl="0"/>
            <a:r>
              <a:rPr lang="en-US"/>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2955956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ver 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371600"/>
          </a:xfrm>
        </p:spPr>
        <p:txBody>
          <a:bodyPr/>
          <a:lstStyle/>
          <a:p>
            <a:r>
              <a:rPr lang="en-US"/>
              <a:t>Click to edit Master title style</a:t>
            </a:r>
          </a:p>
        </p:txBody>
      </p:sp>
      <p:sp>
        <p:nvSpPr>
          <p:cNvPr id="11" name="Text Placeholder 8"/>
          <p:cNvSpPr>
            <a:spLocks noGrp="1"/>
          </p:cNvSpPr>
          <p:nvPr>
            <p:ph type="body" sz="quarter" idx="12"/>
          </p:nvPr>
        </p:nvSpPr>
        <p:spPr>
          <a:xfrm>
            <a:off x="0" y="1371600"/>
            <a:ext cx="12192000" cy="1006475"/>
          </a:xfrm>
        </p:spPr>
        <p:txBody>
          <a:bodyPr/>
          <a:lstStyle>
            <a:lvl1pPr marL="0" indent="0">
              <a:buNone/>
              <a:defRPr/>
            </a:lvl1pPr>
          </a:lstStyle>
          <a:p>
            <a:pPr lvl="0"/>
            <a:r>
              <a:rPr lang="en-US"/>
              <a:t>Edit Master text styles</a:t>
            </a:r>
          </a:p>
        </p:txBody>
      </p:sp>
      <p:sp>
        <p:nvSpPr>
          <p:cNvPr id="9" name="Content Placeholder 2">
            <a:extLst>
              <a:ext uri="{FF2B5EF4-FFF2-40B4-BE49-F238E27FC236}">
                <a16:creationId xmlns:a16="http://schemas.microsoft.com/office/drawing/2014/main" id="{73D75CB0-1620-4CBC-ADDE-31A28A930E41}"/>
              </a:ext>
            </a:extLst>
          </p:cNvPr>
          <p:cNvSpPr>
            <a:spLocks noGrp="1"/>
          </p:cNvSpPr>
          <p:nvPr>
            <p:ph sz="half" idx="1" hasCustomPrompt="1"/>
          </p:nvPr>
        </p:nvSpPr>
        <p:spPr>
          <a:xfrm>
            <a:off x="660400" y="2377440"/>
            <a:ext cx="5394960" cy="3474720"/>
          </a:xfrm>
        </p:spPr>
        <p:txBody>
          <a:bodyPr lIns="0" rIns="685800"/>
          <a:lstStyle>
            <a:lvl1pPr marL="0" indent="0">
              <a:buNone/>
              <a:defRPr/>
            </a:lvl1pPr>
          </a:lstStyle>
          <a:p>
            <a:pPr lvl="0"/>
            <a:r>
              <a:rPr lang="en-US"/>
              <a:t>Insert Photo, Graph or Chart</a:t>
            </a:r>
          </a:p>
        </p:txBody>
      </p:sp>
      <p:sp>
        <p:nvSpPr>
          <p:cNvPr id="10" name="Content Placeholder 2">
            <a:extLst>
              <a:ext uri="{FF2B5EF4-FFF2-40B4-BE49-F238E27FC236}">
                <a16:creationId xmlns:a16="http://schemas.microsoft.com/office/drawing/2014/main" id="{22AF324E-1F35-4923-847A-B73AFBC314E5}"/>
              </a:ext>
            </a:extLst>
          </p:cNvPr>
          <p:cNvSpPr>
            <a:spLocks noGrp="1"/>
          </p:cNvSpPr>
          <p:nvPr>
            <p:ph sz="half" idx="10" hasCustomPrompt="1"/>
          </p:nvPr>
        </p:nvSpPr>
        <p:spPr>
          <a:xfrm>
            <a:off x="6065520" y="2377440"/>
            <a:ext cx="5486400" cy="3474720"/>
          </a:xfrm>
        </p:spPr>
        <p:txBody>
          <a:bodyPr lIns="0"/>
          <a:lstStyle>
            <a:lvl1pPr marL="0" indent="0">
              <a:buNone/>
              <a:defRPr/>
            </a:lvl1pPr>
          </a:lstStyle>
          <a:p>
            <a:pPr lvl="0"/>
            <a:r>
              <a:rPr lang="en-US"/>
              <a:t>Insert Photo, Graph or Chart</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3247520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No Symb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D06E9A-B34F-4B71-A6B8-D8968C12E8E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5"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669817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828800"/>
          </a:xfrm>
        </p:spPr>
        <p:txBody>
          <a:bodyPr/>
          <a:lstStyle/>
          <a:p>
            <a:r>
              <a:rPr lang="en-US"/>
              <a:t>Click to edit Master title style</a:t>
            </a:r>
          </a:p>
        </p:txBody>
      </p:sp>
      <p:sp>
        <p:nvSpPr>
          <p:cNvPr id="3" name="Text Placeholder Left">
            <a:extLst>
              <a:ext uri="{FF2B5EF4-FFF2-40B4-BE49-F238E27FC236}">
                <a16:creationId xmlns:a16="http://schemas.microsoft.com/office/drawing/2014/main" id="{7EED4226-5D1B-4021-88D2-27DD3BCF68F2}"/>
              </a:ext>
            </a:extLst>
          </p:cNvPr>
          <p:cNvSpPr>
            <a:spLocks noGrp="1"/>
          </p:cNvSpPr>
          <p:nvPr>
            <p:ph type="body" idx="1"/>
          </p:nvPr>
        </p:nvSpPr>
        <p:spPr>
          <a:xfrm>
            <a:off x="-1" y="1828800"/>
            <a:ext cx="60350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Content Placeholder Left">
            <a:extLst>
              <a:ext uri="{FF2B5EF4-FFF2-40B4-BE49-F238E27FC236}">
                <a16:creationId xmlns:a16="http://schemas.microsoft.com/office/drawing/2014/main" id="{73D75CB0-1620-4CBC-ADDE-31A28A930E41}"/>
              </a:ext>
            </a:extLst>
          </p:cNvPr>
          <p:cNvSpPr>
            <a:spLocks noGrp="1"/>
          </p:cNvSpPr>
          <p:nvPr>
            <p:ph sz="half" idx="11" hasCustomPrompt="1"/>
          </p:nvPr>
        </p:nvSpPr>
        <p:spPr>
          <a:xfrm>
            <a:off x="0" y="2663825"/>
            <a:ext cx="6035040" cy="3200400"/>
          </a:xfrm>
        </p:spPr>
        <p:txBody>
          <a:bodyPr rIns="685800"/>
          <a:lstStyle>
            <a:lvl1pPr marL="0" indent="0">
              <a:buNone/>
              <a:defRPr/>
            </a:lvl1pPr>
          </a:lstStyle>
          <a:p>
            <a:pPr lvl="0"/>
            <a:r>
              <a:rPr lang="en-US"/>
              <a:t>Insert Photo, Graph or Chart</a:t>
            </a:r>
          </a:p>
          <a:p>
            <a:pPr lvl="0"/>
            <a:endParaRPr lang="en-US"/>
          </a:p>
        </p:txBody>
      </p:sp>
      <p:sp>
        <p:nvSpPr>
          <p:cNvPr id="5" name="Text Placeholder Right">
            <a:extLst>
              <a:ext uri="{FF2B5EF4-FFF2-40B4-BE49-F238E27FC236}">
                <a16:creationId xmlns:a16="http://schemas.microsoft.com/office/drawing/2014/main" id="{71CF2BD4-3099-4413-AE67-38243C7DB435}"/>
              </a:ext>
            </a:extLst>
          </p:cNvPr>
          <p:cNvSpPr>
            <a:spLocks noGrp="1"/>
          </p:cNvSpPr>
          <p:nvPr>
            <p:ph type="body" sz="quarter" idx="3"/>
          </p:nvPr>
        </p:nvSpPr>
        <p:spPr>
          <a:xfrm>
            <a:off x="6065520" y="1828800"/>
            <a:ext cx="61264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Right">
            <a:extLst>
              <a:ext uri="{FF2B5EF4-FFF2-40B4-BE49-F238E27FC236}">
                <a16:creationId xmlns:a16="http://schemas.microsoft.com/office/drawing/2014/main" id="{22AF324E-1F35-4923-847A-B73AFBC314E5}"/>
              </a:ext>
            </a:extLst>
          </p:cNvPr>
          <p:cNvSpPr>
            <a:spLocks noGrp="1"/>
          </p:cNvSpPr>
          <p:nvPr>
            <p:ph sz="half" idx="12" hasCustomPrompt="1"/>
          </p:nvPr>
        </p:nvSpPr>
        <p:spPr>
          <a:xfrm>
            <a:off x="6065520" y="2663825"/>
            <a:ext cx="6126480" cy="3200400"/>
          </a:xfrm>
        </p:spPr>
        <p:txBody>
          <a:bodyPr lIns="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Photo, Graph or Chart</a:t>
            </a:r>
          </a:p>
        </p:txBody>
      </p:sp>
      <p:sp>
        <p:nvSpPr>
          <p:cNvPr id="7" name="Slide Number Placeholder 6">
            <a:extLst>
              <a:ext uri="{FF2B5EF4-FFF2-40B4-BE49-F238E27FC236}">
                <a16:creationId xmlns:a16="http://schemas.microsoft.com/office/drawing/2014/main" id="{2C316F23-07ED-43F0-9BD5-8F6398670BFD}"/>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3677155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solidFill>
            <a:srgbClr val="002F6D"/>
          </a:solidFill>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solidFill>
            <a:srgbClr val="002F6D"/>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7E76ADA4-64EA-49CF-8707-2F0B6D4F17CB}"/>
              </a:ext>
            </a:extLst>
          </p:cNvPr>
          <p:cNvSpPr>
            <a:spLocks noGrp="1"/>
          </p:cNvSpPr>
          <p:nvPr>
            <p:ph idx="1" hasCustomPrompt="1"/>
          </p:nvPr>
        </p:nvSpPr>
        <p:spPr>
          <a:xfrm>
            <a:off x="5183188" y="1091596"/>
            <a:ext cx="6172200" cy="44320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lvl="0"/>
            <a:r>
              <a:rPr lang="en-US"/>
              <a:t>Insert Photo, Graph or Chart</a:t>
            </a:r>
          </a:p>
        </p:txBody>
      </p:sp>
      <p:sp>
        <p:nvSpPr>
          <p:cNvPr id="5" name="Slide Number Placeholder 4">
            <a:extLst>
              <a:ext uri="{FF2B5EF4-FFF2-40B4-BE49-F238E27FC236}">
                <a16:creationId xmlns:a16="http://schemas.microsoft.com/office/drawing/2014/main" id="{5787E0CC-1A1C-4861-BDAF-EF4CC28760A5}"/>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800826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G Picture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solidFill>
            <a:srgbClr val="002F6D"/>
          </a:solidFill>
        </p:spPr>
        <p:txBody>
          <a:bodyPr anchor="b"/>
          <a:lstStyle>
            <a:lvl1pPr>
              <a:defRPr sz="3200">
                <a:solidFill>
                  <a:schemeClr val="bg1"/>
                </a:solidFill>
              </a:defRPr>
            </a:lvl1pPr>
          </a:lstStyle>
          <a:p>
            <a:r>
              <a:rPr lang="en-US"/>
              <a:t>Click to edit Master title style</a:t>
            </a:r>
          </a:p>
        </p:txBody>
      </p:sp>
      <p:sp>
        <p:nvSpPr>
          <p:cNvPr id="7"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solidFill>
            <a:srgbClr val="002F6D"/>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457200"/>
            <a:ext cx="6400800" cy="50664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Slide Number Placeholder 4">
            <a:extLst>
              <a:ext uri="{FF2B5EF4-FFF2-40B4-BE49-F238E27FC236}">
                <a16:creationId xmlns:a16="http://schemas.microsoft.com/office/drawing/2014/main" id="{19E8ED20-8062-40E1-950F-CBE381994057}"/>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511140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Option 1">
    <p:spTree>
      <p:nvGrpSpPr>
        <p:cNvPr id="1" name=""/>
        <p:cNvGrpSpPr/>
        <p:nvPr/>
      </p:nvGrpSpPr>
      <p:grpSpPr>
        <a:xfrm>
          <a:off x="0" y="0"/>
          <a:ext cx="0" cy="0"/>
          <a:chOff x="0" y="0"/>
          <a:chExt cx="0" cy="0"/>
        </a:xfrm>
      </p:grpSpPr>
      <p:sp>
        <p:nvSpPr>
          <p:cNvPr id="4" name="Rectangle 3" descr="&quot;&quot;"/>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descr="&quot;&quot;"/>
          <p:cNvSpPr/>
          <p:nvPr userDrawn="1"/>
        </p:nvSpPr>
        <p:spPr>
          <a:xfrm>
            <a:off x="467139" y="1003852"/>
            <a:ext cx="5267739" cy="5257800"/>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Picture Placeholder 7"/>
          <p:cNvSpPr>
            <a:spLocks noGrp="1"/>
          </p:cNvSpPr>
          <p:nvPr>
            <p:ph type="pic" sz="quarter" idx="11"/>
          </p:nvPr>
        </p:nvSpPr>
        <p:spPr>
          <a:xfrm>
            <a:off x="0" y="560388"/>
            <a:ext cx="5267325" cy="5278437"/>
          </a:xfrm>
        </p:spPr>
        <p:txBody>
          <a:bodyPr/>
          <a:lstStyle>
            <a:lvl1pPr>
              <a:defRPr>
                <a:solidFill>
                  <a:schemeClr val="bg1"/>
                </a:solidFill>
              </a:defRPr>
            </a:lvl1pPr>
          </a:lstStyle>
          <a:p>
            <a:endParaRPr lang="en-US"/>
          </a:p>
        </p:txBody>
      </p:sp>
      <p:pic>
        <p:nvPicPr>
          <p:cNvPr id="9" name="Logo" descr="California Community Colleges logo"/>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90396" y="1219752"/>
            <a:ext cx="3146086" cy="1188720"/>
          </a:xfrm>
          <a:prstGeom prst="rect">
            <a:avLst/>
          </a:prstGeom>
        </p:spPr>
      </p:pic>
      <p:sp>
        <p:nvSpPr>
          <p:cNvPr id="10" name="Thank You"/>
          <p:cNvSpPr txBox="1"/>
          <p:nvPr userDrawn="1"/>
        </p:nvSpPr>
        <p:spPr>
          <a:xfrm>
            <a:off x="5734878" y="2805043"/>
            <a:ext cx="6457122" cy="707886"/>
          </a:xfrm>
          <a:prstGeom prst="rect">
            <a:avLst/>
          </a:prstGeom>
          <a:noFill/>
        </p:spPr>
        <p:txBody>
          <a:bodyPr wrap="square" rtlCol="0">
            <a:spAutoFit/>
          </a:bodyPr>
          <a:lstStyle/>
          <a:p>
            <a:pPr algn="ctr"/>
            <a:r>
              <a:rPr lang="en-US" sz="4000" b="0">
                <a:solidFill>
                  <a:schemeClr val="bg1"/>
                </a:solidFill>
              </a:rPr>
              <a:t>Thank you!</a:t>
            </a:r>
          </a:p>
        </p:txBody>
      </p:sp>
      <p:sp>
        <p:nvSpPr>
          <p:cNvPr id="12" name="Content Placeholder 11"/>
          <p:cNvSpPr>
            <a:spLocks noGrp="1"/>
          </p:cNvSpPr>
          <p:nvPr>
            <p:ph sz="quarter" idx="12"/>
          </p:nvPr>
        </p:nvSpPr>
        <p:spPr>
          <a:xfrm>
            <a:off x="5735638" y="3956392"/>
            <a:ext cx="6456362" cy="1427855"/>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lvl4pPr>
            <a:lvl5pPr marL="1828800" indent="0" algn="ctr">
              <a:buNone/>
              <a:defRPr/>
            </a:lvl5pPr>
          </a:lstStyle>
          <a:p>
            <a:pPr lvl="0"/>
            <a:r>
              <a:rPr lang="en-US"/>
              <a:t>Edit Master text styles</a:t>
            </a:r>
          </a:p>
          <a:p>
            <a:pPr lvl="1"/>
            <a:r>
              <a:rPr lang="en-US"/>
              <a:t>Second level</a:t>
            </a:r>
          </a:p>
          <a:p>
            <a:pPr lvl="2"/>
            <a:r>
              <a:rPr lang="en-US"/>
              <a:t>Third level</a:t>
            </a:r>
          </a:p>
        </p:txBody>
      </p:sp>
      <p:sp>
        <p:nvSpPr>
          <p:cNvPr id="13" name="Web Address"/>
          <p:cNvSpPr txBox="1"/>
          <p:nvPr userDrawn="1"/>
        </p:nvSpPr>
        <p:spPr>
          <a:xfrm>
            <a:off x="5735638" y="5765800"/>
            <a:ext cx="6557962" cy="368300"/>
          </a:xfrm>
          <a:prstGeom prst="rect">
            <a:avLst/>
          </a:prstGeom>
          <a:noFill/>
        </p:spPr>
        <p:txBody>
          <a:bodyPr wrap="square" lIns="685800" rIns="685800" rtlCol="0">
            <a:spAutoFit/>
          </a:bodyPr>
          <a:lstStyle/>
          <a:p>
            <a:pPr algn="ctr"/>
            <a:r>
              <a:rPr lang="en-US">
                <a:solidFill>
                  <a:schemeClr val="bg1"/>
                </a:solidFill>
              </a:rPr>
              <a:t>www.cccco.edu</a:t>
            </a:r>
          </a:p>
        </p:txBody>
      </p:sp>
      <p:sp>
        <p:nvSpPr>
          <p:cNvPr id="3" name="Slide Number Placeholder 2"/>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2507223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Option 2">
    <p:spTree>
      <p:nvGrpSpPr>
        <p:cNvPr id="1" name=""/>
        <p:cNvGrpSpPr/>
        <p:nvPr/>
      </p:nvGrpSpPr>
      <p:grpSpPr>
        <a:xfrm>
          <a:off x="0" y="0"/>
          <a:ext cx="0" cy="0"/>
          <a:chOff x="0" y="0"/>
          <a:chExt cx="0" cy="0"/>
        </a:xfrm>
      </p:grpSpPr>
      <p:sp>
        <p:nvSpPr>
          <p:cNvPr id="4" name="Rectangle 3" descr="&quot;&quot;"/>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ogo" descr="California Community Colleges Logo"/>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47775" y="1379163"/>
            <a:ext cx="9696450" cy="1266825"/>
          </a:xfrm>
          <a:prstGeom prst="rect">
            <a:avLst/>
          </a:prstGeom>
        </p:spPr>
      </p:pic>
      <p:sp>
        <p:nvSpPr>
          <p:cNvPr id="10" name="Thank You"/>
          <p:cNvSpPr txBox="1"/>
          <p:nvPr userDrawn="1"/>
        </p:nvSpPr>
        <p:spPr>
          <a:xfrm>
            <a:off x="0" y="2805043"/>
            <a:ext cx="12192000" cy="707886"/>
          </a:xfrm>
          <a:prstGeom prst="rect">
            <a:avLst/>
          </a:prstGeom>
          <a:noFill/>
        </p:spPr>
        <p:txBody>
          <a:bodyPr wrap="square" rtlCol="0">
            <a:spAutoFit/>
          </a:bodyPr>
          <a:lstStyle/>
          <a:p>
            <a:pPr algn="ctr"/>
            <a:r>
              <a:rPr lang="en-US" sz="4000" b="0">
                <a:solidFill>
                  <a:schemeClr val="bg1"/>
                </a:solidFill>
              </a:rPr>
              <a:t>Thank you!</a:t>
            </a:r>
          </a:p>
        </p:txBody>
      </p:sp>
      <p:sp>
        <p:nvSpPr>
          <p:cNvPr id="12" name="Content Placeholder 11"/>
          <p:cNvSpPr>
            <a:spLocks noGrp="1"/>
          </p:cNvSpPr>
          <p:nvPr>
            <p:ph sz="quarter" idx="12"/>
          </p:nvPr>
        </p:nvSpPr>
        <p:spPr>
          <a:xfrm>
            <a:off x="0" y="3956392"/>
            <a:ext cx="12191999" cy="1427855"/>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lvl4pPr>
            <a:lvl5pPr marL="1828800" indent="0" algn="ctr">
              <a:buNone/>
              <a:defRPr/>
            </a:lvl5pPr>
          </a:lstStyle>
          <a:p>
            <a:pPr lvl="0"/>
            <a:r>
              <a:rPr lang="en-US"/>
              <a:t>Edit Master text styles</a:t>
            </a:r>
          </a:p>
          <a:p>
            <a:pPr lvl="1"/>
            <a:r>
              <a:rPr lang="en-US"/>
              <a:t>Second level</a:t>
            </a:r>
          </a:p>
          <a:p>
            <a:pPr lvl="2"/>
            <a:r>
              <a:rPr lang="en-US"/>
              <a:t>Third level</a:t>
            </a:r>
          </a:p>
        </p:txBody>
      </p:sp>
      <p:sp>
        <p:nvSpPr>
          <p:cNvPr id="13" name="Web Address"/>
          <p:cNvSpPr txBox="1"/>
          <p:nvPr userDrawn="1"/>
        </p:nvSpPr>
        <p:spPr>
          <a:xfrm>
            <a:off x="0" y="5765800"/>
            <a:ext cx="12191999" cy="368300"/>
          </a:xfrm>
          <a:prstGeom prst="rect">
            <a:avLst/>
          </a:prstGeom>
          <a:noFill/>
        </p:spPr>
        <p:txBody>
          <a:bodyPr wrap="square" lIns="685800" rIns="685800" rtlCol="0">
            <a:spAutoFit/>
          </a:bodyPr>
          <a:lstStyle/>
          <a:p>
            <a:pPr algn="ctr"/>
            <a:r>
              <a:rPr lang="en-US">
                <a:solidFill>
                  <a:schemeClr val="bg1"/>
                </a:solidFill>
              </a:rPr>
              <a:t>www.cccco.edu</a:t>
            </a:r>
          </a:p>
        </p:txBody>
      </p:sp>
      <p:sp>
        <p:nvSpPr>
          <p:cNvPr id="3" name="Slide Number Placeholder 2"/>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2922840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6D77-332E-4483-AAB5-DD9F9EF0C479}"/>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10D8B378-6192-43BF-B31B-4835045A6C29}"/>
              </a:ext>
            </a:extLst>
          </p:cNvPr>
          <p:cNvSpPr>
            <a:spLocks noGrp="1"/>
          </p:cNvSpPr>
          <p:nvPr>
            <p:ph type="pic" sz="quarter" idx="10"/>
          </p:nvPr>
        </p:nvSpPr>
        <p:spPr>
          <a:xfrm>
            <a:off x="5608638" y="1849438"/>
            <a:ext cx="6583362" cy="3302000"/>
          </a:xfrm>
        </p:spPr>
        <p:txBody>
          <a:bodyPr/>
          <a:lstStyle/>
          <a:p>
            <a:endParaRPr lang="en-US"/>
          </a:p>
        </p:txBody>
      </p:sp>
      <p:sp>
        <p:nvSpPr>
          <p:cNvPr id="9" name="Text Placeholder 8">
            <a:extLst>
              <a:ext uri="{FF2B5EF4-FFF2-40B4-BE49-F238E27FC236}">
                <a16:creationId xmlns:a16="http://schemas.microsoft.com/office/drawing/2014/main" id="{048DB3A6-CCA2-4870-A323-033306F8F3D2}"/>
              </a:ext>
            </a:extLst>
          </p:cNvPr>
          <p:cNvSpPr>
            <a:spLocks noGrp="1"/>
          </p:cNvSpPr>
          <p:nvPr>
            <p:ph type="body" sz="quarter" idx="11"/>
          </p:nvPr>
        </p:nvSpPr>
        <p:spPr>
          <a:xfrm>
            <a:off x="838200" y="1849438"/>
            <a:ext cx="4578350" cy="330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20C9FC73-1847-4979-9B5D-D9E59F62D110}"/>
              </a:ext>
            </a:extLst>
          </p:cNvPr>
          <p:cNvSpPr>
            <a:spLocks noGrp="1"/>
          </p:cNvSpPr>
          <p:nvPr>
            <p:ph type="sldNum" sz="quarter" idx="12"/>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24764678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FAF8D16-D80A-4CB6-B9F9-B6F5D66BF107}"/>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F3552B30-7A45-4576-934E-9AE654092202}"/>
              </a:ext>
            </a:extLst>
          </p:cNvPr>
          <p:cNvSpPr>
            <a:spLocks noGrp="1"/>
          </p:cNvSpPr>
          <p:nvPr>
            <p:ph idx="1"/>
          </p:nvPr>
        </p:nvSpPr>
        <p:spPr>
          <a:xfrm>
            <a:off x="838200" y="1825625"/>
            <a:ext cx="10515600" cy="30015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0263B3F2-D259-4B2D-B1A2-380B31158D19}"/>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F2C6A05-D8D1-44C9-878E-EDE3FC43A0E0}"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7262031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No Symb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D06E9A-B34F-4B71-A6B8-D8968C12E8E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5"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1500698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xt Only One Area">
  <p:cSld name="Text Only One Area">
    <p:spTree>
      <p:nvGrpSpPr>
        <p:cNvPr id="1" name="Shape 14"/>
        <p:cNvGrpSpPr/>
        <p:nvPr/>
      </p:nvGrpSpPr>
      <p:grpSpPr>
        <a:xfrm>
          <a:off x="0" y="0"/>
          <a:ext cx="0" cy="0"/>
          <a:chOff x="0" y="0"/>
          <a:chExt cx="0" cy="0"/>
        </a:xfrm>
      </p:grpSpPr>
      <p:pic>
        <p:nvPicPr>
          <p:cNvPr id="15" name="Google Shape;15;p22" descr="&quot;&quot;"/>
          <p:cNvPicPr preferRelativeResize="0"/>
          <p:nvPr/>
        </p:nvPicPr>
        <p:blipFill rotWithShape="1">
          <a:blip r:embed="rId2">
            <a:alphaModFix/>
          </a:blip>
          <a:srcRect t="1" r="12879" b="-1364"/>
          <a:stretch/>
        </p:blipFill>
        <p:spPr>
          <a:xfrm>
            <a:off x="7810500" y="1041748"/>
            <a:ext cx="4381500" cy="5097795"/>
          </a:xfrm>
          <a:prstGeom prst="rect">
            <a:avLst/>
          </a:prstGeom>
          <a:noFill/>
          <a:ln>
            <a:noFill/>
          </a:ln>
        </p:spPr>
      </p:pic>
      <p:sp>
        <p:nvSpPr>
          <p:cNvPr id="16" name="Google Shape;16;p22"/>
          <p:cNvSpPr txBox="1">
            <a:spLocks noGrp="1"/>
          </p:cNvSpPr>
          <p:nvPr>
            <p:ph type="title"/>
          </p:nvPr>
        </p:nvSpPr>
        <p:spPr>
          <a:xfrm>
            <a:off x="0" y="1"/>
            <a:ext cx="12192000" cy="1828800"/>
          </a:xfrm>
          <a:prstGeom prst="rect">
            <a:avLst/>
          </a:prstGeom>
          <a:noFill/>
          <a:ln>
            <a:noFill/>
          </a:ln>
        </p:spPr>
        <p:txBody>
          <a:bodyPr spcFirstLastPara="1" wrap="square" lIns="457200" tIns="457200" rIns="457200" bIns="45700" anchor="t" anchorCtr="0">
            <a:normAutofit/>
          </a:bodyPr>
          <a:lstStyle>
            <a:lvl1pPr lvl="0" algn="l">
              <a:lnSpc>
                <a:spcPct val="90000"/>
              </a:lnSpc>
              <a:spcBef>
                <a:spcPts val="0"/>
              </a:spcBef>
              <a:spcAft>
                <a:spcPts val="0"/>
              </a:spcAft>
              <a:buClr>
                <a:srgbClr val="002F6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2"/>
          <p:cNvSpPr txBox="1">
            <a:spLocks noGrp="1"/>
          </p:cNvSpPr>
          <p:nvPr>
            <p:ph type="sldNum" idx="12"/>
          </p:nvPr>
        </p:nvSpPr>
        <p:spPr>
          <a:xfrm>
            <a:off x="11330940" y="6155346"/>
            <a:ext cx="365760" cy="365125"/>
          </a:xfrm>
          <a:prstGeom prst="rect">
            <a:avLst/>
          </a:prstGeom>
          <a:solidFill>
            <a:schemeClr val="lt1"/>
          </a:solid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22"/>
          <p:cNvSpPr txBox="1">
            <a:spLocks noGrp="1"/>
          </p:cNvSpPr>
          <p:nvPr>
            <p:ph type="body" idx="1"/>
          </p:nvPr>
        </p:nvSpPr>
        <p:spPr>
          <a:xfrm>
            <a:off x="0" y="1828800"/>
            <a:ext cx="12192000" cy="4070350"/>
          </a:xfrm>
          <a:prstGeom prst="rect">
            <a:avLst/>
          </a:prstGeom>
          <a:noFill/>
          <a:ln>
            <a:noFill/>
          </a:ln>
        </p:spPr>
        <p:txBody>
          <a:bodyPr spcFirstLastPara="1" wrap="square" lIns="685800" tIns="45700" rIns="685800" bIns="228600" anchor="t" anchorCtr="0">
            <a:normAutofit/>
          </a:bodyPr>
          <a:lstStyle>
            <a:lvl1pPr marL="457200" lvl="0" indent="-342900" algn="l">
              <a:lnSpc>
                <a:spcPct val="90000"/>
              </a:lnSpc>
              <a:spcBef>
                <a:spcPts val="1000"/>
              </a:spcBef>
              <a:spcAft>
                <a:spcPts val="0"/>
              </a:spcAft>
              <a:buClr>
                <a:srgbClr val="53575A"/>
              </a:buClr>
              <a:buSzPts val="1800"/>
              <a:buChar char="•"/>
              <a:defRPr/>
            </a:lvl1pPr>
            <a:lvl2pPr marL="914400" lvl="1" indent="-342900" algn="l">
              <a:lnSpc>
                <a:spcPct val="90000"/>
              </a:lnSpc>
              <a:spcBef>
                <a:spcPts val="500"/>
              </a:spcBef>
              <a:spcAft>
                <a:spcPts val="0"/>
              </a:spcAft>
              <a:buClr>
                <a:srgbClr val="53575A"/>
              </a:buClr>
              <a:buSzPts val="1800"/>
              <a:buChar char="•"/>
              <a:defRPr/>
            </a:lvl2pPr>
            <a:lvl3pPr marL="1371600" lvl="2" indent="-342900" algn="l">
              <a:lnSpc>
                <a:spcPct val="90000"/>
              </a:lnSpc>
              <a:spcBef>
                <a:spcPts val="500"/>
              </a:spcBef>
              <a:spcAft>
                <a:spcPts val="0"/>
              </a:spcAft>
              <a:buClr>
                <a:srgbClr val="53575A"/>
              </a:buClr>
              <a:buSzPts val="1800"/>
              <a:buChar char="•"/>
              <a:defRPr/>
            </a:lvl3pPr>
            <a:lvl4pPr marL="1828800" lvl="3" indent="-342900" algn="l">
              <a:lnSpc>
                <a:spcPct val="90000"/>
              </a:lnSpc>
              <a:spcBef>
                <a:spcPts val="500"/>
              </a:spcBef>
              <a:spcAft>
                <a:spcPts val="0"/>
              </a:spcAft>
              <a:buClr>
                <a:srgbClr val="53575A"/>
              </a:buClr>
              <a:buSzPts val="1800"/>
              <a:buChar char="•"/>
              <a:defRPr/>
            </a:lvl4pPr>
            <a:lvl5pPr marL="2286000" lvl="4" indent="-342900" algn="l">
              <a:lnSpc>
                <a:spcPct val="90000"/>
              </a:lnSpc>
              <a:spcBef>
                <a:spcPts val="500"/>
              </a:spcBef>
              <a:spcAft>
                <a:spcPts val="0"/>
              </a:spcAft>
              <a:buClr>
                <a:srgbClr val="53575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98457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 Large Content Right">
  <p:cSld name="1_Text / Large Content Right">
    <p:spTree>
      <p:nvGrpSpPr>
        <p:cNvPr id="1" name="Shape 76"/>
        <p:cNvGrpSpPr/>
        <p:nvPr/>
      </p:nvGrpSpPr>
      <p:grpSpPr>
        <a:xfrm>
          <a:off x="0" y="0"/>
          <a:ext cx="0" cy="0"/>
          <a:chOff x="0" y="0"/>
          <a:chExt cx="0" cy="0"/>
        </a:xfrm>
      </p:grpSpPr>
      <p:sp>
        <p:nvSpPr>
          <p:cNvPr id="77" name="Google Shape;77;p42"/>
          <p:cNvSpPr txBox="1">
            <a:spLocks noGrp="1"/>
          </p:cNvSpPr>
          <p:nvPr>
            <p:ph type="title"/>
          </p:nvPr>
        </p:nvSpPr>
        <p:spPr>
          <a:xfrm>
            <a:off x="0" y="-1"/>
            <a:ext cx="6126480" cy="1825625"/>
          </a:xfrm>
          <a:prstGeom prst="rect">
            <a:avLst/>
          </a:prstGeom>
          <a:noFill/>
          <a:ln>
            <a:noFill/>
          </a:ln>
        </p:spPr>
        <p:txBody>
          <a:bodyPr spcFirstLastPara="1" wrap="square" lIns="457200" tIns="457200" rIns="228600" bIns="228600" anchor="t" anchorCtr="0">
            <a:normAutofit/>
          </a:bodyPr>
          <a:lstStyle>
            <a:lvl1pPr lvl="0" algn="l">
              <a:lnSpc>
                <a:spcPct val="90000"/>
              </a:lnSpc>
              <a:spcBef>
                <a:spcPts val="0"/>
              </a:spcBef>
              <a:spcAft>
                <a:spcPts val="0"/>
              </a:spcAft>
              <a:buClr>
                <a:srgbClr val="002F6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2"/>
          <p:cNvSpPr txBox="1">
            <a:spLocks noGrp="1"/>
          </p:cNvSpPr>
          <p:nvPr>
            <p:ph type="body" idx="1"/>
          </p:nvPr>
        </p:nvSpPr>
        <p:spPr>
          <a:xfrm>
            <a:off x="0" y="1825625"/>
            <a:ext cx="6126163" cy="4156075"/>
          </a:xfrm>
          <a:prstGeom prst="rect">
            <a:avLst/>
          </a:prstGeom>
          <a:noFill/>
          <a:ln>
            <a:noFill/>
          </a:ln>
        </p:spPr>
        <p:txBody>
          <a:bodyPr spcFirstLastPara="1" wrap="square" lIns="685800" tIns="45700" rIns="685800" bIns="228600" anchor="t" anchorCtr="0">
            <a:normAutofit/>
          </a:bodyPr>
          <a:lstStyle>
            <a:lvl1pPr marL="457200" lvl="0" indent="-342900" algn="l">
              <a:lnSpc>
                <a:spcPct val="90000"/>
              </a:lnSpc>
              <a:spcBef>
                <a:spcPts val="1000"/>
              </a:spcBef>
              <a:spcAft>
                <a:spcPts val="0"/>
              </a:spcAft>
              <a:buClr>
                <a:srgbClr val="53575A"/>
              </a:buClr>
              <a:buSzPts val="1800"/>
              <a:buChar char="•"/>
              <a:defRPr/>
            </a:lvl1pPr>
            <a:lvl2pPr marL="914400" lvl="1" indent="-342900" algn="l">
              <a:lnSpc>
                <a:spcPct val="90000"/>
              </a:lnSpc>
              <a:spcBef>
                <a:spcPts val="500"/>
              </a:spcBef>
              <a:spcAft>
                <a:spcPts val="0"/>
              </a:spcAft>
              <a:buClr>
                <a:srgbClr val="53575A"/>
              </a:buClr>
              <a:buSzPts val="1800"/>
              <a:buChar char="•"/>
              <a:defRPr/>
            </a:lvl2pPr>
            <a:lvl3pPr marL="1371600" lvl="2" indent="-342900" algn="l">
              <a:lnSpc>
                <a:spcPct val="90000"/>
              </a:lnSpc>
              <a:spcBef>
                <a:spcPts val="500"/>
              </a:spcBef>
              <a:spcAft>
                <a:spcPts val="0"/>
              </a:spcAft>
              <a:buClr>
                <a:srgbClr val="53575A"/>
              </a:buClr>
              <a:buSzPts val="1800"/>
              <a:buChar char="•"/>
              <a:defRPr/>
            </a:lvl3pPr>
            <a:lvl4pPr marL="1828800" lvl="3" indent="-342900" algn="l">
              <a:lnSpc>
                <a:spcPct val="90000"/>
              </a:lnSpc>
              <a:spcBef>
                <a:spcPts val="500"/>
              </a:spcBef>
              <a:spcAft>
                <a:spcPts val="0"/>
              </a:spcAft>
              <a:buClr>
                <a:srgbClr val="53575A"/>
              </a:buClr>
              <a:buSzPts val="1800"/>
              <a:buChar char="•"/>
              <a:defRPr/>
            </a:lvl4pPr>
            <a:lvl5pPr marL="2286000" lvl="4" indent="-342900" algn="l">
              <a:lnSpc>
                <a:spcPct val="90000"/>
              </a:lnSpc>
              <a:spcBef>
                <a:spcPts val="500"/>
              </a:spcBef>
              <a:spcAft>
                <a:spcPts val="0"/>
              </a:spcAft>
              <a:buClr>
                <a:srgbClr val="53575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2"/>
          <p:cNvSpPr txBox="1">
            <a:spLocks noGrp="1"/>
          </p:cNvSpPr>
          <p:nvPr>
            <p:ph type="body" idx="2"/>
          </p:nvPr>
        </p:nvSpPr>
        <p:spPr>
          <a:xfrm>
            <a:off x="6126163" y="495300"/>
            <a:ext cx="5486400" cy="5486400"/>
          </a:xfrm>
          <a:prstGeom prst="rect">
            <a:avLst/>
          </a:prstGeom>
          <a:noFill/>
          <a:ln>
            <a:noFill/>
          </a:ln>
        </p:spPr>
        <p:txBody>
          <a:bodyPr spcFirstLastPara="1" wrap="square" lIns="685800" tIns="45700" rIns="685800" bIns="228600" anchor="t" anchorCtr="0">
            <a:normAutofit/>
          </a:bodyPr>
          <a:lstStyle>
            <a:lvl1pPr marL="457200" lvl="0" indent="-228600" algn="l">
              <a:lnSpc>
                <a:spcPct val="90000"/>
              </a:lnSpc>
              <a:spcBef>
                <a:spcPts val="1000"/>
              </a:spcBef>
              <a:spcAft>
                <a:spcPts val="0"/>
              </a:spcAft>
              <a:buClr>
                <a:srgbClr val="53575A"/>
              </a:buClr>
              <a:buSzPts val="2800"/>
              <a:buNone/>
              <a:defRPr/>
            </a:lvl1pPr>
            <a:lvl2pPr marL="914400" lvl="1" indent="-228600" algn="l">
              <a:lnSpc>
                <a:spcPct val="90000"/>
              </a:lnSpc>
              <a:spcBef>
                <a:spcPts val="500"/>
              </a:spcBef>
              <a:spcAft>
                <a:spcPts val="0"/>
              </a:spcAft>
              <a:buClr>
                <a:srgbClr val="53575A"/>
              </a:buClr>
              <a:buSzPts val="2400"/>
              <a:buNone/>
              <a:defRPr/>
            </a:lvl2pPr>
            <a:lvl3pPr marL="1371600" lvl="2" indent="-228600" algn="l">
              <a:lnSpc>
                <a:spcPct val="90000"/>
              </a:lnSpc>
              <a:spcBef>
                <a:spcPts val="500"/>
              </a:spcBef>
              <a:spcAft>
                <a:spcPts val="0"/>
              </a:spcAft>
              <a:buClr>
                <a:srgbClr val="53575A"/>
              </a:buClr>
              <a:buSzPts val="2000"/>
              <a:buNone/>
              <a:defRPr/>
            </a:lvl3pPr>
            <a:lvl4pPr marL="1828800" lvl="3" indent="-228600" algn="l">
              <a:lnSpc>
                <a:spcPct val="90000"/>
              </a:lnSpc>
              <a:spcBef>
                <a:spcPts val="500"/>
              </a:spcBef>
              <a:spcAft>
                <a:spcPts val="0"/>
              </a:spcAft>
              <a:buClr>
                <a:srgbClr val="53575A"/>
              </a:buClr>
              <a:buSzPts val="1800"/>
              <a:buNone/>
              <a:defRPr/>
            </a:lvl4pPr>
            <a:lvl5pPr marL="2286000" lvl="4" indent="-228600" algn="l">
              <a:lnSpc>
                <a:spcPct val="90000"/>
              </a:lnSpc>
              <a:spcBef>
                <a:spcPts val="500"/>
              </a:spcBef>
              <a:spcAft>
                <a:spcPts val="0"/>
              </a:spcAft>
              <a:buClr>
                <a:srgbClr val="53575A"/>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2"/>
          <p:cNvSpPr txBox="1">
            <a:spLocks noGrp="1"/>
          </p:cNvSpPr>
          <p:nvPr>
            <p:ph type="sldNum" idx="12"/>
          </p:nvPr>
        </p:nvSpPr>
        <p:spPr>
          <a:xfrm>
            <a:off x="11330940" y="6155346"/>
            <a:ext cx="365760" cy="365125"/>
          </a:xfrm>
          <a:prstGeom prst="rect">
            <a:avLst/>
          </a:prstGeom>
          <a:solidFill>
            <a:schemeClr val="lt1"/>
          </a:solid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6669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5" name="Title 1">
            <a:extLst>
              <a:ext uri="{FF2B5EF4-FFF2-40B4-BE49-F238E27FC236}">
                <a16:creationId xmlns:a16="http://schemas.microsoft.com/office/drawing/2014/main" id="{195EA91A-8332-4C79-8136-7F08F76C44D1}"/>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6"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22AF324E-1F35-4923-847A-B73AFBC314E5}"/>
              </a:ext>
            </a:extLst>
          </p:cNvPr>
          <p:cNvSpPr>
            <a:spLocks noGrp="1"/>
          </p:cNvSpPr>
          <p:nvPr>
            <p:ph sz="half" idx="11"/>
          </p:nvPr>
        </p:nvSpPr>
        <p:spPr>
          <a:xfrm>
            <a:off x="6315205" y="1825625"/>
            <a:ext cx="5038596" cy="35066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867448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23"/>
        <p:cNvGrpSpPr/>
        <p:nvPr/>
      </p:nvGrpSpPr>
      <p:grpSpPr>
        <a:xfrm>
          <a:off x="0" y="0"/>
          <a:ext cx="0" cy="0"/>
          <a:chOff x="0" y="0"/>
          <a:chExt cx="0" cy="0"/>
        </a:xfrm>
      </p:grpSpPr>
      <p:sp>
        <p:nvSpPr>
          <p:cNvPr id="24" name="Google Shape;24;p24"/>
          <p:cNvSpPr txBox="1">
            <a:spLocks noGrp="1"/>
          </p:cNvSpPr>
          <p:nvPr>
            <p:ph type="ctrTitle"/>
          </p:nvPr>
        </p:nvSpPr>
        <p:spPr>
          <a:xfrm>
            <a:off x="1524000" y="1122363"/>
            <a:ext cx="9144000" cy="2387600"/>
          </a:xfrm>
          <a:prstGeom prst="rect">
            <a:avLst/>
          </a:prstGeom>
          <a:noFill/>
          <a:ln>
            <a:noFill/>
          </a:ln>
        </p:spPr>
        <p:txBody>
          <a:bodyPr spcFirstLastPara="1" wrap="square" lIns="457200" tIns="457200" rIns="457200" bIns="45700" anchor="b" anchorCtr="0">
            <a:normAutofit/>
          </a:bodyPr>
          <a:lstStyle>
            <a:lvl1pPr lvl="0" algn="ctr">
              <a:lnSpc>
                <a:spcPct val="90000"/>
              </a:lnSpc>
              <a:spcBef>
                <a:spcPts val="0"/>
              </a:spcBef>
              <a:spcAft>
                <a:spcPts val="0"/>
              </a:spcAft>
              <a:buClr>
                <a:srgbClr val="002F6D"/>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4"/>
          <p:cNvSpPr txBox="1">
            <a:spLocks noGrp="1"/>
          </p:cNvSpPr>
          <p:nvPr>
            <p:ph type="subTitle" idx="1"/>
          </p:nvPr>
        </p:nvSpPr>
        <p:spPr>
          <a:xfrm>
            <a:off x="1524000" y="3602038"/>
            <a:ext cx="9144000" cy="1655762"/>
          </a:xfrm>
          <a:prstGeom prst="rect">
            <a:avLst/>
          </a:prstGeom>
          <a:noFill/>
          <a:ln>
            <a:noFill/>
          </a:ln>
        </p:spPr>
        <p:txBody>
          <a:bodyPr spcFirstLastPara="1" wrap="square" lIns="685800" tIns="45700" rIns="685800" bIns="228600" anchor="t" anchorCtr="0">
            <a:normAutofit/>
          </a:bodyPr>
          <a:lstStyle>
            <a:lvl1pPr lvl="0" algn="ctr">
              <a:lnSpc>
                <a:spcPct val="90000"/>
              </a:lnSpc>
              <a:spcBef>
                <a:spcPts val="1000"/>
              </a:spcBef>
              <a:spcAft>
                <a:spcPts val="0"/>
              </a:spcAft>
              <a:buClr>
                <a:srgbClr val="53575A"/>
              </a:buClr>
              <a:buSzPts val="2400"/>
              <a:buNone/>
              <a:defRPr sz="2400"/>
            </a:lvl1pPr>
            <a:lvl2pPr lvl="1" algn="ctr">
              <a:lnSpc>
                <a:spcPct val="90000"/>
              </a:lnSpc>
              <a:spcBef>
                <a:spcPts val="500"/>
              </a:spcBef>
              <a:spcAft>
                <a:spcPts val="0"/>
              </a:spcAft>
              <a:buClr>
                <a:srgbClr val="53575A"/>
              </a:buClr>
              <a:buSzPts val="2000"/>
              <a:buNone/>
              <a:defRPr sz="2000"/>
            </a:lvl2pPr>
            <a:lvl3pPr lvl="2" algn="ctr">
              <a:lnSpc>
                <a:spcPct val="90000"/>
              </a:lnSpc>
              <a:spcBef>
                <a:spcPts val="500"/>
              </a:spcBef>
              <a:spcAft>
                <a:spcPts val="0"/>
              </a:spcAft>
              <a:buClr>
                <a:srgbClr val="53575A"/>
              </a:buClr>
              <a:buSzPts val="1800"/>
              <a:buNone/>
              <a:defRPr sz="1800"/>
            </a:lvl3pPr>
            <a:lvl4pPr lvl="3" algn="ctr">
              <a:lnSpc>
                <a:spcPct val="90000"/>
              </a:lnSpc>
              <a:spcBef>
                <a:spcPts val="500"/>
              </a:spcBef>
              <a:spcAft>
                <a:spcPts val="0"/>
              </a:spcAft>
              <a:buClr>
                <a:srgbClr val="53575A"/>
              </a:buClr>
              <a:buSzPts val="1600"/>
              <a:buNone/>
              <a:defRPr sz="1600"/>
            </a:lvl4pPr>
            <a:lvl5pPr lvl="4" algn="ctr">
              <a:lnSpc>
                <a:spcPct val="90000"/>
              </a:lnSpc>
              <a:spcBef>
                <a:spcPts val="500"/>
              </a:spcBef>
              <a:spcAft>
                <a:spcPts val="0"/>
              </a:spcAft>
              <a:buClr>
                <a:srgbClr val="53575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2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Google Shape;27;p2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8" name="Google Shape;28;p24"/>
          <p:cNvSpPr txBox="1">
            <a:spLocks noGrp="1"/>
          </p:cNvSpPr>
          <p:nvPr>
            <p:ph type="sldNum" idx="12"/>
          </p:nvPr>
        </p:nvSpPr>
        <p:spPr>
          <a:xfrm>
            <a:off x="11330940" y="6155346"/>
            <a:ext cx="365760" cy="365125"/>
          </a:xfrm>
          <a:prstGeom prst="rect">
            <a:avLst/>
          </a:prstGeom>
          <a:solidFill>
            <a:schemeClr val="lt1"/>
          </a:solid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77252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with Logo" type="obj">
  <p:cSld name="OBJECT">
    <p:spTree>
      <p:nvGrpSpPr>
        <p:cNvPr id="1" name="Shape 63"/>
        <p:cNvGrpSpPr/>
        <p:nvPr/>
      </p:nvGrpSpPr>
      <p:grpSpPr>
        <a:xfrm>
          <a:off x="0" y="0"/>
          <a:ext cx="0" cy="0"/>
          <a:chOff x="0" y="0"/>
          <a:chExt cx="0" cy="0"/>
        </a:xfrm>
      </p:grpSpPr>
      <p:pic>
        <p:nvPicPr>
          <p:cNvPr id="64" name="Google Shape;64;p16"/>
          <p:cNvPicPr preferRelativeResize="0"/>
          <p:nvPr/>
        </p:nvPicPr>
        <p:blipFill rotWithShape="1">
          <a:blip r:embed="rId2">
            <a:alphaModFix/>
          </a:blip>
          <a:srcRect t="12033" r="45253" b="27859"/>
          <a:stretch/>
        </p:blipFill>
        <p:spPr>
          <a:xfrm>
            <a:off x="5945537" y="0"/>
            <a:ext cx="6246465" cy="6858000"/>
          </a:xfrm>
          <a:prstGeom prst="rect">
            <a:avLst/>
          </a:prstGeom>
          <a:noFill/>
          <a:ln>
            <a:noFill/>
          </a:ln>
        </p:spPr>
      </p:pic>
      <p:sp>
        <p:nvSpPr>
          <p:cNvPr id="65" name="Google Shape;65;p16"/>
          <p:cNvSpPr txBox="1">
            <a:spLocks noGrp="1"/>
          </p:cNvSpPr>
          <p:nvPr>
            <p:ph type="title"/>
          </p:nvPr>
        </p:nvSpPr>
        <p:spPr>
          <a:xfrm>
            <a:off x="457200" y="457200"/>
            <a:ext cx="11277600" cy="7828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3"/>
              </a:buClr>
              <a:buSzPts val="4100"/>
              <a:buFont typeface="Inter SemiBold"/>
              <a:buNone/>
              <a:defRPr sz="5467"/>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6"/>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23323" algn="l">
              <a:lnSpc>
                <a:spcPct val="114000"/>
              </a:lnSpc>
              <a:spcBef>
                <a:spcPts val="1067"/>
              </a:spcBef>
              <a:spcAft>
                <a:spcPts val="0"/>
              </a:spcAft>
              <a:buSzPts val="1400"/>
              <a:buChar char="•"/>
              <a:defRPr/>
            </a:lvl1pPr>
            <a:lvl2pPr marL="1219170" lvl="1" indent="-423323" algn="l">
              <a:lnSpc>
                <a:spcPct val="114000"/>
              </a:lnSpc>
              <a:spcBef>
                <a:spcPts val="533"/>
              </a:spcBef>
              <a:spcAft>
                <a:spcPts val="0"/>
              </a:spcAft>
              <a:buSzPts val="1400"/>
              <a:buChar char="•"/>
              <a:defRPr/>
            </a:lvl2pPr>
            <a:lvl3pPr marL="1828754" lvl="2" indent="-423323" algn="l">
              <a:lnSpc>
                <a:spcPct val="114000"/>
              </a:lnSpc>
              <a:spcBef>
                <a:spcPts val="533"/>
              </a:spcBef>
              <a:spcAft>
                <a:spcPts val="0"/>
              </a:spcAft>
              <a:buSzPts val="1400"/>
              <a:buChar char="•"/>
              <a:defRPr/>
            </a:lvl3pPr>
            <a:lvl4pPr marL="2438339" lvl="3" indent="-423323" algn="l">
              <a:lnSpc>
                <a:spcPct val="114000"/>
              </a:lnSpc>
              <a:spcBef>
                <a:spcPts val="533"/>
              </a:spcBef>
              <a:spcAft>
                <a:spcPts val="0"/>
              </a:spcAft>
              <a:buSzPts val="1400"/>
              <a:buChar char="•"/>
              <a:defRPr/>
            </a:lvl4pPr>
            <a:lvl5pPr marL="3047924" lvl="4" indent="-423323" algn="l">
              <a:lnSpc>
                <a:spcPct val="114000"/>
              </a:lnSpc>
              <a:spcBef>
                <a:spcPts val="533"/>
              </a:spcBef>
              <a:spcAft>
                <a:spcPts val="0"/>
              </a:spcAft>
              <a:buSzPts val="1400"/>
              <a:buChar char="•"/>
              <a:defRPr/>
            </a:lvl5pPr>
            <a:lvl6pPr marL="3657509" lvl="5" indent="-423323" algn="l">
              <a:lnSpc>
                <a:spcPct val="90000"/>
              </a:lnSpc>
              <a:spcBef>
                <a:spcPts val="533"/>
              </a:spcBef>
              <a:spcAft>
                <a:spcPts val="0"/>
              </a:spcAft>
              <a:buClr>
                <a:schemeClr val="lt1"/>
              </a:buClr>
              <a:buSzPts val="1400"/>
              <a:buChar char="•"/>
              <a:defRPr/>
            </a:lvl6pPr>
            <a:lvl7pPr marL="4267093" lvl="6" indent="-423323" algn="l">
              <a:lnSpc>
                <a:spcPct val="90000"/>
              </a:lnSpc>
              <a:spcBef>
                <a:spcPts val="533"/>
              </a:spcBef>
              <a:spcAft>
                <a:spcPts val="0"/>
              </a:spcAft>
              <a:buClr>
                <a:schemeClr val="lt1"/>
              </a:buClr>
              <a:buSzPts val="1400"/>
              <a:buChar char="•"/>
              <a:defRPr/>
            </a:lvl7pPr>
            <a:lvl8pPr marL="4876678" lvl="7" indent="-423323" algn="l">
              <a:lnSpc>
                <a:spcPct val="90000"/>
              </a:lnSpc>
              <a:spcBef>
                <a:spcPts val="533"/>
              </a:spcBef>
              <a:spcAft>
                <a:spcPts val="0"/>
              </a:spcAft>
              <a:buClr>
                <a:schemeClr val="lt1"/>
              </a:buClr>
              <a:buSzPts val="1400"/>
              <a:buChar char="•"/>
              <a:defRPr/>
            </a:lvl8pPr>
            <a:lvl9pPr marL="5486263" lvl="8" indent="-423323" algn="l">
              <a:lnSpc>
                <a:spcPct val="90000"/>
              </a:lnSpc>
              <a:spcBef>
                <a:spcPts val="533"/>
              </a:spcBef>
              <a:spcAft>
                <a:spcPts val="0"/>
              </a:spcAft>
              <a:buClr>
                <a:schemeClr val="lt1"/>
              </a:buClr>
              <a:buSzPts val="1400"/>
              <a:buChar char="•"/>
              <a:defRPr/>
            </a:lvl9pPr>
          </a:lstStyle>
          <a:p>
            <a:endParaRPr/>
          </a:p>
        </p:txBody>
      </p:sp>
      <p:sp>
        <p:nvSpPr>
          <p:cNvPr id="67" name="Google Shape;67;p16"/>
          <p:cNvSpPr txBox="1">
            <a:spLocks noGrp="1"/>
          </p:cNvSpPr>
          <p:nvPr>
            <p:ph type="sldNum" idx="12"/>
          </p:nvPr>
        </p:nvSpPr>
        <p:spPr>
          <a:xfrm>
            <a:off x="93218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3393569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B0BE-86DF-4F6D-9695-42F8739220CE}"/>
              </a:ext>
            </a:extLst>
          </p:cNvPr>
          <p:cNvSpPr>
            <a:spLocks noGrp="1"/>
          </p:cNvSpPr>
          <p:nvPr>
            <p:ph type="ctrTitle"/>
          </p:nvPr>
        </p:nvSpPr>
        <p:spPr>
          <a:xfrm>
            <a:off x="1524000" y="2764465"/>
            <a:ext cx="9144000" cy="786809"/>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1524000" y="2235754"/>
            <a:ext cx="9144000" cy="48086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42273795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155111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EA91A-8332-4C79-8136-7F08F76C44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22AF324E-1F35-4923-847A-B73AFBC314E5}"/>
              </a:ext>
            </a:extLst>
          </p:cNvPr>
          <p:cNvSpPr>
            <a:spLocks noGrp="1"/>
          </p:cNvSpPr>
          <p:nvPr>
            <p:ph sz="half" idx="10"/>
          </p:nvPr>
        </p:nvSpPr>
        <p:spPr>
          <a:xfrm>
            <a:off x="6315205" y="1825625"/>
            <a:ext cx="5038596" cy="35066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6475656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B592-1A17-417A-8CFF-BB522123F0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ED4226-5D1B-4021-88D2-27DD3BCF68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ED2C9C-F314-4CCB-AAB0-F0B7CEDB96DB}"/>
              </a:ext>
            </a:extLst>
          </p:cNvPr>
          <p:cNvSpPr>
            <a:spLocks noGrp="1"/>
          </p:cNvSpPr>
          <p:nvPr>
            <p:ph sz="half" idx="2"/>
          </p:nvPr>
        </p:nvSpPr>
        <p:spPr>
          <a:xfrm>
            <a:off x="839788" y="2505075"/>
            <a:ext cx="5157787" cy="3043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CF2BD4-3099-4413-AE67-38243C7DB4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DC5FBB6-FB89-486F-9BF8-8F14C4D1ECC9}"/>
              </a:ext>
            </a:extLst>
          </p:cNvPr>
          <p:cNvSpPr>
            <a:spLocks noGrp="1"/>
          </p:cNvSpPr>
          <p:nvPr>
            <p:ph sz="quarter" idx="4"/>
          </p:nvPr>
        </p:nvSpPr>
        <p:spPr>
          <a:xfrm>
            <a:off x="6172200" y="2505075"/>
            <a:ext cx="5183188" cy="3043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316F23-07ED-43F0-9BD5-8F6398670BFD}"/>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7717622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6D77-332E-4483-AAB5-DD9F9EF0C479}"/>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10D8B378-6192-43BF-B31B-4835045A6C29}"/>
              </a:ext>
            </a:extLst>
          </p:cNvPr>
          <p:cNvSpPr>
            <a:spLocks noGrp="1"/>
          </p:cNvSpPr>
          <p:nvPr>
            <p:ph type="pic" sz="quarter" idx="10"/>
          </p:nvPr>
        </p:nvSpPr>
        <p:spPr>
          <a:xfrm>
            <a:off x="5608638" y="1849438"/>
            <a:ext cx="6583362" cy="3302000"/>
          </a:xfrm>
        </p:spPr>
        <p:txBody>
          <a:bodyPr/>
          <a:lstStyle/>
          <a:p>
            <a:endParaRPr lang="en-US"/>
          </a:p>
        </p:txBody>
      </p:sp>
      <p:sp>
        <p:nvSpPr>
          <p:cNvPr id="9" name="Text Placeholder 8">
            <a:extLst>
              <a:ext uri="{FF2B5EF4-FFF2-40B4-BE49-F238E27FC236}">
                <a16:creationId xmlns:a16="http://schemas.microsoft.com/office/drawing/2014/main" id="{048DB3A6-CCA2-4870-A323-033306F8F3D2}"/>
              </a:ext>
            </a:extLst>
          </p:cNvPr>
          <p:cNvSpPr>
            <a:spLocks noGrp="1"/>
          </p:cNvSpPr>
          <p:nvPr>
            <p:ph type="body" sz="quarter" idx="11"/>
          </p:nvPr>
        </p:nvSpPr>
        <p:spPr>
          <a:xfrm>
            <a:off x="838200" y="1849438"/>
            <a:ext cx="4578350" cy="330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20C9FC73-1847-4979-9B5D-D9E59F62D110}"/>
              </a:ext>
            </a:extLst>
          </p:cNvPr>
          <p:cNvSpPr>
            <a:spLocks noGrp="1"/>
          </p:cNvSpPr>
          <p:nvPr>
            <p:ph type="sldNum" sz="quarter" idx="12"/>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417976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6ADA4-64EA-49CF-8707-2F0B6D4F17CB}"/>
              </a:ext>
            </a:extLst>
          </p:cNvPr>
          <p:cNvSpPr>
            <a:spLocks noGrp="1"/>
          </p:cNvSpPr>
          <p:nvPr>
            <p:ph idx="1"/>
          </p:nvPr>
        </p:nvSpPr>
        <p:spPr>
          <a:xfrm>
            <a:off x="5183188" y="987426"/>
            <a:ext cx="6172200" cy="443201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a16="http://schemas.microsoft.com/office/drawing/2014/main" id="{5787E0CC-1A1C-4861-BDAF-EF4CC28760A5}"/>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7796542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6B795-4551-4892-BDA9-BB5EF646C6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987425"/>
            <a:ext cx="7008812" cy="47116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31CB76-B78C-4A20-84A9-69D867BB6E95}"/>
              </a:ext>
            </a:extLst>
          </p:cNvPr>
          <p:cNvSpPr>
            <a:spLocks noGrp="1"/>
          </p:cNvSpPr>
          <p:nvPr>
            <p:ph type="body" sz="half" idx="2"/>
          </p:nvPr>
        </p:nvSpPr>
        <p:spPr>
          <a:xfrm>
            <a:off x="839788" y="2057400"/>
            <a:ext cx="3932237" cy="33652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a16="http://schemas.microsoft.com/office/drawing/2014/main" id="{19E8ED20-8062-40E1-950F-CBE381994057}"/>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25336428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1_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6331"/>
            <a:ext cx="10515600" cy="739056"/>
          </a:xfrm>
        </p:spPr>
        <p:txBody>
          <a:bodyPr>
            <a:normAutofit/>
          </a:bodyPr>
          <a:lstStyle>
            <a:lvl1pPr>
              <a:defRPr sz="3600"/>
            </a:lvl1pPr>
          </a:lstStyle>
          <a:p>
            <a:r>
              <a:rPr lang="en-US"/>
              <a:t>Click to edit Master title style</a:t>
            </a:r>
          </a:p>
        </p:txBody>
      </p:sp>
      <p:grpSp>
        <p:nvGrpSpPr>
          <p:cNvPr id="3" name="Group 2">
            <a:extLst>
              <a:ext uri="{FF2B5EF4-FFF2-40B4-BE49-F238E27FC236}">
                <a16:creationId xmlns:a16="http://schemas.microsoft.com/office/drawing/2014/main" id="{AEDF2B47-7C58-458B-A014-B081B81A8D06}"/>
              </a:ext>
            </a:extLst>
          </p:cNvPr>
          <p:cNvGrpSpPr/>
          <p:nvPr userDrawn="1"/>
        </p:nvGrpSpPr>
        <p:grpSpPr>
          <a:xfrm>
            <a:off x="12578642" y="2"/>
            <a:ext cx="2196697" cy="1816099"/>
            <a:chOff x="12554553" y="1"/>
            <a:chExt cx="1647523" cy="1816099"/>
          </a:xfrm>
        </p:grpSpPr>
        <p:sp>
          <p:nvSpPr>
            <p:cNvPr id="4" name="Rectangle: Folded Corner 3">
              <a:extLst>
                <a:ext uri="{FF2B5EF4-FFF2-40B4-BE49-F238E27FC236}">
                  <a16:creationId xmlns:a16="http://schemas.microsoft.com/office/drawing/2014/main" id="{C7ACA455-4437-4416-A6F0-33D534A6AE9F}"/>
                </a:ext>
              </a:extLst>
            </p:cNvPr>
            <p:cNvSpPr/>
            <p:nvPr userDrawn="1"/>
          </p:nvSpPr>
          <p:spPr>
            <a:xfrm>
              <a:off x="12554553"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400">
                  <a:solidFill>
                    <a:schemeClr val="accent2">
                      <a:lumMod val="50000"/>
                    </a:schemeClr>
                  </a:solidFill>
                </a:rPr>
                <a:t>To insert your own icons*:</a:t>
              </a:r>
            </a:p>
            <a:p>
              <a:endParaRPr lang="en-US" sz="1400">
                <a:solidFill>
                  <a:schemeClr val="accent2">
                    <a:lumMod val="50000"/>
                  </a:schemeClr>
                </a:solidFill>
              </a:endParaRPr>
            </a:p>
            <a:p>
              <a:r>
                <a:rPr lang="en-US" sz="1400" b="1">
                  <a:solidFill>
                    <a:schemeClr val="accent2">
                      <a:lumMod val="50000"/>
                    </a:schemeClr>
                  </a:solidFill>
                </a:rPr>
                <a:t>Insert</a:t>
              </a:r>
              <a:r>
                <a:rPr lang="en-US" sz="1400">
                  <a:solidFill>
                    <a:schemeClr val="accent2">
                      <a:lumMod val="50000"/>
                    </a:schemeClr>
                  </a:solidFill>
                </a:rPr>
                <a:t> &gt;&gt; </a:t>
              </a:r>
              <a:r>
                <a:rPr lang="en-US" sz="1400" b="1">
                  <a:solidFill>
                    <a:schemeClr val="accent2">
                      <a:lumMod val="50000"/>
                    </a:schemeClr>
                  </a:solidFill>
                </a:rPr>
                <a:t>Icons</a:t>
              </a:r>
            </a:p>
            <a:p>
              <a:endParaRPr lang="en-US" sz="1400">
                <a:solidFill>
                  <a:schemeClr val="accent2">
                    <a:lumMod val="50000"/>
                  </a:schemeClr>
                </a:solidFill>
              </a:endParaRPr>
            </a:p>
            <a:p>
              <a:r>
                <a:rPr lang="en-US" sz="1200" i="1">
                  <a:solidFill>
                    <a:schemeClr val="accent2">
                      <a:lumMod val="50000"/>
                    </a:schemeClr>
                  </a:solidFill>
                </a:rPr>
                <a:t>(*Only available to Office 365 subscribers)</a:t>
              </a:r>
            </a:p>
          </p:txBody>
        </p:sp>
        <p:pic>
          <p:nvPicPr>
            <p:cNvPr id="5" name="Picture 4">
              <a:extLst>
                <a:ext uri="{FF2B5EF4-FFF2-40B4-BE49-F238E27FC236}">
                  <a16:creationId xmlns:a16="http://schemas.microsoft.com/office/drawing/2014/main" id="{7180DD64-6AC6-41B8-826F-6BE55763C657}"/>
                </a:ext>
              </a:extLst>
            </p:cNvPr>
            <p:cNvPicPr>
              <a:picLocks noChangeAspect="1"/>
            </p:cNvPicPr>
            <p:nvPr userDrawn="1"/>
          </p:nvPicPr>
          <p:blipFill>
            <a:blip r:embed="rId2"/>
            <a:stretch>
              <a:fillRect/>
            </a:stretch>
          </p:blipFill>
          <p:spPr>
            <a:xfrm>
              <a:off x="13802026" y="424090"/>
              <a:ext cx="400050" cy="657225"/>
            </a:xfrm>
            <a:prstGeom prst="rect">
              <a:avLst/>
            </a:prstGeom>
          </p:spPr>
        </p:pic>
      </p:grpSp>
    </p:spTree>
    <p:extLst>
      <p:ext uri="{BB962C8B-B14F-4D97-AF65-F5344CB8AC3E}">
        <p14:creationId xmlns:p14="http://schemas.microsoft.com/office/powerpoint/2010/main" val="3401659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No Symb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5EA91A-8332-4C79-8136-7F08F76C44D1}"/>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6"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22AF324E-1F35-4923-847A-B73AFBC314E5}"/>
              </a:ext>
            </a:extLst>
          </p:cNvPr>
          <p:cNvSpPr>
            <a:spLocks noGrp="1"/>
          </p:cNvSpPr>
          <p:nvPr>
            <p:ph sz="half" idx="11"/>
          </p:nvPr>
        </p:nvSpPr>
        <p:spPr>
          <a:xfrm>
            <a:off x="6315205" y="1825625"/>
            <a:ext cx="5038596" cy="35066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664661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B0BE-86DF-4F6D-9695-42F8739220CE}"/>
              </a:ext>
            </a:extLst>
          </p:cNvPr>
          <p:cNvSpPr>
            <a:spLocks noGrp="1"/>
          </p:cNvSpPr>
          <p:nvPr>
            <p:ph type="ctrTitle"/>
          </p:nvPr>
        </p:nvSpPr>
        <p:spPr>
          <a:xfrm>
            <a:off x="1524000" y="2764465"/>
            <a:ext cx="9144000" cy="786809"/>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1524000" y="2235754"/>
            <a:ext cx="9144000" cy="48086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3806592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38483208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EA91A-8332-4C79-8136-7F08F76C44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22AF324E-1F35-4923-847A-B73AFBC314E5}"/>
              </a:ext>
            </a:extLst>
          </p:cNvPr>
          <p:cNvSpPr>
            <a:spLocks noGrp="1"/>
          </p:cNvSpPr>
          <p:nvPr>
            <p:ph sz="half" idx="10"/>
          </p:nvPr>
        </p:nvSpPr>
        <p:spPr>
          <a:xfrm>
            <a:off x="6315205" y="1825625"/>
            <a:ext cx="5038596" cy="35066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37228768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B592-1A17-417A-8CFF-BB522123F0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ED4226-5D1B-4021-88D2-27DD3BCF68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ED2C9C-F314-4CCB-AAB0-F0B7CEDB96DB}"/>
              </a:ext>
            </a:extLst>
          </p:cNvPr>
          <p:cNvSpPr>
            <a:spLocks noGrp="1"/>
          </p:cNvSpPr>
          <p:nvPr>
            <p:ph sz="half" idx="2"/>
          </p:nvPr>
        </p:nvSpPr>
        <p:spPr>
          <a:xfrm>
            <a:off x="839788" y="2505075"/>
            <a:ext cx="5157787" cy="3043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CF2BD4-3099-4413-AE67-38243C7DB4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DC5FBB6-FB89-486F-9BF8-8F14C4D1ECC9}"/>
              </a:ext>
            </a:extLst>
          </p:cNvPr>
          <p:cNvSpPr>
            <a:spLocks noGrp="1"/>
          </p:cNvSpPr>
          <p:nvPr>
            <p:ph sz="quarter" idx="4"/>
          </p:nvPr>
        </p:nvSpPr>
        <p:spPr>
          <a:xfrm>
            <a:off x="6172200" y="2505075"/>
            <a:ext cx="5183188" cy="3043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316F23-07ED-43F0-9BD5-8F6398670BFD}"/>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3186546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6D77-332E-4483-AAB5-DD9F9EF0C479}"/>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10D8B378-6192-43BF-B31B-4835045A6C29}"/>
              </a:ext>
            </a:extLst>
          </p:cNvPr>
          <p:cNvSpPr>
            <a:spLocks noGrp="1"/>
          </p:cNvSpPr>
          <p:nvPr>
            <p:ph type="pic" sz="quarter" idx="10"/>
          </p:nvPr>
        </p:nvSpPr>
        <p:spPr>
          <a:xfrm>
            <a:off x="5608638" y="1849438"/>
            <a:ext cx="6583362" cy="3302000"/>
          </a:xfrm>
        </p:spPr>
        <p:txBody>
          <a:bodyPr/>
          <a:lstStyle/>
          <a:p>
            <a:endParaRPr lang="en-US"/>
          </a:p>
        </p:txBody>
      </p:sp>
      <p:sp>
        <p:nvSpPr>
          <p:cNvPr id="9" name="Text Placeholder 8">
            <a:extLst>
              <a:ext uri="{FF2B5EF4-FFF2-40B4-BE49-F238E27FC236}">
                <a16:creationId xmlns:a16="http://schemas.microsoft.com/office/drawing/2014/main" id="{048DB3A6-CCA2-4870-A323-033306F8F3D2}"/>
              </a:ext>
            </a:extLst>
          </p:cNvPr>
          <p:cNvSpPr>
            <a:spLocks noGrp="1"/>
          </p:cNvSpPr>
          <p:nvPr>
            <p:ph type="body" sz="quarter" idx="11"/>
          </p:nvPr>
        </p:nvSpPr>
        <p:spPr>
          <a:xfrm>
            <a:off x="838200" y="1849438"/>
            <a:ext cx="4578350" cy="330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20C9FC73-1847-4979-9B5D-D9E59F62D110}"/>
              </a:ext>
            </a:extLst>
          </p:cNvPr>
          <p:cNvSpPr>
            <a:spLocks noGrp="1"/>
          </p:cNvSpPr>
          <p:nvPr>
            <p:ph type="sldNum" sz="quarter" idx="12"/>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28378466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6ADA4-64EA-49CF-8707-2F0B6D4F17CB}"/>
              </a:ext>
            </a:extLst>
          </p:cNvPr>
          <p:cNvSpPr>
            <a:spLocks noGrp="1"/>
          </p:cNvSpPr>
          <p:nvPr>
            <p:ph idx="1"/>
          </p:nvPr>
        </p:nvSpPr>
        <p:spPr>
          <a:xfrm>
            <a:off x="5183188" y="987426"/>
            <a:ext cx="6172200" cy="443201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a16="http://schemas.microsoft.com/office/drawing/2014/main" id="{5787E0CC-1A1C-4861-BDAF-EF4CC28760A5}"/>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8595764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6B795-4551-4892-BDA9-BB5EF646C6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987425"/>
            <a:ext cx="7008812" cy="47116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31CB76-B78C-4A20-84A9-69D867BB6E95}"/>
              </a:ext>
            </a:extLst>
          </p:cNvPr>
          <p:cNvSpPr>
            <a:spLocks noGrp="1"/>
          </p:cNvSpPr>
          <p:nvPr>
            <p:ph type="body" sz="half" idx="2"/>
          </p:nvPr>
        </p:nvSpPr>
        <p:spPr>
          <a:xfrm>
            <a:off x="839788" y="2057400"/>
            <a:ext cx="3932237" cy="33652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a16="http://schemas.microsoft.com/office/drawing/2014/main" id="{19E8ED20-8062-40E1-950F-CBE381994057}"/>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38505163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4"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2080" y="696196"/>
            <a:ext cx="5599154" cy="731520"/>
          </a:xfrm>
          <a:prstGeom prst="rect">
            <a:avLst/>
          </a:prstGeom>
        </p:spPr>
      </p:pic>
      <p:sp>
        <p:nvSpPr>
          <p:cNvPr id="2" name="Title 1">
            <a:extLst>
              <a:ext uri="{FF2B5EF4-FFF2-40B4-BE49-F238E27FC236}">
                <a16:creationId xmlns:a16="http://schemas.microsoft.com/office/drawing/2014/main" id="{E769B0BE-86DF-4F6D-9695-42F8739220CE}"/>
              </a:ext>
            </a:extLst>
          </p:cNvPr>
          <p:cNvSpPr>
            <a:spLocks noGrp="1"/>
          </p:cNvSpPr>
          <p:nvPr>
            <p:ph type="ctrTitle"/>
          </p:nvPr>
        </p:nvSpPr>
        <p:spPr>
          <a:xfrm>
            <a:off x="4939748" y="1739900"/>
            <a:ext cx="6641949" cy="2573570"/>
          </a:xfrm>
        </p:spPr>
        <p:txBody>
          <a:bodyPr tIns="0" anchor="t">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4939749" y="4325765"/>
            <a:ext cx="6655352" cy="876808"/>
          </a:xfrm>
        </p:spPr>
        <p:txBody>
          <a:bodyPr lIns="457200" rIns="45720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body" sz="quarter" idx="12" hasCustomPrompt="1"/>
          </p:nvPr>
        </p:nvSpPr>
        <p:spPr>
          <a:xfrm>
            <a:off x="4939748" y="5202573"/>
            <a:ext cx="6642652" cy="460375"/>
          </a:xfrm>
        </p:spPr>
        <p:txBody>
          <a:bodyPr lIns="457200" rIns="457200">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Date</a:t>
            </a:r>
          </a:p>
        </p:txBody>
      </p:sp>
      <p:grpSp>
        <p:nvGrpSpPr>
          <p:cNvPr id="10" name="Group 9" descr="&quot;&quot;"/>
          <p:cNvGrpSpPr/>
          <p:nvPr userDrawn="1"/>
        </p:nvGrpSpPr>
        <p:grpSpPr>
          <a:xfrm>
            <a:off x="0" y="0"/>
            <a:ext cx="4939748" cy="6927574"/>
            <a:chOff x="0" y="0"/>
            <a:chExt cx="4939748" cy="6927574"/>
          </a:xfrm>
        </p:grpSpPr>
        <p:sp>
          <p:nvSpPr>
            <p:cNvPr id="8" name="Rectangle 7"/>
            <p:cNvSpPr/>
            <p:nvPr userDrawn="1"/>
          </p:nvSpPr>
          <p:spPr>
            <a:xfrm>
              <a:off x="0" y="0"/>
              <a:ext cx="4084983" cy="6927574"/>
            </a:xfrm>
            <a:prstGeom prst="rect">
              <a:avLst/>
            </a:prstGeom>
            <a:solidFill>
              <a:srgbClr val="00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1093304" y="1828800"/>
              <a:ext cx="3846444" cy="3846443"/>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a:p>
        </p:txBody>
      </p:sp>
      <p:sp>
        <p:nvSpPr>
          <p:cNvPr id="13" name="Picture Placeholder 12"/>
          <p:cNvSpPr>
            <a:spLocks noGrp="1"/>
          </p:cNvSpPr>
          <p:nvPr>
            <p:ph type="pic" sz="quarter" idx="11"/>
          </p:nvPr>
        </p:nvSpPr>
        <p:spPr>
          <a:xfrm>
            <a:off x="0" y="914400"/>
            <a:ext cx="4681538" cy="450215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4807944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7" name="Rectangle 6" descr="&quot;&quot;"/>
          <p:cNvSpPr/>
          <p:nvPr userDrawn="1"/>
        </p:nvSpPr>
        <p:spPr>
          <a:xfrm>
            <a:off x="0" y="691117"/>
            <a:ext cx="4939748" cy="5092996"/>
          </a:xfrm>
          <a:prstGeom prst="rect">
            <a:avLst/>
          </a:prstGeom>
          <a:solidFill>
            <a:srgbClr val="002F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684102"/>
            <a:ext cx="4939748" cy="1165963"/>
          </a:xfrm>
        </p:spPr>
        <p:txBody>
          <a:bodyPr lIns="457200" tIns="457200" rIns="457200" anchor="t">
            <a:normAutofit/>
          </a:bodyPr>
          <a:lstStyle>
            <a:lvl1pPr>
              <a:defRPr sz="4000">
                <a:solidFill>
                  <a:schemeClr val="bg1"/>
                </a:solidFill>
              </a:defRPr>
            </a:lvl1pPr>
          </a:lstStyle>
          <a:p>
            <a:r>
              <a:rPr lang="en-US"/>
              <a:t>Table of Contents</a:t>
            </a:r>
          </a:p>
        </p:txBody>
      </p:sp>
      <p:sp>
        <p:nvSpPr>
          <p:cNvPr id="9" name="Text Placeholder 8"/>
          <p:cNvSpPr>
            <a:spLocks noGrp="1"/>
          </p:cNvSpPr>
          <p:nvPr>
            <p:ph type="body" sz="quarter" idx="11"/>
          </p:nvPr>
        </p:nvSpPr>
        <p:spPr>
          <a:xfrm>
            <a:off x="0" y="1849438"/>
            <a:ext cx="4940300" cy="3935412"/>
          </a:xfrm>
        </p:spPr>
        <p:txBody>
          <a:bodyPr lIns="457200" tIns="228600" rIns="228600" bIns="22860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2"/>
          </p:nvPr>
        </p:nvSpPr>
        <p:spPr>
          <a:xfrm>
            <a:off x="6092825" y="0"/>
            <a:ext cx="6099175" cy="6858000"/>
          </a:xfrm>
        </p:spPr>
        <p:txBody>
          <a:bodyPr/>
          <a:lstStyle/>
          <a:p>
            <a:endParaRPr lang="en-US"/>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41870884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p:bg>
      <p:bgPr>
        <a:solidFill>
          <a:schemeClr val="bg1"/>
        </a:solidFill>
        <a:effectLst/>
      </p:bgPr>
    </p:bg>
    <p:spTree>
      <p:nvGrpSpPr>
        <p:cNvPr id="1" name=""/>
        <p:cNvGrpSpPr/>
        <p:nvPr/>
      </p:nvGrpSpPr>
      <p:grpSpPr>
        <a:xfrm>
          <a:off x="0" y="0"/>
          <a:ext cx="0" cy="0"/>
          <a:chOff x="0" y="0"/>
          <a:chExt cx="0" cy="0"/>
        </a:xfrm>
      </p:grpSpPr>
      <p:sp>
        <p:nvSpPr>
          <p:cNvPr id="8" name="Rectangle 7" descr="&quot;&quot;"/>
          <p:cNvSpPr/>
          <p:nvPr userDrawn="1"/>
        </p:nvSpPr>
        <p:spPr>
          <a:xfrm>
            <a:off x="0" y="0"/>
            <a:ext cx="12192000" cy="6927574"/>
          </a:xfrm>
          <a:prstGeom prst="rect">
            <a:avLst/>
          </a:prstGeom>
          <a:solidFill>
            <a:srgbClr val="00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descr="&quot;&quot;"/>
          <p:cNvSpPr/>
          <p:nvPr userDrawn="1"/>
        </p:nvSpPr>
        <p:spPr>
          <a:xfrm>
            <a:off x="1093304" y="1828800"/>
            <a:ext cx="3846444" cy="3846443"/>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Section #">
            <a:extLst>
              <a:ext uri="{FF2B5EF4-FFF2-40B4-BE49-F238E27FC236}">
                <a16:creationId xmlns:a16="http://schemas.microsoft.com/office/drawing/2014/main" id="{E769B0BE-86DF-4F6D-9695-42F8739220CE}"/>
              </a:ext>
            </a:extLst>
          </p:cNvPr>
          <p:cNvSpPr>
            <a:spLocks noGrp="1"/>
          </p:cNvSpPr>
          <p:nvPr>
            <p:ph type="ctrTitle" hasCustomPrompt="1"/>
          </p:nvPr>
        </p:nvSpPr>
        <p:spPr>
          <a:xfrm>
            <a:off x="4939748" y="1739901"/>
            <a:ext cx="7252252" cy="1143000"/>
          </a:xfrm>
        </p:spPr>
        <p:txBody>
          <a:bodyPr tIns="228600" anchor="t">
            <a:normAutofit/>
          </a:bodyPr>
          <a:lstStyle>
            <a:lvl1pPr algn="l">
              <a:defRPr sz="6000" u="sng" baseline="0">
                <a:solidFill>
                  <a:schemeClr val="bg1"/>
                </a:solidFill>
                <a:uFill>
                  <a:solidFill>
                    <a:schemeClr val="bg1"/>
                  </a:solidFill>
                </a:uFill>
              </a:defRPr>
            </a:lvl1pPr>
          </a:lstStyle>
          <a:p>
            <a:r>
              <a:rPr lang="en-US"/>
              <a:t>Section #</a:t>
            </a:r>
          </a:p>
        </p:txBody>
      </p:sp>
      <p:sp>
        <p:nvSpPr>
          <p:cNvPr id="3" name="Section Title">
            <a:extLst>
              <a:ext uri="{FF2B5EF4-FFF2-40B4-BE49-F238E27FC236}">
                <a16:creationId xmlns:a16="http://schemas.microsoft.com/office/drawing/2014/main" id="{236EB438-DCC4-4947-A9DA-38DDD07A07A6}"/>
              </a:ext>
            </a:extLst>
          </p:cNvPr>
          <p:cNvSpPr>
            <a:spLocks noGrp="1"/>
          </p:cNvSpPr>
          <p:nvPr>
            <p:ph type="subTitle" idx="1" hasCustomPrompt="1"/>
          </p:nvPr>
        </p:nvSpPr>
        <p:spPr>
          <a:xfrm>
            <a:off x="4939748" y="2882901"/>
            <a:ext cx="7252252" cy="2108200"/>
          </a:xfrm>
        </p:spPr>
        <p:txBody>
          <a:bodyPr lIns="457200" rIns="457200">
            <a:noAutofit/>
          </a:bodyPr>
          <a:lstStyle>
            <a:lvl1pPr marL="0" indent="0" algn="l">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Title</a:t>
            </a:r>
          </a:p>
        </p:txBody>
      </p:sp>
      <p:sp>
        <p:nvSpPr>
          <p:cNvPr id="20" name="Subtitle"/>
          <p:cNvSpPr>
            <a:spLocks noGrp="1"/>
          </p:cNvSpPr>
          <p:nvPr>
            <p:ph type="body" sz="quarter" idx="12" hasCustomPrompt="1"/>
          </p:nvPr>
        </p:nvSpPr>
        <p:spPr>
          <a:xfrm>
            <a:off x="4939748" y="4991100"/>
            <a:ext cx="7252252" cy="684143"/>
          </a:xfrm>
        </p:spPr>
        <p:txBody>
          <a:bodyPr lIns="457200" rIns="457200">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3" name="Picture Placeholder 12"/>
          <p:cNvSpPr>
            <a:spLocks noGrp="1"/>
          </p:cNvSpPr>
          <p:nvPr>
            <p:ph type="pic" sz="quarter" idx="11"/>
          </p:nvPr>
        </p:nvSpPr>
        <p:spPr>
          <a:xfrm>
            <a:off x="0" y="914400"/>
            <a:ext cx="4681538" cy="4502150"/>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110569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8" name="Title 1">
            <a:extLst>
              <a:ext uri="{FF2B5EF4-FFF2-40B4-BE49-F238E27FC236}">
                <a16:creationId xmlns:a16="http://schemas.microsoft.com/office/drawing/2014/main" id="{5DB2B592-1A17-417A-8CFF-BB522123F028}"/>
              </a:ext>
            </a:extLst>
          </p:cNvPr>
          <p:cNvSpPr>
            <a:spLocks noGrp="1"/>
          </p:cNvSpPr>
          <p:nvPr>
            <p:ph type="title"/>
          </p:nvPr>
        </p:nvSpPr>
        <p:spPr>
          <a:xfrm>
            <a:off x="839788" y="365125"/>
            <a:ext cx="10515600" cy="1325563"/>
          </a:xfrm>
          <a:prstGeom prst="rect">
            <a:avLst/>
          </a:prstGeom>
        </p:spPr>
        <p:txBody>
          <a:bodyPr anchor="ctr"/>
          <a:lstStyle/>
          <a:p>
            <a:r>
              <a:rPr lang="en-US"/>
              <a:t>Click to edit Master title style</a:t>
            </a:r>
          </a:p>
        </p:txBody>
      </p:sp>
      <p:sp>
        <p:nvSpPr>
          <p:cNvPr id="9" name="Text Placeholder 2">
            <a:extLst>
              <a:ext uri="{FF2B5EF4-FFF2-40B4-BE49-F238E27FC236}">
                <a16:creationId xmlns:a16="http://schemas.microsoft.com/office/drawing/2014/main" id="{7EED4226-5D1B-4021-88D2-27DD3BCF68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A2ED2C9C-F314-4CCB-AAB0-F0B7CEDB96DB}"/>
              </a:ext>
            </a:extLst>
          </p:cNvPr>
          <p:cNvSpPr>
            <a:spLocks noGrp="1"/>
          </p:cNvSpPr>
          <p:nvPr>
            <p:ph sz="half" idx="2"/>
          </p:nvPr>
        </p:nvSpPr>
        <p:spPr>
          <a:xfrm>
            <a:off x="839788" y="2505075"/>
            <a:ext cx="5157787" cy="304395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71CF2BD4-3099-4413-AE67-38243C7DB43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9DC5FBB6-FB89-486F-9BF8-8F14C4D1ECC9}"/>
              </a:ext>
            </a:extLst>
          </p:cNvPr>
          <p:cNvSpPr>
            <a:spLocks noGrp="1"/>
          </p:cNvSpPr>
          <p:nvPr>
            <p:ph sz="quarter" idx="4"/>
          </p:nvPr>
        </p:nvSpPr>
        <p:spPr>
          <a:xfrm>
            <a:off x="6172200" y="2505075"/>
            <a:ext cx="5183188" cy="304395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144989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Only One Area">
    <p:spTree>
      <p:nvGrpSpPr>
        <p:cNvPr id="1" name=""/>
        <p:cNvGrpSpPr/>
        <p:nvPr/>
      </p:nvGrpSpPr>
      <p:grpSpPr>
        <a:xfrm>
          <a:off x="0" y="0"/>
          <a:ext cx="0" cy="0"/>
          <a:chOff x="0" y="0"/>
          <a:chExt cx="0" cy="0"/>
        </a:xfrm>
      </p:grpSpPr>
      <p:pic>
        <p:nvPicPr>
          <p:cNvPr id="5"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a:p>
        </p:txBody>
      </p:sp>
      <p:sp>
        <p:nvSpPr>
          <p:cNvPr id="7" name="Text Placeholder 6"/>
          <p:cNvSpPr>
            <a:spLocks noGrp="1"/>
          </p:cNvSpPr>
          <p:nvPr>
            <p:ph type="body" sz="quarter" idx="11"/>
          </p:nvPr>
        </p:nvSpPr>
        <p:spPr>
          <a:xfrm>
            <a:off x="0" y="1828800"/>
            <a:ext cx="12192000" cy="4070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86789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Only Two Areas">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195EA91A-8332-4C79-8136-7F08F76C44D1}"/>
              </a:ext>
            </a:extLst>
          </p:cNvPr>
          <p:cNvSpPr>
            <a:spLocks noGrp="1"/>
          </p:cNvSpPr>
          <p:nvPr>
            <p:ph type="title"/>
          </p:nvPr>
        </p:nvSpPr>
        <p:spPr/>
        <p:txBody>
          <a:bodyPr/>
          <a:lstStyle/>
          <a:p>
            <a:r>
              <a:rPr lang="en-US"/>
              <a:t>Click to edit Master title style</a:t>
            </a:r>
          </a:p>
        </p:txBody>
      </p:sp>
      <p:sp>
        <p:nvSpPr>
          <p:cNvPr id="8" name="Text Placeholder Left"/>
          <p:cNvSpPr>
            <a:spLocks noGrp="1"/>
          </p:cNvSpPr>
          <p:nvPr>
            <p:ph type="body" sz="quarter" idx="12"/>
          </p:nvPr>
        </p:nvSpPr>
        <p:spPr>
          <a:xfrm>
            <a:off x="0" y="1828800"/>
            <a:ext cx="6065838"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Right"/>
          <p:cNvSpPr>
            <a:spLocks noGrp="1"/>
          </p:cNvSpPr>
          <p:nvPr>
            <p:ph type="body" sz="quarter" idx="13"/>
          </p:nvPr>
        </p:nvSpPr>
        <p:spPr>
          <a:xfrm>
            <a:off x="6096000" y="1828800"/>
            <a:ext cx="6096000"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4255788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Only One Over Two">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371600"/>
          </a:xfrm>
        </p:spPr>
        <p:txBody>
          <a:bodyPr/>
          <a:lstStyle/>
          <a:p>
            <a:r>
              <a:rPr lang="en-US"/>
              <a:t>Click to edit Master title style</a:t>
            </a:r>
          </a:p>
        </p:txBody>
      </p:sp>
      <p:sp>
        <p:nvSpPr>
          <p:cNvPr id="11" name="Text Placeholder Full"/>
          <p:cNvSpPr>
            <a:spLocks noGrp="1"/>
          </p:cNvSpPr>
          <p:nvPr>
            <p:ph type="body" sz="quarter" idx="12"/>
          </p:nvPr>
        </p:nvSpPr>
        <p:spPr>
          <a:xfrm>
            <a:off x="0" y="1371600"/>
            <a:ext cx="12192000" cy="1006475"/>
          </a:xfrm>
        </p:spPr>
        <p:txBody>
          <a:bodyPr/>
          <a:lstStyle>
            <a:lvl1pPr marL="0" indent="0">
              <a:buNone/>
              <a:defRPr/>
            </a:lvl1pPr>
          </a:lstStyle>
          <a:p>
            <a:pPr lvl="0"/>
            <a:r>
              <a:rPr lang="en-US"/>
              <a:t>Edit Master text styles</a:t>
            </a:r>
          </a:p>
        </p:txBody>
      </p:sp>
      <p:sp>
        <p:nvSpPr>
          <p:cNvPr id="3" name="Text Placeholder Left"/>
          <p:cNvSpPr>
            <a:spLocks noGrp="1"/>
          </p:cNvSpPr>
          <p:nvPr>
            <p:ph type="body" sz="quarter" idx="13"/>
          </p:nvPr>
        </p:nvSpPr>
        <p:spPr>
          <a:xfrm>
            <a:off x="0" y="2378075"/>
            <a:ext cx="6065838" cy="3473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Right"/>
          <p:cNvSpPr>
            <a:spLocks noGrp="1"/>
          </p:cNvSpPr>
          <p:nvPr>
            <p:ph type="body" sz="quarter" idx="14"/>
          </p:nvPr>
        </p:nvSpPr>
        <p:spPr>
          <a:xfrm>
            <a:off x="6065838" y="2378075"/>
            <a:ext cx="6126162" cy="3473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41472311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Ov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12192000" cy="1371600"/>
          </a:xfrm>
        </p:spPr>
        <p:txBody>
          <a:bodyPr/>
          <a:lstStyle/>
          <a:p>
            <a:r>
              <a:rPr lang="en-US"/>
              <a:t>Click to edit Master title style</a:t>
            </a:r>
          </a:p>
        </p:txBody>
      </p:sp>
      <p:sp>
        <p:nvSpPr>
          <p:cNvPr id="5" name="Text Placeholder 4"/>
          <p:cNvSpPr>
            <a:spLocks noGrp="1"/>
          </p:cNvSpPr>
          <p:nvPr>
            <p:ph type="body" sz="quarter" idx="12"/>
          </p:nvPr>
        </p:nvSpPr>
        <p:spPr>
          <a:xfrm>
            <a:off x="0" y="1371600"/>
            <a:ext cx="12192000" cy="896938"/>
          </a:xfrm>
        </p:spPr>
        <p:txBody>
          <a:bodyPr/>
          <a:lstStyle>
            <a:lvl1pPr marL="0" indent="0">
              <a:buNone/>
              <a:defRPr/>
            </a:lvl1pPr>
          </a:lstStyle>
          <a:p>
            <a:pPr lvl="0"/>
            <a:r>
              <a:rPr lang="en-US"/>
              <a:t>Edit Master text styles</a:t>
            </a:r>
          </a:p>
        </p:txBody>
      </p:sp>
      <p:sp>
        <p:nvSpPr>
          <p:cNvPr id="9" name="Content Placeholder 8"/>
          <p:cNvSpPr>
            <a:spLocks noGrp="1"/>
          </p:cNvSpPr>
          <p:nvPr>
            <p:ph sz="quarter" idx="11" hasCustomPrompt="1"/>
          </p:nvPr>
        </p:nvSpPr>
        <p:spPr>
          <a:xfrm>
            <a:off x="609600" y="2269120"/>
            <a:ext cx="10972800" cy="3701468"/>
          </a:xfrm>
        </p:spPr>
        <p:txBody>
          <a:bodyPr/>
          <a:lstStyle>
            <a:lvl1pPr marL="0" indent="0">
              <a:buNone/>
              <a:defRPr/>
            </a:lvl1pPr>
          </a:lstStyle>
          <a:p>
            <a:pPr lvl="0"/>
            <a:r>
              <a:rPr lang="en-US"/>
              <a:t>Insert Photo, Graph or Chart</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26285591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 Small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6D77-332E-4483-AAB5-DD9F9EF0C479}"/>
              </a:ext>
            </a:extLst>
          </p:cNvPr>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3"/>
          </p:nvPr>
        </p:nvSpPr>
        <p:spPr>
          <a:xfrm>
            <a:off x="0" y="1832610"/>
            <a:ext cx="6035675"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hasCustomPrompt="1"/>
          </p:nvPr>
        </p:nvSpPr>
        <p:spPr>
          <a:xfrm>
            <a:off x="6035675" y="1828800"/>
            <a:ext cx="5486400" cy="4023360"/>
          </a:xfrm>
        </p:spPr>
        <p:txBody>
          <a:bodyPr rIns="0"/>
          <a:lstStyle>
            <a:lvl1pPr marL="0" indent="0">
              <a:buNone/>
              <a:defRPr baseline="0"/>
            </a:lvl1pPr>
          </a:lstStyle>
          <a:p>
            <a:pPr lvl="0"/>
            <a:r>
              <a:rPr lang="en-US"/>
              <a:t>Insert Photo, Graph, or Chart</a:t>
            </a:r>
          </a:p>
        </p:txBody>
      </p:sp>
      <p:sp>
        <p:nvSpPr>
          <p:cNvPr id="3" name="Slide Number Placeholder 2">
            <a:extLst>
              <a:ext uri="{FF2B5EF4-FFF2-40B4-BE49-F238E27FC236}">
                <a16:creationId xmlns:a16="http://schemas.microsoft.com/office/drawing/2014/main" id="{20C9FC73-1847-4979-9B5D-D9E59F62D110}"/>
              </a:ext>
            </a:extLst>
          </p:cNvPr>
          <p:cNvSpPr>
            <a:spLocks noGrp="1"/>
          </p:cNvSpPr>
          <p:nvPr>
            <p:ph type="sldNum" sz="quarter" idx="12"/>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0609407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 Large Content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6126480" cy="1825625"/>
          </a:xfrm>
        </p:spPr>
        <p:txBody>
          <a:bodyPr lIns="457200" tIns="457200" rIns="228600" bIns="228600" anchor="t" anchorCtr="0"/>
          <a:lstStyle/>
          <a:p>
            <a:r>
              <a:rPr lang="en-US"/>
              <a:t>Click to edit Master title style</a:t>
            </a:r>
          </a:p>
        </p:txBody>
      </p:sp>
      <p:sp>
        <p:nvSpPr>
          <p:cNvPr id="6" name="Text Placeholder 5"/>
          <p:cNvSpPr>
            <a:spLocks noGrp="1"/>
          </p:cNvSpPr>
          <p:nvPr>
            <p:ph type="body" sz="quarter" idx="12"/>
          </p:nvPr>
        </p:nvSpPr>
        <p:spPr>
          <a:xfrm>
            <a:off x="0" y="1825625"/>
            <a:ext cx="6126163"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1" hasCustomPrompt="1"/>
          </p:nvPr>
        </p:nvSpPr>
        <p:spPr>
          <a:xfrm>
            <a:off x="6126163" y="495300"/>
            <a:ext cx="5486400" cy="5486400"/>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15855333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 Large Content Le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D06E9A-B34F-4B71-A6B8-D8968C12E8E9}"/>
              </a:ext>
            </a:extLst>
          </p:cNvPr>
          <p:cNvSpPr>
            <a:spLocks noGrp="1"/>
          </p:cNvSpPr>
          <p:nvPr>
            <p:ph type="title"/>
          </p:nvPr>
        </p:nvSpPr>
        <p:spPr>
          <a:xfrm>
            <a:off x="6065520" y="-1"/>
            <a:ext cx="6126480" cy="1825625"/>
          </a:xfrm>
        </p:spPr>
        <p:txBody>
          <a:bodyPr lIns="457200" tIns="457200" rIns="228600" bIns="228600" anchor="t" anchorCtr="0"/>
          <a:lstStyle/>
          <a:p>
            <a:r>
              <a:rPr lang="en-US"/>
              <a:t>Click to edit Master title style</a:t>
            </a:r>
          </a:p>
        </p:txBody>
      </p:sp>
      <p:sp>
        <p:nvSpPr>
          <p:cNvPr id="4" name="Text Placeholder 3"/>
          <p:cNvSpPr>
            <a:spLocks noGrp="1"/>
          </p:cNvSpPr>
          <p:nvPr>
            <p:ph type="body" sz="quarter" idx="12"/>
          </p:nvPr>
        </p:nvSpPr>
        <p:spPr>
          <a:xfrm>
            <a:off x="6065838" y="1825625"/>
            <a:ext cx="6126162"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quarter" idx="11" hasCustomPrompt="1"/>
          </p:nvPr>
        </p:nvSpPr>
        <p:spPr>
          <a:xfrm>
            <a:off x="558800" y="495300"/>
            <a:ext cx="5486400" cy="5486400"/>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32106917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 Full Length Content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6092825" cy="1825625"/>
          </a:xfrm>
        </p:spPr>
        <p:txBody>
          <a:bodyPr lIns="457200" tIns="457200" rIns="228600" bIns="228600" anchor="t" anchorCtr="0"/>
          <a:lstStyle/>
          <a:p>
            <a:r>
              <a:rPr lang="en-US"/>
              <a:t>Click to edit Master title style</a:t>
            </a:r>
          </a:p>
        </p:txBody>
      </p:sp>
      <p:sp>
        <p:nvSpPr>
          <p:cNvPr id="4" name="Text Placeholder 3"/>
          <p:cNvSpPr>
            <a:spLocks noGrp="1"/>
          </p:cNvSpPr>
          <p:nvPr>
            <p:ph type="body" sz="quarter" idx="13"/>
          </p:nvPr>
        </p:nvSpPr>
        <p:spPr>
          <a:xfrm>
            <a:off x="0" y="1825625"/>
            <a:ext cx="6092825" cy="4054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4" hasCustomPrompt="1"/>
          </p:nvPr>
        </p:nvSpPr>
        <p:spPr>
          <a:xfrm>
            <a:off x="6092825" y="0"/>
            <a:ext cx="6099175" cy="6858000"/>
          </a:xfrm>
        </p:spPr>
        <p:txBody>
          <a:bodyPr/>
          <a:lstStyle>
            <a:lvl1pPr marL="0" indent="0">
              <a:buNone/>
              <a:defRPr baseline="0"/>
            </a:lvl1pPr>
          </a:lstStyle>
          <a:p>
            <a:pPr lvl="0"/>
            <a:r>
              <a:rPr lang="en-US"/>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41092881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over 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371600"/>
          </a:xfrm>
        </p:spPr>
        <p:txBody>
          <a:bodyPr/>
          <a:lstStyle/>
          <a:p>
            <a:r>
              <a:rPr lang="en-US"/>
              <a:t>Click to edit Master title style</a:t>
            </a:r>
          </a:p>
        </p:txBody>
      </p:sp>
      <p:sp>
        <p:nvSpPr>
          <p:cNvPr id="11" name="Text Placeholder 8"/>
          <p:cNvSpPr>
            <a:spLocks noGrp="1"/>
          </p:cNvSpPr>
          <p:nvPr>
            <p:ph type="body" sz="quarter" idx="12"/>
          </p:nvPr>
        </p:nvSpPr>
        <p:spPr>
          <a:xfrm>
            <a:off x="0" y="1371600"/>
            <a:ext cx="12192000" cy="1006475"/>
          </a:xfrm>
        </p:spPr>
        <p:txBody>
          <a:bodyPr/>
          <a:lstStyle>
            <a:lvl1pPr marL="0" indent="0">
              <a:buNone/>
              <a:defRPr/>
            </a:lvl1pPr>
          </a:lstStyle>
          <a:p>
            <a:pPr lvl="0"/>
            <a:r>
              <a:rPr lang="en-US"/>
              <a:t>Edit Master text styles</a:t>
            </a:r>
          </a:p>
        </p:txBody>
      </p:sp>
      <p:sp>
        <p:nvSpPr>
          <p:cNvPr id="9" name="Content Placeholder 2">
            <a:extLst>
              <a:ext uri="{FF2B5EF4-FFF2-40B4-BE49-F238E27FC236}">
                <a16:creationId xmlns:a16="http://schemas.microsoft.com/office/drawing/2014/main" id="{73D75CB0-1620-4CBC-ADDE-31A28A930E41}"/>
              </a:ext>
            </a:extLst>
          </p:cNvPr>
          <p:cNvSpPr>
            <a:spLocks noGrp="1"/>
          </p:cNvSpPr>
          <p:nvPr>
            <p:ph sz="half" idx="1" hasCustomPrompt="1"/>
          </p:nvPr>
        </p:nvSpPr>
        <p:spPr>
          <a:xfrm>
            <a:off x="660400" y="2377440"/>
            <a:ext cx="5394960" cy="3474720"/>
          </a:xfrm>
        </p:spPr>
        <p:txBody>
          <a:bodyPr lIns="0" rIns="685800"/>
          <a:lstStyle>
            <a:lvl1pPr marL="0" indent="0">
              <a:buNone/>
              <a:defRPr/>
            </a:lvl1pPr>
          </a:lstStyle>
          <a:p>
            <a:pPr lvl="0"/>
            <a:r>
              <a:rPr lang="en-US"/>
              <a:t>Insert Photo, Graph or Chart</a:t>
            </a:r>
          </a:p>
        </p:txBody>
      </p:sp>
      <p:sp>
        <p:nvSpPr>
          <p:cNvPr id="10" name="Content Placeholder 2">
            <a:extLst>
              <a:ext uri="{FF2B5EF4-FFF2-40B4-BE49-F238E27FC236}">
                <a16:creationId xmlns:a16="http://schemas.microsoft.com/office/drawing/2014/main" id="{22AF324E-1F35-4923-847A-B73AFBC314E5}"/>
              </a:ext>
            </a:extLst>
          </p:cNvPr>
          <p:cNvSpPr>
            <a:spLocks noGrp="1"/>
          </p:cNvSpPr>
          <p:nvPr>
            <p:ph sz="half" idx="10" hasCustomPrompt="1"/>
          </p:nvPr>
        </p:nvSpPr>
        <p:spPr>
          <a:xfrm>
            <a:off x="6065520" y="2377440"/>
            <a:ext cx="5486400" cy="3474720"/>
          </a:xfrm>
        </p:spPr>
        <p:txBody>
          <a:bodyPr lIns="0"/>
          <a:lstStyle>
            <a:lvl1pPr marL="0" indent="0">
              <a:buNone/>
              <a:defRPr/>
            </a:lvl1pPr>
          </a:lstStyle>
          <a:p>
            <a:pPr lvl="0"/>
            <a:r>
              <a:rPr lang="en-US"/>
              <a:t>Insert Photo, Graph or Chart</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27588468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828800"/>
          </a:xfrm>
        </p:spPr>
        <p:txBody>
          <a:bodyPr/>
          <a:lstStyle/>
          <a:p>
            <a:r>
              <a:rPr lang="en-US"/>
              <a:t>Click to edit Master title style</a:t>
            </a:r>
          </a:p>
        </p:txBody>
      </p:sp>
      <p:sp>
        <p:nvSpPr>
          <p:cNvPr id="3" name="Text Placeholder Left">
            <a:extLst>
              <a:ext uri="{FF2B5EF4-FFF2-40B4-BE49-F238E27FC236}">
                <a16:creationId xmlns:a16="http://schemas.microsoft.com/office/drawing/2014/main" id="{7EED4226-5D1B-4021-88D2-27DD3BCF68F2}"/>
              </a:ext>
            </a:extLst>
          </p:cNvPr>
          <p:cNvSpPr>
            <a:spLocks noGrp="1"/>
          </p:cNvSpPr>
          <p:nvPr>
            <p:ph type="body" idx="1"/>
          </p:nvPr>
        </p:nvSpPr>
        <p:spPr>
          <a:xfrm>
            <a:off x="-1" y="1828800"/>
            <a:ext cx="60350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Content Placeholder Left">
            <a:extLst>
              <a:ext uri="{FF2B5EF4-FFF2-40B4-BE49-F238E27FC236}">
                <a16:creationId xmlns:a16="http://schemas.microsoft.com/office/drawing/2014/main" id="{73D75CB0-1620-4CBC-ADDE-31A28A930E41}"/>
              </a:ext>
            </a:extLst>
          </p:cNvPr>
          <p:cNvSpPr>
            <a:spLocks noGrp="1"/>
          </p:cNvSpPr>
          <p:nvPr>
            <p:ph sz="half" idx="11" hasCustomPrompt="1"/>
          </p:nvPr>
        </p:nvSpPr>
        <p:spPr>
          <a:xfrm>
            <a:off x="0" y="2663825"/>
            <a:ext cx="6035040" cy="3200400"/>
          </a:xfrm>
        </p:spPr>
        <p:txBody>
          <a:bodyPr rIns="685800"/>
          <a:lstStyle>
            <a:lvl1pPr marL="0" indent="0">
              <a:buNone/>
              <a:defRPr/>
            </a:lvl1pPr>
          </a:lstStyle>
          <a:p>
            <a:pPr lvl="0"/>
            <a:r>
              <a:rPr lang="en-US"/>
              <a:t>Insert Photo, Graph or Chart</a:t>
            </a:r>
          </a:p>
          <a:p>
            <a:pPr lvl="0"/>
            <a:endParaRPr lang="en-US"/>
          </a:p>
        </p:txBody>
      </p:sp>
      <p:sp>
        <p:nvSpPr>
          <p:cNvPr id="5" name="Text Placeholder Right">
            <a:extLst>
              <a:ext uri="{FF2B5EF4-FFF2-40B4-BE49-F238E27FC236}">
                <a16:creationId xmlns:a16="http://schemas.microsoft.com/office/drawing/2014/main" id="{71CF2BD4-3099-4413-AE67-38243C7DB435}"/>
              </a:ext>
            </a:extLst>
          </p:cNvPr>
          <p:cNvSpPr>
            <a:spLocks noGrp="1"/>
          </p:cNvSpPr>
          <p:nvPr>
            <p:ph type="body" sz="quarter" idx="3"/>
          </p:nvPr>
        </p:nvSpPr>
        <p:spPr>
          <a:xfrm>
            <a:off x="6065520" y="1828800"/>
            <a:ext cx="61264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Right">
            <a:extLst>
              <a:ext uri="{FF2B5EF4-FFF2-40B4-BE49-F238E27FC236}">
                <a16:creationId xmlns:a16="http://schemas.microsoft.com/office/drawing/2014/main" id="{22AF324E-1F35-4923-847A-B73AFBC314E5}"/>
              </a:ext>
            </a:extLst>
          </p:cNvPr>
          <p:cNvSpPr>
            <a:spLocks noGrp="1"/>
          </p:cNvSpPr>
          <p:nvPr>
            <p:ph sz="half" idx="12" hasCustomPrompt="1"/>
          </p:nvPr>
        </p:nvSpPr>
        <p:spPr>
          <a:xfrm>
            <a:off x="6065520" y="2663825"/>
            <a:ext cx="6126480" cy="3200400"/>
          </a:xfrm>
        </p:spPr>
        <p:txBody>
          <a:bodyPr lIns="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Photo, Graph or Chart</a:t>
            </a:r>
          </a:p>
        </p:txBody>
      </p:sp>
      <p:sp>
        <p:nvSpPr>
          <p:cNvPr id="7" name="Slide Number Placeholder 6">
            <a:extLst>
              <a:ext uri="{FF2B5EF4-FFF2-40B4-BE49-F238E27FC236}">
                <a16:creationId xmlns:a16="http://schemas.microsoft.com/office/drawing/2014/main" id="{2C316F23-07ED-43F0-9BD5-8F6398670BFD}"/>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794123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13" name="Title 1">
            <a:extLst>
              <a:ext uri="{FF2B5EF4-FFF2-40B4-BE49-F238E27FC236}">
                <a16:creationId xmlns:a16="http://schemas.microsoft.com/office/drawing/2014/main" id="{3FA06D77-332E-4483-AAB5-DD9F9EF0C47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15" name="Text Placeholder 8">
            <a:extLst>
              <a:ext uri="{FF2B5EF4-FFF2-40B4-BE49-F238E27FC236}">
                <a16:creationId xmlns:a16="http://schemas.microsoft.com/office/drawing/2014/main" id="{048DB3A6-CCA2-4870-A323-033306F8F3D2}"/>
              </a:ext>
            </a:extLst>
          </p:cNvPr>
          <p:cNvSpPr>
            <a:spLocks noGrp="1"/>
          </p:cNvSpPr>
          <p:nvPr>
            <p:ph type="body" sz="quarter" idx="12"/>
          </p:nvPr>
        </p:nvSpPr>
        <p:spPr>
          <a:xfrm>
            <a:off x="838200" y="1849438"/>
            <a:ext cx="4578350" cy="330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6">
            <a:extLst>
              <a:ext uri="{FF2B5EF4-FFF2-40B4-BE49-F238E27FC236}">
                <a16:creationId xmlns:a16="http://schemas.microsoft.com/office/drawing/2014/main" id="{10D8B378-6192-43BF-B31B-4835045A6C29}"/>
              </a:ext>
            </a:extLst>
          </p:cNvPr>
          <p:cNvSpPr>
            <a:spLocks noGrp="1"/>
          </p:cNvSpPr>
          <p:nvPr>
            <p:ph type="pic" sz="quarter" idx="11"/>
          </p:nvPr>
        </p:nvSpPr>
        <p:spPr>
          <a:xfrm>
            <a:off x="5608638" y="1849438"/>
            <a:ext cx="6583362" cy="3302000"/>
          </a:xfrm>
          <a:prstGeom prst="rect">
            <a:avLst/>
          </a:prstGeom>
        </p:spPr>
        <p:txBody>
          <a:bodyPr/>
          <a:lstStyle/>
          <a:p>
            <a:r>
              <a:rPr lang="en-US"/>
              <a:t>Click icon to add picture</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6797864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solidFill>
            <a:srgbClr val="002F6D"/>
          </a:solidFill>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solidFill>
            <a:srgbClr val="002F6D"/>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7E76ADA4-64EA-49CF-8707-2F0B6D4F17CB}"/>
              </a:ext>
            </a:extLst>
          </p:cNvPr>
          <p:cNvSpPr>
            <a:spLocks noGrp="1"/>
          </p:cNvSpPr>
          <p:nvPr>
            <p:ph idx="1" hasCustomPrompt="1"/>
          </p:nvPr>
        </p:nvSpPr>
        <p:spPr>
          <a:xfrm>
            <a:off x="5183188" y="1091596"/>
            <a:ext cx="6172200" cy="44320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lvl="0"/>
            <a:r>
              <a:rPr lang="en-US"/>
              <a:t>Insert Photo, Graph or Chart</a:t>
            </a:r>
          </a:p>
        </p:txBody>
      </p:sp>
      <p:sp>
        <p:nvSpPr>
          <p:cNvPr id="5" name="Slide Number Placeholder 4">
            <a:extLst>
              <a:ext uri="{FF2B5EF4-FFF2-40B4-BE49-F238E27FC236}">
                <a16:creationId xmlns:a16="http://schemas.microsoft.com/office/drawing/2014/main" id="{5787E0CC-1A1C-4861-BDAF-EF4CC28760A5}"/>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5328310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G Picture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solidFill>
            <a:srgbClr val="002F6D"/>
          </a:solidFill>
        </p:spPr>
        <p:txBody>
          <a:bodyPr anchor="b"/>
          <a:lstStyle>
            <a:lvl1pPr>
              <a:defRPr sz="3200">
                <a:solidFill>
                  <a:schemeClr val="bg1"/>
                </a:solidFill>
              </a:defRPr>
            </a:lvl1pPr>
          </a:lstStyle>
          <a:p>
            <a:r>
              <a:rPr lang="en-US"/>
              <a:t>Click to edit Master title style</a:t>
            </a:r>
          </a:p>
        </p:txBody>
      </p:sp>
      <p:sp>
        <p:nvSpPr>
          <p:cNvPr id="7"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solidFill>
            <a:srgbClr val="002F6D"/>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457200"/>
            <a:ext cx="6400800" cy="50664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Slide Number Placeholder 4">
            <a:extLst>
              <a:ext uri="{FF2B5EF4-FFF2-40B4-BE49-F238E27FC236}">
                <a16:creationId xmlns:a16="http://schemas.microsoft.com/office/drawing/2014/main" id="{19E8ED20-8062-40E1-950F-CBE381994057}"/>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5049184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nd Slide Option 1">
    <p:spTree>
      <p:nvGrpSpPr>
        <p:cNvPr id="1" name=""/>
        <p:cNvGrpSpPr/>
        <p:nvPr/>
      </p:nvGrpSpPr>
      <p:grpSpPr>
        <a:xfrm>
          <a:off x="0" y="0"/>
          <a:ext cx="0" cy="0"/>
          <a:chOff x="0" y="0"/>
          <a:chExt cx="0" cy="0"/>
        </a:xfrm>
      </p:grpSpPr>
      <p:sp>
        <p:nvSpPr>
          <p:cNvPr id="4" name="Rectangle 3" descr="&quot;&quot;"/>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descr="&quot;&quot;"/>
          <p:cNvSpPr/>
          <p:nvPr userDrawn="1"/>
        </p:nvSpPr>
        <p:spPr>
          <a:xfrm>
            <a:off x="467139" y="1003852"/>
            <a:ext cx="5267739" cy="5257800"/>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Picture Placeholder 7"/>
          <p:cNvSpPr>
            <a:spLocks noGrp="1"/>
          </p:cNvSpPr>
          <p:nvPr>
            <p:ph type="pic" sz="quarter" idx="11"/>
          </p:nvPr>
        </p:nvSpPr>
        <p:spPr>
          <a:xfrm>
            <a:off x="0" y="560388"/>
            <a:ext cx="5267325" cy="5278437"/>
          </a:xfrm>
        </p:spPr>
        <p:txBody>
          <a:bodyPr/>
          <a:lstStyle>
            <a:lvl1pPr>
              <a:defRPr>
                <a:solidFill>
                  <a:schemeClr val="bg1"/>
                </a:solidFill>
              </a:defRPr>
            </a:lvl1pPr>
          </a:lstStyle>
          <a:p>
            <a:endParaRPr lang="en-US"/>
          </a:p>
        </p:txBody>
      </p:sp>
      <p:pic>
        <p:nvPicPr>
          <p:cNvPr id="9"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0396" y="1219752"/>
            <a:ext cx="3146086" cy="1188720"/>
          </a:xfrm>
          <a:prstGeom prst="rect">
            <a:avLst/>
          </a:prstGeom>
        </p:spPr>
      </p:pic>
      <p:sp>
        <p:nvSpPr>
          <p:cNvPr id="10" name="Thank You"/>
          <p:cNvSpPr txBox="1"/>
          <p:nvPr userDrawn="1"/>
        </p:nvSpPr>
        <p:spPr>
          <a:xfrm>
            <a:off x="5734878" y="2805043"/>
            <a:ext cx="6457122" cy="707886"/>
          </a:xfrm>
          <a:prstGeom prst="rect">
            <a:avLst/>
          </a:prstGeom>
          <a:noFill/>
        </p:spPr>
        <p:txBody>
          <a:bodyPr wrap="square" rtlCol="0">
            <a:spAutoFit/>
          </a:bodyPr>
          <a:lstStyle/>
          <a:p>
            <a:pPr algn="ctr"/>
            <a:r>
              <a:rPr lang="en-US" sz="4000" b="0">
                <a:solidFill>
                  <a:schemeClr val="bg1"/>
                </a:solidFill>
              </a:rPr>
              <a:t>Thank you!</a:t>
            </a:r>
          </a:p>
        </p:txBody>
      </p:sp>
      <p:sp>
        <p:nvSpPr>
          <p:cNvPr id="12" name="Content Placeholder 11"/>
          <p:cNvSpPr>
            <a:spLocks noGrp="1"/>
          </p:cNvSpPr>
          <p:nvPr>
            <p:ph sz="quarter" idx="12"/>
          </p:nvPr>
        </p:nvSpPr>
        <p:spPr>
          <a:xfrm>
            <a:off x="5735638" y="3956392"/>
            <a:ext cx="6456362" cy="1427855"/>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lvl4pPr>
            <a:lvl5pPr marL="1828800" indent="0" algn="ctr">
              <a:buNone/>
              <a:defRPr/>
            </a:lvl5pPr>
          </a:lstStyle>
          <a:p>
            <a:pPr lvl="0"/>
            <a:r>
              <a:rPr lang="en-US"/>
              <a:t>Edit Master text styles</a:t>
            </a:r>
          </a:p>
          <a:p>
            <a:pPr lvl="1"/>
            <a:r>
              <a:rPr lang="en-US"/>
              <a:t>Second level</a:t>
            </a:r>
          </a:p>
          <a:p>
            <a:pPr lvl="2"/>
            <a:r>
              <a:rPr lang="en-US"/>
              <a:t>Third level</a:t>
            </a:r>
          </a:p>
        </p:txBody>
      </p:sp>
      <p:sp>
        <p:nvSpPr>
          <p:cNvPr id="13" name="Web Address"/>
          <p:cNvSpPr txBox="1"/>
          <p:nvPr userDrawn="1"/>
        </p:nvSpPr>
        <p:spPr>
          <a:xfrm>
            <a:off x="5735638" y="5765800"/>
            <a:ext cx="6557962" cy="368300"/>
          </a:xfrm>
          <a:prstGeom prst="rect">
            <a:avLst/>
          </a:prstGeom>
          <a:noFill/>
        </p:spPr>
        <p:txBody>
          <a:bodyPr wrap="square" lIns="685800" rIns="685800" rtlCol="0">
            <a:spAutoFit/>
          </a:bodyPr>
          <a:lstStyle/>
          <a:p>
            <a:pPr algn="ctr"/>
            <a:r>
              <a:rPr lang="en-US">
                <a:solidFill>
                  <a:schemeClr val="bg1"/>
                </a:solidFill>
              </a:rPr>
              <a:t>www.cccco.edu</a:t>
            </a:r>
          </a:p>
        </p:txBody>
      </p:sp>
      <p:sp>
        <p:nvSpPr>
          <p:cNvPr id="3" name="Slide Number Placeholder 2"/>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1151716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nd Slide Option 2">
    <p:spTree>
      <p:nvGrpSpPr>
        <p:cNvPr id="1" name=""/>
        <p:cNvGrpSpPr/>
        <p:nvPr/>
      </p:nvGrpSpPr>
      <p:grpSpPr>
        <a:xfrm>
          <a:off x="0" y="0"/>
          <a:ext cx="0" cy="0"/>
          <a:chOff x="0" y="0"/>
          <a:chExt cx="0" cy="0"/>
        </a:xfrm>
      </p:grpSpPr>
      <p:sp>
        <p:nvSpPr>
          <p:cNvPr id="4" name="Rectangle 3" descr="&quot;&quot;"/>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7775" y="1379163"/>
            <a:ext cx="9696450" cy="1266825"/>
          </a:xfrm>
          <a:prstGeom prst="rect">
            <a:avLst/>
          </a:prstGeom>
        </p:spPr>
      </p:pic>
      <p:sp>
        <p:nvSpPr>
          <p:cNvPr id="10" name="Thank You"/>
          <p:cNvSpPr txBox="1"/>
          <p:nvPr userDrawn="1"/>
        </p:nvSpPr>
        <p:spPr>
          <a:xfrm>
            <a:off x="0" y="2805043"/>
            <a:ext cx="12192000" cy="707886"/>
          </a:xfrm>
          <a:prstGeom prst="rect">
            <a:avLst/>
          </a:prstGeom>
          <a:noFill/>
        </p:spPr>
        <p:txBody>
          <a:bodyPr wrap="square" rtlCol="0">
            <a:spAutoFit/>
          </a:bodyPr>
          <a:lstStyle/>
          <a:p>
            <a:pPr algn="ctr"/>
            <a:r>
              <a:rPr lang="en-US" sz="4000" b="0">
                <a:solidFill>
                  <a:schemeClr val="bg1"/>
                </a:solidFill>
              </a:rPr>
              <a:t>Thank you!</a:t>
            </a:r>
          </a:p>
        </p:txBody>
      </p:sp>
      <p:sp>
        <p:nvSpPr>
          <p:cNvPr id="12" name="Content Placeholder 11"/>
          <p:cNvSpPr>
            <a:spLocks noGrp="1"/>
          </p:cNvSpPr>
          <p:nvPr>
            <p:ph sz="quarter" idx="12"/>
          </p:nvPr>
        </p:nvSpPr>
        <p:spPr>
          <a:xfrm>
            <a:off x="0" y="3956392"/>
            <a:ext cx="12191999" cy="1427855"/>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lvl4pPr>
            <a:lvl5pPr marL="1828800" indent="0" algn="ctr">
              <a:buNone/>
              <a:defRPr/>
            </a:lvl5pPr>
          </a:lstStyle>
          <a:p>
            <a:pPr lvl="0"/>
            <a:r>
              <a:rPr lang="en-US"/>
              <a:t>Edit Master text styles</a:t>
            </a:r>
          </a:p>
          <a:p>
            <a:pPr lvl="1"/>
            <a:r>
              <a:rPr lang="en-US"/>
              <a:t>Second level</a:t>
            </a:r>
          </a:p>
          <a:p>
            <a:pPr lvl="2"/>
            <a:r>
              <a:rPr lang="en-US"/>
              <a:t>Third level</a:t>
            </a:r>
          </a:p>
        </p:txBody>
      </p:sp>
      <p:sp>
        <p:nvSpPr>
          <p:cNvPr id="13" name="Web Address"/>
          <p:cNvSpPr txBox="1"/>
          <p:nvPr userDrawn="1"/>
        </p:nvSpPr>
        <p:spPr>
          <a:xfrm>
            <a:off x="0" y="5765800"/>
            <a:ext cx="12191999" cy="368300"/>
          </a:xfrm>
          <a:prstGeom prst="rect">
            <a:avLst/>
          </a:prstGeom>
          <a:noFill/>
        </p:spPr>
        <p:txBody>
          <a:bodyPr wrap="square" lIns="685800" rIns="685800" rtlCol="0">
            <a:spAutoFit/>
          </a:bodyPr>
          <a:lstStyle/>
          <a:p>
            <a:pPr algn="ctr"/>
            <a:r>
              <a:rPr lang="en-US">
                <a:solidFill>
                  <a:schemeClr val="bg1"/>
                </a:solidFill>
              </a:rPr>
              <a:t>www.cccco.edu</a:t>
            </a:r>
          </a:p>
        </p:txBody>
      </p:sp>
      <p:sp>
        <p:nvSpPr>
          <p:cNvPr id="3" name="Slide Number Placeholder 2"/>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7030031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7" name="Title 1">
            <a:extLst>
              <a:ext uri="{FF2B5EF4-FFF2-40B4-BE49-F238E27FC236}">
                <a16:creationId xmlns:a16="http://schemas.microsoft.com/office/drawing/2014/main" id="{E769B0BE-86DF-4F6D-9695-42F8739220CE}"/>
              </a:ext>
            </a:extLst>
          </p:cNvPr>
          <p:cNvSpPr>
            <a:spLocks noGrp="1"/>
          </p:cNvSpPr>
          <p:nvPr>
            <p:ph type="ctrTitle"/>
          </p:nvPr>
        </p:nvSpPr>
        <p:spPr>
          <a:xfrm>
            <a:off x="1524000" y="2764465"/>
            <a:ext cx="9144000" cy="786809"/>
          </a:xfrm>
          <a:prstGeom prst="rect">
            <a:avLst/>
          </a:prstGeom>
        </p:spPr>
        <p:txBody>
          <a:bodyPr anchor="b">
            <a:normAutofit/>
          </a:bodyPr>
          <a:lstStyle>
            <a:lvl1pPr algn="l">
              <a:defRPr sz="4800"/>
            </a:lvl1pPr>
          </a:lstStyle>
          <a:p>
            <a:r>
              <a:rPr lang="en-US"/>
              <a:t>Click to edit Master title style</a:t>
            </a:r>
          </a:p>
        </p:txBody>
      </p:sp>
      <p:sp>
        <p:nvSpPr>
          <p:cNvPr id="8"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1524000" y="2235754"/>
            <a:ext cx="9144000" cy="48086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6641333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4" name="Title 1">
            <a:extLst>
              <a:ext uri="{FF2B5EF4-FFF2-40B4-BE49-F238E27FC236}">
                <a16:creationId xmlns:a16="http://schemas.microsoft.com/office/drawing/2014/main" id="{55D06E9A-B34F-4B71-A6B8-D8968C12E8E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5"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10789971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No Symb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D06E9A-B34F-4B71-A6B8-D8968C12E8E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5"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1412441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5" name="Title 1">
            <a:extLst>
              <a:ext uri="{FF2B5EF4-FFF2-40B4-BE49-F238E27FC236}">
                <a16:creationId xmlns:a16="http://schemas.microsoft.com/office/drawing/2014/main" id="{195EA91A-8332-4C79-8136-7F08F76C44D1}"/>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6"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22AF324E-1F35-4923-847A-B73AFBC314E5}"/>
              </a:ext>
            </a:extLst>
          </p:cNvPr>
          <p:cNvSpPr>
            <a:spLocks noGrp="1"/>
          </p:cNvSpPr>
          <p:nvPr>
            <p:ph sz="half" idx="11"/>
          </p:nvPr>
        </p:nvSpPr>
        <p:spPr>
          <a:xfrm>
            <a:off x="6315205"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3482872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No Symb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5EA91A-8332-4C79-8136-7F08F76C44D1}"/>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6"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22AF324E-1F35-4923-847A-B73AFBC314E5}"/>
              </a:ext>
            </a:extLst>
          </p:cNvPr>
          <p:cNvSpPr>
            <a:spLocks noGrp="1"/>
          </p:cNvSpPr>
          <p:nvPr>
            <p:ph sz="half" idx="11"/>
          </p:nvPr>
        </p:nvSpPr>
        <p:spPr>
          <a:xfrm>
            <a:off x="6315205"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16212192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8" name="Title 1">
            <a:extLst>
              <a:ext uri="{FF2B5EF4-FFF2-40B4-BE49-F238E27FC236}">
                <a16:creationId xmlns:a16="http://schemas.microsoft.com/office/drawing/2014/main" id="{5DB2B592-1A17-417A-8CFF-BB522123F028}"/>
              </a:ext>
            </a:extLst>
          </p:cNvPr>
          <p:cNvSpPr>
            <a:spLocks noGrp="1"/>
          </p:cNvSpPr>
          <p:nvPr>
            <p:ph type="title"/>
          </p:nvPr>
        </p:nvSpPr>
        <p:spPr>
          <a:xfrm>
            <a:off x="839788" y="365125"/>
            <a:ext cx="10515600" cy="1325563"/>
          </a:xfrm>
          <a:prstGeom prst="rect">
            <a:avLst/>
          </a:prstGeom>
        </p:spPr>
        <p:txBody>
          <a:bodyPr anchor="ctr"/>
          <a:lstStyle/>
          <a:p>
            <a:r>
              <a:rPr lang="en-US"/>
              <a:t>Click to edit Master title style</a:t>
            </a:r>
          </a:p>
        </p:txBody>
      </p:sp>
      <p:sp>
        <p:nvSpPr>
          <p:cNvPr id="9" name="Text Placeholder 2">
            <a:extLst>
              <a:ext uri="{FF2B5EF4-FFF2-40B4-BE49-F238E27FC236}">
                <a16:creationId xmlns:a16="http://schemas.microsoft.com/office/drawing/2014/main" id="{7EED4226-5D1B-4021-88D2-27DD3BCF68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A2ED2C9C-F314-4CCB-AAB0-F0B7CEDB96DB}"/>
              </a:ext>
            </a:extLst>
          </p:cNvPr>
          <p:cNvSpPr>
            <a:spLocks noGrp="1"/>
          </p:cNvSpPr>
          <p:nvPr>
            <p:ph sz="half" idx="2"/>
          </p:nvPr>
        </p:nvSpPr>
        <p:spPr>
          <a:xfrm>
            <a:off x="839788" y="2505075"/>
            <a:ext cx="5157787" cy="304395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71CF2BD4-3099-4413-AE67-38243C7DB43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9DC5FBB6-FB89-486F-9BF8-8F14C4D1ECC9}"/>
              </a:ext>
            </a:extLst>
          </p:cNvPr>
          <p:cNvSpPr>
            <a:spLocks noGrp="1"/>
          </p:cNvSpPr>
          <p:nvPr>
            <p:ph sz="quarter" idx="4"/>
          </p:nvPr>
        </p:nvSpPr>
        <p:spPr>
          <a:xfrm>
            <a:off x="6172200" y="2505075"/>
            <a:ext cx="5183188" cy="304395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301878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7"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Content Placeholder 2">
            <a:extLst>
              <a:ext uri="{FF2B5EF4-FFF2-40B4-BE49-F238E27FC236}">
                <a16:creationId xmlns:a16="http://schemas.microsoft.com/office/drawing/2014/main" id="{7E76ADA4-64EA-49CF-8707-2F0B6D4F17CB}"/>
              </a:ext>
            </a:extLst>
          </p:cNvPr>
          <p:cNvSpPr>
            <a:spLocks noGrp="1"/>
          </p:cNvSpPr>
          <p:nvPr>
            <p:ph idx="1"/>
          </p:nvPr>
        </p:nvSpPr>
        <p:spPr>
          <a:xfrm>
            <a:off x="5183188" y="987426"/>
            <a:ext cx="6172200" cy="45361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19554325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13" name="Title 1">
            <a:extLst>
              <a:ext uri="{FF2B5EF4-FFF2-40B4-BE49-F238E27FC236}">
                <a16:creationId xmlns:a16="http://schemas.microsoft.com/office/drawing/2014/main" id="{3FA06D77-332E-4483-AAB5-DD9F9EF0C47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15" name="Text Placeholder 8">
            <a:extLst>
              <a:ext uri="{FF2B5EF4-FFF2-40B4-BE49-F238E27FC236}">
                <a16:creationId xmlns:a16="http://schemas.microsoft.com/office/drawing/2014/main" id="{048DB3A6-CCA2-4870-A323-033306F8F3D2}"/>
              </a:ext>
            </a:extLst>
          </p:cNvPr>
          <p:cNvSpPr>
            <a:spLocks noGrp="1"/>
          </p:cNvSpPr>
          <p:nvPr>
            <p:ph type="body" sz="quarter" idx="12"/>
          </p:nvPr>
        </p:nvSpPr>
        <p:spPr>
          <a:xfrm>
            <a:off x="838200" y="1849438"/>
            <a:ext cx="4578350" cy="3302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6">
            <a:extLst>
              <a:ext uri="{FF2B5EF4-FFF2-40B4-BE49-F238E27FC236}">
                <a16:creationId xmlns:a16="http://schemas.microsoft.com/office/drawing/2014/main" id="{10D8B378-6192-43BF-B31B-4835045A6C29}"/>
              </a:ext>
            </a:extLst>
          </p:cNvPr>
          <p:cNvSpPr>
            <a:spLocks noGrp="1"/>
          </p:cNvSpPr>
          <p:nvPr>
            <p:ph type="pic" sz="quarter" idx="11"/>
          </p:nvPr>
        </p:nvSpPr>
        <p:spPr>
          <a:xfrm>
            <a:off x="5608638" y="1849438"/>
            <a:ext cx="6583362" cy="3302000"/>
          </a:xfrm>
          <a:prstGeom prst="rect">
            <a:avLst/>
          </a:prstGeom>
        </p:spPr>
        <p:txBody>
          <a:bodyPr/>
          <a:lstStyle/>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6381383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7"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Content Placeholder 2">
            <a:extLst>
              <a:ext uri="{FF2B5EF4-FFF2-40B4-BE49-F238E27FC236}">
                <a16:creationId xmlns:a16="http://schemas.microsoft.com/office/drawing/2014/main" id="{7E76ADA4-64EA-49CF-8707-2F0B6D4F17CB}"/>
              </a:ext>
            </a:extLst>
          </p:cNvPr>
          <p:cNvSpPr>
            <a:spLocks noGrp="1"/>
          </p:cNvSpPr>
          <p:nvPr>
            <p:ph idx="1"/>
          </p:nvPr>
        </p:nvSpPr>
        <p:spPr>
          <a:xfrm>
            <a:off x="5183188" y="987426"/>
            <a:ext cx="6172200" cy="45361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8403896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10" name="Title 1">
            <a:extLst>
              <a:ext uri="{FF2B5EF4-FFF2-40B4-BE49-F238E27FC236}">
                <a16:creationId xmlns:a16="http://schemas.microsoft.com/office/drawing/2014/main" id="{2716B795-4551-4892-BDA9-BB5EF646C6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12" name="Text Placeholder 3">
            <a:extLst>
              <a:ext uri="{FF2B5EF4-FFF2-40B4-BE49-F238E27FC236}">
                <a16:creationId xmlns:a16="http://schemas.microsoft.com/office/drawing/2014/main" id="{0C31CB76-B78C-4A20-84A9-69D867BB6E95}"/>
              </a:ext>
            </a:extLst>
          </p:cNvPr>
          <p:cNvSpPr>
            <a:spLocks noGrp="1"/>
          </p:cNvSpPr>
          <p:nvPr>
            <p:ph type="body" sz="half" idx="2"/>
          </p:nvPr>
        </p:nvSpPr>
        <p:spPr>
          <a:xfrm>
            <a:off x="839788" y="2057400"/>
            <a:ext cx="3932237" cy="336520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987425"/>
            <a:ext cx="7008812" cy="443518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37652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7" name="Title 1">
            <a:extLst>
              <a:ext uri="{FF2B5EF4-FFF2-40B4-BE49-F238E27FC236}">
                <a16:creationId xmlns:a16="http://schemas.microsoft.com/office/drawing/2014/main" id="{E769B0BE-86DF-4F6D-9695-42F8739220CE}"/>
              </a:ext>
            </a:extLst>
          </p:cNvPr>
          <p:cNvSpPr>
            <a:spLocks noGrp="1"/>
          </p:cNvSpPr>
          <p:nvPr>
            <p:ph type="ctrTitle"/>
          </p:nvPr>
        </p:nvSpPr>
        <p:spPr>
          <a:xfrm>
            <a:off x="1524000" y="2764465"/>
            <a:ext cx="9144000" cy="786809"/>
          </a:xfrm>
          <a:prstGeom prst="rect">
            <a:avLst/>
          </a:prstGeom>
        </p:spPr>
        <p:txBody>
          <a:bodyPr anchor="b">
            <a:normAutofit/>
          </a:bodyPr>
          <a:lstStyle>
            <a:lvl1pPr algn="l">
              <a:defRPr sz="4800"/>
            </a:lvl1pPr>
          </a:lstStyle>
          <a:p>
            <a:r>
              <a:rPr lang="en-US"/>
              <a:t>Click to edit Master title style</a:t>
            </a:r>
          </a:p>
        </p:txBody>
      </p:sp>
      <p:sp>
        <p:nvSpPr>
          <p:cNvPr id="8"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1524000" y="2235754"/>
            <a:ext cx="9144000" cy="48086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41785984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4" name="Title 1">
            <a:extLst>
              <a:ext uri="{FF2B5EF4-FFF2-40B4-BE49-F238E27FC236}">
                <a16:creationId xmlns:a16="http://schemas.microsoft.com/office/drawing/2014/main" id="{55D06E9A-B34F-4B71-A6B8-D8968C12E8E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5"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0996272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No Symb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D06E9A-B34F-4B71-A6B8-D8968C12E8E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5"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0405149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5" name="Title 1">
            <a:extLst>
              <a:ext uri="{FF2B5EF4-FFF2-40B4-BE49-F238E27FC236}">
                <a16:creationId xmlns:a16="http://schemas.microsoft.com/office/drawing/2014/main" id="{195EA91A-8332-4C79-8136-7F08F76C44D1}"/>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6"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22AF324E-1F35-4923-847A-B73AFBC314E5}"/>
              </a:ext>
            </a:extLst>
          </p:cNvPr>
          <p:cNvSpPr>
            <a:spLocks noGrp="1"/>
          </p:cNvSpPr>
          <p:nvPr>
            <p:ph sz="half" idx="11"/>
          </p:nvPr>
        </p:nvSpPr>
        <p:spPr>
          <a:xfrm>
            <a:off x="6315205"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1961194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ntent (No Symb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5EA91A-8332-4C79-8136-7F08F76C44D1}"/>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6"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22AF324E-1F35-4923-847A-B73AFBC314E5}"/>
              </a:ext>
            </a:extLst>
          </p:cNvPr>
          <p:cNvSpPr>
            <a:spLocks noGrp="1"/>
          </p:cNvSpPr>
          <p:nvPr>
            <p:ph sz="half" idx="11"/>
          </p:nvPr>
        </p:nvSpPr>
        <p:spPr>
          <a:xfrm>
            <a:off x="6315205"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5215016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8" name="Title 1">
            <a:extLst>
              <a:ext uri="{FF2B5EF4-FFF2-40B4-BE49-F238E27FC236}">
                <a16:creationId xmlns:a16="http://schemas.microsoft.com/office/drawing/2014/main" id="{5DB2B592-1A17-417A-8CFF-BB522123F028}"/>
              </a:ext>
            </a:extLst>
          </p:cNvPr>
          <p:cNvSpPr>
            <a:spLocks noGrp="1"/>
          </p:cNvSpPr>
          <p:nvPr>
            <p:ph type="title"/>
          </p:nvPr>
        </p:nvSpPr>
        <p:spPr>
          <a:xfrm>
            <a:off x="839788" y="365125"/>
            <a:ext cx="10515600" cy="1325563"/>
          </a:xfrm>
          <a:prstGeom prst="rect">
            <a:avLst/>
          </a:prstGeom>
        </p:spPr>
        <p:txBody>
          <a:bodyPr anchor="ctr"/>
          <a:lstStyle/>
          <a:p>
            <a:r>
              <a:rPr lang="en-US"/>
              <a:t>Click to edit Master title style</a:t>
            </a:r>
          </a:p>
        </p:txBody>
      </p:sp>
      <p:sp>
        <p:nvSpPr>
          <p:cNvPr id="9" name="Text Placeholder 2">
            <a:extLst>
              <a:ext uri="{FF2B5EF4-FFF2-40B4-BE49-F238E27FC236}">
                <a16:creationId xmlns:a16="http://schemas.microsoft.com/office/drawing/2014/main" id="{7EED4226-5D1B-4021-88D2-27DD3BCF68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A2ED2C9C-F314-4CCB-AAB0-F0B7CEDB96DB}"/>
              </a:ext>
            </a:extLst>
          </p:cNvPr>
          <p:cNvSpPr>
            <a:spLocks noGrp="1"/>
          </p:cNvSpPr>
          <p:nvPr>
            <p:ph sz="half" idx="2"/>
          </p:nvPr>
        </p:nvSpPr>
        <p:spPr>
          <a:xfrm>
            <a:off x="839788" y="2505075"/>
            <a:ext cx="5157787" cy="304395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71CF2BD4-3099-4413-AE67-38243C7DB43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9DC5FBB6-FB89-486F-9BF8-8F14C4D1ECC9}"/>
              </a:ext>
            </a:extLst>
          </p:cNvPr>
          <p:cNvSpPr>
            <a:spLocks noGrp="1"/>
          </p:cNvSpPr>
          <p:nvPr>
            <p:ph sz="quarter" idx="4"/>
          </p:nvPr>
        </p:nvSpPr>
        <p:spPr>
          <a:xfrm>
            <a:off x="6172200" y="2505075"/>
            <a:ext cx="5183188" cy="304395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9387888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13" name="Title 1">
            <a:extLst>
              <a:ext uri="{FF2B5EF4-FFF2-40B4-BE49-F238E27FC236}">
                <a16:creationId xmlns:a16="http://schemas.microsoft.com/office/drawing/2014/main" id="{3FA06D77-332E-4483-AAB5-DD9F9EF0C47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15" name="Text Placeholder 8">
            <a:extLst>
              <a:ext uri="{FF2B5EF4-FFF2-40B4-BE49-F238E27FC236}">
                <a16:creationId xmlns:a16="http://schemas.microsoft.com/office/drawing/2014/main" id="{048DB3A6-CCA2-4870-A323-033306F8F3D2}"/>
              </a:ext>
            </a:extLst>
          </p:cNvPr>
          <p:cNvSpPr>
            <a:spLocks noGrp="1"/>
          </p:cNvSpPr>
          <p:nvPr>
            <p:ph type="body" sz="quarter" idx="12"/>
          </p:nvPr>
        </p:nvSpPr>
        <p:spPr>
          <a:xfrm>
            <a:off x="838200" y="1849438"/>
            <a:ext cx="4578350" cy="3302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6">
            <a:extLst>
              <a:ext uri="{FF2B5EF4-FFF2-40B4-BE49-F238E27FC236}">
                <a16:creationId xmlns:a16="http://schemas.microsoft.com/office/drawing/2014/main" id="{10D8B378-6192-43BF-B31B-4835045A6C29}"/>
              </a:ext>
            </a:extLst>
          </p:cNvPr>
          <p:cNvSpPr>
            <a:spLocks noGrp="1"/>
          </p:cNvSpPr>
          <p:nvPr>
            <p:ph type="pic" sz="quarter" idx="11"/>
          </p:nvPr>
        </p:nvSpPr>
        <p:spPr>
          <a:xfrm>
            <a:off x="5608638" y="1849438"/>
            <a:ext cx="6583362" cy="3302000"/>
          </a:xfrm>
          <a:prstGeom prst="rect">
            <a:avLst/>
          </a:prstGeom>
        </p:spPr>
        <p:txBody>
          <a:bodyPr/>
          <a:lstStyle/>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667788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10" name="Title 1">
            <a:extLst>
              <a:ext uri="{FF2B5EF4-FFF2-40B4-BE49-F238E27FC236}">
                <a16:creationId xmlns:a16="http://schemas.microsoft.com/office/drawing/2014/main" id="{2716B795-4551-4892-BDA9-BB5EF646C6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12" name="Text Placeholder 3">
            <a:extLst>
              <a:ext uri="{FF2B5EF4-FFF2-40B4-BE49-F238E27FC236}">
                <a16:creationId xmlns:a16="http://schemas.microsoft.com/office/drawing/2014/main" id="{0C31CB76-B78C-4A20-84A9-69D867BB6E95}"/>
              </a:ext>
            </a:extLst>
          </p:cNvPr>
          <p:cNvSpPr>
            <a:spLocks noGrp="1"/>
          </p:cNvSpPr>
          <p:nvPr>
            <p:ph type="body" sz="half" idx="2"/>
          </p:nvPr>
        </p:nvSpPr>
        <p:spPr>
          <a:xfrm>
            <a:off x="839788" y="2057400"/>
            <a:ext cx="3932237" cy="336520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987425"/>
            <a:ext cx="7008812" cy="443518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4137959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7"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Content Placeholder 2">
            <a:extLst>
              <a:ext uri="{FF2B5EF4-FFF2-40B4-BE49-F238E27FC236}">
                <a16:creationId xmlns:a16="http://schemas.microsoft.com/office/drawing/2014/main" id="{7E76ADA4-64EA-49CF-8707-2F0B6D4F17CB}"/>
              </a:ext>
            </a:extLst>
          </p:cNvPr>
          <p:cNvSpPr>
            <a:spLocks noGrp="1"/>
          </p:cNvSpPr>
          <p:nvPr>
            <p:ph idx="1"/>
          </p:nvPr>
        </p:nvSpPr>
        <p:spPr>
          <a:xfrm>
            <a:off x="5183188" y="987426"/>
            <a:ext cx="6172200" cy="45361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4550793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10" name="Title 1">
            <a:extLst>
              <a:ext uri="{FF2B5EF4-FFF2-40B4-BE49-F238E27FC236}">
                <a16:creationId xmlns:a16="http://schemas.microsoft.com/office/drawing/2014/main" id="{2716B795-4551-4892-BDA9-BB5EF646C6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12" name="Text Placeholder 3">
            <a:extLst>
              <a:ext uri="{FF2B5EF4-FFF2-40B4-BE49-F238E27FC236}">
                <a16:creationId xmlns:a16="http://schemas.microsoft.com/office/drawing/2014/main" id="{0C31CB76-B78C-4A20-84A9-69D867BB6E95}"/>
              </a:ext>
            </a:extLst>
          </p:cNvPr>
          <p:cNvSpPr>
            <a:spLocks noGrp="1"/>
          </p:cNvSpPr>
          <p:nvPr>
            <p:ph type="body" sz="half" idx="2"/>
          </p:nvPr>
        </p:nvSpPr>
        <p:spPr>
          <a:xfrm>
            <a:off x="839788" y="2057400"/>
            <a:ext cx="3932237" cy="336520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987425"/>
            <a:ext cx="7008812" cy="443518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4141668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B0BE-86DF-4F6D-9695-42F8739220CE}"/>
              </a:ext>
            </a:extLst>
          </p:cNvPr>
          <p:cNvSpPr>
            <a:spLocks noGrp="1"/>
          </p:cNvSpPr>
          <p:nvPr>
            <p:ph type="ctrTitle"/>
          </p:nvPr>
        </p:nvSpPr>
        <p:spPr>
          <a:xfrm>
            <a:off x="1524000" y="2764465"/>
            <a:ext cx="9144000" cy="786809"/>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1524000" y="2235754"/>
            <a:ext cx="9144000" cy="48086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3711517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29959232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EA91A-8332-4C79-8136-7F08F76C44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22AF324E-1F35-4923-847A-B73AFBC314E5}"/>
              </a:ext>
            </a:extLst>
          </p:cNvPr>
          <p:cNvSpPr>
            <a:spLocks noGrp="1"/>
          </p:cNvSpPr>
          <p:nvPr>
            <p:ph sz="half" idx="10"/>
          </p:nvPr>
        </p:nvSpPr>
        <p:spPr>
          <a:xfrm>
            <a:off x="6315205" y="1825625"/>
            <a:ext cx="5038596" cy="35066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857889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B592-1A17-417A-8CFF-BB522123F0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ED4226-5D1B-4021-88D2-27DD3BCF68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ED2C9C-F314-4CCB-AAB0-F0B7CEDB96DB}"/>
              </a:ext>
            </a:extLst>
          </p:cNvPr>
          <p:cNvSpPr>
            <a:spLocks noGrp="1"/>
          </p:cNvSpPr>
          <p:nvPr>
            <p:ph sz="half" idx="2"/>
          </p:nvPr>
        </p:nvSpPr>
        <p:spPr>
          <a:xfrm>
            <a:off x="839788" y="2505075"/>
            <a:ext cx="5157787" cy="3043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CF2BD4-3099-4413-AE67-38243C7DB4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DC5FBB6-FB89-486F-9BF8-8F14C4D1ECC9}"/>
              </a:ext>
            </a:extLst>
          </p:cNvPr>
          <p:cNvSpPr>
            <a:spLocks noGrp="1"/>
          </p:cNvSpPr>
          <p:nvPr>
            <p:ph sz="quarter" idx="4"/>
          </p:nvPr>
        </p:nvSpPr>
        <p:spPr>
          <a:xfrm>
            <a:off x="6172200" y="2505075"/>
            <a:ext cx="5183188" cy="3043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316F23-07ED-43F0-9BD5-8F6398670BFD}"/>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33564335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6D77-332E-4483-AAB5-DD9F9EF0C479}"/>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10D8B378-6192-43BF-B31B-4835045A6C29}"/>
              </a:ext>
            </a:extLst>
          </p:cNvPr>
          <p:cNvSpPr>
            <a:spLocks noGrp="1"/>
          </p:cNvSpPr>
          <p:nvPr>
            <p:ph type="pic" sz="quarter" idx="10"/>
          </p:nvPr>
        </p:nvSpPr>
        <p:spPr>
          <a:xfrm>
            <a:off x="5608638" y="1849438"/>
            <a:ext cx="6583362" cy="3302000"/>
          </a:xfrm>
        </p:spPr>
        <p:txBody>
          <a:bodyPr/>
          <a:lstStyle/>
          <a:p>
            <a:endParaRPr lang="en-US"/>
          </a:p>
        </p:txBody>
      </p:sp>
      <p:sp>
        <p:nvSpPr>
          <p:cNvPr id="9" name="Text Placeholder 8">
            <a:extLst>
              <a:ext uri="{FF2B5EF4-FFF2-40B4-BE49-F238E27FC236}">
                <a16:creationId xmlns:a16="http://schemas.microsoft.com/office/drawing/2014/main" id="{048DB3A6-CCA2-4870-A323-033306F8F3D2}"/>
              </a:ext>
            </a:extLst>
          </p:cNvPr>
          <p:cNvSpPr>
            <a:spLocks noGrp="1"/>
          </p:cNvSpPr>
          <p:nvPr>
            <p:ph type="body" sz="quarter" idx="11"/>
          </p:nvPr>
        </p:nvSpPr>
        <p:spPr>
          <a:xfrm>
            <a:off x="838200" y="1849438"/>
            <a:ext cx="4578350" cy="330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20C9FC73-1847-4979-9B5D-D9E59F62D110}"/>
              </a:ext>
            </a:extLst>
          </p:cNvPr>
          <p:cNvSpPr>
            <a:spLocks noGrp="1"/>
          </p:cNvSpPr>
          <p:nvPr>
            <p:ph type="sldNum" sz="quarter" idx="12"/>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39993805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6ADA4-64EA-49CF-8707-2F0B6D4F17CB}"/>
              </a:ext>
            </a:extLst>
          </p:cNvPr>
          <p:cNvSpPr>
            <a:spLocks noGrp="1"/>
          </p:cNvSpPr>
          <p:nvPr>
            <p:ph idx="1"/>
          </p:nvPr>
        </p:nvSpPr>
        <p:spPr>
          <a:xfrm>
            <a:off x="5183188" y="987426"/>
            <a:ext cx="6172200" cy="443201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a16="http://schemas.microsoft.com/office/drawing/2014/main" id="{5787E0CC-1A1C-4861-BDAF-EF4CC28760A5}"/>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21641299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6B795-4551-4892-BDA9-BB5EF646C6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987425"/>
            <a:ext cx="7008812" cy="47116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31CB76-B78C-4A20-84A9-69D867BB6E95}"/>
              </a:ext>
            </a:extLst>
          </p:cNvPr>
          <p:cNvSpPr>
            <a:spLocks noGrp="1"/>
          </p:cNvSpPr>
          <p:nvPr>
            <p:ph type="body" sz="half" idx="2"/>
          </p:nvPr>
        </p:nvSpPr>
        <p:spPr>
          <a:xfrm>
            <a:off x="839788" y="2057400"/>
            <a:ext cx="3932237" cy="33652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a16="http://schemas.microsoft.com/office/drawing/2014/main" id="{19E8ED20-8062-40E1-950F-CBE381994057}"/>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29118816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Section">
    <p:bg>
      <p:bgPr>
        <a:solidFill>
          <a:schemeClr val="bg1"/>
        </a:solidFill>
        <a:effectLst/>
      </p:bgPr>
    </p:bg>
    <p:spTree>
      <p:nvGrpSpPr>
        <p:cNvPr id="1" name=""/>
        <p:cNvGrpSpPr/>
        <p:nvPr/>
      </p:nvGrpSpPr>
      <p:grpSpPr>
        <a:xfrm>
          <a:off x="0" y="0"/>
          <a:ext cx="0" cy="0"/>
          <a:chOff x="0" y="0"/>
          <a:chExt cx="0" cy="0"/>
        </a:xfrm>
      </p:grpSpPr>
      <p:sp>
        <p:nvSpPr>
          <p:cNvPr id="8" name="Rectangle 7" descr="&quot;&quot;"/>
          <p:cNvSpPr/>
          <p:nvPr userDrawn="1"/>
        </p:nvSpPr>
        <p:spPr>
          <a:xfrm>
            <a:off x="0" y="0"/>
            <a:ext cx="12192000" cy="6927574"/>
          </a:xfrm>
          <a:prstGeom prst="rect">
            <a:avLst/>
          </a:prstGeom>
          <a:solidFill>
            <a:srgbClr val="00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descr="&quot;&quot;"/>
          <p:cNvSpPr/>
          <p:nvPr userDrawn="1"/>
        </p:nvSpPr>
        <p:spPr>
          <a:xfrm>
            <a:off x="1093304" y="1828800"/>
            <a:ext cx="3846444" cy="3846443"/>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Section #">
            <a:extLst>
              <a:ext uri="{FF2B5EF4-FFF2-40B4-BE49-F238E27FC236}">
                <a16:creationId xmlns:a16="http://schemas.microsoft.com/office/drawing/2014/main" id="{E769B0BE-86DF-4F6D-9695-42F8739220CE}"/>
              </a:ext>
            </a:extLst>
          </p:cNvPr>
          <p:cNvSpPr>
            <a:spLocks noGrp="1"/>
          </p:cNvSpPr>
          <p:nvPr>
            <p:ph type="ctrTitle" hasCustomPrompt="1"/>
          </p:nvPr>
        </p:nvSpPr>
        <p:spPr>
          <a:xfrm>
            <a:off x="4939748" y="1739901"/>
            <a:ext cx="7252252" cy="1143000"/>
          </a:xfrm>
        </p:spPr>
        <p:txBody>
          <a:bodyPr tIns="228600" anchor="t">
            <a:normAutofit/>
          </a:bodyPr>
          <a:lstStyle>
            <a:lvl1pPr algn="l">
              <a:defRPr sz="6000" u="sng" baseline="0">
                <a:solidFill>
                  <a:schemeClr val="bg1"/>
                </a:solidFill>
                <a:uFill>
                  <a:solidFill>
                    <a:schemeClr val="bg1"/>
                  </a:solidFill>
                </a:uFill>
              </a:defRPr>
            </a:lvl1pPr>
          </a:lstStyle>
          <a:p>
            <a:r>
              <a:rPr lang="en-US"/>
              <a:t>Section #</a:t>
            </a:r>
          </a:p>
        </p:txBody>
      </p:sp>
      <p:sp>
        <p:nvSpPr>
          <p:cNvPr id="3" name="Section Title">
            <a:extLst>
              <a:ext uri="{FF2B5EF4-FFF2-40B4-BE49-F238E27FC236}">
                <a16:creationId xmlns:a16="http://schemas.microsoft.com/office/drawing/2014/main" id="{236EB438-DCC4-4947-A9DA-38DDD07A07A6}"/>
              </a:ext>
            </a:extLst>
          </p:cNvPr>
          <p:cNvSpPr>
            <a:spLocks noGrp="1"/>
          </p:cNvSpPr>
          <p:nvPr>
            <p:ph type="subTitle" idx="1" hasCustomPrompt="1"/>
          </p:nvPr>
        </p:nvSpPr>
        <p:spPr>
          <a:xfrm>
            <a:off x="4939748" y="2882901"/>
            <a:ext cx="7252252" cy="2108200"/>
          </a:xfrm>
        </p:spPr>
        <p:txBody>
          <a:bodyPr lIns="457200" rIns="457200">
            <a:noAutofit/>
          </a:bodyPr>
          <a:lstStyle>
            <a:lvl1pPr marL="0" indent="0" algn="l">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Title</a:t>
            </a:r>
          </a:p>
        </p:txBody>
      </p:sp>
      <p:sp>
        <p:nvSpPr>
          <p:cNvPr id="20" name="Subtitle"/>
          <p:cNvSpPr>
            <a:spLocks noGrp="1"/>
          </p:cNvSpPr>
          <p:nvPr>
            <p:ph type="body" sz="quarter" idx="12" hasCustomPrompt="1"/>
          </p:nvPr>
        </p:nvSpPr>
        <p:spPr>
          <a:xfrm>
            <a:off x="4939748" y="4991100"/>
            <a:ext cx="7252252" cy="684143"/>
          </a:xfrm>
        </p:spPr>
        <p:txBody>
          <a:bodyPr lIns="457200" rIns="457200">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3" name="Picture Placeholder 12"/>
          <p:cNvSpPr>
            <a:spLocks noGrp="1"/>
          </p:cNvSpPr>
          <p:nvPr>
            <p:ph type="pic" sz="quarter" idx="11"/>
          </p:nvPr>
        </p:nvSpPr>
        <p:spPr>
          <a:xfrm>
            <a:off x="0" y="914400"/>
            <a:ext cx="4681538" cy="4502150"/>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3482313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4.png"/><Relationship Id="rId5" Type="http://schemas.openxmlformats.org/officeDocument/2006/relationships/slideLayout" Target="../slideLayouts/slideLayout14.xml"/><Relationship Id="rId10" Type="http://schemas.openxmlformats.org/officeDocument/2006/relationships/image" Target="../media/image3.svg"/><Relationship Id="rId4" Type="http://schemas.openxmlformats.org/officeDocument/2006/relationships/slideLayout" Target="../slideLayouts/slideLayout13.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theme" Target="../theme/theme3.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1.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3.svg"/><Relationship Id="rId5" Type="http://schemas.openxmlformats.org/officeDocument/2006/relationships/slideLayout" Target="../slideLayouts/slideLayout46.xml"/><Relationship Id="rId10" Type="http://schemas.openxmlformats.org/officeDocument/2006/relationships/image" Target="../media/image2.png"/><Relationship Id="rId4" Type="http://schemas.openxmlformats.org/officeDocument/2006/relationships/slideLayout" Target="../slideLayouts/slideLayout4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1.png"/><Relationship Id="rId5" Type="http://schemas.openxmlformats.org/officeDocument/2006/relationships/slideLayout" Target="../slideLayouts/slideLayout54.xml"/><Relationship Id="rId10" Type="http://schemas.openxmlformats.org/officeDocument/2006/relationships/image" Target="../media/image3.svg"/><Relationship Id="rId4" Type="http://schemas.openxmlformats.org/officeDocument/2006/relationships/slideLayout" Target="../slideLayouts/slideLayout53.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1.pn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image" Target="../media/image1.png"/><Relationship Id="rId5" Type="http://schemas.openxmlformats.org/officeDocument/2006/relationships/slideLayout" Target="../slideLayouts/slideLayout78.xml"/><Relationship Id="rId10" Type="http://schemas.openxmlformats.org/officeDocument/2006/relationships/theme" Target="../theme/theme7.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image" Target="../media/image1.png"/><Relationship Id="rId5" Type="http://schemas.openxmlformats.org/officeDocument/2006/relationships/slideLayout" Target="../slideLayouts/slideLayout87.xml"/><Relationship Id="rId10" Type="http://schemas.openxmlformats.org/officeDocument/2006/relationships/theme" Target="../theme/theme8.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image" Target="../media/image1.png"/><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image" Target="../media/image12.svg"/><Relationship Id="rId5" Type="http://schemas.openxmlformats.org/officeDocument/2006/relationships/slideLayout" Target="../slideLayouts/slideLayout96.xml"/><Relationship Id="rId10" Type="http://schemas.openxmlformats.org/officeDocument/2006/relationships/image" Target="../media/image2.png"/><Relationship Id="rId4" Type="http://schemas.openxmlformats.org/officeDocument/2006/relationships/slideLayout" Target="../slideLayouts/slideLayout95.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11"/>
          <a:stretch>
            <a:fillRect/>
          </a:stretch>
        </p:blipFill>
        <p:spPr>
          <a:xfrm>
            <a:off x="320140" y="6001350"/>
            <a:ext cx="1579813" cy="596918"/>
          </a:xfrm>
          <a:prstGeom prst="rect">
            <a:avLst/>
          </a:prstGeom>
        </p:spPr>
      </p:pic>
      <p:cxnSp>
        <p:nvCxnSpPr>
          <p:cNvPr id="6" name="Straight Connector 5">
            <a:extLst>
              <a:ext uri="{FF2B5EF4-FFF2-40B4-BE49-F238E27FC236}">
                <a16:creationId xmlns:a16="http://schemas.microsoft.com/office/drawing/2014/main" id="{E170D472-E2B6-4FB4-807D-3388763161BF}"/>
              </a:ext>
            </a:extLst>
          </p:cNvPr>
          <p:cNvCxnSpPr/>
          <p:nvPr userDrawn="1"/>
        </p:nvCxnSpPr>
        <p:spPr>
          <a:xfrm>
            <a:off x="0" y="5699720"/>
            <a:ext cx="12192000" cy="0"/>
          </a:xfrm>
          <a:prstGeom prst="line">
            <a:avLst/>
          </a:prstGeom>
          <a:ln w="12700">
            <a:solidFill>
              <a:srgbClr val="E3E5E5"/>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8610600" y="6117246"/>
            <a:ext cx="2743200" cy="365125"/>
          </a:xfrm>
          <a:prstGeom prst="rect">
            <a:avLst/>
          </a:prstGeom>
        </p:spPr>
        <p:txBody>
          <a:bodyPr vert="horz" lIns="91440" tIns="45720" rIns="91440" bIns="45720" rtlCol="0" anchor="ctr"/>
          <a:lstStyle>
            <a:lvl1pPr algn="r">
              <a:defRPr sz="1200">
                <a:solidFill>
                  <a:srgbClr val="53575A"/>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20485123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p:hf hdr="0" ftr="0" dt="0"/>
  <p:txStyles>
    <p:title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Graphic 12" descr="&quot;&quot;">
            <a:extLst>
              <a:ext uri="{FF2B5EF4-FFF2-40B4-BE49-F238E27FC236}">
                <a16:creationId xmlns:a16="http://schemas.microsoft.com/office/drawing/2014/main" id="{A488A3D8-CF47-4546-940D-5B749F980CDE}"/>
              </a:ext>
            </a:extLst>
          </p:cNvPr>
          <p:cNvPicPr>
            <a:picLocks noChangeAspect="1"/>
          </p:cNvPicPr>
          <p:nvPr userDrawn="1"/>
        </p:nvPicPr>
        <p:blipFill rotWithShape="1">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rcRect r="12879" b="7360"/>
          <a:stretch/>
        </p:blipFill>
        <p:spPr>
          <a:xfrm>
            <a:off x="7810500" y="1041748"/>
            <a:ext cx="4381500" cy="4659045"/>
          </a:xfrm>
          <a:prstGeom prst="rect">
            <a:avLst/>
          </a:prstGeom>
        </p:spPr>
      </p:pic>
      <p:sp>
        <p:nvSpPr>
          <p:cNvPr id="7" name="Rectangle 6" descr="&quot;&quot;">
            <a:extLst>
              <a:ext uri="{FF2B5EF4-FFF2-40B4-BE49-F238E27FC236}">
                <a16:creationId xmlns:a16="http://schemas.microsoft.com/office/drawing/2014/main" id="{D6735E12-E053-470D-BD72-30D4D84AC7CB}"/>
              </a:ext>
            </a:extLst>
          </p:cNvPr>
          <p:cNvSpPr/>
          <p:nvPr userDrawn="1"/>
        </p:nvSpPr>
        <p:spPr>
          <a:xfrm>
            <a:off x="0" y="5700793"/>
            <a:ext cx="12192000" cy="1157207"/>
          </a:xfrm>
          <a:prstGeom prst="rect">
            <a:avLst/>
          </a:prstGeom>
          <a:solidFill>
            <a:srgbClr val="002F6D"/>
          </a:solidFill>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itle Placeholder 1">
            <a:extLst>
              <a:ext uri="{FF2B5EF4-FFF2-40B4-BE49-F238E27FC236}">
                <a16:creationId xmlns:a16="http://schemas.microsoft.com/office/drawing/2014/main" id="{2F755134-ED20-4A2D-810F-7E5FA47952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2">
            <a:extLst>
              <a:ext uri="{FF2B5EF4-FFF2-40B4-BE49-F238E27FC236}">
                <a16:creationId xmlns:a16="http://schemas.microsoft.com/office/drawing/2014/main" id="{67B8663F-59C3-4047-89AF-08F90FB32F34}"/>
              </a:ext>
            </a:extLst>
          </p:cNvPr>
          <p:cNvSpPr>
            <a:spLocks noGrp="1"/>
          </p:cNvSpPr>
          <p:nvPr>
            <p:ph type="body" idx="1"/>
          </p:nvPr>
        </p:nvSpPr>
        <p:spPr>
          <a:xfrm>
            <a:off x="838200" y="1825625"/>
            <a:ext cx="10515600" cy="30015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California Community Colleges logo">
            <a:extLst>
              <a:ext uri="{FF2B5EF4-FFF2-40B4-BE49-F238E27FC236}">
                <a16:creationId xmlns:a16="http://schemas.microsoft.com/office/drawing/2014/main" id="{4D1F41B8-A97E-4305-AE95-D2889CE83444}"/>
              </a:ext>
            </a:extLst>
          </p:cNvPr>
          <p:cNvPicPr>
            <a:picLocks noChangeAspect="1"/>
          </p:cNvPicPr>
          <p:nvPr userDrawn="1"/>
        </p:nvPicPr>
        <p:blipFill>
          <a:blip r:embed="rId11"/>
          <a:stretch>
            <a:fillRect/>
          </a:stretch>
        </p:blipFill>
        <p:spPr>
          <a:xfrm>
            <a:off x="320140" y="6001350"/>
            <a:ext cx="1579813" cy="596917"/>
          </a:xfrm>
          <a:prstGeom prst="rect">
            <a:avLst/>
          </a:prstGeom>
        </p:spPr>
      </p:pic>
      <p:sp>
        <p:nvSpPr>
          <p:cNvPr id="2" name="Slide Number Placeholder 1">
            <a:extLst>
              <a:ext uri="{FF2B5EF4-FFF2-40B4-BE49-F238E27FC236}">
                <a16:creationId xmlns:a16="http://schemas.microsoft.com/office/drawing/2014/main" id="{A0584A05-C9BB-4E27-8BD0-58F6EE13144C}"/>
              </a:ext>
            </a:extLst>
          </p:cNvPr>
          <p:cNvSpPr>
            <a:spLocks noGrp="1"/>
          </p:cNvSpPr>
          <p:nvPr>
            <p:ph type="sldNum" sz="quarter" idx="4"/>
          </p:nvPr>
        </p:nvSpPr>
        <p:spPr>
          <a:xfrm>
            <a:off x="8610600" y="6102326"/>
            <a:ext cx="2743200" cy="365125"/>
          </a:xfrm>
          <a:prstGeom prst="rect">
            <a:avLst/>
          </a:prstGeom>
        </p:spPr>
        <p:txBody>
          <a:bodyPr vert="horz" lIns="91440" tIns="45720" rIns="91440" bIns="45720" rtlCol="0" anchor="ctr"/>
          <a:lstStyle>
            <a:lvl1pPr algn="r">
              <a:defRPr sz="1200">
                <a:solidFill>
                  <a:schemeClr val="bg1"/>
                </a:solidFill>
                <a:latin typeface="+mn-lt"/>
              </a:defRPr>
            </a:lvl1pPr>
          </a:lstStyle>
          <a:p>
            <a:fld id="{8F2C6A05-D8D1-44C9-878E-EDE3FC43A0E0}" type="slidenum">
              <a:rPr lang="en-US" smtClean="0"/>
              <a:pPr/>
              <a:t>‹#›</a:t>
            </a:fld>
            <a:endParaRPr lang="en-US"/>
          </a:p>
        </p:txBody>
      </p:sp>
    </p:spTree>
    <p:extLst>
      <p:ext uri="{BB962C8B-B14F-4D97-AF65-F5344CB8AC3E}">
        <p14:creationId xmlns:p14="http://schemas.microsoft.com/office/powerpoint/2010/main" val="371561743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hf hdr="0" ftr="0" dt="0"/>
  <p:txStyles>
    <p:titleStyle>
      <a:lvl1pPr algn="l" defTabSz="914400" rtl="0" eaLnBrk="1" latinLnBrk="0" hangingPunct="1">
        <a:lnSpc>
          <a:spcPct val="90000"/>
        </a:lnSpc>
        <a:spcBef>
          <a:spcPct val="0"/>
        </a:spcBef>
        <a:buNone/>
        <a:defRPr sz="4400" kern="1200">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E5279-6BB5-4200-B623-E50AF74A5F6C}"/>
              </a:ext>
            </a:extLst>
          </p:cNvPr>
          <p:cNvSpPr>
            <a:spLocks noGrp="1"/>
          </p:cNvSpPr>
          <p:nvPr>
            <p:ph type="title"/>
          </p:nvPr>
        </p:nvSpPr>
        <p:spPr>
          <a:xfrm>
            <a:off x="0" y="1"/>
            <a:ext cx="12192000" cy="1828800"/>
          </a:xfrm>
          <a:prstGeom prst="rect">
            <a:avLst/>
          </a:prstGeom>
        </p:spPr>
        <p:txBody>
          <a:bodyPr vert="horz" lIns="457200" tIns="457200" rIns="45720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2C705A94-6AAA-4E19-916C-A4F16D9F3F7C}"/>
              </a:ext>
            </a:extLst>
          </p:cNvPr>
          <p:cNvSpPr>
            <a:spLocks noGrp="1"/>
          </p:cNvSpPr>
          <p:nvPr>
            <p:ph type="body" idx="1"/>
          </p:nvPr>
        </p:nvSpPr>
        <p:spPr>
          <a:xfrm>
            <a:off x="0" y="1825624"/>
            <a:ext cx="12192000" cy="4175725"/>
          </a:xfrm>
          <a:prstGeom prst="rect">
            <a:avLst/>
          </a:prstGeom>
        </p:spPr>
        <p:txBody>
          <a:bodyPr vert="horz" lIns="685800" tIns="45720" rIns="685800" bIns="2286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27"/>
          <a:stretch>
            <a:fillRect/>
          </a:stretch>
        </p:blipFill>
        <p:spPr>
          <a:xfrm>
            <a:off x="320140" y="6001350"/>
            <a:ext cx="1579813" cy="596918"/>
          </a:xfrm>
          <a:prstGeom prst="rect">
            <a:avLst/>
          </a:prstGeom>
        </p:spPr>
      </p:pic>
      <p:sp>
        <p:nvSpPr>
          <p:cNvPr id="4"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11330940" y="6155346"/>
            <a:ext cx="365760" cy="365125"/>
          </a:xfrm>
          <a:prstGeom prst="rect">
            <a:avLst/>
          </a:prstGeom>
          <a:solidFill>
            <a:schemeClr val="bg1"/>
          </a:solidFill>
        </p:spPr>
        <p:txBody>
          <a:bodyPr vert="horz" lIns="91440" tIns="45720" rIns="91440" bIns="45720" rtlCol="0" anchor="ctr"/>
          <a:lstStyle>
            <a:lvl1pPr algn="ctr">
              <a:defRPr sz="1200">
                <a:solidFill>
                  <a:srgbClr val="53575A"/>
                </a:solidFill>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3012717052"/>
      </p:ext>
    </p:extLst>
  </p:cSld>
  <p:clrMap bg1="lt1" tx1="dk1" bg2="lt2" tx2="dk2" accent1="accent1" accent2="accent2" accent3="accent3" accent4="accent4" accent5="accent5" accent6="accent6" hlink="hlink" folHlink="folHlink"/>
  <p:sldLayoutIdLst>
    <p:sldLayoutId id="2147483844"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29" r:id="rId19"/>
    <p:sldLayoutId id="2147483881" r:id="rId20"/>
    <p:sldLayoutId id="2147483902" r:id="rId21"/>
    <p:sldLayoutId id="2147483903" r:id="rId22"/>
    <p:sldLayoutId id="2147483904" r:id="rId23"/>
    <p:sldLayoutId id="2147483905" r:id="rId24"/>
    <p:sldLayoutId id="2147483906" r:id="rId25"/>
  </p:sldLayoutIdLst>
  <p:hf hdr="0" ftr="0" dt="0"/>
  <p:txStyles>
    <p:title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r="12879" b="7360"/>
          <a:stretch/>
        </p:blipFill>
        <p:spPr>
          <a:xfrm>
            <a:off x="7810500" y="1041748"/>
            <a:ext cx="4381500" cy="4659045"/>
          </a:xfrm>
          <a:prstGeom prst="rect">
            <a:avLst/>
          </a:prstGeom>
        </p:spPr>
      </p:pic>
      <p:sp>
        <p:nvSpPr>
          <p:cNvPr id="2" name="Title Placeholder 1">
            <a:extLst>
              <a:ext uri="{FF2B5EF4-FFF2-40B4-BE49-F238E27FC236}">
                <a16:creationId xmlns:a16="http://schemas.microsoft.com/office/drawing/2014/main" id="{522E5279-6BB5-4200-B623-E50AF74A5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705A94-6AAA-4E19-916C-A4F16D9F3F7C}"/>
              </a:ext>
            </a:extLst>
          </p:cNvPr>
          <p:cNvSpPr>
            <a:spLocks noGrp="1"/>
          </p:cNvSpPr>
          <p:nvPr>
            <p:ph type="body" idx="1"/>
          </p:nvPr>
        </p:nvSpPr>
        <p:spPr>
          <a:xfrm>
            <a:off x="838200" y="1825625"/>
            <a:ext cx="10515600" cy="37046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12"/>
          <a:stretch>
            <a:fillRect/>
          </a:stretch>
        </p:blipFill>
        <p:spPr>
          <a:xfrm>
            <a:off x="320140" y="6001350"/>
            <a:ext cx="1579813" cy="596918"/>
          </a:xfrm>
          <a:prstGeom prst="rect">
            <a:avLst/>
          </a:prstGeom>
        </p:spPr>
      </p:pic>
      <p:cxnSp>
        <p:nvCxnSpPr>
          <p:cNvPr id="9" name="Straight Connector 8">
            <a:extLst>
              <a:ext uri="{FF2B5EF4-FFF2-40B4-BE49-F238E27FC236}">
                <a16:creationId xmlns:a16="http://schemas.microsoft.com/office/drawing/2014/main" id="{E170D472-E2B6-4FB4-807D-3388763161BF}"/>
              </a:ext>
            </a:extLst>
          </p:cNvPr>
          <p:cNvCxnSpPr/>
          <p:nvPr userDrawn="1"/>
        </p:nvCxnSpPr>
        <p:spPr>
          <a:xfrm>
            <a:off x="0" y="5699720"/>
            <a:ext cx="12192000" cy="0"/>
          </a:xfrm>
          <a:prstGeom prst="line">
            <a:avLst/>
          </a:prstGeom>
          <a:ln w="12700">
            <a:solidFill>
              <a:srgbClr val="E3E5E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8610600" y="6117246"/>
            <a:ext cx="2743200" cy="365125"/>
          </a:xfrm>
          <a:prstGeom prst="rect">
            <a:avLst/>
          </a:prstGeom>
        </p:spPr>
        <p:txBody>
          <a:bodyPr vert="horz" lIns="91440" tIns="45720" rIns="91440" bIns="45720" rtlCol="0" anchor="ctr"/>
          <a:lstStyle>
            <a:lvl1pPr algn="r">
              <a:defRPr sz="1200">
                <a:solidFill>
                  <a:srgbClr val="53575A"/>
                </a:solidFill>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308495263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Lst>
  <p:hf sldNum="0" hdr="0" ftr="0" dt="0"/>
  <p:txStyles>
    <p:titleStyle>
      <a:lvl1pPr algn="l" defTabSz="914400" rtl="0" eaLnBrk="1" latinLnBrk="0" hangingPunct="1">
        <a:lnSpc>
          <a:spcPct val="90000"/>
        </a:lnSpc>
        <a:spcBef>
          <a:spcPct val="0"/>
        </a:spcBef>
        <a:buNone/>
        <a:defRPr sz="4400" kern="1200">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12879" b="7360"/>
          <a:stretch/>
        </p:blipFill>
        <p:spPr>
          <a:xfrm>
            <a:off x="7810500" y="1041748"/>
            <a:ext cx="4381500" cy="4659045"/>
          </a:xfrm>
          <a:prstGeom prst="rect">
            <a:avLst/>
          </a:prstGeom>
        </p:spPr>
      </p:pic>
      <p:sp>
        <p:nvSpPr>
          <p:cNvPr id="2" name="Title Placeholder 1">
            <a:extLst>
              <a:ext uri="{FF2B5EF4-FFF2-40B4-BE49-F238E27FC236}">
                <a16:creationId xmlns:a16="http://schemas.microsoft.com/office/drawing/2014/main" id="{522E5279-6BB5-4200-B623-E50AF74A5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705A94-6AAA-4E19-916C-A4F16D9F3F7C}"/>
              </a:ext>
            </a:extLst>
          </p:cNvPr>
          <p:cNvSpPr>
            <a:spLocks noGrp="1"/>
          </p:cNvSpPr>
          <p:nvPr>
            <p:ph type="body" idx="1"/>
          </p:nvPr>
        </p:nvSpPr>
        <p:spPr>
          <a:xfrm>
            <a:off x="838200" y="1825625"/>
            <a:ext cx="10515600" cy="37046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11"/>
          <a:stretch>
            <a:fillRect/>
          </a:stretch>
        </p:blipFill>
        <p:spPr>
          <a:xfrm>
            <a:off x="320140" y="6001350"/>
            <a:ext cx="1579813" cy="596918"/>
          </a:xfrm>
          <a:prstGeom prst="rect">
            <a:avLst/>
          </a:prstGeom>
        </p:spPr>
      </p:pic>
      <p:cxnSp>
        <p:nvCxnSpPr>
          <p:cNvPr id="9" name="Straight Connector 8">
            <a:extLst>
              <a:ext uri="{FF2B5EF4-FFF2-40B4-BE49-F238E27FC236}">
                <a16:creationId xmlns:a16="http://schemas.microsoft.com/office/drawing/2014/main" id="{E170D472-E2B6-4FB4-807D-3388763161BF}"/>
              </a:ext>
            </a:extLst>
          </p:cNvPr>
          <p:cNvCxnSpPr/>
          <p:nvPr userDrawn="1"/>
        </p:nvCxnSpPr>
        <p:spPr>
          <a:xfrm>
            <a:off x="0" y="5699720"/>
            <a:ext cx="12192000" cy="0"/>
          </a:xfrm>
          <a:prstGeom prst="line">
            <a:avLst/>
          </a:prstGeom>
          <a:ln w="12700">
            <a:solidFill>
              <a:srgbClr val="E3E5E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8610600" y="6117246"/>
            <a:ext cx="2743200" cy="365125"/>
          </a:xfrm>
          <a:prstGeom prst="rect">
            <a:avLst/>
          </a:prstGeom>
        </p:spPr>
        <p:txBody>
          <a:bodyPr vert="horz" lIns="91440" tIns="45720" rIns="91440" bIns="45720" rtlCol="0" anchor="ctr"/>
          <a:lstStyle>
            <a:lvl1pPr algn="r">
              <a:defRPr sz="1200">
                <a:solidFill>
                  <a:srgbClr val="53575A"/>
                </a:solidFill>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19754947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Lst>
  <p:hf sldNum="0" hdr="0" ftr="0" dt="0"/>
  <p:txStyles>
    <p:titleStyle>
      <a:lvl1pPr algn="l" defTabSz="914400" rtl="0" eaLnBrk="1" latinLnBrk="0" hangingPunct="1">
        <a:lnSpc>
          <a:spcPct val="90000"/>
        </a:lnSpc>
        <a:spcBef>
          <a:spcPct val="0"/>
        </a:spcBef>
        <a:buNone/>
        <a:defRPr sz="4400" kern="1200">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E5279-6BB5-4200-B623-E50AF74A5F6C}"/>
              </a:ext>
            </a:extLst>
          </p:cNvPr>
          <p:cNvSpPr>
            <a:spLocks noGrp="1"/>
          </p:cNvSpPr>
          <p:nvPr>
            <p:ph type="title"/>
          </p:nvPr>
        </p:nvSpPr>
        <p:spPr>
          <a:xfrm>
            <a:off x="0" y="1"/>
            <a:ext cx="12192000" cy="1828800"/>
          </a:xfrm>
          <a:prstGeom prst="rect">
            <a:avLst/>
          </a:prstGeom>
        </p:spPr>
        <p:txBody>
          <a:bodyPr vert="horz" lIns="457200" tIns="457200" rIns="45720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2C705A94-6AAA-4E19-916C-A4F16D9F3F7C}"/>
              </a:ext>
            </a:extLst>
          </p:cNvPr>
          <p:cNvSpPr>
            <a:spLocks noGrp="1"/>
          </p:cNvSpPr>
          <p:nvPr>
            <p:ph type="body" idx="1"/>
          </p:nvPr>
        </p:nvSpPr>
        <p:spPr>
          <a:xfrm>
            <a:off x="0" y="1825624"/>
            <a:ext cx="12192000" cy="4175725"/>
          </a:xfrm>
          <a:prstGeom prst="rect">
            <a:avLst/>
          </a:prstGeom>
        </p:spPr>
        <p:txBody>
          <a:bodyPr vert="horz" lIns="685800" tIns="45720" rIns="685800" bIns="2286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19"/>
          <a:stretch>
            <a:fillRect/>
          </a:stretch>
        </p:blipFill>
        <p:spPr>
          <a:xfrm>
            <a:off x="320140" y="6001350"/>
            <a:ext cx="1579813" cy="596918"/>
          </a:xfrm>
          <a:prstGeom prst="rect">
            <a:avLst/>
          </a:prstGeom>
        </p:spPr>
      </p:pic>
      <p:sp>
        <p:nvSpPr>
          <p:cNvPr id="4"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11330940" y="6155346"/>
            <a:ext cx="365760" cy="365125"/>
          </a:xfrm>
          <a:prstGeom prst="rect">
            <a:avLst/>
          </a:prstGeom>
          <a:solidFill>
            <a:schemeClr val="bg1"/>
          </a:solidFill>
        </p:spPr>
        <p:txBody>
          <a:bodyPr vert="horz" lIns="91440" tIns="45720" rIns="91440" bIns="45720" rtlCol="0" anchor="ctr"/>
          <a:lstStyle>
            <a:lvl1pPr algn="ctr">
              <a:defRPr sz="1200">
                <a:solidFill>
                  <a:srgbClr val="53575A"/>
                </a:solidFill>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428476402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Lst>
  <p:hf hdr="0" ftr="0" dt="0"/>
  <p:txStyles>
    <p:title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11"/>
          <a:stretch>
            <a:fillRect/>
          </a:stretch>
        </p:blipFill>
        <p:spPr>
          <a:xfrm>
            <a:off x="320140" y="6001350"/>
            <a:ext cx="1579813" cy="596918"/>
          </a:xfrm>
          <a:prstGeom prst="rect">
            <a:avLst/>
          </a:prstGeom>
        </p:spPr>
      </p:pic>
      <p:cxnSp>
        <p:nvCxnSpPr>
          <p:cNvPr id="6" name="Straight Connector 5">
            <a:extLst>
              <a:ext uri="{FF2B5EF4-FFF2-40B4-BE49-F238E27FC236}">
                <a16:creationId xmlns:a16="http://schemas.microsoft.com/office/drawing/2014/main" id="{E170D472-E2B6-4FB4-807D-3388763161BF}"/>
              </a:ext>
            </a:extLst>
          </p:cNvPr>
          <p:cNvCxnSpPr/>
          <p:nvPr userDrawn="1"/>
        </p:nvCxnSpPr>
        <p:spPr>
          <a:xfrm>
            <a:off x="0" y="5699720"/>
            <a:ext cx="12192000" cy="0"/>
          </a:xfrm>
          <a:prstGeom prst="line">
            <a:avLst/>
          </a:prstGeom>
          <a:ln w="12700">
            <a:solidFill>
              <a:srgbClr val="E3E5E5"/>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8610600" y="6117246"/>
            <a:ext cx="2743200" cy="365125"/>
          </a:xfrm>
          <a:prstGeom prst="rect">
            <a:avLst/>
          </a:prstGeom>
        </p:spPr>
        <p:txBody>
          <a:bodyPr vert="horz" lIns="91440" tIns="45720" rIns="91440" bIns="45720" rtlCol="0" anchor="ctr"/>
          <a:lstStyle>
            <a:lvl1pPr algn="r">
              <a:defRPr sz="1200">
                <a:solidFill>
                  <a:srgbClr val="53575A"/>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136434434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Lst>
  <p:hf hdr="0" ftr="0" dt="0"/>
  <p:txStyles>
    <p:title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11"/>
          <a:stretch>
            <a:fillRect/>
          </a:stretch>
        </p:blipFill>
        <p:spPr>
          <a:xfrm>
            <a:off x="320140" y="6001350"/>
            <a:ext cx="1579813" cy="596918"/>
          </a:xfrm>
          <a:prstGeom prst="rect">
            <a:avLst/>
          </a:prstGeom>
        </p:spPr>
      </p:pic>
      <p:cxnSp>
        <p:nvCxnSpPr>
          <p:cNvPr id="6" name="Straight Connector 5">
            <a:extLst>
              <a:ext uri="{FF2B5EF4-FFF2-40B4-BE49-F238E27FC236}">
                <a16:creationId xmlns:a16="http://schemas.microsoft.com/office/drawing/2014/main" id="{E170D472-E2B6-4FB4-807D-3388763161BF}"/>
              </a:ext>
            </a:extLst>
          </p:cNvPr>
          <p:cNvCxnSpPr/>
          <p:nvPr userDrawn="1"/>
        </p:nvCxnSpPr>
        <p:spPr>
          <a:xfrm>
            <a:off x="0" y="5699720"/>
            <a:ext cx="12192000" cy="0"/>
          </a:xfrm>
          <a:prstGeom prst="line">
            <a:avLst/>
          </a:prstGeom>
          <a:ln w="12700">
            <a:solidFill>
              <a:srgbClr val="E3E5E5"/>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8610600" y="6117246"/>
            <a:ext cx="2743200" cy="365125"/>
          </a:xfrm>
          <a:prstGeom prst="rect">
            <a:avLst/>
          </a:prstGeom>
        </p:spPr>
        <p:txBody>
          <a:bodyPr vert="horz" lIns="91440" tIns="45720" rIns="91440" bIns="45720" rtlCol="0" anchor="ctr"/>
          <a:lstStyle>
            <a:lvl1pPr algn="r">
              <a:defRPr sz="1200">
                <a:solidFill>
                  <a:srgbClr val="53575A"/>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45212115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Lst>
  <p:hf hdr="0" ftr="0" dt="0"/>
  <p:txStyles>
    <p:title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r="12879" b="7360"/>
          <a:stretch/>
        </p:blipFill>
        <p:spPr>
          <a:xfrm>
            <a:off x="7810500" y="1041748"/>
            <a:ext cx="4381500" cy="4659045"/>
          </a:xfrm>
          <a:prstGeom prst="rect">
            <a:avLst/>
          </a:prstGeom>
        </p:spPr>
      </p:pic>
      <p:sp>
        <p:nvSpPr>
          <p:cNvPr id="2" name="Title Placeholder 1">
            <a:extLst>
              <a:ext uri="{FF2B5EF4-FFF2-40B4-BE49-F238E27FC236}">
                <a16:creationId xmlns:a16="http://schemas.microsoft.com/office/drawing/2014/main" id="{522E5279-6BB5-4200-B623-E50AF74A5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705A94-6AAA-4E19-916C-A4F16D9F3F7C}"/>
              </a:ext>
            </a:extLst>
          </p:cNvPr>
          <p:cNvSpPr>
            <a:spLocks noGrp="1"/>
          </p:cNvSpPr>
          <p:nvPr>
            <p:ph type="body" idx="1"/>
          </p:nvPr>
        </p:nvSpPr>
        <p:spPr>
          <a:xfrm>
            <a:off x="838200" y="1825625"/>
            <a:ext cx="10515600" cy="37046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12"/>
          <a:stretch>
            <a:fillRect/>
          </a:stretch>
        </p:blipFill>
        <p:spPr>
          <a:xfrm>
            <a:off x="320140" y="6001350"/>
            <a:ext cx="1579813" cy="596918"/>
          </a:xfrm>
          <a:prstGeom prst="rect">
            <a:avLst/>
          </a:prstGeom>
        </p:spPr>
      </p:pic>
      <p:cxnSp>
        <p:nvCxnSpPr>
          <p:cNvPr id="9" name="Straight Connector 8">
            <a:extLst>
              <a:ext uri="{FF2B5EF4-FFF2-40B4-BE49-F238E27FC236}">
                <a16:creationId xmlns:a16="http://schemas.microsoft.com/office/drawing/2014/main" id="{E170D472-E2B6-4FB4-807D-3388763161BF}"/>
              </a:ext>
            </a:extLst>
          </p:cNvPr>
          <p:cNvCxnSpPr/>
          <p:nvPr userDrawn="1"/>
        </p:nvCxnSpPr>
        <p:spPr>
          <a:xfrm>
            <a:off x="0" y="5699720"/>
            <a:ext cx="12192000" cy="0"/>
          </a:xfrm>
          <a:prstGeom prst="line">
            <a:avLst/>
          </a:prstGeom>
          <a:ln w="12700">
            <a:solidFill>
              <a:srgbClr val="E3E5E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8610600" y="6117246"/>
            <a:ext cx="2743200" cy="365125"/>
          </a:xfrm>
          <a:prstGeom prst="rect">
            <a:avLst/>
          </a:prstGeom>
        </p:spPr>
        <p:txBody>
          <a:bodyPr vert="horz" lIns="91440" tIns="45720" rIns="91440" bIns="45720" rtlCol="0" anchor="ctr"/>
          <a:lstStyle>
            <a:lvl1pPr algn="r">
              <a:defRPr sz="1200">
                <a:solidFill>
                  <a:srgbClr val="53575A"/>
                </a:solidFill>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429361631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Lst>
  <p:hf sldNum="0" hdr="0" ftr="0" dt="0"/>
  <p:txStyles>
    <p:titleStyle>
      <a:lvl1pPr algn="l" defTabSz="914400" rtl="0" eaLnBrk="1" latinLnBrk="0" hangingPunct="1">
        <a:lnSpc>
          <a:spcPct val="90000"/>
        </a:lnSpc>
        <a:spcBef>
          <a:spcPct val="0"/>
        </a:spcBef>
        <a:buNone/>
        <a:defRPr sz="4400" kern="1200">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hyperlink" Target="https://www.csac.ca.gov/cash-college" TargetMode="External"/><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www.cccco.edu/-/media/CCCCO-Website/docs/report/2024chapteredlegislationandguidancereportv15a11y.pdf" TargetMode="External"/><Relationship Id="rId7" Type="http://schemas.openxmlformats.org/officeDocument/2006/relationships/image" Target="../media/image46.svg"/><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hyperlink" Target="https://www.cccco.edu/About-Us/Chancellors-Office/Divisions/Governmental-Relations" TargetMode="External"/><Relationship Id="rId4" Type="http://schemas.openxmlformats.org/officeDocument/2006/relationships/hyperlink" Target="https://www.cccco.edu/-/media/CCCCO-Website/docs/memo/eslei-24-73-sb1244-ccap-a11y.pdf?la=en&amp;hash=281674D06DBBE554BF7F0DC7CED5056034574A8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hyperlink" Target="https://www.ab928committee.org/" TargetMode="External"/><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49.emf"/></Relationships>
</file>

<file path=ppt/slides/_rels/slide35.xml.rels><?xml version="1.0" encoding="UTF-8" standalone="yes"?>
<Relationships xmlns="http://schemas.openxmlformats.org/package/2006/relationships"><Relationship Id="rId3" Type="http://schemas.openxmlformats.org/officeDocument/2006/relationships/hyperlink" Target="https://www.auditor.ca.gov/reports/2023-123/" TargetMode="External"/><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hyperlink" Target="https://www.cccco.edu/About-Us/Chancellors-Office/Divisions/Educational-Services-and-Support/dual-admission" TargetMode="External"/><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Msmith@cccco.edu" TargetMode="External"/><Relationship Id="rId5" Type="http://schemas.openxmlformats.org/officeDocument/2006/relationships/hyperlink" Target="mailto:KKouklis@cccco.edu" TargetMode="External"/><Relationship Id="rId4" Type="http://schemas.openxmlformats.org/officeDocument/2006/relationships/hyperlink" Target="mailto:Abeer@cccco.ed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26.png"/><Relationship Id="rId1" Type="http://schemas.openxmlformats.org/officeDocument/2006/relationships/slideLayout" Target="../slideLayouts/slideLayout2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2449" y="2142215"/>
            <a:ext cx="6641949" cy="2573570"/>
          </a:xfrm>
        </p:spPr>
        <p:txBody>
          <a:bodyPr>
            <a:normAutofit fontScale="90000"/>
          </a:bodyPr>
          <a:lstStyle/>
          <a:p>
            <a:br>
              <a:rPr lang="en-US"/>
            </a:br>
            <a:r>
              <a:rPr lang="en-US" sz="3600" b="1">
                <a:latin typeface="Source Sans Pro"/>
                <a:ea typeface="Source Sans Pro"/>
              </a:rPr>
              <a:t>2025 CACCRAO Conference:</a:t>
            </a:r>
            <a:br>
              <a:rPr lang="en-US" sz="3600" b="1"/>
            </a:br>
            <a:r>
              <a:rPr lang="en-US" sz="3600" b="1">
                <a:latin typeface="Source Sans Pro"/>
                <a:ea typeface="Source Sans Pro"/>
              </a:rPr>
              <a:t>Chancellor’s Office Educational Services and Support Updates</a:t>
            </a:r>
            <a:endParaRPr lang="en-US" sz="3600"/>
          </a:p>
        </p:txBody>
      </p:sp>
      <p:sp>
        <p:nvSpPr>
          <p:cNvPr id="8" name="Subtitle 7">
            <a:extLst>
              <a:ext uri="{FF2B5EF4-FFF2-40B4-BE49-F238E27FC236}">
                <a16:creationId xmlns:a16="http://schemas.microsoft.com/office/drawing/2014/main" id="{E4629B2C-E9A2-4923-8788-485C28C19881}"/>
              </a:ext>
            </a:extLst>
          </p:cNvPr>
          <p:cNvSpPr>
            <a:spLocks noGrp="1"/>
          </p:cNvSpPr>
          <p:nvPr>
            <p:ph type="subTitle" idx="1"/>
          </p:nvPr>
        </p:nvSpPr>
        <p:spPr>
          <a:xfrm>
            <a:off x="4952451" y="3904945"/>
            <a:ext cx="6655352" cy="2250401"/>
          </a:xfrm>
        </p:spPr>
        <p:txBody>
          <a:bodyPr>
            <a:normAutofit/>
          </a:bodyPr>
          <a:lstStyle/>
          <a:p>
            <a:endParaRPr lang="en-US" sz="2400" b="1">
              <a:solidFill>
                <a:schemeClr val="bg2"/>
              </a:solidFill>
            </a:endParaRPr>
          </a:p>
          <a:p>
            <a:endParaRPr lang="en-US" sz="2400" b="1">
              <a:solidFill>
                <a:schemeClr val="bg2"/>
              </a:solidFill>
            </a:endParaRPr>
          </a:p>
        </p:txBody>
      </p:sp>
      <p:sp>
        <p:nvSpPr>
          <p:cNvPr id="5" name="Slide Number Placeholder 4"/>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
        <p:nvSpPr>
          <p:cNvPr id="4" name="Picture Placeholder 3">
            <a:extLst>
              <a:ext uri="{FF2B5EF4-FFF2-40B4-BE49-F238E27FC236}">
                <a16:creationId xmlns:a16="http://schemas.microsoft.com/office/drawing/2014/main" id="{E9C1A0B6-3886-AA44-7A77-46B112CB0489}"/>
              </a:ext>
            </a:extLst>
          </p:cNvPr>
          <p:cNvSpPr>
            <a:spLocks noGrp="1"/>
          </p:cNvSpPr>
          <p:nvPr>
            <p:ph type="pic" sz="quarter" idx="11"/>
          </p:nvPr>
        </p:nvSpPr>
        <p:spPr/>
        <p:txBody>
          <a:bodyPr/>
          <a:lstStyle/>
          <a:p>
            <a:endParaRPr lang="en-US"/>
          </a:p>
        </p:txBody>
      </p:sp>
    </p:spTree>
    <p:extLst>
      <p:ext uri="{BB962C8B-B14F-4D97-AF65-F5344CB8AC3E}">
        <p14:creationId xmlns:p14="http://schemas.microsoft.com/office/powerpoint/2010/main" val="845276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C646C8F-7639-3288-C193-53999B79EE87}"/>
              </a:ext>
            </a:extLst>
          </p:cNvPr>
          <p:cNvSpPr txBox="1">
            <a:spLocks/>
          </p:cNvSpPr>
          <p:nvPr/>
        </p:nvSpPr>
        <p:spPr>
          <a:xfrm>
            <a:off x="783344" y="419571"/>
            <a:ext cx="9350903" cy="584200"/>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800" kern="1200">
                <a:ln>
                  <a:noFill/>
                </a:ln>
                <a:solidFill>
                  <a:srgbClr val="002F6D"/>
                </a:solidFill>
                <a:latin typeface="Source Sans Pro" panose="020B0503030403020204" pitchFamily="34" charset="0"/>
                <a:ea typeface="Source Sans Pro" panose="020B0503030403020204" pitchFamily="34" charset="0"/>
                <a:cs typeface="+mj-cs"/>
              </a:defRPr>
            </a:lvl1pPr>
          </a:lstStyle>
          <a:p>
            <a:pPr>
              <a:spcAft>
                <a:spcPts val="600"/>
              </a:spcAft>
            </a:pPr>
            <a:r>
              <a:rPr lang="en-US" sz="4400" kern="1200">
                <a:ln>
                  <a:noFill/>
                </a:ln>
                <a:latin typeface="Source Sans Pro"/>
                <a:ea typeface="Source Sans Pro"/>
              </a:rPr>
              <a:t>Veterans &amp; Military Affiliated Students</a:t>
            </a:r>
          </a:p>
        </p:txBody>
      </p:sp>
      <p:sp>
        <p:nvSpPr>
          <p:cNvPr id="3" name="TextBox 11">
            <a:extLst>
              <a:ext uri="{FF2B5EF4-FFF2-40B4-BE49-F238E27FC236}">
                <a16:creationId xmlns:a16="http://schemas.microsoft.com/office/drawing/2014/main" id="{C2798E10-5C54-F1B6-EA60-80713CC9C4BD}"/>
              </a:ext>
            </a:extLst>
          </p:cNvPr>
          <p:cNvSpPr txBox="1"/>
          <p:nvPr/>
        </p:nvSpPr>
        <p:spPr>
          <a:xfrm>
            <a:off x="7593689" y="1237568"/>
            <a:ext cx="3932237" cy="3466214"/>
          </a:xfrm>
          <a:prstGeom prst="rect">
            <a:avLst/>
          </a:prstGeom>
          <a:ln w="57150">
            <a:solidFill>
              <a:schemeClr val="accent2">
                <a:lumMod val="60000"/>
                <a:lumOff val="40000"/>
              </a:schemeClr>
            </a:solidFill>
          </a:ln>
        </p:spPr>
        <p:txBody>
          <a:bodyPr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endParaRPr lang="en-US" sz="1500" kern="1200">
              <a:solidFill>
                <a:srgbClr val="53575A"/>
              </a:solidFill>
              <a:latin typeface="Source Sans Pro" panose="020B0503030403020204" pitchFamily="34" charset="0"/>
              <a:ea typeface="Source Sans Pro" panose="020B0503030403020204" pitchFamily="34" charset="0"/>
            </a:endParaRPr>
          </a:p>
          <a:p>
            <a:pPr>
              <a:lnSpc>
                <a:spcPct val="90000"/>
              </a:lnSpc>
              <a:spcBef>
                <a:spcPts val="1000"/>
              </a:spcBef>
            </a:pPr>
            <a:r>
              <a:rPr lang="en-US" sz="2500" b="1" kern="1200">
                <a:solidFill>
                  <a:schemeClr val="bg2"/>
                </a:solidFill>
                <a:latin typeface="Source Sans Pro"/>
                <a:ea typeface="Source Sans Pro"/>
              </a:rPr>
              <a:t>Veterans Mental Health Demonstration Project</a:t>
            </a:r>
            <a:endParaRPr lang="en-US" sz="2500" b="1">
              <a:solidFill>
                <a:schemeClr val="bg2"/>
              </a:solidFill>
              <a:latin typeface="Source Sans Pro"/>
              <a:ea typeface="Source Sans Pro"/>
            </a:endParaRPr>
          </a:p>
          <a:p>
            <a:pPr>
              <a:lnSpc>
                <a:spcPct val="90000"/>
              </a:lnSpc>
              <a:spcBef>
                <a:spcPts val="1000"/>
              </a:spcBef>
            </a:pPr>
            <a:r>
              <a:rPr lang="en-US" sz="1500">
                <a:solidFill>
                  <a:srgbClr val="53575A"/>
                </a:solidFill>
                <a:latin typeface="Source Sans Pro"/>
                <a:ea typeface="Source Sans Pro"/>
              </a:rPr>
              <a:t>10 Colleges  selected: Cabrillo</a:t>
            </a:r>
            <a:r>
              <a:rPr lang="en-US" sz="1500" kern="1200">
                <a:solidFill>
                  <a:srgbClr val="53575A"/>
                </a:solidFill>
                <a:latin typeface="Source Sans Pro"/>
                <a:ea typeface="Source Sans Pro"/>
              </a:rPr>
              <a:t>, Citrus, ELAC, Fullerton, LAVC, Lemoore, Riverside, San Diego, Shasta, and Ventura. </a:t>
            </a:r>
            <a:endParaRPr lang="en-US">
              <a:ea typeface="Source Sans Pro"/>
            </a:endParaRPr>
          </a:p>
          <a:p>
            <a:pPr marL="285750" indent="-285750">
              <a:lnSpc>
                <a:spcPct val="90000"/>
              </a:lnSpc>
              <a:spcBef>
                <a:spcPts val="1000"/>
              </a:spcBef>
              <a:buFont typeface="Arial"/>
              <a:buChar char="•"/>
            </a:pPr>
            <a:r>
              <a:rPr lang="en-US" sz="1500" kern="1200">
                <a:solidFill>
                  <a:srgbClr val="53575A"/>
                </a:solidFill>
                <a:latin typeface="Source Sans Pro" panose="020B0503030403020204" pitchFamily="34" charset="0"/>
                <a:ea typeface="Source Sans Pro" panose="020B0503030403020204" pitchFamily="34" charset="0"/>
                <a:cs typeface="+mn-cs"/>
              </a:rPr>
              <a:t>Access to mental health and wellness supports</a:t>
            </a:r>
            <a:endParaRPr lang="en-US" sz="1500" kern="1200">
              <a:solidFill>
                <a:srgbClr val="53575A"/>
              </a:solidFill>
              <a:latin typeface="Source Sans Pro" panose="020B0503030403020204" pitchFamily="34" charset="0"/>
              <a:ea typeface="Source Sans Pro" panose="020B0503030403020204" pitchFamily="34" charset="0"/>
            </a:endParaRPr>
          </a:p>
          <a:p>
            <a:pPr marL="285750" indent="-285750">
              <a:lnSpc>
                <a:spcPct val="90000"/>
              </a:lnSpc>
              <a:spcBef>
                <a:spcPts val="1000"/>
              </a:spcBef>
              <a:buFont typeface="Arial"/>
              <a:buChar char="•"/>
            </a:pPr>
            <a:r>
              <a:rPr lang="en-US" sz="1500" kern="1200">
                <a:solidFill>
                  <a:srgbClr val="53575A"/>
                </a:solidFill>
                <a:latin typeface="Source Sans Pro" panose="020B0503030403020204" pitchFamily="34" charset="0"/>
                <a:ea typeface="Source Sans Pro" panose="020B0503030403020204" pitchFamily="34" charset="0"/>
                <a:cs typeface="+mn-cs"/>
              </a:rPr>
              <a:t>Campuswide professional development on unique needs of student veterans</a:t>
            </a:r>
            <a:endParaRPr lang="en-US" sz="1500" kern="1200">
              <a:solidFill>
                <a:srgbClr val="53575A"/>
              </a:solidFill>
              <a:latin typeface="Source Sans Pro" panose="020B0503030403020204" pitchFamily="34" charset="0"/>
              <a:ea typeface="Source Sans Pro" panose="020B0503030403020204" pitchFamily="34" charset="0"/>
            </a:endParaRPr>
          </a:p>
          <a:p>
            <a:pPr marL="285750" indent="-285750">
              <a:lnSpc>
                <a:spcPct val="90000"/>
              </a:lnSpc>
              <a:spcBef>
                <a:spcPts val="1000"/>
              </a:spcBef>
              <a:buFont typeface="Arial"/>
              <a:buChar char="•"/>
            </a:pPr>
            <a:r>
              <a:rPr lang="en-US" sz="1500" kern="1200">
                <a:solidFill>
                  <a:srgbClr val="53575A"/>
                </a:solidFill>
                <a:latin typeface="Source Sans Pro" panose="020B0503030403020204" pitchFamily="34" charset="0"/>
                <a:ea typeface="Source Sans Pro" panose="020B0503030403020204" pitchFamily="34" charset="0"/>
                <a:cs typeface="+mn-cs"/>
              </a:rPr>
              <a:t>Peer engagement</a:t>
            </a:r>
            <a:endParaRPr lang="en-US" sz="1500" kern="1200">
              <a:solidFill>
                <a:srgbClr val="53575A"/>
              </a:solidFill>
              <a:latin typeface="Source Sans Pro" panose="020B0503030403020204" pitchFamily="34" charset="0"/>
              <a:ea typeface="Source Sans Pro" panose="020B0503030403020204" pitchFamily="34" charset="0"/>
            </a:endParaRPr>
          </a:p>
          <a:p>
            <a:pPr>
              <a:lnSpc>
                <a:spcPct val="90000"/>
              </a:lnSpc>
              <a:spcBef>
                <a:spcPts val="1000"/>
              </a:spcBef>
            </a:pPr>
            <a:endParaRPr lang="en-US" sz="1500" kern="1200">
              <a:solidFill>
                <a:srgbClr val="53575A"/>
              </a:solidFill>
              <a:latin typeface="Source Sans Pro" panose="020B0503030403020204" pitchFamily="34" charset="0"/>
              <a:ea typeface="Source Sans Pro" panose="020B0503030403020204" pitchFamily="34" charset="0"/>
              <a:cs typeface="+mn-cs"/>
            </a:endParaRPr>
          </a:p>
          <a:p>
            <a:pPr>
              <a:lnSpc>
                <a:spcPct val="90000"/>
              </a:lnSpc>
              <a:spcBef>
                <a:spcPts val="1000"/>
              </a:spcBef>
            </a:pPr>
            <a:endParaRPr lang="en-US" sz="1500" kern="1200">
              <a:solidFill>
                <a:srgbClr val="53575A"/>
              </a:solidFill>
              <a:latin typeface="Source Sans Pro" panose="020B0503030403020204" pitchFamily="34" charset="0"/>
              <a:ea typeface="Source Sans Pro" panose="020B0503030403020204" pitchFamily="34" charset="0"/>
              <a:cs typeface="+mn-cs"/>
            </a:endParaRPr>
          </a:p>
          <a:p>
            <a:pPr>
              <a:lnSpc>
                <a:spcPct val="90000"/>
              </a:lnSpc>
              <a:spcBef>
                <a:spcPts val="1000"/>
              </a:spcBef>
            </a:pPr>
            <a:endParaRPr lang="en-US" sz="1500" kern="1200">
              <a:solidFill>
                <a:srgbClr val="53575A"/>
              </a:solidFill>
              <a:latin typeface="Source Sans Pro" panose="020B0503030403020204" pitchFamily="34" charset="0"/>
              <a:ea typeface="Source Sans Pro" panose="020B0503030403020204" pitchFamily="34" charset="0"/>
              <a:cs typeface="+mn-cs"/>
            </a:endParaRPr>
          </a:p>
        </p:txBody>
      </p:sp>
      <p:sp>
        <p:nvSpPr>
          <p:cNvPr id="19" name="TextBox 11">
            <a:extLst>
              <a:ext uri="{FF2B5EF4-FFF2-40B4-BE49-F238E27FC236}">
                <a16:creationId xmlns:a16="http://schemas.microsoft.com/office/drawing/2014/main" id="{41C26F08-5C59-782D-87BC-66478C2B9EF7}"/>
              </a:ext>
            </a:extLst>
          </p:cNvPr>
          <p:cNvSpPr txBox="1"/>
          <p:nvPr/>
        </p:nvSpPr>
        <p:spPr>
          <a:xfrm>
            <a:off x="543177" y="998684"/>
            <a:ext cx="6172200" cy="4536188"/>
          </a:xfrm>
          <a:prstGeom prst="rect">
            <a:avLst/>
          </a:prstGeom>
        </p:spPr>
        <p:txBody>
          <a:bodyPr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lnSpc>
                <a:spcPct val="90000"/>
              </a:lnSpc>
              <a:spcBef>
                <a:spcPts val="1000"/>
              </a:spcBef>
              <a:buFont typeface="Arial" panose="020B0604020202020204" pitchFamily="34" charset="0"/>
              <a:buChar char="•"/>
            </a:pPr>
            <a:r>
              <a:rPr lang="en-US">
                <a:solidFill>
                  <a:srgbClr val="53575A"/>
                </a:solidFill>
                <a:latin typeface="Source Sans Pro"/>
                <a:ea typeface="Source Sans Pro"/>
              </a:rPr>
              <a:t>2022-23, Veterans Resource Centers supported </a:t>
            </a:r>
            <a:r>
              <a:rPr lang="en-US" b="1">
                <a:solidFill>
                  <a:srgbClr val="53575A"/>
                </a:solidFill>
                <a:latin typeface="Source Sans Pro"/>
                <a:ea typeface="Source Sans Pro"/>
              </a:rPr>
              <a:t>48,617 </a:t>
            </a:r>
            <a:r>
              <a:rPr lang="en-US">
                <a:solidFill>
                  <a:srgbClr val="53575A"/>
                </a:solidFill>
                <a:latin typeface="Source Sans Pro"/>
                <a:ea typeface="Source Sans Pro"/>
              </a:rPr>
              <a:t>veterans, active duty, reservists and National Guard and </a:t>
            </a:r>
            <a:r>
              <a:rPr lang="en-US" b="1">
                <a:solidFill>
                  <a:srgbClr val="53575A"/>
                </a:solidFill>
                <a:latin typeface="Source Sans Pro"/>
                <a:ea typeface="Source Sans Pro"/>
              </a:rPr>
              <a:t>36,652</a:t>
            </a:r>
            <a:r>
              <a:rPr lang="en-US">
                <a:solidFill>
                  <a:srgbClr val="53575A"/>
                </a:solidFill>
                <a:latin typeface="Source Sans Pro"/>
                <a:ea typeface="Source Sans Pro"/>
              </a:rPr>
              <a:t> military dependents.</a:t>
            </a:r>
          </a:p>
          <a:p>
            <a:pPr>
              <a:lnSpc>
                <a:spcPct val="90000"/>
              </a:lnSpc>
              <a:spcBef>
                <a:spcPts val="1000"/>
              </a:spcBef>
            </a:pPr>
            <a:endParaRPr lang="en-US" sz="1000">
              <a:solidFill>
                <a:srgbClr val="53575A"/>
              </a:solidFill>
              <a:latin typeface="Source Sans Pro" panose="020B0503030403020204" pitchFamily="34" charset="0"/>
              <a:ea typeface="Source Sans Pro" panose="020B0503030403020204" pitchFamily="34" charset="0"/>
            </a:endParaRPr>
          </a:p>
          <a:p>
            <a:pPr marL="228600" indent="-228600">
              <a:lnSpc>
                <a:spcPct val="90000"/>
              </a:lnSpc>
              <a:spcBef>
                <a:spcPts val="1000"/>
              </a:spcBef>
              <a:buFont typeface="Arial" panose="020B0604020202020204" pitchFamily="34" charset="0"/>
              <a:buChar char="•"/>
            </a:pPr>
            <a:r>
              <a:rPr lang="en-US" b="1">
                <a:solidFill>
                  <a:srgbClr val="53575A"/>
                </a:solidFill>
                <a:latin typeface="Source Sans Pro"/>
                <a:ea typeface="Source Sans Pro"/>
              </a:rPr>
              <a:t>Veterans Symposium 2025 - Mapping the Journey: A Roadmap for Veteran Success in Higher Education </a:t>
            </a:r>
            <a:r>
              <a:rPr lang="en-US">
                <a:solidFill>
                  <a:srgbClr val="53575A"/>
                </a:solidFill>
                <a:latin typeface="Source Sans Pro"/>
                <a:ea typeface="Source Sans Pro"/>
              </a:rPr>
              <a:t>will be held </a:t>
            </a:r>
            <a:r>
              <a:rPr lang="en-US" b="1">
                <a:solidFill>
                  <a:srgbClr val="53575A"/>
                </a:solidFill>
                <a:latin typeface="Source Sans Pro"/>
                <a:ea typeface="Source Sans Pro"/>
              </a:rPr>
              <a:t>June 23-24 in San Diego, CA</a:t>
            </a:r>
            <a:r>
              <a:rPr lang="en-US">
                <a:solidFill>
                  <a:srgbClr val="53575A"/>
                </a:solidFill>
                <a:latin typeface="Source Sans Pro"/>
                <a:ea typeface="Source Sans Pro"/>
              </a:rPr>
              <a:t>. An intersegmental conference: faculty, staff and partners.</a:t>
            </a:r>
          </a:p>
          <a:p>
            <a:pPr>
              <a:lnSpc>
                <a:spcPct val="90000"/>
              </a:lnSpc>
              <a:spcBef>
                <a:spcPts val="1000"/>
              </a:spcBef>
            </a:pPr>
            <a:endParaRPr lang="en-US" sz="1000">
              <a:solidFill>
                <a:srgbClr val="53575A"/>
              </a:solidFill>
              <a:latin typeface="Source Sans Pro" panose="020B0503030403020204" pitchFamily="34" charset="0"/>
              <a:ea typeface="Source Sans Pro" panose="020B0503030403020204" pitchFamily="34" charset="0"/>
            </a:endParaRPr>
          </a:p>
          <a:p>
            <a:pPr marL="228600" indent="-228600">
              <a:lnSpc>
                <a:spcPct val="90000"/>
              </a:lnSpc>
              <a:spcBef>
                <a:spcPts val="1000"/>
              </a:spcBef>
              <a:buFont typeface="Arial" panose="020B0604020202020204" pitchFamily="34" charset="0"/>
              <a:buChar char="•"/>
            </a:pPr>
            <a:r>
              <a:rPr lang="en-US">
                <a:solidFill>
                  <a:srgbClr val="53575A"/>
                </a:solidFill>
                <a:latin typeface="Source Sans Pro"/>
                <a:ea typeface="Source Sans Pro"/>
              </a:rPr>
              <a:t>Webinar: </a:t>
            </a:r>
            <a:r>
              <a:rPr lang="en-US" b="1">
                <a:solidFill>
                  <a:srgbClr val="53575A"/>
                </a:solidFill>
                <a:latin typeface="Source Sans Pro"/>
                <a:ea typeface="Source Sans Pro"/>
              </a:rPr>
              <a:t>Warriors Dilemma – Veterans and Mental Health,</a:t>
            </a:r>
            <a:r>
              <a:rPr lang="en-US">
                <a:solidFill>
                  <a:srgbClr val="53575A"/>
                </a:solidFill>
                <a:latin typeface="Source Sans Pro"/>
                <a:ea typeface="Source Sans Pro"/>
              </a:rPr>
              <a:t> May 2</a:t>
            </a:r>
            <a:r>
              <a:rPr lang="en-US" baseline="30000">
                <a:solidFill>
                  <a:srgbClr val="53575A"/>
                </a:solidFill>
                <a:latin typeface="Source Sans Pro"/>
                <a:ea typeface="Source Sans Pro"/>
              </a:rPr>
              <a:t>nd</a:t>
            </a:r>
            <a:r>
              <a:rPr lang="en-US">
                <a:solidFill>
                  <a:srgbClr val="53575A"/>
                </a:solidFill>
                <a:latin typeface="Source Sans Pro"/>
                <a:ea typeface="Source Sans Pro"/>
              </a:rPr>
              <a:t> 10:00-11:30; Presenter Dylan Bender, MA LMFT, Irvine Valley College Director of Veterans Services Center. Registration to follow on CSSO list. </a:t>
            </a:r>
          </a:p>
          <a:p>
            <a:pPr marL="228600" indent="-228600">
              <a:lnSpc>
                <a:spcPct val="90000"/>
              </a:lnSpc>
              <a:spcBef>
                <a:spcPts val="1000"/>
              </a:spcBef>
              <a:buFont typeface="Arial" panose="020B0604020202020204" pitchFamily="34" charset="0"/>
              <a:buChar char="•"/>
            </a:pPr>
            <a:endParaRPr lang="en-US" sz="1500">
              <a:solidFill>
                <a:srgbClr val="53575A"/>
              </a:solidFill>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10"/>
          </p:nvPr>
        </p:nvSpPr>
        <p:spPr>
          <a:xfrm>
            <a:off x="8610600" y="6117246"/>
            <a:ext cx="2743200" cy="365125"/>
          </a:xfrm>
        </p:spPr>
        <p:txBody>
          <a:bodyPr vert="horz" lIns="91440" tIns="45720" rIns="91440" bIns="45720" rtlCol="0" anchor="ctr">
            <a:normAutofit/>
          </a:bodyPr>
          <a:lstStyle/>
          <a:p>
            <a:pPr>
              <a:spcAft>
                <a:spcPts val="600"/>
              </a:spcAft>
              <a:defRPr/>
            </a:pPr>
            <a:fld id="{7934E7AA-586C-4B13-A389-1429762DA247}" type="slidenum">
              <a:rPr lang="en-US" smtClean="0">
                <a:latin typeface="Source Sans Pro"/>
              </a:rPr>
              <a:pPr>
                <a:spcAft>
                  <a:spcPts val="600"/>
                </a:spcAft>
                <a:defRPr/>
              </a:pPr>
              <a:t>10</a:t>
            </a:fld>
            <a:endParaRPr lang="en-US">
              <a:latin typeface="Source Sans Pro"/>
            </a:endParaRPr>
          </a:p>
        </p:txBody>
      </p:sp>
    </p:spTree>
    <p:extLst>
      <p:ext uri="{BB962C8B-B14F-4D97-AF65-F5344CB8AC3E}">
        <p14:creationId xmlns:p14="http://schemas.microsoft.com/office/powerpoint/2010/main" val="710858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4E1E-8AEA-E3B8-1222-BD9B8F6BCAB4}"/>
              </a:ext>
            </a:extLst>
          </p:cNvPr>
          <p:cNvSpPr>
            <a:spLocks noGrp="1"/>
          </p:cNvSpPr>
          <p:nvPr>
            <p:ph type="title"/>
          </p:nvPr>
        </p:nvSpPr>
        <p:spPr>
          <a:xfrm>
            <a:off x="659059" y="239617"/>
            <a:ext cx="10515600" cy="1325563"/>
          </a:xfrm>
        </p:spPr>
        <p:txBody>
          <a:bodyPr lIns="91440" tIns="45720" rIns="91440" bIns="45720" anchor="ctr"/>
          <a:lstStyle/>
          <a:p>
            <a:r>
              <a:rPr lang="en-US">
                <a:latin typeface="Source Sans Pro"/>
                <a:ea typeface="Source Sans Pro"/>
              </a:rPr>
              <a:t>Comprehensive Educational Planning</a:t>
            </a:r>
            <a:endParaRPr lang="en-US"/>
          </a:p>
        </p:txBody>
      </p:sp>
      <p:sp>
        <p:nvSpPr>
          <p:cNvPr id="4" name="Slide Number Placeholder 3">
            <a:extLst>
              <a:ext uri="{FF2B5EF4-FFF2-40B4-BE49-F238E27FC236}">
                <a16:creationId xmlns:a16="http://schemas.microsoft.com/office/drawing/2014/main" id="{DDAA2C9C-076E-4DDD-4682-57BA120145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
        <p:nvSpPr>
          <p:cNvPr id="10" name="TextBox 9">
            <a:extLst>
              <a:ext uri="{FF2B5EF4-FFF2-40B4-BE49-F238E27FC236}">
                <a16:creationId xmlns:a16="http://schemas.microsoft.com/office/drawing/2014/main" id="{5F218181-9C75-D8CF-B99E-FB098277BB5C}"/>
              </a:ext>
            </a:extLst>
          </p:cNvPr>
          <p:cNvSpPr txBox="1"/>
          <p:nvPr/>
        </p:nvSpPr>
        <p:spPr>
          <a:xfrm>
            <a:off x="659059" y="1160061"/>
            <a:ext cx="11024557"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Source Sans Pro"/>
              </a:rPr>
              <a:t>System focus on ensuring all non-exempt students receive Comprehensive </a:t>
            </a:r>
            <a:r>
              <a:rPr lang="en-US" sz="2400"/>
              <a:t>Educational Plans (CEPs) in their first academic year</a:t>
            </a:r>
            <a:r>
              <a:rPr lang="en-US" sz="2400">
                <a:latin typeface="Arial"/>
                <a:cs typeface="Arial"/>
              </a:rPr>
              <a:t>​.</a:t>
            </a:r>
          </a:p>
          <a:p>
            <a:r>
              <a:rPr lang="en-US" sz="2400">
                <a:solidFill>
                  <a:schemeClr val="bg2"/>
                </a:solidFill>
              </a:rPr>
              <a:t>​</a:t>
            </a:r>
            <a:endParaRPr lang="en-US" sz="2400">
              <a:solidFill>
                <a:schemeClr val="bg2"/>
              </a:solidFill>
              <a:ea typeface="Source Sans Pro"/>
            </a:endParaRPr>
          </a:p>
          <a:p>
            <a:pPr marL="342900" indent="-342900">
              <a:buFont typeface="Arial"/>
              <a:buChar char="•"/>
            </a:pPr>
            <a:r>
              <a:rPr lang="en-US" sz="2400" b="1">
                <a:solidFill>
                  <a:schemeClr val="bg2"/>
                </a:solidFill>
                <a:ea typeface="Source Sans Pro"/>
              </a:rPr>
              <a:t>New MIS data element definition</a:t>
            </a:r>
            <a:r>
              <a:rPr lang="en-US" sz="2400">
                <a:solidFill>
                  <a:schemeClr val="bg2"/>
                </a:solidFill>
                <a:ea typeface="Source Sans Pro"/>
              </a:rPr>
              <a:t> </a:t>
            </a:r>
            <a:r>
              <a:rPr lang="en-US" sz="2400">
                <a:ea typeface="Source Sans Pro"/>
              </a:rPr>
              <a:t>for CEPs: at least 2 terms in length and </a:t>
            </a:r>
            <a:r>
              <a:rPr lang="en-US" sz="2400"/>
              <a:t>must include </a:t>
            </a:r>
            <a:r>
              <a:rPr lang="en-US" sz="2400" i="1"/>
              <a:t>all</a:t>
            </a:r>
            <a:r>
              <a:rPr lang="en-US" sz="2400"/>
              <a:t> courses and requirements needed to achieve the students declared course of study</a:t>
            </a:r>
            <a:r>
              <a:rPr lang="en-US" sz="2400">
                <a:solidFill>
                  <a:schemeClr val="bg2"/>
                </a:solidFill>
                <a:latin typeface="Arial"/>
                <a:cs typeface="Arial"/>
              </a:rPr>
              <a:t>​</a:t>
            </a:r>
          </a:p>
          <a:p>
            <a:pPr marL="342900" indent="-342900">
              <a:buFont typeface="Arial"/>
              <a:buChar char="•"/>
            </a:pPr>
            <a:r>
              <a:rPr lang="en-US" sz="2400" b="1">
                <a:solidFill>
                  <a:schemeClr val="bg2"/>
                </a:solidFill>
                <a:ea typeface="Source Sans Pro"/>
              </a:rPr>
              <a:t>2025-2028 Student Equity Plan</a:t>
            </a:r>
            <a:r>
              <a:rPr lang="en-US" sz="2400">
                <a:ea typeface="Source Sans Pro"/>
              </a:rPr>
              <a:t>: track CEPs by student population in first </a:t>
            </a:r>
            <a:r>
              <a:rPr lang="en-US" sz="2400"/>
              <a:t>academic year; must plan to address disproportionate impact. Colleges must also list strategies to ensure all students receive CEP in first academic year.</a:t>
            </a:r>
            <a:r>
              <a:rPr lang="en-US" sz="2400">
                <a:latin typeface="Arial"/>
                <a:cs typeface="Arial"/>
              </a:rPr>
              <a:t>​</a:t>
            </a:r>
          </a:p>
          <a:p>
            <a:pPr marL="342900" indent="-342900">
              <a:buFont typeface="Arial"/>
              <a:buChar char="•"/>
            </a:pPr>
            <a:r>
              <a:rPr lang="en-US" sz="2400" b="1">
                <a:solidFill>
                  <a:schemeClr val="bg2"/>
                </a:solidFill>
                <a:ea typeface="Source Sans Pro"/>
              </a:rPr>
              <a:t>Proposed regulatory changes</a:t>
            </a:r>
            <a:r>
              <a:rPr lang="en-US" sz="2400">
                <a:solidFill>
                  <a:schemeClr val="bg2"/>
                </a:solidFill>
                <a:ea typeface="Source Sans Pro"/>
              </a:rPr>
              <a:t> </a:t>
            </a:r>
            <a:r>
              <a:rPr lang="en-US" sz="2400">
                <a:ea typeface="Source Sans Pro"/>
              </a:rPr>
              <a:t>to ensure CEPs for non-exempt students in </a:t>
            </a:r>
            <a:r>
              <a:rPr lang="en-US" sz="2400"/>
              <a:t>the first academic year "to the maximum extent possible."</a:t>
            </a:r>
            <a:endParaRPr lang="en-US" sz="2400">
              <a:ea typeface="Source Sans Pro"/>
            </a:endParaRPr>
          </a:p>
        </p:txBody>
      </p:sp>
    </p:spTree>
    <p:extLst>
      <p:ext uri="{BB962C8B-B14F-4D97-AF65-F5344CB8AC3E}">
        <p14:creationId xmlns:p14="http://schemas.microsoft.com/office/powerpoint/2010/main" val="2523716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39EB9-5E43-3158-E535-EF6C4896638A}"/>
              </a:ext>
            </a:extLst>
          </p:cNvPr>
          <p:cNvSpPr>
            <a:spLocks noGrp="1"/>
          </p:cNvSpPr>
          <p:nvPr>
            <p:ph type="title"/>
          </p:nvPr>
        </p:nvSpPr>
        <p:spPr/>
        <p:txBody>
          <a:bodyPr lIns="91440" tIns="45720" rIns="91440" bIns="45720" anchor="ctr"/>
          <a:lstStyle/>
          <a:p>
            <a:r>
              <a:rPr lang="en-US">
                <a:latin typeface="Source Sans Pro"/>
                <a:ea typeface="Source Sans Pro"/>
              </a:rPr>
              <a:t>Maximizing Aid for Students</a:t>
            </a:r>
            <a:endParaRPr lang="en-US"/>
          </a:p>
        </p:txBody>
      </p:sp>
      <p:sp>
        <p:nvSpPr>
          <p:cNvPr id="3" name="Content Placeholder 2">
            <a:extLst>
              <a:ext uri="{FF2B5EF4-FFF2-40B4-BE49-F238E27FC236}">
                <a16:creationId xmlns:a16="http://schemas.microsoft.com/office/drawing/2014/main" id="{9C14699D-93B0-4AA1-129D-73ED0A68E0CF}"/>
              </a:ext>
            </a:extLst>
          </p:cNvPr>
          <p:cNvSpPr>
            <a:spLocks noGrp="1"/>
          </p:cNvSpPr>
          <p:nvPr>
            <p:ph idx="1"/>
          </p:nvPr>
        </p:nvSpPr>
        <p:spPr>
          <a:xfrm>
            <a:off x="838200" y="1443801"/>
            <a:ext cx="10515600" cy="4036336"/>
          </a:xfrm>
        </p:spPr>
        <p:txBody>
          <a:bodyPr lIns="91440" tIns="45720" rIns="91440" bIns="45720" anchor="t">
            <a:normAutofit lnSpcReduction="10000"/>
          </a:bodyPr>
          <a:lstStyle/>
          <a:p>
            <a:r>
              <a:rPr lang="en-US">
                <a:latin typeface="Source Sans Pro"/>
                <a:ea typeface="Source Sans Pro"/>
              </a:rPr>
              <a:t>Supporting students complete the FAFSA/CADAA is best way A&amp;R offices can help students maximize their financial aid award</a:t>
            </a:r>
          </a:p>
          <a:p>
            <a:pPr lvl="1">
              <a:buFont typeface="Courier New" panose="020B0604020202020204" pitchFamily="34" charset="0"/>
              <a:buChar char="o"/>
            </a:pPr>
            <a:r>
              <a:rPr lang="en-US">
                <a:latin typeface="Source Sans Pro"/>
                <a:ea typeface="Source Sans Pro"/>
              </a:rPr>
              <a:t>Colleges can participate in </a:t>
            </a:r>
            <a:r>
              <a:rPr lang="en-US">
                <a:latin typeface="Source Sans Pro"/>
                <a:ea typeface="Source Sans Pro"/>
                <a:hlinkClick r:id="rId3"/>
              </a:rPr>
              <a:t>Cash for College</a:t>
            </a:r>
            <a:r>
              <a:rPr lang="en-US">
                <a:latin typeface="Source Sans Pro"/>
                <a:ea typeface="Source Sans Pro"/>
              </a:rPr>
              <a:t> workshops or hold their own events, in partnership with student services programs (e.g. Dream Resource Centers, Veterans Resources Centers)</a:t>
            </a:r>
          </a:p>
          <a:p>
            <a:r>
              <a:rPr lang="en-US">
                <a:latin typeface="Source Sans Pro"/>
                <a:ea typeface="Source Sans Pro"/>
              </a:rPr>
              <a:t>Work with financial aid offices when students need cost of attendance adjustments, e.g. for childcare expenses, and to support satisfactory academic progress</a:t>
            </a:r>
          </a:p>
          <a:p>
            <a:r>
              <a:rPr lang="en-US">
                <a:latin typeface="Source Sans Pro"/>
                <a:ea typeface="Source Sans Pro"/>
              </a:rPr>
              <a:t>Connect students to Basic Needs Centers and inform students when they may be eligible for public benefits programs, e.g. CalFresh</a:t>
            </a:r>
          </a:p>
        </p:txBody>
      </p:sp>
      <p:sp>
        <p:nvSpPr>
          <p:cNvPr id="4" name="Slide Number Placeholder 3">
            <a:extLst>
              <a:ext uri="{FF2B5EF4-FFF2-40B4-BE49-F238E27FC236}">
                <a16:creationId xmlns:a16="http://schemas.microsoft.com/office/drawing/2014/main" id="{CC97DEB3-6A9F-9B31-54A6-4C5E25EFC8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1525266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7FB85-B7B2-ED98-2981-3C951B0CF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FBEF64-7177-9210-7945-BF8522B46FB4}"/>
              </a:ext>
            </a:extLst>
          </p:cNvPr>
          <p:cNvSpPr>
            <a:spLocks noGrp="1"/>
          </p:cNvSpPr>
          <p:nvPr>
            <p:ph type="title"/>
          </p:nvPr>
        </p:nvSpPr>
        <p:spPr/>
        <p:txBody>
          <a:bodyPr lIns="91440" tIns="45720" rIns="91440" bIns="45720" anchor="ctr"/>
          <a:lstStyle/>
          <a:p>
            <a:r>
              <a:rPr lang="en-US">
                <a:latin typeface="Source Sans Pro"/>
                <a:ea typeface="Source Sans Pro"/>
              </a:rPr>
              <a:t>Maximizing Aid for Students</a:t>
            </a:r>
            <a:endParaRPr lang="en-US"/>
          </a:p>
        </p:txBody>
      </p:sp>
      <p:sp>
        <p:nvSpPr>
          <p:cNvPr id="3" name="Content Placeholder 2">
            <a:extLst>
              <a:ext uri="{FF2B5EF4-FFF2-40B4-BE49-F238E27FC236}">
                <a16:creationId xmlns:a16="http://schemas.microsoft.com/office/drawing/2014/main" id="{9253F4EA-2685-B878-2C70-9944555F054F}"/>
              </a:ext>
            </a:extLst>
          </p:cNvPr>
          <p:cNvSpPr>
            <a:spLocks noGrp="1"/>
          </p:cNvSpPr>
          <p:nvPr>
            <p:ph idx="1"/>
          </p:nvPr>
        </p:nvSpPr>
        <p:spPr>
          <a:xfrm>
            <a:off x="838200" y="1688216"/>
            <a:ext cx="10515600" cy="3791921"/>
          </a:xfrm>
        </p:spPr>
        <p:txBody>
          <a:bodyPr lIns="91440" tIns="45720" rIns="91440" bIns="45720" anchor="t"/>
          <a:lstStyle/>
          <a:p>
            <a:r>
              <a:rPr lang="en-US" sz="2400">
                <a:latin typeface="Source Sans Pro"/>
                <a:ea typeface="Source Sans Pro"/>
              </a:rPr>
              <a:t>A&amp;R professionals should be aware of recent and forthcoming policy changes for financial aid and basic needs services</a:t>
            </a:r>
            <a:endParaRPr lang="en-US" sz="2400"/>
          </a:p>
          <a:p>
            <a:pPr lvl="1"/>
            <a:r>
              <a:rPr lang="en-US" sz="2000">
                <a:latin typeface="Source Sans Pro"/>
                <a:ea typeface="Source Sans Pro"/>
              </a:rPr>
              <a:t>Students completing the CADAA can now complete the AB540 Affidavit (non-resident tuition exemption) as part of the application. Colleges can access students' affidavit through CSAC's </a:t>
            </a:r>
            <a:r>
              <a:rPr lang="en-US" sz="2000" err="1">
                <a:latin typeface="Source Sans Pro"/>
                <a:ea typeface="Source Sans Pro"/>
              </a:rPr>
              <a:t>WebGrants</a:t>
            </a:r>
            <a:r>
              <a:rPr lang="en-US" sz="2000">
                <a:latin typeface="Source Sans Pro"/>
                <a:ea typeface="Source Sans Pro"/>
              </a:rPr>
              <a:t> portal. </a:t>
            </a:r>
          </a:p>
          <a:p>
            <a:pPr lvl="1"/>
            <a:r>
              <a:rPr lang="en-US" sz="2000">
                <a:latin typeface="Source Sans Pro"/>
                <a:ea typeface="Source Sans Pro"/>
              </a:rPr>
              <a:t>AB1885 - Beginning 2025-26, students with disabilities who are enrolled in 9+ units per semester (or quarter equivalent) may qualify for the Student Success Completion Grant (SSCG) as full time, as part of an Academic Accommodation Plan</a:t>
            </a:r>
          </a:p>
          <a:p>
            <a:pPr lvl="1"/>
            <a:r>
              <a:rPr lang="en-US" sz="2000">
                <a:latin typeface="Source Sans Pro"/>
                <a:ea typeface="Source Sans Pro"/>
              </a:rPr>
              <a:t>AB2458 – By 2026-27, colleges will be required to standardize cost of attendance adjustments for student parents, including for childcare, housing, and transportation expenses. A Chancellor's Office memo is forthcoming by July 2025. </a:t>
            </a:r>
            <a:endParaRPr lang="en-US" sz="2000"/>
          </a:p>
          <a:p>
            <a:pPr lvl="1"/>
            <a:endParaRPr lang="en-US"/>
          </a:p>
          <a:p>
            <a:pPr lvl="1"/>
            <a:endParaRPr lang="en-US"/>
          </a:p>
        </p:txBody>
      </p:sp>
      <p:sp>
        <p:nvSpPr>
          <p:cNvPr id="4" name="Slide Number Placeholder 3">
            <a:extLst>
              <a:ext uri="{FF2B5EF4-FFF2-40B4-BE49-F238E27FC236}">
                <a16:creationId xmlns:a16="http://schemas.microsoft.com/office/drawing/2014/main" id="{6D67F362-742D-184D-AFBE-9949C4A9D8A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723917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254F3-062E-66EB-A7FE-BB0A6B2866B9}"/>
              </a:ext>
            </a:extLst>
          </p:cNvPr>
          <p:cNvSpPr>
            <a:spLocks noGrp="1"/>
          </p:cNvSpPr>
          <p:nvPr>
            <p:ph type="title"/>
          </p:nvPr>
        </p:nvSpPr>
        <p:spPr/>
        <p:txBody>
          <a:bodyPr>
            <a:normAutofit/>
          </a:bodyPr>
          <a:lstStyle/>
          <a:p>
            <a:r>
              <a:rPr lang="en-US">
                <a:latin typeface="Source Sans Pro"/>
                <a:ea typeface="Source Sans Pro"/>
              </a:rPr>
              <a:t>Affirmed Name and Gender – Legislation Overview</a:t>
            </a:r>
            <a:endParaRPr lang="en-US"/>
          </a:p>
        </p:txBody>
      </p:sp>
      <p:sp>
        <p:nvSpPr>
          <p:cNvPr id="3" name="Content Placeholder 2">
            <a:extLst>
              <a:ext uri="{FF2B5EF4-FFF2-40B4-BE49-F238E27FC236}">
                <a16:creationId xmlns:a16="http://schemas.microsoft.com/office/drawing/2014/main" id="{9852EE51-8108-33C6-FE86-6B27F42693EB}"/>
              </a:ext>
            </a:extLst>
          </p:cNvPr>
          <p:cNvSpPr>
            <a:spLocks noGrp="1"/>
          </p:cNvSpPr>
          <p:nvPr>
            <p:ph type="body" sz="quarter" idx="12"/>
          </p:nvPr>
        </p:nvSpPr>
        <p:spPr>
          <a:xfrm>
            <a:off x="178594" y="1709737"/>
            <a:ext cx="6065838" cy="4019550"/>
          </a:xfrm>
        </p:spPr>
        <p:txBody>
          <a:bodyPr vert="horz" lIns="685800" tIns="45720" rIns="685800" bIns="228600" rtlCol="0" anchor="t">
            <a:normAutofit fontScale="92500" lnSpcReduction="20000"/>
          </a:bodyPr>
          <a:lstStyle/>
          <a:p>
            <a:r>
              <a:rPr lang="en-US">
                <a:latin typeface="Source Sans Pro"/>
                <a:ea typeface="Source Sans Pro"/>
              </a:rPr>
              <a:t>AB 2315 (Arambula, 2022):</a:t>
            </a:r>
          </a:p>
          <a:p>
            <a:pPr lvl="1">
              <a:buFont typeface="Courier New" panose="020B0604020202020204" pitchFamily="34" charset="0"/>
              <a:buChar char="o"/>
            </a:pPr>
            <a:r>
              <a:rPr lang="en-US">
                <a:latin typeface="Source Sans Pro"/>
                <a:ea typeface="Source Sans Pro"/>
              </a:rPr>
              <a:t>Requires CCCs to implement systems allowing students, staff, and faculty to declare affirmed name and gender identity.</a:t>
            </a:r>
          </a:p>
          <a:p>
            <a:pPr lvl="1">
              <a:buFont typeface="Courier New" panose="020B0604020202020204" pitchFamily="34" charset="0"/>
              <a:buChar char="o"/>
            </a:pPr>
            <a:r>
              <a:rPr lang="en-US">
                <a:latin typeface="Source Sans Pro"/>
                <a:ea typeface="Source Sans Pro"/>
              </a:rPr>
              <a:t>Requires updates to records: email addresses, ID cards, class rosters, transcripts, diplomas.</a:t>
            </a:r>
          </a:p>
          <a:p>
            <a:pPr lvl="1">
              <a:buFont typeface="Courier New" panose="020B0604020202020204" pitchFamily="34" charset="0"/>
              <a:buChar char="o"/>
            </a:pPr>
            <a:r>
              <a:rPr lang="en-US">
                <a:latin typeface="Source Sans Pro"/>
                <a:ea typeface="Source Sans Pro"/>
              </a:rPr>
              <a:t>Legal name may be used where required, e.g. FAFSA requires legal name</a:t>
            </a:r>
          </a:p>
          <a:p>
            <a:pPr lvl="1">
              <a:buFont typeface="Courier New" panose="020B0604020202020204" pitchFamily="34" charset="0"/>
              <a:buChar char="o"/>
            </a:pPr>
            <a:r>
              <a:rPr lang="en-US"/>
              <a:t>No extra fees for reissued documents with affirmed details.</a:t>
            </a:r>
          </a:p>
          <a:p>
            <a:pPr marL="0" indent="0">
              <a:buNone/>
            </a:pPr>
            <a:endParaRPr lang="en-US"/>
          </a:p>
          <a:p>
            <a:endParaRPr lang="en-US"/>
          </a:p>
        </p:txBody>
      </p:sp>
      <p:sp>
        <p:nvSpPr>
          <p:cNvPr id="7" name="Text Placeholder 6">
            <a:extLst>
              <a:ext uri="{FF2B5EF4-FFF2-40B4-BE49-F238E27FC236}">
                <a16:creationId xmlns:a16="http://schemas.microsoft.com/office/drawing/2014/main" id="{1F4879AC-3168-345D-04B4-9B9FBD857D17}"/>
              </a:ext>
            </a:extLst>
          </p:cNvPr>
          <p:cNvSpPr>
            <a:spLocks noGrp="1"/>
          </p:cNvSpPr>
          <p:nvPr>
            <p:ph type="body" sz="quarter" idx="13"/>
          </p:nvPr>
        </p:nvSpPr>
        <p:spPr>
          <a:xfrm>
            <a:off x="6096000" y="1709737"/>
            <a:ext cx="6096000" cy="4019550"/>
          </a:xfrm>
        </p:spPr>
        <p:txBody>
          <a:bodyPr vert="horz" lIns="685800" tIns="45720" rIns="685800" bIns="228600" rtlCol="0" anchor="t">
            <a:normAutofit/>
          </a:bodyPr>
          <a:lstStyle/>
          <a:p>
            <a:r>
              <a:rPr lang="en-US" sz="2600">
                <a:latin typeface="Source Sans Pro"/>
                <a:ea typeface="Source Sans Pro"/>
              </a:rPr>
              <a:t>AB 760 (Wilson, 2023):</a:t>
            </a:r>
          </a:p>
          <a:p>
            <a:pPr lvl="1">
              <a:buFont typeface="Courier New" panose="020B0604020202020204" pitchFamily="34" charset="0"/>
              <a:buChar char="o"/>
            </a:pPr>
            <a:r>
              <a:rPr lang="en-US" sz="2200">
                <a:latin typeface="Source Sans Pro"/>
                <a:ea typeface="Source Sans Pro"/>
              </a:rPr>
              <a:t>Expands AB 2315 provisions to CSU and UC.</a:t>
            </a:r>
          </a:p>
          <a:p>
            <a:pPr lvl="1">
              <a:buFont typeface="Courier New" panose="020B0604020202020204" pitchFamily="34" charset="0"/>
              <a:buChar char="o"/>
            </a:pPr>
            <a:r>
              <a:rPr lang="en-US" sz="2200">
                <a:latin typeface="Source Sans Pro"/>
                <a:ea typeface="Source Sans Pro"/>
              </a:rPr>
              <a:t>Confirms inclusion of official and unofficial transcripts in update requirements.</a:t>
            </a:r>
          </a:p>
          <a:p>
            <a:pPr lvl="1">
              <a:buFont typeface="Courier New" panose="020B0604020202020204" pitchFamily="34" charset="0"/>
              <a:buChar char="o"/>
            </a:pPr>
            <a:r>
              <a:rPr lang="en-US" sz="2200">
                <a:latin typeface="Source Sans Pro"/>
                <a:ea typeface="Source Sans Pro"/>
              </a:rPr>
              <a:t>Effective Starting: Academic Year 2023–24</a:t>
            </a:r>
            <a:endParaRPr lang="en-US" sz="2200"/>
          </a:p>
        </p:txBody>
      </p:sp>
      <p:sp>
        <p:nvSpPr>
          <p:cNvPr id="4" name="Slide Number Placeholder 3">
            <a:extLst>
              <a:ext uri="{FF2B5EF4-FFF2-40B4-BE49-F238E27FC236}">
                <a16:creationId xmlns:a16="http://schemas.microsoft.com/office/drawing/2014/main" id="{7875539F-E438-ED69-DB9F-19E1136D8AF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F2C6A05-D8D1-44C9-878E-EDE3FC43A0E0}"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285991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E311-6AF4-2E4A-30DA-01D462C63B3B}"/>
              </a:ext>
            </a:extLst>
          </p:cNvPr>
          <p:cNvSpPr>
            <a:spLocks noGrp="1"/>
          </p:cNvSpPr>
          <p:nvPr>
            <p:ph type="title"/>
          </p:nvPr>
        </p:nvSpPr>
        <p:spPr/>
        <p:txBody>
          <a:bodyPr/>
          <a:lstStyle/>
          <a:p>
            <a:r>
              <a:rPr lang="en-US">
                <a:latin typeface="Source Sans Pro"/>
                <a:ea typeface="Source Sans Pro"/>
              </a:rPr>
              <a:t>Chancellor’s Office Memo – ESLEI 24-31 (May 14, 2024)</a:t>
            </a:r>
            <a:endParaRPr lang="en-US"/>
          </a:p>
        </p:txBody>
      </p:sp>
      <p:sp>
        <p:nvSpPr>
          <p:cNvPr id="5" name="Slide Number Placeholder 4">
            <a:extLst>
              <a:ext uri="{FF2B5EF4-FFF2-40B4-BE49-F238E27FC236}">
                <a16:creationId xmlns:a16="http://schemas.microsoft.com/office/drawing/2014/main" id="{4ACBC10C-6876-0E93-34BC-C1FFB0E0B153}"/>
              </a:ext>
            </a:extLst>
          </p:cNvPr>
          <p:cNvSpPr>
            <a:spLocks noGrp="1"/>
          </p:cNvSpPr>
          <p:nvPr>
            <p:ph type="sldNum" sz="quarter" idx="10"/>
          </p:nvPr>
        </p:nvSpPr>
        <p:spPr/>
        <p:txBody>
          <a:bodyPr/>
          <a:lstStyle/>
          <a:p>
            <a:fld id="{7934E7AA-586C-4B13-A389-1429762DA247}" type="slidenum">
              <a:rPr lang="en-US" smtClean="0"/>
              <a:pPr/>
              <a:t>15</a:t>
            </a:fld>
            <a:endParaRPr lang="en-US"/>
          </a:p>
        </p:txBody>
      </p:sp>
      <p:sp>
        <p:nvSpPr>
          <p:cNvPr id="3" name="Text Placeholder 2">
            <a:extLst>
              <a:ext uri="{FF2B5EF4-FFF2-40B4-BE49-F238E27FC236}">
                <a16:creationId xmlns:a16="http://schemas.microsoft.com/office/drawing/2014/main" id="{9EBFA565-D3EB-39D3-3F3C-CAC212296A80}"/>
              </a:ext>
            </a:extLst>
          </p:cNvPr>
          <p:cNvSpPr>
            <a:spLocks noGrp="1"/>
          </p:cNvSpPr>
          <p:nvPr>
            <p:ph type="body" sz="quarter" idx="11"/>
          </p:nvPr>
        </p:nvSpPr>
        <p:spPr/>
        <p:txBody>
          <a:bodyPr vert="horz" lIns="685800" tIns="45720" rIns="685800" bIns="228600" rtlCol="0" anchor="t">
            <a:normAutofit/>
          </a:bodyPr>
          <a:lstStyle/>
          <a:p>
            <a:r>
              <a:rPr lang="en-US">
                <a:latin typeface="Source Sans Pro"/>
                <a:ea typeface="Source Sans Pro"/>
              </a:rPr>
              <a:t>AB 2315 addresses deadnaming and promotes inclusive campuses. We must honor affirmed identities across all educational records.</a:t>
            </a:r>
            <a:endParaRPr lang="en-US"/>
          </a:p>
          <a:p>
            <a:r>
              <a:rPr lang="en-US">
                <a:latin typeface="Source Sans Pro"/>
                <a:ea typeface="Source Sans Pro"/>
              </a:rPr>
              <a:t>Implementation Recommendations:</a:t>
            </a:r>
          </a:p>
          <a:p>
            <a:pPr lvl="1">
              <a:buFont typeface="Courier New" panose="020B0604020202020204" pitchFamily="34" charset="0"/>
              <a:buChar char="o"/>
            </a:pPr>
            <a:r>
              <a:rPr lang="en-US">
                <a:latin typeface="Source Sans Pro"/>
                <a:ea typeface="Source Sans Pro"/>
              </a:rPr>
              <a:t>Provide a system for students/employees to declare affirmed names/genders (no legal docs required).</a:t>
            </a:r>
          </a:p>
          <a:p>
            <a:pPr lvl="1">
              <a:buFont typeface="Courier New" panose="020B0604020202020204" pitchFamily="34" charset="0"/>
              <a:buChar char="o"/>
            </a:pPr>
            <a:r>
              <a:rPr lang="en-US">
                <a:latin typeface="Source Sans Pro"/>
                <a:ea typeface="Source Sans Pro"/>
              </a:rPr>
              <a:t>Make post-registration name/gender change forms easily accessible.</a:t>
            </a:r>
          </a:p>
          <a:p>
            <a:pPr lvl="1">
              <a:buFont typeface="Courier New" panose="020B0604020202020204" pitchFamily="34" charset="0"/>
              <a:buChar char="o"/>
            </a:pPr>
            <a:r>
              <a:rPr lang="en-US">
                <a:latin typeface="Source Sans Pro"/>
                <a:ea typeface="Source Sans Pro"/>
              </a:rPr>
              <a:t>Proactively notify students of options to update IDs, rosters, emails, and transcripts.</a:t>
            </a:r>
          </a:p>
          <a:p>
            <a:pPr lvl="1">
              <a:buFont typeface="Courier New" panose="020B0604020202020204" pitchFamily="34" charset="0"/>
              <a:buChar char="o"/>
            </a:pPr>
            <a:r>
              <a:rPr lang="en-US">
                <a:latin typeface="Source Sans Pro"/>
                <a:ea typeface="Source Sans Pro"/>
              </a:rPr>
              <a:t>No Extra Fees: For updating records per affirmed identity.</a:t>
            </a:r>
          </a:p>
          <a:p>
            <a:endParaRPr lang="en-US"/>
          </a:p>
        </p:txBody>
      </p:sp>
    </p:spTree>
    <p:extLst>
      <p:ext uri="{BB962C8B-B14F-4D97-AF65-F5344CB8AC3E}">
        <p14:creationId xmlns:p14="http://schemas.microsoft.com/office/powerpoint/2010/main" val="900947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3D7B-6CE0-9370-8144-773AC11F3AE3}"/>
              </a:ext>
            </a:extLst>
          </p:cNvPr>
          <p:cNvSpPr>
            <a:spLocks noGrp="1"/>
          </p:cNvSpPr>
          <p:nvPr>
            <p:ph type="title"/>
          </p:nvPr>
        </p:nvSpPr>
        <p:spPr/>
        <p:txBody>
          <a:bodyPr/>
          <a:lstStyle/>
          <a:p>
            <a:r>
              <a:rPr lang="en-US"/>
              <a:t>Chancellor’s Office Legal Guidance</a:t>
            </a:r>
          </a:p>
        </p:txBody>
      </p:sp>
      <p:sp>
        <p:nvSpPr>
          <p:cNvPr id="3" name="Slide Number Placeholder 2">
            <a:extLst>
              <a:ext uri="{FF2B5EF4-FFF2-40B4-BE49-F238E27FC236}">
                <a16:creationId xmlns:a16="http://schemas.microsoft.com/office/drawing/2014/main" id="{B70FAAE1-3A68-89B4-2C38-DAEC05D291CA}"/>
              </a:ext>
            </a:extLst>
          </p:cNvPr>
          <p:cNvSpPr>
            <a:spLocks noGrp="1"/>
          </p:cNvSpPr>
          <p:nvPr>
            <p:ph type="sldNum" sz="quarter" idx="10"/>
          </p:nvPr>
        </p:nvSpPr>
        <p:spPr/>
        <p:txBody>
          <a:bodyPr/>
          <a:lstStyle/>
          <a:p>
            <a:fld id="{7934E7AA-586C-4B13-A389-1429762DA247}" type="slidenum">
              <a:rPr lang="en-US" smtClean="0"/>
              <a:pPr/>
              <a:t>16</a:t>
            </a:fld>
            <a:endParaRPr lang="en-US"/>
          </a:p>
        </p:txBody>
      </p:sp>
      <p:sp>
        <p:nvSpPr>
          <p:cNvPr id="5" name="Content Placeholder 4">
            <a:extLst>
              <a:ext uri="{FF2B5EF4-FFF2-40B4-BE49-F238E27FC236}">
                <a16:creationId xmlns:a16="http://schemas.microsoft.com/office/drawing/2014/main" id="{D1AC3665-EA1E-C4F0-380F-327D190CDD07}"/>
              </a:ext>
            </a:extLst>
          </p:cNvPr>
          <p:cNvSpPr>
            <a:spLocks noGrp="1"/>
          </p:cNvSpPr>
          <p:nvPr>
            <p:ph type="body" sz="quarter" idx="4294967295"/>
          </p:nvPr>
        </p:nvSpPr>
        <p:spPr>
          <a:xfrm>
            <a:off x="274820" y="1291288"/>
            <a:ext cx="10703361" cy="4101810"/>
          </a:xfrm>
        </p:spPr>
        <p:txBody>
          <a:bodyPr vert="horz" lIns="685800" tIns="45720" rIns="685800" bIns="228600" rtlCol="0" anchor="t">
            <a:normAutofit fontScale="85000" lnSpcReduction="10000"/>
          </a:bodyPr>
          <a:lstStyle/>
          <a:p>
            <a:pPr marL="0" indent="0">
              <a:buNone/>
            </a:pPr>
            <a:r>
              <a:rPr lang="en-US" sz="2400">
                <a:latin typeface="Source Sans Pro"/>
                <a:ea typeface="Source Sans Pro"/>
              </a:rPr>
              <a:t>Legal Opinion (July 16, 2024 &amp; April 1, 2025 Updates):</a:t>
            </a:r>
            <a:endParaRPr lang="en-US" sz="2400">
              <a:solidFill>
                <a:srgbClr val="002F6D"/>
              </a:solidFill>
              <a:latin typeface="Source Sans Pro"/>
              <a:ea typeface="Source Sans Pro"/>
            </a:endParaRPr>
          </a:p>
          <a:p>
            <a:r>
              <a:rPr lang="en-US" sz="2400" b="1">
                <a:latin typeface="Source Sans Pro"/>
                <a:ea typeface="Source Sans Pro"/>
              </a:rPr>
              <a:t>For current students/staff/faculty</a:t>
            </a:r>
            <a:r>
              <a:rPr lang="en-US" sz="2400">
                <a:latin typeface="Source Sans Pro"/>
                <a:ea typeface="Source Sans Pro"/>
              </a:rPr>
              <a:t> - Colleges must update records with affirmed names/genders upon request, except where required to use legal names.</a:t>
            </a:r>
            <a:endParaRPr lang="en-US" sz="2400">
              <a:solidFill>
                <a:srgbClr val="002F6D"/>
              </a:solidFill>
              <a:latin typeface="Source Sans Pro"/>
              <a:ea typeface="Source Sans Pro"/>
            </a:endParaRPr>
          </a:p>
          <a:p>
            <a:endParaRPr lang="en-US" sz="2400">
              <a:solidFill>
                <a:srgbClr val="002F6D"/>
              </a:solidFill>
            </a:endParaRPr>
          </a:p>
          <a:p>
            <a:r>
              <a:rPr lang="en-US" sz="2400">
                <a:latin typeface="Source Sans Pro"/>
                <a:ea typeface="Source Sans Pro"/>
              </a:rPr>
              <a:t>For former students - </a:t>
            </a:r>
            <a:endParaRPr lang="en-US" sz="2400">
              <a:solidFill>
                <a:srgbClr val="002F6D"/>
              </a:solidFill>
              <a:latin typeface="Source Sans Pro"/>
              <a:ea typeface="Source Sans Pro"/>
            </a:endParaRPr>
          </a:p>
          <a:p>
            <a:pPr lvl="1">
              <a:buFont typeface="Courier New" panose="020B0604020202020204" pitchFamily="34" charset="0"/>
              <a:buChar char="o"/>
            </a:pPr>
            <a:r>
              <a:rPr lang="en-US">
                <a:latin typeface="Source Sans Pro"/>
                <a:ea typeface="Source Sans Pro"/>
              </a:rPr>
              <a:t>Colleges must reissue records (e.g., transcripts, diplomas) with affirmed identity upon receiving valid government-issued documentation.</a:t>
            </a:r>
            <a:endParaRPr lang="en-US">
              <a:solidFill>
                <a:srgbClr val="002F6D"/>
              </a:solidFill>
              <a:latin typeface="Source Sans Pro"/>
              <a:ea typeface="Source Sans Pro"/>
            </a:endParaRPr>
          </a:p>
          <a:p>
            <a:pPr lvl="1">
              <a:buFont typeface="Courier New" panose="020B0604020202020204" pitchFamily="34" charset="0"/>
              <a:buChar char="o"/>
            </a:pPr>
            <a:r>
              <a:rPr lang="en-US">
                <a:latin typeface="Source Sans Pro"/>
                <a:ea typeface="Source Sans Pro"/>
              </a:rPr>
              <a:t>Colleges must update data systems to reflect affirmed names/genders—and may purge outdated records when feasible and in student’s best interest.</a:t>
            </a:r>
            <a:endParaRPr lang="en-US">
              <a:solidFill>
                <a:srgbClr val="002F6D"/>
              </a:solidFill>
              <a:latin typeface="Source Sans Pro"/>
              <a:ea typeface="Source Sans Pro"/>
            </a:endParaRPr>
          </a:p>
          <a:p>
            <a:endParaRPr lang="en-US" sz="2400">
              <a:solidFill>
                <a:srgbClr val="002F6D"/>
              </a:solidFill>
            </a:endParaRPr>
          </a:p>
          <a:p>
            <a:r>
              <a:rPr lang="en-US" sz="2400">
                <a:latin typeface="Source Sans Pro"/>
                <a:ea typeface="Source Sans Pro"/>
              </a:rPr>
              <a:t>The April '25 update addresses that the use of legal names on transcripts may vary based on the circumstance.</a:t>
            </a:r>
          </a:p>
        </p:txBody>
      </p:sp>
    </p:spTree>
    <p:extLst>
      <p:ext uri="{BB962C8B-B14F-4D97-AF65-F5344CB8AC3E}">
        <p14:creationId xmlns:p14="http://schemas.microsoft.com/office/powerpoint/2010/main" val="1244404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39748" y="1081160"/>
            <a:ext cx="7252252" cy="1143000"/>
          </a:xfrm>
        </p:spPr>
        <p:txBody>
          <a:bodyPr anchor="t">
            <a:noAutofit/>
          </a:bodyPr>
          <a:lstStyle/>
          <a:p>
            <a:br>
              <a:rPr lang="en-US" sz="4000" u="none"/>
            </a:br>
            <a:r>
              <a:rPr lang="en-US" sz="4000" b="1"/>
              <a:t>CACCRAO Spring Legislative Update</a:t>
            </a:r>
            <a:endParaRPr lang="en-US" sz="4000"/>
          </a:p>
        </p:txBody>
      </p:sp>
      <p:sp>
        <p:nvSpPr>
          <p:cNvPr id="8" name="Subtitle 7">
            <a:extLst>
              <a:ext uri="{FF2B5EF4-FFF2-40B4-BE49-F238E27FC236}">
                <a16:creationId xmlns:a16="http://schemas.microsoft.com/office/drawing/2014/main" id="{E4629B2C-E9A2-4923-8788-485C28C19881}"/>
              </a:ext>
            </a:extLst>
          </p:cNvPr>
          <p:cNvSpPr>
            <a:spLocks noGrp="1"/>
          </p:cNvSpPr>
          <p:nvPr>
            <p:ph type="subTitle" idx="1"/>
          </p:nvPr>
        </p:nvSpPr>
        <p:spPr/>
        <p:txBody>
          <a:bodyPr>
            <a:normAutofit/>
          </a:bodyPr>
          <a:lstStyle/>
          <a:p>
            <a:endParaRPr lang="en-US" sz="2400"/>
          </a:p>
          <a:p>
            <a:endParaRPr lang="en-US" sz="2400"/>
          </a:p>
          <a:p>
            <a:r>
              <a:rPr lang="en-US" sz="2400"/>
              <a:t>Imran Majid, Director of Fiscal Advocacy, Government Relations</a:t>
            </a:r>
          </a:p>
        </p:txBody>
      </p:sp>
      <p:sp>
        <p:nvSpPr>
          <p:cNvPr id="3" name="Text Placeholder 2">
            <a:extLst>
              <a:ext uri="{FF2B5EF4-FFF2-40B4-BE49-F238E27FC236}">
                <a16:creationId xmlns:a16="http://schemas.microsoft.com/office/drawing/2014/main" id="{F525AAFB-06AE-47C1-AB82-7639C1A9D2B4}"/>
              </a:ext>
            </a:extLst>
          </p:cNvPr>
          <p:cNvSpPr>
            <a:spLocks noGrp="1"/>
          </p:cNvSpPr>
          <p:nvPr>
            <p:ph type="body" sz="quarter" idx="12"/>
          </p:nvPr>
        </p:nvSpPr>
        <p:spPr/>
        <p:txBody>
          <a:bodyPr>
            <a:normAutofit/>
          </a:bodyPr>
          <a:lstStyle/>
          <a:p>
            <a:endParaRPr lang="en-US"/>
          </a:p>
        </p:txBody>
      </p:sp>
      <p:pic>
        <p:nvPicPr>
          <p:cNvPr id="7" name="Picture Placeholder 6"/>
          <p:cNvPicPr>
            <a:picLocks noGrp="1" noChangeAspect="1"/>
          </p:cNvPicPr>
          <p:nvPr>
            <p:ph type="pic" sz="quarter" idx="11"/>
          </p:nvPr>
        </p:nvPicPr>
        <p:blipFill rotWithShape="1">
          <a:blip r:embed="rId3">
            <a:extLst>
              <a:ext uri="{28A0092B-C50C-407E-A947-70E740481C1C}">
                <a14:useLocalDpi xmlns:a14="http://schemas.microsoft.com/office/drawing/2010/main"/>
              </a:ext>
            </a:extLst>
          </a:blip>
          <a:srcRect l="45" r="45"/>
          <a:stretch/>
        </p:blipFill>
        <p:spPr>
          <a:noFill/>
        </p:spPr>
      </p:pic>
      <p:sp>
        <p:nvSpPr>
          <p:cNvPr id="5" name="Slide Number Placeholder 4"/>
          <p:cNvSpPr>
            <a:spLocks noGrp="1"/>
          </p:cNvSpPr>
          <p:nvPr>
            <p:ph type="sldNum" sz="quarter" idx="10"/>
          </p:nvPr>
        </p:nvSpPr>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7934E7AA-586C-4B13-A389-1429762DA247}"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17</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678410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B218BE-E52D-6F29-BD7A-11EDEBE7F11D}"/>
              </a:ext>
            </a:extLst>
          </p:cNvPr>
          <p:cNvSpPr>
            <a:spLocks noGrp="1"/>
          </p:cNvSpPr>
          <p:nvPr>
            <p:ph type="sldNum" sz="quarter" idx="10"/>
          </p:nvPr>
        </p:nvSpPr>
        <p:spPr>
          <a:xfrm>
            <a:off x="0" y="6309360"/>
            <a:ext cx="640080" cy="548640"/>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7934E7AA-586C-4B13-A389-1429762DA247}" type="slidenum">
              <a:rPr kumimoji="0" lang="en-US" sz="1200" b="0" i="0" u="none" strike="noStrike" kern="1200" cap="none" spc="0" normalizeH="0" baseline="0" noProof="0">
                <a:ln>
                  <a:noFill/>
                </a:ln>
                <a:solidFill>
                  <a:srgbClr val="FFFFFF"/>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18</a:t>
            </a:fld>
            <a:endParaRPr kumimoji="0" lang="en-US" sz="1200" b="0" i="0" u="none" strike="noStrike" kern="1200" cap="none" spc="0" normalizeH="0" baseline="0" noProof="0">
              <a:ln>
                <a:noFill/>
              </a:ln>
              <a:solidFill>
                <a:srgbClr val="FFFFFF"/>
              </a:solidFill>
              <a:effectLst/>
              <a:uLnTx/>
              <a:uFillTx/>
              <a:latin typeface="Source Sans Pro"/>
              <a:ea typeface="+mn-ea"/>
              <a:cs typeface="+mn-cs"/>
            </a:endParaRPr>
          </a:p>
        </p:txBody>
      </p:sp>
      <p:graphicFrame>
        <p:nvGraphicFramePr>
          <p:cNvPr id="9" name="Text Placeholder 6">
            <a:extLst>
              <a:ext uri="{FF2B5EF4-FFF2-40B4-BE49-F238E27FC236}">
                <a16:creationId xmlns:a16="http://schemas.microsoft.com/office/drawing/2014/main" id="{4FF5CE56-DE69-0F13-D2EB-0F5037EDF65B}"/>
              </a:ext>
            </a:extLst>
          </p:cNvPr>
          <p:cNvGraphicFramePr/>
          <p:nvPr>
            <p:extLst>
              <p:ext uri="{D42A27DB-BD31-4B8C-83A1-F6EECF244321}">
                <p14:modId xmlns:p14="http://schemas.microsoft.com/office/powerpoint/2010/main" val="2526498715"/>
              </p:ext>
            </p:extLst>
          </p:nvPr>
        </p:nvGraphicFramePr>
        <p:xfrm>
          <a:off x="484632" y="1404619"/>
          <a:ext cx="4592718" cy="4935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001F0B63-95D1-90E8-9B0B-3D4CADAAC7BB}"/>
              </a:ext>
            </a:extLst>
          </p:cNvPr>
          <p:cNvSpPr txBox="1">
            <a:spLocks/>
          </p:cNvSpPr>
          <p:nvPr/>
        </p:nvSpPr>
        <p:spPr>
          <a:xfrm>
            <a:off x="0" y="1"/>
            <a:ext cx="12192000" cy="1828800"/>
          </a:xfrm>
          <a:prstGeom prst="rect">
            <a:avLst/>
          </a:prstGeom>
        </p:spPr>
        <p:txBody>
          <a:bodyPr vert="horz" lIns="457200" tIns="457200" rIns="457200" bIns="45720" rtlCol="0" anchor="t" anchorCtr="0">
            <a:normAutofit/>
          </a:bodyPr>
          <a:lst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a:lstStyle>
          <a:p>
            <a:r>
              <a:rPr lang="en-US" sz="4800" b="1" kern="1200">
                <a:solidFill>
                  <a:schemeClr val="tx1"/>
                </a:solidFill>
                <a:latin typeface="+mj-lt"/>
                <a:ea typeface="+mj-ea"/>
                <a:cs typeface="+mj-cs"/>
              </a:rPr>
              <a:t>State Legislation Overview</a:t>
            </a:r>
            <a:endParaRPr lang="en-US" sz="4800" b="1">
              <a:solidFill>
                <a:schemeClr val="tx1"/>
              </a:solidFill>
            </a:endParaRPr>
          </a:p>
        </p:txBody>
      </p:sp>
      <p:graphicFrame>
        <p:nvGraphicFramePr>
          <p:cNvPr id="67" name="Content Placeholder 5">
            <a:extLst>
              <a:ext uri="{FF2B5EF4-FFF2-40B4-BE49-F238E27FC236}">
                <a16:creationId xmlns:a16="http://schemas.microsoft.com/office/drawing/2014/main" id="{B0577A55-F28F-0DFE-E231-FD563A99AE08}"/>
              </a:ext>
            </a:extLst>
          </p:cNvPr>
          <p:cNvGraphicFramePr/>
          <p:nvPr/>
        </p:nvGraphicFramePr>
        <p:xfrm>
          <a:off x="5322097" y="1313273"/>
          <a:ext cx="6618654" cy="53280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64789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F2B3-6A2A-C759-97F1-E7C842BD3D85}"/>
            </a:ext>
          </a:extLst>
        </p:cNvPr>
        <p:cNvGrpSpPr/>
        <p:nvPr/>
      </p:nvGrpSpPr>
      <p:grpSpPr>
        <a:xfrm>
          <a:off x="0" y="0"/>
          <a:ext cx="0" cy="0"/>
          <a:chOff x="0" y="0"/>
          <a:chExt cx="0" cy="0"/>
        </a:xfrm>
      </p:grpSpPr>
      <p:pic>
        <p:nvPicPr>
          <p:cNvPr id="4098" name="Picture 2" descr="4 Ways to Gain Team Input - People Equation">
            <a:extLst>
              <a:ext uri="{FF2B5EF4-FFF2-40B4-BE49-F238E27FC236}">
                <a16:creationId xmlns:a16="http://schemas.microsoft.com/office/drawing/2014/main" id="{F096018D-5BA9-929C-2429-1BB99CBC836F}"/>
              </a:ext>
            </a:extLst>
          </p:cNvPr>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7139945" y="912811"/>
            <a:ext cx="4925146" cy="49251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567F3C-54ED-C358-E40D-BEE0D2506098}"/>
              </a:ext>
            </a:extLst>
          </p:cNvPr>
          <p:cNvSpPr>
            <a:spLocks noGrp="1"/>
          </p:cNvSpPr>
          <p:nvPr>
            <p:ph type="title"/>
          </p:nvPr>
        </p:nvSpPr>
        <p:spPr>
          <a:xfrm>
            <a:off x="0" y="-1"/>
            <a:ext cx="8144540" cy="1825625"/>
          </a:xfrm>
        </p:spPr>
        <p:txBody>
          <a:bodyPr>
            <a:normAutofit fontScale="90000"/>
          </a:bodyPr>
          <a:lstStyle/>
          <a:p>
            <a:r>
              <a:rPr lang="en-US" b="1"/>
              <a:t>Legislation shapes our system. Tell us what you think.</a:t>
            </a:r>
          </a:p>
        </p:txBody>
      </p:sp>
      <p:sp>
        <p:nvSpPr>
          <p:cNvPr id="3" name="Text Placeholder 2">
            <a:extLst>
              <a:ext uri="{FF2B5EF4-FFF2-40B4-BE49-F238E27FC236}">
                <a16:creationId xmlns:a16="http://schemas.microsoft.com/office/drawing/2014/main" id="{A018DFF4-C49E-1B60-08EF-D7AD6ACEA29F}"/>
              </a:ext>
            </a:extLst>
          </p:cNvPr>
          <p:cNvSpPr>
            <a:spLocks noGrp="1"/>
          </p:cNvSpPr>
          <p:nvPr>
            <p:ph type="body" sz="quarter" idx="12"/>
          </p:nvPr>
        </p:nvSpPr>
        <p:spPr>
          <a:xfrm>
            <a:off x="226146" y="1929111"/>
            <a:ext cx="6126163" cy="4156075"/>
          </a:xfrm>
        </p:spPr>
        <p:txBody>
          <a:bodyPr>
            <a:noAutofit/>
          </a:bodyPr>
          <a:lstStyle/>
          <a:p>
            <a:r>
              <a:rPr lang="en-US" sz="3000"/>
              <a:t>If a bill causes you concern, raise those concerns early on</a:t>
            </a:r>
          </a:p>
          <a:p>
            <a:r>
              <a:rPr lang="en-US" sz="3000"/>
              <a:t>Seek input from the constituencies you engage with (CSSOs, CBOs, CEOs) before</a:t>
            </a:r>
            <a:r>
              <a:rPr lang="en-US" sz="3000" i="1"/>
              <a:t> </a:t>
            </a:r>
            <a:r>
              <a:rPr lang="en-US" sz="3000"/>
              <a:t>a bill is signed </a:t>
            </a:r>
          </a:p>
          <a:p>
            <a:r>
              <a:rPr lang="en-US" sz="3000"/>
              <a:t>Help us understand what we don’t know</a:t>
            </a:r>
          </a:p>
        </p:txBody>
      </p:sp>
    </p:spTree>
    <p:extLst>
      <p:ext uri="{BB962C8B-B14F-4D97-AF65-F5344CB8AC3E}">
        <p14:creationId xmlns:p14="http://schemas.microsoft.com/office/powerpoint/2010/main" val="2738561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DE7EF6-6B24-E00C-7009-11769F8DFF5F}"/>
              </a:ext>
            </a:extLst>
          </p:cNvPr>
          <p:cNvSpPr>
            <a:spLocks noGrp="1"/>
          </p:cNvSpPr>
          <p:nvPr>
            <p:ph type="title"/>
          </p:nvPr>
        </p:nvSpPr>
        <p:spPr/>
        <p:txBody>
          <a:bodyPr/>
          <a:lstStyle/>
          <a:p>
            <a:r>
              <a:rPr lang="en-US">
                <a:latin typeface="Source Sans Pro"/>
                <a:ea typeface="Source Sans Pro"/>
              </a:rPr>
              <a:t>Chancellor’s Office Speaker Introductions</a:t>
            </a:r>
            <a:endParaRPr lang="en-US"/>
          </a:p>
        </p:txBody>
      </p:sp>
      <p:sp>
        <p:nvSpPr>
          <p:cNvPr id="5" name="Slide Number Placeholder 4">
            <a:extLst>
              <a:ext uri="{FF2B5EF4-FFF2-40B4-BE49-F238E27FC236}">
                <a16:creationId xmlns:a16="http://schemas.microsoft.com/office/drawing/2014/main" id="{906AFE98-25D7-DF7C-330C-AAFBF85CF6CA}"/>
              </a:ext>
            </a:extLst>
          </p:cNvPr>
          <p:cNvSpPr>
            <a:spLocks noGrp="1"/>
          </p:cNvSpPr>
          <p:nvPr>
            <p:ph type="sldNum" sz="quarter" idx="10"/>
          </p:nvPr>
        </p:nvSpPr>
        <p:spPr/>
        <p:txBody>
          <a:bodyPr/>
          <a:lstStyle/>
          <a:p>
            <a:fld id="{7934E7AA-586C-4B13-A389-1429762DA247}" type="slidenum">
              <a:rPr lang="en-US" smtClean="0"/>
              <a:pPr/>
              <a:t>2</a:t>
            </a:fld>
            <a:endParaRPr lang="en-US"/>
          </a:p>
        </p:txBody>
      </p:sp>
      <p:sp>
        <p:nvSpPr>
          <p:cNvPr id="8" name="Text Placeholder 7">
            <a:extLst>
              <a:ext uri="{FF2B5EF4-FFF2-40B4-BE49-F238E27FC236}">
                <a16:creationId xmlns:a16="http://schemas.microsoft.com/office/drawing/2014/main" id="{3E338C1B-4DBE-CC89-E492-0B65F4AC33B7}"/>
              </a:ext>
            </a:extLst>
          </p:cNvPr>
          <p:cNvSpPr>
            <a:spLocks noGrp="1"/>
          </p:cNvSpPr>
          <p:nvPr>
            <p:ph type="body" sz="quarter" idx="11"/>
          </p:nvPr>
        </p:nvSpPr>
        <p:spPr/>
        <p:txBody>
          <a:bodyPr vert="horz" lIns="685800" tIns="45720" rIns="685800" bIns="228600" rtlCol="0" anchor="t">
            <a:normAutofit/>
          </a:bodyPr>
          <a:lstStyle/>
          <a:p>
            <a:r>
              <a:rPr lang="en-US" b="1">
                <a:latin typeface="Source Sans Pro"/>
                <a:ea typeface="Source Sans Pro"/>
              </a:rPr>
              <a:t>Kati Kouklis</a:t>
            </a:r>
            <a:r>
              <a:rPr lang="en-US">
                <a:latin typeface="Source Sans Pro"/>
                <a:ea typeface="Source Sans Pro"/>
              </a:rPr>
              <a:t>, Analyst, Educational Services and Support Division</a:t>
            </a:r>
          </a:p>
          <a:p>
            <a:r>
              <a:rPr lang="en-US" b="1">
                <a:latin typeface="Source Sans Pro"/>
                <a:ea typeface="Source Sans Pro"/>
              </a:rPr>
              <a:t>Allison Beer</a:t>
            </a:r>
            <a:r>
              <a:rPr lang="en-US">
                <a:latin typeface="Source Sans Pro"/>
                <a:ea typeface="Source Sans Pro"/>
              </a:rPr>
              <a:t>, Dean, Educational Services and Support Division</a:t>
            </a:r>
          </a:p>
          <a:p>
            <a:r>
              <a:rPr lang="en-US" b="1">
                <a:latin typeface="Source Sans Pro"/>
                <a:ea typeface="Source Sans Pro"/>
              </a:rPr>
              <a:t>Imran Majid</a:t>
            </a:r>
            <a:r>
              <a:rPr lang="en-US">
                <a:latin typeface="Source Sans Pro"/>
                <a:ea typeface="Source Sans Pro"/>
              </a:rPr>
              <a:t>, Director of Fiscal Advocacy, Government Relations</a:t>
            </a:r>
          </a:p>
          <a:p>
            <a:r>
              <a:rPr lang="en-US" b="1">
                <a:latin typeface="Source Sans Pro"/>
                <a:ea typeface="Source Sans Pro"/>
              </a:rPr>
              <a:t>Michelle Smith</a:t>
            </a:r>
            <a:r>
              <a:rPr lang="en-US">
                <a:latin typeface="Source Sans Pro"/>
                <a:ea typeface="Source Sans Pro"/>
              </a:rPr>
              <a:t>, Assistant Vice Chancellor, Chancellor’s Office</a:t>
            </a:r>
          </a:p>
          <a:p>
            <a:pPr marL="0" indent="0">
              <a:buNone/>
            </a:pPr>
            <a:endParaRPr lang="en-US"/>
          </a:p>
        </p:txBody>
      </p:sp>
    </p:spTree>
    <p:extLst>
      <p:ext uri="{BB962C8B-B14F-4D97-AF65-F5344CB8AC3E}">
        <p14:creationId xmlns:p14="http://schemas.microsoft.com/office/powerpoint/2010/main" val="311198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586141AD-B995-ED10-AFCB-958B140B7810}"/>
              </a:ext>
            </a:extLst>
          </p:cNvPr>
          <p:cNvSpPr txBox="1">
            <a:spLocks/>
          </p:cNvSpPr>
          <p:nvPr/>
        </p:nvSpPr>
        <p:spPr>
          <a:xfrm>
            <a:off x="669074" y="132421"/>
            <a:ext cx="4750652" cy="20764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000" b="1">
                <a:ea typeface="+mn-ea"/>
                <a:cs typeface="Angsana New" panose="02020603050405020304" pitchFamily="18" charset="-34"/>
              </a:rPr>
              <a:t>Student Admissions and Records</a:t>
            </a:r>
            <a:endParaRPr lang="en-US" sz="4000">
              <a:ea typeface="+mn-ea"/>
              <a:cs typeface="Angsana New" panose="02020603050405020304" pitchFamily="18" charset="-34"/>
            </a:endParaRPr>
          </a:p>
        </p:txBody>
      </p:sp>
      <p:sp>
        <p:nvSpPr>
          <p:cNvPr id="27" name="Text Placeholder 3">
            <a:extLst>
              <a:ext uri="{FF2B5EF4-FFF2-40B4-BE49-F238E27FC236}">
                <a16:creationId xmlns:a16="http://schemas.microsoft.com/office/drawing/2014/main" id="{368910D6-A7A6-72BA-C1A7-4B8AEBD5DA01}"/>
              </a:ext>
            </a:extLst>
          </p:cNvPr>
          <p:cNvSpPr txBox="1">
            <a:spLocks/>
          </p:cNvSpPr>
          <p:nvPr/>
        </p:nvSpPr>
        <p:spPr>
          <a:xfrm>
            <a:off x="838199" y="3190875"/>
            <a:ext cx="4581526" cy="2986087"/>
          </a:xfrm>
          <a:prstGeom prst="rect">
            <a:avLst/>
          </a:prstGeom>
          <a:ln>
            <a:noFill/>
          </a:ln>
        </p:spPr>
        <p:txBody>
          <a:bodyPr vert="horz" lIns="91440" tIns="45720" rIns="91440" bIns="45720" rtlCol="0">
            <a:normAutofit/>
          </a:bodyP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indent="-228600">
              <a:spcAft>
                <a:spcPts val="600"/>
              </a:spcAft>
              <a:buClr>
                <a:schemeClr val="tx2">
                  <a:lumMod val="10000"/>
                  <a:lumOff val="90000"/>
                </a:schemeClr>
              </a:buClr>
              <a:buSzPct val="80000"/>
              <a:buFont typeface="Wingdings" panose="05000000000000000000" pitchFamily="2" charset="2"/>
              <a:buChar char="§"/>
            </a:pPr>
            <a:endParaRPr lang="en-US" sz="1500">
              <a:solidFill>
                <a:schemeClr val="tx2">
                  <a:alpha val="60000"/>
                </a:schemeClr>
              </a:solidFill>
            </a:endParaRPr>
          </a:p>
        </p:txBody>
      </p:sp>
      <p:pic>
        <p:nvPicPr>
          <p:cNvPr id="28" name="Picture 2" descr="College_of_San_Mateo_111313_0002">
            <a:extLst>
              <a:ext uri="{FF2B5EF4-FFF2-40B4-BE49-F238E27FC236}">
                <a16:creationId xmlns:a16="http://schemas.microsoft.com/office/drawing/2014/main" id="{819360D1-96B6-9521-7CA6-AD3F3391C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96000" y="488577"/>
            <a:ext cx="5606425" cy="5880845"/>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
            <a:extLst>
              <a:ext uri="{FF2B5EF4-FFF2-40B4-BE49-F238E27FC236}">
                <a16:creationId xmlns:a16="http://schemas.microsoft.com/office/drawing/2014/main" id="{18F9A162-F7E5-1995-BD06-84852A403E2C}"/>
              </a:ext>
            </a:extLst>
          </p:cNvPr>
          <p:cNvSpPr txBox="1">
            <a:spLocks/>
          </p:cNvSpPr>
          <p:nvPr/>
        </p:nvSpPr>
        <p:spPr>
          <a:xfrm>
            <a:off x="11330940" y="6155346"/>
            <a:ext cx="36576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7934E7AA-586C-4B13-A389-1429762DA247}" type="slidenum">
              <a:rPr lang="en-US" smtClean="0"/>
              <a:pPr>
                <a:spcAft>
                  <a:spcPts val="600"/>
                </a:spcAft>
              </a:pPr>
              <a:t>20</a:t>
            </a:fld>
            <a:endParaRPr lang="en-US"/>
          </a:p>
        </p:txBody>
      </p:sp>
      <p:sp>
        <p:nvSpPr>
          <p:cNvPr id="30" name="Text Placeholder 3">
            <a:extLst>
              <a:ext uri="{FF2B5EF4-FFF2-40B4-BE49-F238E27FC236}">
                <a16:creationId xmlns:a16="http://schemas.microsoft.com/office/drawing/2014/main" id="{15377A84-6E57-5B12-483C-8F6B9AB0863B}"/>
              </a:ext>
            </a:extLst>
          </p:cNvPr>
          <p:cNvSpPr txBox="1">
            <a:spLocks/>
          </p:cNvSpPr>
          <p:nvPr/>
        </p:nvSpPr>
        <p:spPr>
          <a:xfrm>
            <a:off x="669073" y="2319676"/>
            <a:ext cx="5263375" cy="383567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AB 731 (Fong): </a:t>
            </a:r>
            <a:r>
              <a:rPr lang="en-US"/>
              <a:t>Streamlining CCAP opportunities.</a:t>
            </a:r>
          </a:p>
          <a:p>
            <a:r>
              <a:rPr lang="en-US" b="1"/>
              <a:t>AB 850 (Pacheco): </a:t>
            </a:r>
            <a:r>
              <a:rPr lang="en-US"/>
              <a:t>Institutional Debt Transparency Act.</a:t>
            </a:r>
          </a:p>
          <a:p>
            <a:r>
              <a:rPr lang="en-US" b="1"/>
              <a:t>AB 934 (Berman): </a:t>
            </a:r>
            <a:r>
              <a:rPr lang="en-US"/>
              <a:t>Auto awarding of degrees and certificates.</a:t>
            </a:r>
          </a:p>
          <a:p>
            <a:r>
              <a:rPr lang="en-US" b="1"/>
              <a:t>SB 305 (Reyes): </a:t>
            </a:r>
            <a:r>
              <a:rPr lang="en-US"/>
              <a:t>Universal FAFSA/CADAA completion for CCCs.</a:t>
            </a:r>
          </a:p>
        </p:txBody>
      </p:sp>
    </p:spTree>
    <p:extLst>
      <p:ext uri="{BB962C8B-B14F-4D97-AF65-F5344CB8AC3E}">
        <p14:creationId xmlns:p14="http://schemas.microsoft.com/office/powerpoint/2010/main" val="770716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32094-9A5F-2AC7-4479-6CF2A83DB63A}"/>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B277456-B999-A453-90B7-99C95588985A}"/>
              </a:ext>
            </a:extLst>
          </p:cNvPr>
          <p:cNvSpPr txBox="1">
            <a:spLocks/>
          </p:cNvSpPr>
          <p:nvPr/>
        </p:nvSpPr>
        <p:spPr>
          <a:xfrm>
            <a:off x="706571" y="0"/>
            <a:ext cx="4954942" cy="19358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000" b="1"/>
              <a:t>Student Information and Orientations</a:t>
            </a:r>
            <a:endParaRPr lang="en-US" sz="4000"/>
          </a:p>
        </p:txBody>
      </p:sp>
      <p:sp>
        <p:nvSpPr>
          <p:cNvPr id="14" name="Text Placeholder 3">
            <a:extLst>
              <a:ext uri="{FF2B5EF4-FFF2-40B4-BE49-F238E27FC236}">
                <a16:creationId xmlns:a16="http://schemas.microsoft.com/office/drawing/2014/main" id="{A2232486-D943-DBB8-CF82-E34044FD852C}"/>
              </a:ext>
            </a:extLst>
          </p:cNvPr>
          <p:cNvSpPr txBox="1">
            <a:spLocks/>
          </p:cNvSpPr>
          <p:nvPr/>
        </p:nvSpPr>
        <p:spPr>
          <a:xfrm>
            <a:off x="554283" y="2006772"/>
            <a:ext cx="5061943" cy="398443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AB 466 (Solache)</a:t>
            </a:r>
          </a:p>
          <a:p>
            <a:pPr lvl="1"/>
            <a:r>
              <a:rPr lang="en-US" sz="2800"/>
              <a:t>Donate Life California student orientation.</a:t>
            </a:r>
          </a:p>
          <a:p>
            <a:r>
              <a:rPr lang="en-US" b="1"/>
              <a:t>AB 727 (M. Gonzalez)</a:t>
            </a:r>
          </a:p>
          <a:p>
            <a:pPr lvl="1"/>
            <a:r>
              <a:rPr lang="en-US" sz="2800"/>
              <a:t>Trevor’s Project information on student IDs.</a:t>
            </a:r>
          </a:p>
          <a:p>
            <a:r>
              <a:rPr lang="en-US" b="1"/>
              <a:t>SB 640 (Cabaldon)</a:t>
            </a:r>
          </a:p>
          <a:p>
            <a:pPr lvl="1"/>
            <a:r>
              <a:rPr lang="en-US" sz="2800"/>
              <a:t>Dual admissions information.</a:t>
            </a:r>
          </a:p>
          <a:p>
            <a:endParaRPr lang="en-US"/>
          </a:p>
        </p:txBody>
      </p:sp>
      <p:pic>
        <p:nvPicPr>
          <p:cNvPr id="15" name="Picture 2" descr="MiraCosta_College_06062018_001">
            <a:extLst>
              <a:ext uri="{FF2B5EF4-FFF2-40B4-BE49-F238E27FC236}">
                <a16:creationId xmlns:a16="http://schemas.microsoft.com/office/drawing/2014/main" id="{F74BB60F-EDB1-8365-451D-86A3BD674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2">
            <a:extLst>
              <a:ext uri="{FF2B5EF4-FFF2-40B4-BE49-F238E27FC236}">
                <a16:creationId xmlns:a16="http://schemas.microsoft.com/office/drawing/2014/main" id="{EFA10085-B860-FFDD-8A0E-93AF54EF4403}"/>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7934E7AA-586C-4B13-A389-1429762DA247}" type="slidenum">
              <a:rPr lang="en-US">
                <a:solidFill>
                  <a:srgbClr val="000000"/>
                </a:solidFill>
                <a:latin typeface="Calibri" panose="020F0502020204030204"/>
              </a:rPr>
              <a:pPr>
                <a:spcAft>
                  <a:spcPts val="600"/>
                </a:spcAft>
                <a:defRPr/>
              </a:pPr>
              <a:t>21</a:t>
            </a:fld>
            <a:endParaRPr lang="en-US">
              <a:solidFill>
                <a:srgbClr val="000000"/>
              </a:solidFill>
              <a:latin typeface="Calibri" panose="020F0502020204030204"/>
            </a:endParaRPr>
          </a:p>
        </p:txBody>
      </p:sp>
    </p:spTree>
    <p:extLst>
      <p:ext uri="{BB962C8B-B14F-4D97-AF65-F5344CB8AC3E}">
        <p14:creationId xmlns:p14="http://schemas.microsoft.com/office/powerpoint/2010/main" val="4019384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648C5-B2E0-F0A8-C05F-EDD166573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E1EB3-8F15-911F-340A-06CDDC95443C}"/>
              </a:ext>
            </a:extLst>
          </p:cNvPr>
          <p:cNvSpPr>
            <a:spLocks noGrp="1"/>
          </p:cNvSpPr>
          <p:nvPr>
            <p:ph type="title"/>
          </p:nvPr>
        </p:nvSpPr>
        <p:spPr>
          <a:xfrm>
            <a:off x="0" y="610349"/>
            <a:ext cx="5240371" cy="1480118"/>
          </a:xfrm>
        </p:spPr>
        <p:txBody>
          <a:bodyPr anchor="t">
            <a:noAutofit/>
          </a:bodyPr>
          <a:lstStyle/>
          <a:p>
            <a:r>
              <a:rPr lang="en-US" sz="3200" b="1"/>
              <a:t>Residency and Attendance Accounting</a:t>
            </a:r>
            <a:endParaRPr lang="en-US" sz="3200"/>
          </a:p>
        </p:txBody>
      </p:sp>
      <p:sp>
        <p:nvSpPr>
          <p:cNvPr id="4" name="Text Placeholder 3">
            <a:extLst>
              <a:ext uri="{FF2B5EF4-FFF2-40B4-BE49-F238E27FC236}">
                <a16:creationId xmlns:a16="http://schemas.microsoft.com/office/drawing/2014/main" id="{FB667E41-0CEF-7857-7DD9-03733296F9A4}"/>
              </a:ext>
            </a:extLst>
          </p:cNvPr>
          <p:cNvSpPr>
            <a:spLocks noGrp="1"/>
          </p:cNvSpPr>
          <p:nvPr>
            <p:ph type="body" sz="quarter" idx="11"/>
          </p:nvPr>
        </p:nvSpPr>
        <p:spPr>
          <a:xfrm>
            <a:off x="0" y="1611788"/>
            <a:ext cx="4940300" cy="3935412"/>
          </a:xfrm>
        </p:spPr>
        <p:txBody>
          <a:bodyPr>
            <a:normAutofit/>
          </a:bodyPr>
          <a:lstStyle/>
          <a:p>
            <a:endParaRPr lang="en-US" b="1"/>
          </a:p>
          <a:p>
            <a:r>
              <a:rPr lang="en-US" b="1"/>
              <a:t>AB 695 (Fong): </a:t>
            </a:r>
            <a:r>
              <a:rPr lang="en-US"/>
              <a:t>Nonresident tuition exemptions for deported students.</a:t>
            </a:r>
          </a:p>
          <a:p>
            <a:r>
              <a:rPr lang="en-US" b="1"/>
              <a:t>AB 395 (Gabriel)</a:t>
            </a:r>
            <a:r>
              <a:rPr lang="en-US"/>
              <a:t>: Holiday observances.</a:t>
            </a:r>
          </a:p>
          <a:p>
            <a:r>
              <a:rPr lang="en-US" b="1"/>
              <a:t>AB 268 (Kalra)</a:t>
            </a:r>
            <a:r>
              <a:rPr lang="en-US"/>
              <a:t>: Diwali holiday.</a:t>
            </a:r>
          </a:p>
        </p:txBody>
      </p:sp>
      <p:pic>
        <p:nvPicPr>
          <p:cNvPr id="4100" name="Picture 4">
            <a:extLst>
              <a:ext uri="{FF2B5EF4-FFF2-40B4-BE49-F238E27FC236}">
                <a16:creationId xmlns:a16="http://schemas.microsoft.com/office/drawing/2014/main" id="{C30A21EF-889F-BCD3-3E7A-BA645B9C5A81}"/>
              </a:ext>
            </a:extLst>
          </p:cNvPr>
          <p:cNvPicPr>
            <a:picLocks noChangeAspect="1" noChangeArrowheads="1"/>
          </p:cNvPicPr>
          <p:nvPr/>
        </p:nvPicPr>
        <p:blipFill>
          <a:blip r:embed="rId3"/>
          <a:srcRect l="16927" r="16927"/>
          <a:stretch/>
        </p:blipFill>
        <p:spPr bwMode="auto">
          <a:xfrm>
            <a:off x="6092825" y="10"/>
            <a:ext cx="6099175" cy="6857990"/>
          </a:xfrm>
          <a:prstGeom prst="rect">
            <a:avLst/>
          </a:prstGeom>
          <a:solidFill>
            <a:srgbClr val="FFFFFF"/>
          </a:solidFill>
        </p:spPr>
      </p:pic>
      <p:sp>
        <p:nvSpPr>
          <p:cNvPr id="3" name="Slide Number Placeholder 2">
            <a:extLst>
              <a:ext uri="{FF2B5EF4-FFF2-40B4-BE49-F238E27FC236}">
                <a16:creationId xmlns:a16="http://schemas.microsoft.com/office/drawing/2014/main" id="{92DD5D08-ADE7-8B21-3491-0D498BC4AEF5}"/>
              </a:ext>
            </a:extLst>
          </p:cNvPr>
          <p:cNvSpPr>
            <a:spLocks noGrp="1"/>
          </p:cNvSpPr>
          <p:nvPr>
            <p:ph type="sldNum" sz="quarter" idx="10"/>
          </p:nvPr>
        </p:nvSpPr>
        <p:spPr>
          <a:xfrm>
            <a:off x="11330940" y="6155346"/>
            <a:ext cx="365760" cy="365125"/>
          </a:xfrm>
        </p:spPr>
        <p:txBody>
          <a:bodyPr anchor="ctr">
            <a:normAutofit/>
          </a:bodyPr>
          <a:lstStyle/>
          <a:p>
            <a:pPr>
              <a:spcAft>
                <a:spcPts val="600"/>
              </a:spcAft>
            </a:pPr>
            <a:fld id="{7934E7AA-586C-4B13-A389-1429762DA247}" type="slidenum">
              <a:rPr lang="en-US" smtClean="0"/>
              <a:pPr>
                <a:spcAft>
                  <a:spcPts val="600"/>
                </a:spcAft>
              </a:pPr>
              <a:t>22</a:t>
            </a:fld>
            <a:endParaRPr lang="en-US"/>
          </a:p>
        </p:txBody>
      </p:sp>
    </p:spTree>
    <p:extLst>
      <p:ext uri="{BB962C8B-B14F-4D97-AF65-F5344CB8AC3E}">
        <p14:creationId xmlns:p14="http://schemas.microsoft.com/office/powerpoint/2010/main" val="345956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F2C46-490B-28BA-5BA1-ED97BBBCD6D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DA7AF9-2A0F-FA02-C02F-49FE7303179E}"/>
              </a:ext>
            </a:extLst>
          </p:cNvPr>
          <p:cNvSpPr>
            <a:spLocks noGrp="1"/>
          </p:cNvSpPr>
          <p:nvPr>
            <p:ph type="sldNum" sz="quarter" idx="10"/>
          </p:nvPr>
        </p:nvSpPr>
        <p:spPr/>
        <p:txBody>
          <a:bodyPr/>
          <a:lstStyle/>
          <a:p>
            <a:fld id="{7934E7AA-586C-4B13-A389-1429762DA247}" type="slidenum">
              <a:rPr lang="en-US" smtClean="0"/>
              <a:pPr/>
              <a:t>23</a:t>
            </a:fld>
            <a:endParaRPr lang="en-US"/>
          </a:p>
        </p:txBody>
      </p:sp>
      <p:graphicFrame>
        <p:nvGraphicFramePr>
          <p:cNvPr id="5" name="Diagram 4">
            <a:extLst>
              <a:ext uri="{FF2B5EF4-FFF2-40B4-BE49-F238E27FC236}">
                <a16:creationId xmlns:a16="http://schemas.microsoft.com/office/drawing/2014/main" id="{52037CE0-819A-7AB1-F005-C739CF872233}"/>
              </a:ext>
            </a:extLst>
          </p:cNvPr>
          <p:cNvGraphicFramePr/>
          <p:nvPr>
            <p:extLst>
              <p:ext uri="{D42A27DB-BD31-4B8C-83A1-F6EECF244321}">
                <p14:modId xmlns:p14="http://schemas.microsoft.com/office/powerpoint/2010/main" val="4188588334"/>
              </p:ext>
            </p:extLst>
          </p:nvPr>
        </p:nvGraphicFramePr>
        <p:xfrm>
          <a:off x="479038" y="345124"/>
          <a:ext cx="11488882" cy="5444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3419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40500-B4C2-ECBF-2696-D28A729E9EB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FB493A7-0D01-F455-361A-C58EBF494604}"/>
              </a:ext>
            </a:extLst>
          </p:cNvPr>
          <p:cNvSpPr>
            <a:spLocks noGrp="1"/>
          </p:cNvSpPr>
          <p:nvPr>
            <p:ph type="body" sz="quarter" idx="12"/>
          </p:nvPr>
        </p:nvSpPr>
        <p:spPr/>
        <p:txBody>
          <a:bodyPr>
            <a:normAutofit/>
          </a:bodyPr>
          <a:lstStyle/>
          <a:p>
            <a:endParaRPr lang="en-US"/>
          </a:p>
        </p:txBody>
      </p:sp>
      <p:sp>
        <p:nvSpPr>
          <p:cNvPr id="5" name="Slide Number Placeholder 4">
            <a:extLst>
              <a:ext uri="{FF2B5EF4-FFF2-40B4-BE49-F238E27FC236}">
                <a16:creationId xmlns:a16="http://schemas.microsoft.com/office/drawing/2014/main" id="{361366FB-3FA8-BB15-B5A9-54DB8FC2AE0C}"/>
              </a:ext>
            </a:extLst>
          </p:cNvPr>
          <p:cNvSpPr>
            <a:spLocks noGrp="1"/>
          </p:cNvSpPr>
          <p:nvPr>
            <p:ph type="sldNum" sz="quarter" idx="10"/>
          </p:nvPr>
        </p:nvSpPr>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7934E7AA-586C-4B13-A389-1429762DA247}"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24</a:t>
            </a:fld>
            <a:endParaRPr kumimoji="0" lang="en-US" b="0" i="0" u="none" strike="noStrike" kern="1200" cap="none" spc="0" normalizeH="0" baseline="0" noProof="0">
              <a:ln>
                <a:noFill/>
              </a:ln>
              <a:effectLst/>
              <a:uLnTx/>
              <a:uFillTx/>
            </a:endParaRPr>
          </a:p>
        </p:txBody>
      </p:sp>
      <p:sp>
        <p:nvSpPr>
          <p:cNvPr id="6" name="Picture Placeholder 5">
            <a:extLst>
              <a:ext uri="{FF2B5EF4-FFF2-40B4-BE49-F238E27FC236}">
                <a16:creationId xmlns:a16="http://schemas.microsoft.com/office/drawing/2014/main" id="{9748A0D4-2270-BFFC-9AAC-251DC99FEA25}"/>
              </a:ext>
            </a:extLst>
          </p:cNvPr>
          <p:cNvSpPr>
            <a:spLocks noGrp="1"/>
          </p:cNvSpPr>
          <p:nvPr>
            <p:ph type="pic" sz="quarter" idx="11"/>
          </p:nvPr>
        </p:nvSpPr>
        <p:spPr/>
        <p:txBody>
          <a:bodyPr/>
          <a:lstStyle/>
          <a:p>
            <a:endParaRPr lang="en-US"/>
          </a:p>
        </p:txBody>
      </p:sp>
      <p:sp>
        <p:nvSpPr>
          <p:cNvPr id="7" name="Subtitle 6">
            <a:extLst>
              <a:ext uri="{FF2B5EF4-FFF2-40B4-BE49-F238E27FC236}">
                <a16:creationId xmlns:a16="http://schemas.microsoft.com/office/drawing/2014/main" id="{A4FFA55F-D3E4-7257-3CDC-7B7558C2C2B8}"/>
              </a:ext>
            </a:extLst>
          </p:cNvPr>
          <p:cNvSpPr>
            <a:spLocks noGrp="1"/>
          </p:cNvSpPr>
          <p:nvPr>
            <p:ph type="subTitle" idx="1"/>
          </p:nvPr>
        </p:nvSpPr>
        <p:spPr/>
        <p:txBody>
          <a:bodyPr vert="horz" lIns="457200" tIns="45720" rIns="457200" bIns="228600" rtlCol="0" anchor="t">
            <a:noAutofit/>
          </a:bodyPr>
          <a:lstStyle/>
          <a:p>
            <a:r>
              <a:rPr lang="en-US">
                <a:latin typeface="Source Sans Pro"/>
                <a:ea typeface="Source Sans Pro"/>
              </a:rPr>
              <a:t>Dual Enrollment</a:t>
            </a:r>
            <a:endParaRPr lang="en-US"/>
          </a:p>
        </p:txBody>
      </p:sp>
    </p:spTree>
    <p:extLst>
      <p:ext uri="{BB962C8B-B14F-4D97-AF65-F5344CB8AC3E}">
        <p14:creationId xmlns:p14="http://schemas.microsoft.com/office/powerpoint/2010/main" val="3003468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10AF84-E970-9831-BEA0-E5C0F5968CF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pic>
        <p:nvPicPr>
          <p:cNvPr id="8" name="Content Placeholder 7">
            <a:extLst>
              <a:ext uri="{FF2B5EF4-FFF2-40B4-BE49-F238E27FC236}">
                <a16:creationId xmlns:a16="http://schemas.microsoft.com/office/drawing/2014/main" id="{5A81FA37-4D2F-362A-1A03-7EA8793AC4B9}"/>
              </a:ext>
            </a:extLst>
          </p:cNvPr>
          <p:cNvPicPr>
            <a:picLocks noGrp="1" noChangeAspect="1"/>
          </p:cNvPicPr>
          <p:nvPr>
            <p:ph idx="1"/>
          </p:nvPr>
        </p:nvPicPr>
        <p:blipFill>
          <a:blip r:embed="rId3"/>
          <a:stretch>
            <a:fillRect/>
          </a:stretch>
        </p:blipFill>
        <p:spPr>
          <a:xfrm>
            <a:off x="483942" y="-847"/>
            <a:ext cx="11561487" cy="5783457"/>
          </a:xfrm>
        </p:spPr>
      </p:pic>
    </p:spTree>
    <p:extLst>
      <p:ext uri="{BB962C8B-B14F-4D97-AF65-F5344CB8AC3E}">
        <p14:creationId xmlns:p14="http://schemas.microsoft.com/office/powerpoint/2010/main" val="4121752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934E7AA-586C-4B13-A389-1429762DA247}" type="slidenum">
              <a:rPr lang="en-US" smtClean="0"/>
              <a:pPr/>
              <a:t>26</a:t>
            </a:fld>
            <a:endParaRPr lang="en-US"/>
          </a:p>
        </p:txBody>
      </p:sp>
      <p:graphicFrame>
        <p:nvGraphicFramePr>
          <p:cNvPr id="5" name="Diagram 4">
            <a:extLst>
              <a:ext uri="{FF2B5EF4-FFF2-40B4-BE49-F238E27FC236}">
                <a16:creationId xmlns:a16="http://schemas.microsoft.com/office/drawing/2014/main" id="{CBB2DC5B-BD7B-C7CD-A30A-B11557A38007}"/>
              </a:ext>
            </a:extLst>
          </p:cNvPr>
          <p:cNvGraphicFramePr/>
          <p:nvPr/>
        </p:nvGraphicFramePr>
        <p:xfrm>
          <a:off x="133350" y="209550"/>
          <a:ext cx="11410950" cy="5659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139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18852C-C6ED-F5DB-AE19-360C156C33A8}"/>
              </a:ext>
            </a:extLst>
          </p:cNvPr>
          <p:cNvSpPr>
            <a:spLocks noGrp="1"/>
          </p:cNvSpPr>
          <p:nvPr>
            <p:ph type="sldNum" sz="quarter" idx="10"/>
          </p:nvPr>
        </p:nvSpPr>
        <p:spPr/>
        <p:txBody>
          <a:bodyPr/>
          <a:lstStyle/>
          <a:p>
            <a:fld id="{7934E7AA-586C-4B13-A389-1429762DA247}" type="slidenum">
              <a:rPr lang="en-US" smtClean="0"/>
              <a:pPr/>
              <a:t>27</a:t>
            </a:fld>
            <a:endParaRPr lang="en-US"/>
          </a:p>
        </p:txBody>
      </p:sp>
      <p:sp>
        <p:nvSpPr>
          <p:cNvPr id="5" name="Arrow: Right 4">
            <a:extLst>
              <a:ext uri="{FF2B5EF4-FFF2-40B4-BE49-F238E27FC236}">
                <a16:creationId xmlns:a16="http://schemas.microsoft.com/office/drawing/2014/main" id="{54C91601-F397-A564-9A6A-D7B58B284C36}"/>
              </a:ext>
            </a:extLst>
          </p:cNvPr>
          <p:cNvSpPr/>
          <p:nvPr/>
        </p:nvSpPr>
        <p:spPr>
          <a:xfrm>
            <a:off x="937683" y="1506009"/>
            <a:ext cx="4752975" cy="3362324"/>
          </a:xfrm>
          <a:prstGeom prst="rightArrow">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Equitable Dual Enrollment Expansion:</a:t>
            </a:r>
          </a:p>
          <a:p>
            <a:pPr algn="ctr"/>
            <a:endParaRPr lang="en-US" b="1"/>
          </a:p>
          <a:p>
            <a:pPr algn="ctr"/>
            <a:r>
              <a:rPr lang="en-US"/>
              <a:t>“The 9</a:t>
            </a:r>
            <a:r>
              <a:rPr lang="en-US" baseline="30000"/>
              <a:t>th</a:t>
            </a:r>
            <a:r>
              <a:rPr lang="en-US"/>
              <a:t> Grade to Baccalaureate Degree Completion Strategy”</a:t>
            </a:r>
          </a:p>
        </p:txBody>
      </p:sp>
      <p:sp>
        <p:nvSpPr>
          <p:cNvPr id="6" name="Rectangle 5">
            <a:extLst>
              <a:ext uri="{FF2B5EF4-FFF2-40B4-BE49-F238E27FC236}">
                <a16:creationId xmlns:a16="http://schemas.microsoft.com/office/drawing/2014/main" id="{A58E4D7A-C191-1533-0FAF-0E555A914FCB}"/>
              </a:ext>
            </a:extLst>
          </p:cNvPr>
          <p:cNvSpPr/>
          <p:nvPr/>
        </p:nvSpPr>
        <p:spPr>
          <a:xfrm>
            <a:off x="6848475" y="447675"/>
            <a:ext cx="4114800" cy="2471739"/>
          </a:xfrm>
          <a:prstGeom prst="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4"/>
                </a:solidFill>
              </a:rPr>
              <a:t>9</a:t>
            </a:r>
            <a:r>
              <a:rPr lang="en-US" b="1" baseline="30000">
                <a:solidFill>
                  <a:schemeClr val="accent4"/>
                </a:solidFill>
              </a:rPr>
              <a:t>th</a:t>
            </a:r>
            <a:r>
              <a:rPr lang="en-US" b="1">
                <a:solidFill>
                  <a:schemeClr val="accent4"/>
                </a:solidFill>
              </a:rPr>
              <a:t> Grade – 12 credits in 4 years</a:t>
            </a:r>
          </a:p>
          <a:p>
            <a:pPr algn="ctr"/>
            <a:endParaRPr lang="en-US" b="1">
              <a:solidFill>
                <a:schemeClr val="accent4"/>
              </a:solidFill>
            </a:endParaRPr>
          </a:p>
          <a:p>
            <a:pPr marL="285750" indent="-285750">
              <a:buFont typeface="Arial" panose="020B0604020202020204" pitchFamily="34" charset="0"/>
              <a:buChar char="•"/>
            </a:pPr>
            <a:r>
              <a:rPr lang="en-US">
                <a:solidFill>
                  <a:schemeClr val="accent4"/>
                </a:solidFill>
              </a:rPr>
              <a:t>Every incoming ninth grader enrolls in a college course</a:t>
            </a:r>
          </a:p>
          <a:p>
            <a:endParaRPr lang="en-US">
              <a:solidFill>
                <a:schemeClr val="accent4"/>
              </a:solidFill>
            </a:endParaRPr>
          </a:p>
          <a:p>
            <a:pPr marL="285750" indent="-285750">
              <a:buFont typeface="Arial" panose="020B0604020202020204" pitchFamily="34" charset="0"/>
              <a:buChar char="•"/>
            </a:pPr>
            <a:r>
              <a:rPr lang="en-US">
                <a:solidFill>
                  <a:schemeClr val="accent4"/>
                </a:solidFill>
              </a:rPr>
              <a:t>Develops a college education plan to include at least 12 college credits (e.g., student development course)</a:t>
            </a:r>
          </a:p>
        </p:txBody>
      </p:sp>
      <p:sp>
        <p:nvSpPr>
          <p:cNvPr id="7" name="Rectangle 6">
            <a:extLst>
              <a:ext uri="{FF2B5EF4-FFF2-40B4-BE49-F238E27FC236}">
                <a16:creationId xmlns:a16="http://schemas.microsoft.com/office/drawing/2014/main" id="{C9F202A1-B44D-13F7-AE52-274F0E168E4B}"/>
              </a:ext>
            </a:extLst>
          </p:cNvPr>
          <p:cNvSpPr/>
          <p:nvPr/>
        </p:nvSpPr>
        <p:spPr>
          <a:xfrm>
            <a:off x="6848475" y="3190873"/>
            <a:ext cx="4114800" cy="221932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a:solidFill>
                <a:schemeClr val="accent4"/>
              </a:solidFill>
            </a:endParaRPr>
          </a:p>
          <a:p>
            <a:pPr algn="ctr"/>
            <a:endParaRPr lang="en-US" sz="2000" b="1">
              <a:solidFill>
                <a:schemeClr val="accent4"/>
              </a:solidFill>
            </a:endParaRPr>
          </a:p>
          <a:p>
            <a:pPr algn="ctr"/>
            <a:r>
              <a:rPr lang="en-US" sz="2000" b="1">
                <a:solidFill>
                  <a:schemeClr val="accent4"/>
                </a:solidFill>
              </a:rPr>
              <a:t>10</a:t>
            </a:r>
            <a:r>
              <a:rPr lang="en-US" sz="2000" b="1" baseline="30000">
                <a:solidFill>
                  <a:schemeClr val="accent4"/>
                </a:solidFill>
              </a:rPr>
              <a:t>th</a:t>
            </a:r>
            <a:r>
              <a:rPr lang="en-US" sz="2000" b="1">
                <a:solidFill>
                  <a:schemeClr val="accent4"/>
                </a:solidFill>
              </a:rPr>
              <a:t> through 12</a:t>
            </a:r>
            <a:r>
              <a:rPr lang="en-US" sz="2000" b="1" baseline="30000">
                <a:solidFill>
                  <a:schemeClr val="accent4"/>
                </a:solidFill>
              </a:rPr>
              <a:t>th</a:t>
            </a:r>
            <a:r>
              <a:rPr lang="en-US" sz="2000" b="1">
                <a:solidFill>
                  <a:schemeClr val="accent4"/>
                </a:solidFill>
              </a:rPr>
              <a:t>  grade expansion</a:t>
            </a:r>
            <a:endParaRPr lang="en-US">
              <a:solidFill>
                <a:schemeClr val="accent4"/>
              </a:solidFill>
              <a:ea typeface="Source Sans Pro"/>
            </a:endParaRPr>
          </a:p>
          <a:p>
            <a:pPr algn="ctr"/>
            <a:endParaRPr lang="en-US" sz="2000" b="1">
              <a:solidFill>
                <a:schemeClr val="accent4"/>
              </a:solidFill>
            </a:endParaRPr>
          </a:p>
          <a:p>
            <a:pPr marL="285750" indent="-285750">
              <a:buFont typeface="Arial" panose="020B0604020202020204" pitchFamily="34" charset="0"/>
              <a:buChar char="•"/>
            </a:pPr>
            <a:r>
              <a:rPr lang="en-US" sz="2000">
                <a:solidFill>
                  <a:schemeClr val="accent4"/>
                </a:solidFill>
              </a:rPr>
              <a:t>12 college credits in 3 years</a:t>
            </a:r>
            <a:endParaRPr lang="en-US" sz="2000">
              <a:solidFill>
                <a:schemeClr val="accent4"/>
              </a:solidFill>
              <a:ea typeface="Source Sans Pro"/>
            </a:endParaRPr>
          </a:p>
          <a:p>
            <a:pPr marL="285750" indent="-285750">
              <a:buFont typeface="Arial" panose="020B0604020202020204" pitchFamily="34" charset="0"/>
              <a:buChar char="•"/>
            </a:pPr>
            <a:r>
              <a:rPr lang="en-US" sz="2000">
                <a:solidFill>
                  <a:schemeClr val="accent4"/>
                </a:solidFill>
              </a:rPr>
              <a:t>12 college credits in 2 years</a:t>
            </a:r>
            <a:endParaRPr lang="en-US" sz="2000">
              <a:solidFill>
                <a:schemeClr val="accent4"/>
              </a:solidFill>
              <a:ea typeface="Source Sans Pro"/>
            </a:endParaRPr>
          </a:p>
          <a:p>
            <a:pPr marL="285750" indent="-285750">
              <a:buFont typeface="Arial" panose="020B0604020202020204" pitchFamily="34" charset="0"/>
              <a:buChar char="•"/>
            </a:pPr>
            <a:r>
              <a:rPr lang="en-US" sz="2000">
                <a:solidFill>
                  <a:schemeClr val="accent4"/>
                </a:solidFill>
              </a:rPr>
              <a:t>12 college credits in 1 year</a:t>
            </a:r>
            <a:endParaRPr lang="en-US" sz="2000">
              <a:solidFill>
                <a:schemeClr val="accent4"/>
              </a:solidFill>
              <a:ea typeface="Source Sans Pro"/>
            </a:endParaRPr>
          </a:p>
          <a:p>
            <a:pPr marL="285750" indent="-285750" algn="ctr">
              <a:buFont typeface="Arial" panose="020B0604020202020204" pitchFamily="34" charset="0"/>
              <a:buChar char="•"/>
            </a:pPr>
            <a:endParaRPr lang="en-US"/>
          </a:p>
        </p:txBody>
      </p:sp>
      <p:pic>
        <p:nvPicPr>
          <p:cNvPr id="4" name="Google Shape;84;p17" descr="A close-up of a logo&#10;&#10;Description automatically generated">
            <a:extLst>
              <a:ext uri="{FF2B5EF4-FFF2-40B4-BE49-F238E27FC236}">
                <a16:creationId xmlns:a16="http://schemas.microsoft.com/office/drawing/2014/main" id="{542EA523-5815-3DB4-FE82-C471205B584C}"/>
              </a:ext>
            </a:extLst>
          </p:cNvPr>
          <p:cNvPicPr preferRelativeResize="0"/>
          <p:nvPr/>
        </p:nvPicPr>
        <p:blipFill rotWithShape="1">
          <a:blip r:embed="rId3">
            <a:alphaModFix/>
          </a:blip>
          <a:srcRect/>
          <a:stretch/>
        </p:blipFill>
        <p:spPr>
          <a:xfrm>
            <a:off x="324242" y="334435"/>
            <a:ext cx="2620372" cy="1283164"/>
          </a:xfrm>
          <a:prstGeom prst="rect">
            <a:avLst/>
          </a:prstGeom>
          <a:noFill/>
          <a:ln>
            <a:noFill/>
          </a:ln>
        </p:spPr>
      </p:pic>
    </p:spTree>
    <p:extLst>
      <p:ext uri="{BB962C8B-B14F-4D97-AF65-F5344CB8AC3E}">
        <p14:creationId xmlns:p14="http://schemas.microsoft.com/office/powerpoint/2010/main" val="3113529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71600"/>
          </a:xfrm>
        </p:spPr>
        <p:txBody>
          <a:bodyPr anchor="t">
            <a:normAutofit/>
          </a:bodyPr>
          <a:lstStyle/>
          <a:p>
            <a:pPr algn="ctr"/>
            <a:r>
              <a:rPr lang="en-US" sz="3100" b="1"/>
              <a:t>College and Career Access Pathways (CCAP)</a:t>
            </a:r>
            <a:br>
              <a:rPr lang="en-US" sz="3100"/>
            </a:br>
            <a:r>
              <a:rPr lang="en-US" sz="3100"/>
              <a:t>Senate Bill 1244</a:t>
            </a:r>
            <a:endParaRPr lang="en-US" sz="3100" b="1"/>
          </a:p>
        </p:txBody>
      </p:sp>
      <p:sp>
        <p:nvSpPr>
          <p:cNvPr id="3" name="Slide Number Placeholder 2"/>
          <p:cNvSpPr>
            <a:spLocks noGrp="1"/>
          </p:cNvSpPr>
          <p:nvPr>
            <p:ph type="sldNum" sz="quarter" idx="10"/>
          </p:nvPr>
        </p:nvSpPr>
        <p:spPr>
          <a:xfrm>
            <a:off x="11330940" y="6155346"/>
            <a:ext cx="365760" cy="365125"/>
          </a:xfrm>
        </p:spPr>
        <p:txBody>
          <a:bodyPr anchor="ctr">
            <a:normAutofit/>
          </a:bodyPr>
          <a:lstStyle/>
          <a:p>
            <a:pPr>
              <a:spcAft>
                <a:spcPts val="600"/>
              </a:spcAft>
            </a:pPr>
            <a:fld id="{7934E7AA-586C-4B13-A389-1429762DA247}" type="slidenum">
              <a:rPr lang="en-US" smtClean="0"/>
              <a:pPr>
                <a:spcAft>
                  <a:spcPts val="600"/>
                </a:spcAft>
              </a:pPr>
              <a:t>28</a:t>
            </a:fld>
            <a:endParaRPr lang="en-US"/>
          </a:p>
        </p:txBody>
      </p:sp>
      <p:graphicFrame>
        <p:nvGraphicFramePr>
          <p:cNvPr id="6" name="Text Placeholder 3">
            <a:extLst>
              <a:ext uri="{FF2B5EF4-FFF2-40B4-BE49-F238E27FC236}">
                <a16:creationId xmlns:a16="http://schemas.microsoft.com/office/drawing/2014/main" id="{2B81F59B-B901-2859-36FD-ED35A714AEC5}"/>
              </a:ext>
            </a:extLst>
          </p:cNvPr>
          <p:cNvGraphicFramePr/>
          <p:nvPr>
            <p:extLst>
              <p:ext uri="{D42A27DB-BD31-4B8C-83A1-F6EECF244321}">
                <p14:modId xmlns:p14="http://schemas.microsoft.com/office/powerpoint/2010/main" val="552209753"/>
              </p:ext>
            </p:extLst>
          </p:nvPr>
        </p:nvGraphicFramePr>
        <p:xfrm>
          <a:off x="609600" y="1580189"/>
          <a:ext cx="10972800" cy="3701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2640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A721-B8AB-AD3D-582A-049DC712FFD9}"/>
              </a:ext>
            </a:extLst>
          </p:cNvPr>
          <p:cNvSpPr>
            <a:spLocks noGrp="1"/>
          </p:cNvSpPr>
          <p:nvPr>
            <p:ph type="title"/>
          </p:nvPr>
        </p:nvSpPr>
        <p:spPr/>
        <p:txBody>
          <a:bodyPr/>
          <a:lstStyle/>
          <a:p>
            <a:r>
              <a:rPr lang="en-US"/>
              <a:t>Chancellor’s Office Guidance </a:t>
            </a:r>
          </a:p>
        </p:txBody>
      </p:sp>
      <p:sp>
        <p:nvSpPr>
          <p:cNvPr id="3" name="Slide Number Placeholder 2">
            <a:extLst>
              <a:ext uri="{FF2B5EF4-FFF2-40B4-BE49-F238E27FC236}">
                <a16:creationId xmlns:a16="http://schemas.microsoft.com/office/drawing/2014/main" id="{1FC86206-7272-AAB3-E6B4-6236DC5E4D80}"/>
              </a:ext>
            </a:extLst>
          </p:cNvPr>
          <p:cNvSpPr>
            <a:spLocks noGrp="1"/>
          </p:cNvSpPr>
          <p:nvPr>
            <p:ph type="sldNum" sz="quarter" idx="10"/>
          </p:nvPr>
        </p:nvSpPr>
        <p:spPr/>
        <p:txBody>
          <a:bodyPr/>
          <a:lstStyle/>
          <a:p>
            <a:fld id="{7934E7AA-586C-4B13-A389-1429762DA247}" type="slidenum">
              <a:rPr lang="en-US" smtClean="0"/>
              <a:pPr/>
              <a:t>29</a:t>
            </a:fld>
            <a:endParaRPr lang="en-US"/>
          </a:p>
        </p:txBody>
      </p:sp>
      <p:sp>
        <p:nvSpPr>
          <p:cNvPr id="4" name="Text Placeholder 3">
            <a:extLst>
              <a:ext uri="{FF2B5EF4-FFF2-40B4-BE49-F238E27FC236}">
                <a16:creationId xmlns:a16="http://schemas.microsoft.com/office/drawing/2014/main" id="{3721E112-C952-B741-3C78-192E0E402443}"/>
              </a:ext>
            </a:extLst>
          </p:cNvPr>
          <p:cNvSpPr>
            <a:spLocks noGrp="1"/>
          </p:cNvSpPr>
          <p:nvPr>
            <p:ph type="body" sz="quarter" idx="11"/>
          </p:nvPr>
        </p:nvSpPr>
        <p:spPr/>
        <p:txBody>
          <a:bodyPr>
            <a:normAutofit fontScale="85000" lnSpcReduction="10000"/>
          </a:bodyPr>
          <a:lstStyle/>
          <a:p>
            <a:r>
              <a:rPr lang="en-US"/>
              <a:t>This bill establishes a process for high school districts to enter a CCAP agreement with another CCD outside of their service area.</a:t>
            </a:r>
          </a:p>
          <a:p>
            <a:r>
              <a:rPr lang="en-US"/>
              <a:t>This is not intended to disrupt your current partnership with a local school district, nor should it be construed as an indication that your partnership is ineffective.</a:t>
            </a:r>
          </a:p>
          <a:p>
            <a:r>
              <a:rPr lang="en-US"/>
              <a:t>SB 1244 aims to provide greater course access to students if your community college district is not able to provide it.</a:t>
            </a:r>
          </a:p>
          <a:p>
            <a:r>
              <a:rPr lang="en-US"/>
              <a:t>CCDs should continue collaborating with their high school districts within their service area to ensure that high school students have equitable access to dual enrollment opportunities.</a:t>
            </a:r>
          </a:p>
          <a:p>
            <a:pPr marL="0" indent="0" algn="ctr">
              <a:buNone/>
            </a:pPr>
            <a:endParaRPr lang="en-US" sz="2000">
              <a:hlinkClick r:id="rId3"/>
            </a:endParaRPr>
          </a:p>
          <a:p>
            <a:pPr marL="0" indent="0" algn="ctr">
              <a:buNone/>
            </a:pPr>
            <a:r>
              <a:rPr lang="en-US">
                <a:hlinkClick r:id="rId3"/>
              </a:rPr>
              <a:t>2024 Report Chaptered Legislation and Guidance</a:t>
            </a:r>
            <a:endParaRPr lang="it-IT">
              <a:hlinkClick r:id="rId4"/>
            </a:endParaRPr>
          </a:p>
          <a:p>
            <a:pPr marL="0" indent="0" algn="ctr">
              <a:buNone/>
            </a:pPr>
            <a:endParaRPr lang="en-US" sz="3000" u="sng">
              <a:solidFill>
                <a:srgbClr val="0563C1"/>
              </a:solidFill>
              <a:effectLst/>
              <a:latin typeface="Calibri" panose="020F0502020204030204" pitchFamily="34" charset="0"/>
              <a:ea typeface="Aptos" panose="020F0502020204030204" pitchFamily="34" charset="0"/>
              <a:hlinkClick r:id="rId5"/>
            </a:endParaRPr>
          </a:p>
        </p:txBody>
      </p:sp>
      <p:sp>
        <p:nvSpPr>
          <p:cNvPr id="5" name="Rectangle 4" descr="Document with solid fill">
            <a:extLst>
              <a:ext uri="{FF2B5EF4-FFF2-40B4-BE49-F238E27FC236}">
                <a16:creationId xmlns:a16="http://schemas.microsoft.com/office/drawing/2014/main" id="{282650BC-80D7-D6E5-97B1-C4A7C6205D6F}"/>
              </a:ext>
            </a:extLst>
          </p:cNvPr>
          <p:cNvSpPr/>
          <p:nvPr/>
        </p:nvSpPr>
        <p:spPr>
          <a:xfrm rot="600000">
            <a:off x="9601200" y="166255"/>
            <a:ext cx="1729739" cy="1406349"/>
          </a:xfrm>
          <a:prstGeom prst="rect">
            <a:avLst/>
          </a:prstGeom>
          <a:blipFill>
            <a:blip r:embed="rId6">
              <a:extLst>
                <a:ext uri="{96DAC541-7B7A-43D3-8B79-37D633B846F1}">
                  <asvg:svgBlip xmlns:asvg="http://schemas.microsoft.com/office/drawing/2016/SVG/main" r:embed="rId7"/>
                </a:ext>
              </a:extLst>
            </a:blip>
            <a:srcRect/>
            <a:stretch>
              <a:fillRect/>
            </a:stretch>
          </a:blipFill>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568883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7CD33A-C56A-8754-27A3-12B2A981B897}"/>
              </a:ext>
            </a:extLst>
          </p:cNvPr>
          <p:cNvSpPr>
            <a:spLocks noGrp="1"/>
          </p:cNvSpPr>
          <p:nvPr>
            <p:ph type="title"/>
          </p:nvPr>
        </p:nvSpPr>
        <p:spPr/>
        <p:txBody>
          <a:bodyPr/>
          <a:lstStyle/>
          <a:p>
            <a:r>
              <a:rPr lang="en-US" b="1">
                <a:latin typeface="Source Sans Pro"/>
                <a:ea typeface="Source Sans Pro"/>
              </a:rPr>
              <a:t>Agenda</a:t>
            </a:r>
            <a:endParaRPr lang="en-US" b="1"/>
          </a:p>
        </p:txBody>
      </p:sp>
      <p:sp>
        <p:nvSpPr>
          <p:cNvPr id="3" name="Slide Number Placeholder 2">
            <a:extLst>
              <a:ext uri="{FF2B5EF4-FFF2-40B4-BE49-F238E27FC236}">
                <a16:creationId xmlns:a16="http://schemas.microsoft.com/office/drawing/2014/main" id="{3CF49281-375E-E885-E792-79411C021BE8}"/>
              </a:ext>
            </a:extLst>
          </p:cNvPr>
          <p:cNvSpPr>
            <a:spLocks noGrp="1"/>
          </p:cNvSpPr>
          <p:nvPr>
            <p:ph type="sldNum" sz="quarter" idx="10"/>
          </p:nvPr>
        </p:nvSpPr>
        <p:spPr/>
        <p:txBody>
          <a:bodyPr/>
          <a:lstStyle/>
          <a:p>
            <a:fld id="{7934E7AA-586C-4B13-A389-1429762DA247}" type="slidenum">
              <a:rPr lang="en-US" smtClean="0"/>
              <a:pPr/>
              <a:t>3</a:t>
            </a:fld>
            <a:endParaRPr lang="en-US"/>
          </a:p>
        </p:txBody>
      </p:sp>
      <p:sp>
        <p:nvSpPr>
          <p:cNvPr id="6" name="Text Placeholder 5">
            <a:extLst>
              <a:ext uri="{FF2B5EF4-FFF2-40B4-BE49-F238E27FC236}">
                <a16:creationId xmlns:a16="http://schemas.microsoft.com/office/drawing/2014/main" id="{68539500-8319-B3B5-3152-B5CAAB948032}"/>
              </a:ext>
            </a:extLst>
          </p:cNvPr>
          <p:cNvSpPr>
            <a:spLocks noGrp="1"/>
          </p:cNvSpPr>
          <p:nvPr>
            <p:ph type="body" sz="quarter" idx="11"/>
          </p:nvPr>
        </p:nvSpPr>
        <p:spPr>
          <a:xfrm>
            <a:off x="677333" y="1828800"/>
            <a:ext cx="6809620" cy="4070350"/>
          </a:xfrm>
        </p:spPr>
        <p:txBody>
          <a:bodyPr vert="horz" lIns="457200" tIns="228600" rIns="228600" bIns="228600" rtlCol="0" anchor="t">
            <a:normAutofit/>
          </a:bodyPr>
          <a:lstStyle/>
          <a:p>
            <a:r>
              <a:rPr lang="en-US">
                <a:latin typeface="Source Sans Pro"/>
                <a:ea typeface="Source Sans Pro"/>
              </a:rPr>
              <a:t>Vision 2030 and Student Services Program Updates</a:t>
            </a:r>
            <a:endParaRPr lang="en-US" sz="2800"/>
          </a:p>
          <a:p>
            <a:r>
              <a:rPr lang="en-US">
                <a:latin typeface="Source Sans Pro"/>
                <a:ea typeface="Source Sans Pro"/>
              </a:rPr>
              <a:t>2025 Legislative</a:t>
            </a:r>
            <a:r>
              <a:rPr lang="en-US" sz="2800">
                <a:latin typeface="Source Sans Pro"/>
                <a:ea typeface="Source Sans Pro"/>
              </a:rPr>
              <a:t> Update</a:t>
            </a:r>
          </a:p>
          <a:p>
            <a:r>
              <a:rPr lang="en-US">
                <a:latin typeface="Source Sans Pro"/>
                <a:ea typeface="Source Sans Pro"/>
              </a:rPr>
              <a:t>Dual Enrollment</a:t>
            </a:r>
          </a:p>
          <a:p>
            <a:r>
              <a:rPr lang="en-US">
                <a:latin typeface="Source Sans Pro"/>
                <a:ea typeface="Source Sans Pro"/>
              </a:rPr>
              <a:t>Transfer </a:t>
            </a:r>
          </a:p>
        </p:txBody>
      </p:sp>
    </p:spTree>
    <p:extLst>
      <p:ext uri="{BB962C8B-B14F-4D97-AF65-F5344CB8AC3E}">
        <p14:creationId xmlns:p14="http://schemas.microsoft.com/office/powerpoint/2010/main" val="3994090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C28002-6F84-4A16-9EE1-461979528F46}"/>
              </a:ext>
            </a:extLst>
          </p:cNvPr>
          <p:cNvSpPr>
            <a:spLocks noGrp="1"/>
          </p:cNvSpPr>
          <p:nvPr>
            <p:ph type="sldNum" sz="quarter" idx="10"/>
          </p:nvPr>
        </p:nvSpPr>
        <p:spPr/>
        <p:txBody>
          <a:bodyPr/>
          <a:lstStyle/>
          <a:p>
            <a:fld id="{7934E7AA-586C-4B13-A389-1429762DA247}" type="slidenum">
              <a:rPr lang="en-US" smtClean="0"/>
              <a:pPr/>
              <a:t>30</a:t>
            </a:fld>
            <a:endParaRPr lang="en-US"/>
          </a:p>
        </p:txBody>
      </p:sp>
      <p:graphicFrame>
        <p:nvGraphicFramePr>
          <p:cNvPr id="5" name="Diagram 4">
            <a:extLst>
              <a:ext uri="{FF2B5EF4-FFF2-40B4-BE49-F238E27FC236}">
                <a16:creationId xmlns:a16="http://schemas.microsoft.com/office/drawing/2014/main" id="{3C2E86E3-E0BF-FDBF-04E5-D54071B4C59E}"/>
              </a:ext>
            </a:extLst>
          </p:cNvPr>
          <p:cNvGraphicFramePr/>
          <p:nvPr>
            <p:extLst>
              <p:ext uri="{D42A27DB-BD31-4B8C-83A1-F6EECF244321}">
                <p14:modId xmlns:p14="http://schemas.microsoft.com/office/powerpoint/2010/main" val="3619491520"/>
              </p:ext>
            </p:extLst>
          </p:nvPr>
        </p:nvGraphicFramePr>
        <p:xfrm>
          <a:off x="479038" y="345124"/>
          <a:ext cx="11488882" cy="5444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9864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74F8C-5035-28CB-BDED-EE10CD521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FD8B7-9DE8-216C-77B9-1F04D55E083F}"/>
              </a:ext>
            </a:extLst>
          </p:cNvPr>
          <p:cNvSpPr>
            <a:spLocks noGrp="1"/>
          </p:cNvSpPr>
          <p:nvPr>
            <p:ph type="ctrTitle"/>
          </p:nvPr>
        </p:nvSpPr>
        <p:spPr>
          <a:xfrm>
            <a:off x="4939748" y="1822283"/>
            <a:ext cx="7252252" cy="1143000"/>
          </a:xfrm>
        </p:spPr>
        <p:txBody>
          <a:bodyPr anchor="t">
            <a:noAutofit/>
          </a:bodyPr>
          <a:lstStyle/>
          <a:p>
            <a:br>
              <a:rPr lang="en-US" sz="4000"/>
            </a:br>
            <a:r>
              <a:rPr lang="en-US" sz="4000" b="1">
                <a:latin typeface="Source Sans Pro"/>
                <a:ea typeface="Source Sans Pro"/>
              </a:rPr>
              <a:t>Transfer &amp; AB928 Committee</a:t>
            </a:r>
            <a:endParaRPr lang="en-US" sz="4000">
              <a:latin typeface="Source Sans Pro"/>
              <a:ea typeface="Source Sans Pro"/>
            </a:endParaRPr>
          </a:p>
        </p:txBody>
      </p:sp>
      <p:sp>
        <p:nvSpPr>
          <p:cNvPr id="3" name="Text Placeholder 2">
            <a:extLst>
              <a:ext uri="{FF2B5EF4-FFF2-40B4-BE49-F238E27FC236}">
                <a16:creationId xmlns:a16="http://schemas.microsoft.com/office/drawing/2014/main" id="{B146B10A-4529-A754-5133-13EEC8D8CEC6}"/>
              </a:ext>
            </a:extLst>
          </p:cNvPr>
          <p:cNvSpPr>
            <a:spLocks noGrp="1"/>
          </p:cNvSpPr>
          <p:nvPr>
            <p:ph type="body" sz="quarter" idx="12"/>
          </p:nvPr>
        </p:nvSpPr>
        <p:spPr/>
        <p:txBody>
          <a:bodyPr>
            <a:normAutofit/>
          </a:bodyPr>
          <a:lstStyle/>
          <a:p>
            <a:endParaRPr lang="en-US"/>
          </a:p>
        </p:txBody>
      </p:sp>
      <p:sp>
        <p:nvSpPr>
          <p:cNvPr id="5" name="Slide Number Placeholder 4">
            <a:extLst>
              <a:ext uri="{FF2B5EF4-FFF2-40B4-BE49-F238E27FC236}">
                <a16:creationId xmlns:a16="http://schemas.microsoft.com/office/drawing/2014/main" id="{5C524CC9-3132-61C2-6FC2-18E3149FEE63}"/>
              </a:ext>
            </a:extLst>
          </p:cNvPr>
          <p:cNvSpPr>
            <a:spLocks noGrp="1"/>
          </p:cNvSpPr>
          <p:nvPr>
            <p:ph type="sldNum" sz="quarter" idx="10"/>
          </p:nvPr>
        </p:nvSpPr>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7934E7AA-586C-4B13-A389-1429762DA247}"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31</a:t>
            </a:fld>
            <a:endParaRPr kumimoji="0" lang="en-US" b="0" i="0" u="none" strike="noStrike" kern="1200" cap="none" spc="0" normalizeH="0" baseline="0" noProof="0">
              <a:ln>
                <a:noFill/>
              </a:ln>
              <a:effectLst/>
              <a:uLnTx/>
              <a:uFillTx/>
            </a:endParaRPr>
          </a:p>
        </p:txBody>
      </p:sp>
      <p:sp>
        <p:nvSpPr>
          <p:cNvPr id="6" name="Picture Placeholder 5">
            <a:extLst>
              <a:ext uri="{FF2B5EF4-FFF2-40B4-BE49-F238E27FC236}">
                <a16:creationId xmlns:a16="http://schemas.microsoft.com/office/drawing/2014/main" id="{92FE3561-6DC9-619D-9331-A5FDC4D5C76A}"/>
              </a:ext>
            </a:extLst>
          </p:cNvPr>
          <p:cNvSpPr>
            <a:spLocks noGrp="1"/>
          </p:cNvSpPr>
          <p:nvPr>
            <p:ph type="pic" sz="quarter" idx="11"/>
          </p:nvPr>
        </p:nvSpPr>
        <p:spPr/>
        <p:txBody>
          <a:bodyPr/>
          <a:lstStyle/>
          <a:p>
            <a:endParaRPr lang="en-US"/>
          </a:p>
        </p:txBody>
      </p:sp>
    </p:spTree>
    <p:extLst>
      <p:ext uri="{BB962C8B-B14F-4D97-AF65-F5344CB8AC3E}">
        <p14:creationId xmlns:p14="http://schemas.microsoft.com/office/powerpoint/2010/main" val="2507121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9C3D-80C1-C2F2-E8C2-54C8DF09C020}"/>
              </a:ext>
            </a:extLst>
          </p:cNvPr>
          <p:cNvSpPr>
            <a:spLocks noGrp="1"/>
          </p:cNvSpPr>
          <p:nvPr>
            <p:ph type="title"/>
          </p:nvPr>
        </p:nvSpPr>
        <p:spPr>
          <a:xfrm>
            <a:off x="242888" y="2446174"/>
            <a:ext cx="2828925" cy="1325563"/>
          </a:xfrm>
        </p:spPr>
        <p:txBody>
          <a:bodyPr>
            <a:noAutofit/>
          </a:bodyPr>
          <a:lstStyle/>
          <a:p>
            <a:r>
              <a:rPr lang="en-US" sz="3200" b="1">
                <a:solidFill>
                  <a:schemeClr val="bg2"/>
                </a:solidFill>
              </a:rPr>
              <a:t>Enrollees in CCC in AY 2017-2018</a:t>
            </a:r>
          </a:p>
        </p:txBody>
      </p:sp>
      <p:sp>
        <p:nvSpPr>
          <p:cNvPr id="4" name="Slide Number Placeholder 3">
            <a:extLst>
              <a:ext uri="{FF2B5EF4-FFF2-40B4-BE49-F238E27FC236}">
                <a16:creationId xmlns:a16="http://schemas.microsoft.com/office/drawing/2014/main" id="{EED74B4B-529A-5D66-99B7-2CBCF9D6EFC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
        <p:nvSpPr>
          <p:cNvPr id="7" name="TextBox 6">
            <a:extLst>
              <a:ext uri="{FF2B5EF4-FFF2-40B4-BE49-F238E27FC236}">
                <a16:creationId xmlns:a16="http://schemas.microsoft.com/office/drawing/2014/main" id="{0E99FC4C-58EE-4068-6857-083E084C2282}"/>
              </a:ext>
            </a:extLst>
          </p:cNvPr>
          <p:cNvSpPr txBox="1"/>
          <p:nvPr/>
        </p:nvSpPr>
        <p:spPr>
          <a:xfrm>
            <a:off x="2254159" y="5630022"/>
            <a:ext cx="5224592" cy="1415772"/>
          </a:xfrm>
          <a:prstGeom prst="rect">
            <a:avLst/>
          </a:prstGeom>
          <a:noFill/>
        </p:spPr>
        <p:txBody>
          <a:bodyPr wrap="square" rtlCol="0">
            <a:spAutoFit/>
          </a:bodyPr>
          <a:lstStyle/>
          <a:p>
            <a:pPr marL="285750" indent="-285750">
              <a:buFont typeface="Arial" panose="020B0604020202020204" pitchFamily="34" charset="0"/>
              <a:buChar char="•"/>
            </a:pPr>
            <a:r>
              <a:rPr lang="en-US" sz="1000"/>
              <a:t>The denominator for % in parentheses on the left is the stage above; the denominator for % inside the pipeline figure are all the transfer-eligible students enrolled in CCC in AY2017-2018.</a:t>
            </a:r>
          </a:p>
          <a:p>
            <a:pPr marL="285750" indent="-285750">
              <a:buFont typeface="Arial" panose="020B0604020202020204" pitchFamily="34" charset="0"/>
              <a:buChar char="•"/>
            </a:pPr>
            <a:r>
              <a:rPr lang="en-US" sz="1000"/>
              <a:t>The highest loss point of the UC+CSU transfer pipeline occurred at the application stage.</a:t>
            </a:r>
          </a:p>
          <a:p>
            <a:pPr marL="285750" indent="-285750">
              <a:buFont typeface="Arial" panose="020B0604020202020204" pitchFamily="34" charset="0"/>
              <a:buChar char="•"/>
            </a:pPr>
            <a:r>
              <a:rPr lang="en-US" sz="1000"/>
              <a:t>We applied a fuzzy match between the COMIS and the UC data to identify students who applied to UC and their subsequent transfer outcomes among transfer-eligible students in CCC (methodological notes in next slide).</a:t>
            </a:r>
          </a:p>
          <a:p>
            <a:pPr marL="285750" indent="-285750">
              <a:buFont typeface="Arial" panose="020B0604020202020204" pitchFamily="34" charset="0"/>
              <a:buChar char="•"/>
            </a:pPr>
            <a:endParaRPr lang="en-US" sz="1600">
              <a:solidFill>
                <a:srgbClr val="000000"/>
              </a:solidFill>
            </a:endParaRPr>
          </a:p>
        </p:txBody>
      </p:sp>
      <p:pic>
        <p:nvPicPr>
          <p:cNvPr id="9" name="Content Placeholder 8">
            <a:extLst>
              <a:ext uri="{FF2B5EF4-FFF2-40B4-BE49-F238E27FC236}">
                <a16:creationId xmlns:a16="http://schemas.microsoft.com/office/drawing/2014/main" id="{E6B8649B-DB3C-B0A9-75D4-E1BDFB0EB86F}"/>
              </a:ext>
            </a:extLst>
          </p:cNvPr>
          <p:cNvPicPr>
            <a:picLocks noGrp="1" noChangeAspect="1"/>
          </p:cNvPicPr>
          <p:nvPr>
            <p:ph idx="1"/>
          </p:nvPr>
        </p:nvPicPr>
        <p:blipFill>
          <a:blip r:embed="rId3"/>
          <a:srcRect t="4283" b="4283"/>
          <a:stretch/>
        </p:blipFill>
        <p:spPr>
          <a:xfrm>
            <a:off x="3176720" y="1476304"/>
            <a:ext cx="8604063" cy="4067504"/>
          </a:xfrm>
        </p:spPr>
      </p:pic>
      <p:sp>
        <p:nvSpPr>
          <p:cNvPr id="3" name="Title 1">
            <a:extLst>
              <a:ext uri="{FF2B5EF4-FFF2-40B4-BE49-F238E27FC236}">
                <a16:creationId xmlns:a16="http://schemas.microsoft.com/office/drawing/2014/main" id="{8921BF40-74EC-94F0-AD15-D4D991F322C3}"/>
              </a:ext>
            </a:extLst>
          </p:cNvPr>
          <p:cNvSpPr txBox="1">
            <a:spLocks/>
          </p:cNvSpPr>
          <p:nvPr/>
        </p:nvSpPr>
        <p:spPr>
          <a:xfrm>
            <a:off x="0" y="1"/>
            <a:ext cx="12192000" cy="1371600"/>
          </a:xfrm>
          <a:prstGeom prst="rect">
            <a:avLst/>
          </a:prstGeom>
        </p:spPr>
        <p:txBody>
          <a:bodyPr vert="horz" lIns="457200" tIns="457200" rIns="457200" bIns="45720" rtlCol="0" anchor="ctr" anchorCtr="0">
            <a:normAutofit/>
          </a:bodyPr>
          <a:lst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a:lstStyle>
          <a:p>
            <a:r>
              <a:rPr lang="en-US"/>
              <a:t>Transfer Pipeline | </a:t>
            </a:r>
            <a:r>
              <a:rPr lang="en-US" b="1">
                <a:solidFill>
                  <a:schemeClr val="accent2"/>
                </a:solidFill>
              </a:rPr>
              <a:t>CCC to CSU and UC </a:t>
            </a:r>
          </a:p>
        </p:txBody>
      </p:sp>
    </p:spTree>
    <p:extLst>
      <p:ext uri="{BB962C8B-B14F-4D97-AF65-F5344CB8AC3E}">
        <p14:creationId xmlns:p14="http://schemas.microsoft.com/office/powerpoint/2010/main" val="3563806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8C80141-AA43-C914-5DF4-BF09EC38922D}"/>
              </a:ext>
            </a:extLst>
          </p:cNvPr>
          <p:cNvPicPr>
            <a:picLocks noGrp="1" noChangeAspect="1"/>
          </p:cNvPicPr>
          <p:nvPr>
            <p:ph idx="1"/>
          </p:nvPr>
        </p:nvPicPr>
        <p:blipFill>
          <a:blip r:embed="rId3"/>
          <a:srcRect t="2127" b="2127"/>
          <a:stretch/>
        </p:blipFill>
        <p:spPr>
          <a:xfrm>
            <a:off x="3171188" y="1622621"/>
            <a:ext cx="8458530" cy="4187297"/>
          </a:xfrm>
          <a:noFill/>
        </p:spPr>
      </p:pic>
      <p:sp>
        <p:nvSpPr>
          <p:cNvPr id="4" name="Slide Number Placeholder 3">
            <a:extLst>
              <a:ext uri="{FF2B5EF4-FFF2-40B4-BE49-F238E27FC236}">
                <a16:creationId xmlns:a16="http://schemas.microsoft.com/office/drawing/2014/main" id="{5434A8A0-F4A5-CAFB-384C-0F16C24E1C5B}"/>
              </a:ext>
            </a:extLst>
          </p:cNvPr>
          <p:cNvSpPr>
            <a:spLocks noGrp="1"/>
          </p:cNvSpPr>
          <p:nvPr>
            <p:ph type="sldNum" sz="quarter" idx="10"/>
          </p:nvPr>
        </p:nvSpPr>
        <p:spPr>
          <a:xfrm>
            <a:off x="10954757" y="6211839"/>
            <a:ext cx="874986"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7934E7AA-586C-4B13-A389-1429762DA247}"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33</a:t>
            </a:fld>
            <a:endParaRPr kumimoji="0" lang="en-US" b="0" i="0" u="none" strike="noStrike" kern="1200" cap="none" spc="0" normalizeH="0" baseline="0" noProof="0">
              <a:ln>
                <a:noFill/>
              </a:ln>
              <a:effectLst/>
              <a:uLnTx/>
              <a:uFillTx/>
            </a:endParaRPr>
          </a:p>
        </p:txBody>
      </p:sp>
      <p:sp>
        <p:nvSpPr>
          <p:cNvPr id="3" name="TextBox 2">
            <a:extLst>
              <a:ext uri="{FF2B5EF4-FFF2-40B4-BE49-F238E27FC236}">
                <a16:creationId xmlns:a16="http://schemas.microsoft.com/office/drawing/2014/main" id="{9AA8419E-2658-28BF-CBFD-27C7B54BC00A}"/>
              </a:ext>
            </a:extLst>
          </p:cNvPr>
          <p:cNvSpPr txBox="1"/>
          <p:nvPr/>
        </p:nvSpPr>
        <p:spPr>
          <a:xfrm>
            <a:off x="3171188" y="5930633"/>
            <a:ext cx="3705291" cy="646331"/>
          </a:xfrm>
          <a:prstGeom prst="rect">
            <a:avLst/>
          </a:prstGeom>
          <a:noFill/>
        </p:spPr>
        <p:txBody>
          <a:bodyPr wrap="square">
            <a:spAutoFit/>
          </a:bodyPr>
          <a:lstStyle/>
          <a:p>
            <a:pPr marL="285750" indent="-285750">
              <a:buFont typeface="Arial" panose="020B0604020202020204" pitchFamily="34" charset="0"/>
              <a:buChar char="•"/>
            </a:pPr>
            <a:r>
              <a:rPr lang="en-US"/>
              <a:t>ADT students are defined as those obtained ADT by AY 2017-18.</a:t>
            </a:r>
          </a:p>
        </p:txBody>
      </p:sp>
      <p:sp>
        <p:nvSpPr>
          <p:cNvPr id="5" name="Title 1">
            <a:extLst>
              <a:ext uri="{FF2B5EF4-FFF2-40B4-BE49-F238E27FC236}">
                <a16:creationId xmlns:a16="http://schemas.microsoft.com/office/drawing/2014/main" id="{88DE36F8-D5F9-F466-0B4F-713C42FD6477}"/>
              </a:ext>
            </a:extLst>
          </p:cNvPr>
          <p:cNvSpPr txBox="1">
            <a:spLocks/>
          </p:cNvSpPr>
          <p:nvPr/>
        </p:nvSpPr>
        <p:spPr>
          <a:xfrm>
            <a:off x="0" y="1"/>
            <a:ext cx="12192000" cy="1371600"/>
          </a:xfrm>
          <a:prstGeom prst="rect">
            <a:avLst/>
          </a:prstGeom>
        </p:spPr>
        <p:txBody>
          <a:bodyPr vert="horz" lIns="457200" tIns="457200" rIns="457200" bIns="45720" rtlCol="0" anchor="ctr" anchorCtr="0">
            <a:normAutofit/>
          </a:bodyPr>
          <a:lst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a:lstStyle>
          <a:p>
            <a:r>
              <a:rPr lang="en-US"/>
              <a:t>Transfer Pipeline | </a:t>
            </a:r>
            <a:r>
              <a:rPr lang="en-US" b="1">
                <a:solidFill>
                  <a:schemeClr val="accent2"/>
                </a:solidFill>
              </a:rPr>
              <a:t>CCC Students with ADT</a:t>
            </a:r>
          </a:p>
        </p:txBody>
      </p:sp>
      <p:sp>
        <p:nvSpPr>
          <p:cNvPr id="6" name="Title 1">
            <a:extLst>
              <a:ext uri="{FF2B5EF4-FFF2-40B4-BE49-F238E27FC236}">
                <a16:creationId xmlns:a16="http://schemas.microsoft.com/office/drawing/2014/main" id="{2FC31685-0B2D-882E-2F8F-DD2944A3617C}"/>
              </a:ext>
            </a:extLst>
          </p:cNvPr>
          <p:cNvSpPr txBox="1">
            <a:spLocks/>
          </p:cNvSpPr>
          <p:nvPr/>
        </p:nvSpPr>
        <p:spPr>
          <a:xfrm>
            <a:off x="0" y="2446174"/>
            <a:ext cx="3597166" cy="1325563"/>
          </a:xfrm>
          <a:prstGeom prst="rect">
            <a:avLst/>
          </a:prstGeom>
        </p:spPr>
        <p:txBody>
          <a:bodyPr vert="horz" lIns="457200" tIns="457200" rIns="457200" bIns="45720" rtlCol="0" anchor="ctr" anchorCtr="0">
            <a:noAutofit/>
          </a:bodyPr>
          <a:lst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a:lstStyle>
          <a:p>
            <a:r>
              <a:rPr lang="en-US" sz="3200" b="1">
                <a:solidFill>
                  <a:schemeClr val="bg2"/>
                </a:solidFill>
              </a:rPr>
              <a:t>Enrollees in CCC in AY 2017-2018</a:t>
            </a:r>
          </a:p>
        </p:txBody>
      </p:sp>
    </p:spTree>
    <p:extLst>
      <p:ext uri="{BB962C8B-B14F-4D97-AF65-F5344CB8AC3E}">
        <p14:creationId xmlns:p14="http://schemas.microsoft.com/office/powerpoint/2010/main" val="3151430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t>Associate Degree for Transfer Intersegmental Implementation Committee </a:t>
            </a:r>
            <a:r>
              <a:rPr lang="en-US"/>
              <a:t>(AB 928 Committee)</a:t>
            </a:r>
          </a:p>
        </p:txBody>
      </p:sp>
      <p:sp>
        <p:nvSpPr>
          <p:cNvPr id="3" name="Slide Number Placeholder 2"/>
          <p:cNvSpPr>
            <a:spLocks noGrp="1"/>
          </p:cNvSpPr>
          <p:nvPr>
            <p:ph type="sldNum" sz="quarter" idx="10"/>
          </p:nvPr>
        </p:nvSpPr>
        <p:spPr/>
        <p:txBody>
          <a:bodyPr/>
          <a:lstStyle/>
          <a:p>
            <a:fld id="{7934E7AA-586C-4B13-A389-1429762DA247}" type="slidenum">
              <a:rPr lang="en-US" smtClean="0"/>
              <a:pPr/>
              <a:t>34</a:t>
            </a:fld>
            <a:endParaRPr lang="en-US"/>
          </a:p>
        </p:txBody>
      </p:sp>
      <p:sp>
        <p:nvSpPr>
          <p:cNvPr id="4" name="Text Placeholder 3"/>
          <p:cNvSpPr>
            <a:spLocks noGrp="1"/>
          </p:cNvSpPr>
          <p:nvPr>
            <p:ph type="body" sz="quarter" idx="11"/>
          </p:nvPr>
        </p:nvSpPr>
        <p:spPr>
          <a:xfrm>
            <a:off x="0" y="1828800"/>
            <a:ext cx="12192000" cy="4326546"/>
          </a:xfrm>
        </p:spPr>
        <p:txBody>
          <a:bodyPr>
            <a:normAutofit fontScale="92500"/>
          </a:bodyPr>
          <a:lstStyle/>
          <a:p>
            <a:pPr marL="0" indent="0">
              <a:buNone/>
            </a:pPr>
            <a:r>
              <a:rPr lang="en-US" b="1"/>
              <a:t>2024 Legislative Report</a:t>
            </a:r>
          </a:p>
          <a:p>
            <a:pPr lvl="1">
              <a:buClr>
                <a:srgbClr val="53575A"/>
              </a:buClr>
            </a:pPr>
            <a:r>
              <a:rPr lang="en-US" b="1">
                <a:solidFill>
                  <a:srgbClr val="C00000"/>
                </a:solidFill>
              </a:rPr>
              <a:t>Purpose: </a:t>
            </a:r>
            <a:r>
              <a:rPr lang="en-US" sz="2400">
                <a:latin typeface="+mn-lt"/>
              </a:rPr>
              <a:t>planning &amp; accountability for ADTs and </a:t>
            </a:r>
            <a:br>
              <a:rPr lang="en-US" sz="2400">
                <a:latin typeface="+mn-lt"/>
              </a:rPr>
            </a:br>
            <a:r>
              <a:rPr lang="en-US" sz="2400">
                <a:latin typeface="+mn-lt"/>
              </a:rPr>
              <a:t>student-facing ADT communications plans</a:t>
            </a:r>
            <a:endParaRPr lang="en-US"/>
          </a:p>
          <a:p>
            <a:pPr lvl="1">
              <a:buClr>
                <a:srgbClr val="53575A"/>
              </a:buClr>
            </a:pPr>
            <a:r>
              <a:rPr lang="en-US" b="1">
                <a:solidFill>
                  <a:srgbClr val="C00000"/>
                </a:solidFill>
              </a:rPr>
              <a:t>Recommendations</a:t>
            </a:r>
          </a:p>
          <a:p>
            <a:pPr lvl="2">
              <a:buFont typeface="Courier New" panose="02070309020205020404" pitchFamily="49" charset="0"/>
              <a:buChar char="o"/>
            </a:pPr>
            <a:r>
              <a:rPr lang="en-US"/>
              <a:t>5 for TMC/ADT – Intersegmental infrastructure and council, metric reporting, timelines, resources</a:t>
            </a:r>
          </a:p>
          <a:p>
            <a:pPr lvl="2">
              <a:buFont typeface="Courier New" panose="02070309020205020404" pitchFamily="49" charset="0"/>
              <a:buChar char="o"/>
            </a:pPr>
            <a:r>
              <a:rPr lang="en-US"/>
              <a:t>4 for ADT/transfer communications planning – ADT outreach, resources, info sharing, website</a:t>
            </a:r>
          </a:p>
          <a:p>
            <a:pPr marL="0" indent="0">
              <a:buNone/>
            </a:pPr>
            <a:r>
              <a:rPr lang="en-US" b="1"/>
              <a:t>AB 2057 Extension to 2027</a:t>
            </a:r>
          </a:p>
          <a:p>
            <a:pPr lvl="1"/>
            <a:r>
              <a:rPr lang="en-US"/>
              <a:t>Meetings include relevant stakeholder presentations</a:t>
            </a:r>
          </a:p>
          <a:p>
            <a:pPr lvl="1"/>
            <a:r>
              <a:rPr lang="en-US"/>
              <a:t>Discussing priorities for its future work with initial items including nontraditional </a:t>
            </a:r>
            <a:r>
              <a:rPr lang="en-US" b="1"/>
              <a:t>student voice</a:t>
            </a:r>
            <a:r>
              <a:rPr lang="en-US"/>
              <a:t>, related projects/pilots/</a:t>
            </a:r>
            <a:r>
              <a:rPr lang="en-US" b="1"/>
              <a:t>programs</a:t>
            </a:r>
            <a:r>
              <a:rPr lang="en-US"/>
              <a:t>, intersegmental collaboration, </a:t>
            </a:r>
            <a:r>
              <a:rPr lang="en-US" b="1"/>
              <a:t>articulation</a:t>
            </a:r>
            <a:r>
              <a:rPr lang="en-US"/>
              <a:t>, and capacity</a:t>
            </a:r>
          </a:p>
        </p:txBody>
      </p:sp>
      <p:pic>
        <p:nvPicPr>
          <p:cNvPr id="5" name="Content Placeholder 7" descr="AB 928 Committee logo">
            <a:hlinkClick r:id="rId3"/>
            <a:extLst>
              <a:ext uri="{FF2B5EF4-FFF2-40B4-BE49-F238E27FC236}">
                <a16:creationId xmlns:a16="http://schemas.microsoft.com/office/drawing/2014/main" id="{D9CA08AD-B841-EA45-DE86-B82759D0CE33}"/>
              </a:ext>
            </a:extLst>
          </p:cNvPr>
          <p:cNvPicPr>
            <a:picLocks noChangeAspect="1"/>
          </p:cNvPicPr>
          <p:nvPr/>
        </p:nvPicPr>
        <p:blipFill>
          <a:blip r:embed="rId4"/>
          <a:stretch>
            <a:fillRect/>
          </a:stretch>
        </p:blipFill>
        <p:spPr>
          <a:xfrm>
            <a:off x="8595699" y="1811971"/>
            <a:ext cx="2201545" cy="942340"/>
          </a:xfrm>
          <a:prstGeom prst="rect">
            <a:avLst/>
          </a:prstGeom>
        </p:spPr>
      </p:pic>
    </p:spTree>
    <p:extLst>
      <p:ext uri="{BB962C8B-B14F-4D97-AF65-F5344CB8AC3E}">
        <p14:creationId xmlns:p14="http://schemas.microsoft.com/office/powerpoint/2010/main" val="1489194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Transfer Audit</a:t>
            </a:r>
          </a:p>
        </p:txBody>
      </p:sp>
      <p:sp>
        <p:nvSpPr>
          <p:cNvPr id="3" name="Content Placeholder 2"/>
          <p:cNvSpPr>
            <a:spLocks noGrp="1"/>
          </p:cNvSpPr>
          <p:nvPr>
            <p:ph idx="1"/>
          </p:nvPr>
        </p:nvSpPr>
        <p:spPr>
          <a:xfrm>
            <a:off x="838200" y="1690362"/>
            <a:ext cx="10515600" cy="3654512"/>
          </a:xfrm>
        </p:spPr>
        <p:txBody>
          <a:bodyPr lIns="91440" tIns="45720" rIns="91440" bIns="45720" anchor="t">
            <a:normAutofit fontScale="92500"/>
          </a:bodyPr>
          <a:lstStyle/>
          <a:p>
            <a:r>
              <a:rPr lang="en-US">
                <a:latin typeface="Calibri"/>
                <a:ea typeface="Source Sans Pro"/>
                <a:cs typeface="Calibri"/>
              </a:rPr>
              <a:t>State audit of the three systems of public higher education (CCC, CSU, UC) to assess systems’ efforts on improving the rate of community college transfer to CSU and UC</a:t>
            </a:r>
          </a:p>
          <a:p>
            <a:r>
              <a:rPr lang="en-US">
                <a:latin typeface="Calibri"/>
                <a:ea typeface="Source Sans Pro"/>
                <a:cs typeface="Calibri"/>
              </a:rPr>
              <a:t>Report published in September 2024 </a:t>
            </a:r>
          </a:p>
          <a:p>
            <a:r>
              <a:rPr lang="en-US">
                <a:latin typeface="Calibri"/>
                <a:ea typeface="Source Sans Pro"/>
                <a:cs typeface="Calibri"/>
              </a:rPr>
              <a:t>Audit highlights the role of education planning and transfer services</a:t>
            </a:r>
          </a:p>
          <a:p>
            <a:r>
              <a:rPr lang="en-US">
                <a:latin typeface="Calibri"/>
                <a:ea typeface="Source Sans Pro"/>
                <a:cs typeface="Calibri"/>
              </a:rPr>
              <a:t>Recommendations provided for all systems and the Legislature to streamline the transfer process to increase access to bachelor’s degrees  </a:t>
            </a:r>
          </a:p>
          <a:p>
            <a:r>
              <a:rPr lang="en-US">
                <a:latin typeface="Calibri"/>
                <a:ea typeface="Source Sans Pro"/>
                <a:cs typeface="Calibri"/>
                <a:hlinkClick r:id="rId3"/>
              </a:rPr>
              <a:t>https://www.auditor.ca.gov/reports/2023-123/</a:t>
            </a:r>
            <a:r>
              <a:rPr lang="en-US">
                <a:latin typeface="Calibri"/>
                <a:ea typeface="Source Sans Pro"/>
                <a:cs typeface="Calibri"/>
              </a:rPr>
              <a:t>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1242647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Auto ADT &amp; Cal-GETC</a:t>
            </a:r>
          </a:p>
        </p:txBody>
      </p:sp>
      <p:sp>
        <p:nvSpPr>
          <p:cNvPr id="3" name="Content Placeholder 2"/>
          <p:cNvSpPr>
            <a:spLocks noGrp="1"/>
          </p:cNvSpPr>
          <p:nvPr>
            <p:ph idx="1"/>
          </p:nvPr>
        </p:nvSpPr>
        <p:spPr>
          <a:xfrm>
            <a:off x="838200" y="1601744"/>
            <a:ext cx="10713720" cy="4265656"/>
          </a:xfrm>
        </p:spPr>
        <p:txBody>
          <a:bodyPr lIns="91440" tIns="45720" rIns="91440" bIns="45720" anchor="t"/>
          <a:lstStyle/>
          <a:p>
            <a:r>
              <a:rPr lang="en-US">
                <a:latin typeface="Calibri"/>
                <a:ea typeface="Source Sans Pro"/>
                <a:cs typeface="Calibri"/>
              </a:rPr>
              <a:t>Place transfer intending students on an ADT (if one exists in their self determined major) and provide comprehensive education planning (Auto ADT, EDC 66749.8)</a:t>
            </a:r>
          </a:p>
          <a:p>
            <a:r>
              <a:rPr lang="en-US">
                <a:latin typeface="Calibri"/>
                <a:ea typeface="Source Sans Pro"/>
                <a:cs typeface="Calibri"/>
              </a:rPr>
              <a:t>Singular lower division GE pathway (Cal-GETC, EDC 66749.8)</a:t>
            </a:r>
          </a:p>
          <a:p>
            <a:r>
              <a:rPr lang="en-US">
                <a:latin typeface="Calibri"/>
                <a:ea typeface="Source Sans Pro"/>
                <a:cs typeface="Calibri"/>
              </a:rPr>
              <a:t>Streamline the transfer process to increase the number of community college students who transfer to a four-year college or university and close racial equity gaps in transfer outcomes</a:t>
            </a:r>
          </a:p>
          <a:p>
            <a:r>
              <a:rPr lang="en-US">
                <a:latin typeface="Calibri"/>
                <a:ea typeface="Source Sans Pro"/>
                <a:cs typeface="Calibri"/>
              </a:rPr>
              <a:t>Reduce excess credit accumulation and eliminate repetition of courses</a:t>
            </a:r>
          </a:p>
          <a:p>
            <a:r>
              <a:rPr lang="en-US">
                <a:latin typeface="Calibri"/>
                <a:ea typeface="Source Sans Pro"/>
                <a:cs typeface="Calibri"/>
              </a:rPr>
              <a:t>Funding provided to colleges to implement provisions</a:t>
            </a:r>
          </a:p>
          <a:p>
            <a:endParaRPr lang="en-US" sz="30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463436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75" y="391862"/>
            <a:ext cx="10954010" cy="1325563"/>
          </a:xfrm>
        </p:spPr>
        <p:txBody>
          <a:bodyPr>
            <a:normAutofit fontScale="90000"/>
          </a:bodyPr>
          <a:lstStyle/>
          <a:p>
            <a:r>
              <a:rPr lang="en-US" b="1">
                <a:latin typeface="Source Sans Pro"/>
                <a:ea typeface="Source Sans Pro"/>
              </a:rPr>
              <a:t>Demonstration Project</a:t>
            </a:r>
            <a:r>
              <a:rPr lang="en-US">
                <a:latin typeface="Source Sans Pro"/>
                <a:ea typeface="Source Sans Pro"/>
              </a:rPr>
              <a:t>: Matriculation of ADT Completers</a:t>
            </a:r>
          </a:p>
        </p:txBody>
      </p:sp>
      <p:sp>
        <p:nvSpPr>
          <p:cNvPr id="3" name="Content Placeholder 2"/>
          <p:cNvSpPr>
            <a:spLocks noGrp="1"/>
          </p:cNvSpPr>
          <p:nvPr>
            <p:ph idx="1"/>
          </p:nvPr>
        </p:nvSpPr>
        <p:spPr>
          <a:xfrm>
            <a:off x="838200" y="2065707"/>
            <a:ext cx="10515600" cy="3001556"/>
          </a:xfrm>
        </p:spPr>
        <p:txBody>
          <a:bodyPr lIns="91440" tIns="45720" rIns="91440" bIns="45720" anchor="t">
            <a:normAutofit fontScale="92500" lnSpcReduction="10000"/>
          </a:bodyPr>
          <a:lstStyle/>
          <a:p>
            <a:pPr marL="0" indent="0">
              <a:buNone/>
            </a:pPr>
            <a:r>
              <a:rPr lang="en-US" b="1">
                <a:latin typeface="Calibri"/>
                <a:ea typeface="Source Sans Pro"/>
                <a:cs typeface="Calibri"/>
              </a:rPr>
              <a:t>Pilot </a:t>
            </a:r>
            <a:r>
              <a:rPr lang="en-US">
                <a:latin typeface="Calibri"/>
                <a:ea typeface="Source Sans Pro"/>
                <a:cs typeface="Calibri"/>
              </a:rPr>
              <a:t>automatic matriculation of Associated Degree for Transfer (ADT) completers to the California State University (CSU) campuses:</a:t>
            </a:r>
            <a:br>
              <a:rPr lang="en-US">
                <a:latin typeface="Calibri"/>
                <a:ea typeface="Source Sans Pro"/>
              </a:rPr>
            </a:br>
            <a:endParaRPr lang="en-US">
              <a:latin typeface="Calibri"/>
              <a:ea typeface="Source Sans Pro"/>
              <a:cs typeface="Calibri"/>
            </a:endParaRPr>
          </a:p>
          <a:p>
            <a:pPr lvl="1"/>
            <a:r>
              <a:rPr lang="en-US">
                <a:latin typeface="Calibri"/>
                <a:ea typeface="Source Sans Pro"/>
                <a:cs typeface="Calibri"/>
              </a:rPr>
              <a:t>Next phase of Central Valley Transfer Pathways demonstration project</a:t>
            </a:r>
          </a:p>
          <a:p>
            <a:pPr lvl="1"/>
            <a:r>
              <a:rPr lang="en-US">
                <a:latin typeface="Calibri"/>
                <a:ea typeface="Source Sans Pro"/>
                <a:cs typeface="Calibri"/>
              </a:rPr>
              <a:t>Utilize CCC Common Cloud Student Data Platform</a:t>
            </a:r>
            <a:endParaRPr lang="en-US">
              <a:latin typeface="Calibri"/>
              <a:cs typeface="Calibri"/>
            </a:endParaRPr>
          </a:p>
          <a:p>
            <a:pPr lvl="1"/>
            <a:r>
              <a:rPr lang="en-US">
                <a:latin typeface="Calibri"/>
                <a:ea typeface="Source Sans Pro"/>
                <a:cs typeface="Calibri"/>
              </a:rPr>
              <a:t>Establish near-real-time data sharing with CSU systems</a:t>
            </a:r>
          </a:p>
          <a:p>
            <a:pPr lvl="1"/>
            <a:r>
              <a:rPr lang="en-US">
                <a:latin typeface="Calibri"/>
                <a:ea typeface="Source Sans Pro"/>
                <a:cs typeface="Calibri"/>
              </a:rPr>
              <a:t>Allows CSU to notify and support potential ADT transfer students</a:t>
            </a:r>
            <a:endParaRPr lang="en-US">
              <a:latin typeface="Calibri"/>
              <a:cs typeface="Calibri"/>
            </a:endParaRPr>
          </a:p>
          <a:p>
            <a:pPr lvl="2"/>
            <a:r>
              <a:rPr lang="en-US">
                <a:latin typeface="Calibri"/>
                <a:ea typeface="Source Sans Pro"/>
                <a:cs typeface="Calibri"/>
              </a:rPr>
              <a:t>Reduce risk of stop-outs</a:t>
            </a:r>
            <a:endParaRPr lang="en-US">
              <a:latin typeface="Calibri"/>
              <a:cs typeface="Calibri"/>
            </a:endParaRPr>
          </a:p>
          <a:p>
            <a:pPr lvl="2"/>
            <a:r>
              <a:rPr lang="en-US">
                <a:latin typeface="Calibri"/>
                <a:ea typeface="Source Sans Pro"/>
                <a:cs typeface="Calibri"/>
              </a:rPr>
              <a:t>Aligns resources for smooth transfer</a:t>
            </a:r>
            <a:endParaRPr lang="en-US">
              <a:latin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1174826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748" y="365125"/>
            <a:ext cx="10860065" cy="1346439"/>
          </a:xfrm>
        </p:spPr>
        <p:txBody>
          <a:bodyPr>
            <a:normAutofit fontScale="90000"/>
          </a:bodyPr>
          <a:lstStyle/>
          <a:p>
            <a:r>
              <a:rPr lang="en-US"/>
              <a:t>Dual Admission / Transfer Success Pathway</a:t>
            </a:r>
          </a:p>
        </p:txBody>
      </p:sp>
      <p:sp>
        <p:nvSpPr>
          <p:cNvPr id="3" name="Content Placeholder 2"/>
          <p:cNvSpPr>
            <a:spLocks noGrp="1"/>
          </p:cNvSpPr>
          <p:nvPr>
            <p:ph idx="1"/>
          </p:nvPr>
        </p:nvSpPr>
        <p:spPr>
          <a:xfrm>
            <a:off x="963460" y="1710803"/>
            <a:ext cx="10959790" cy="3654512"/>
          </a:xfrm>
        </p:spPr>
        <p:txBody>
          <a:bodyPr lIns="91440" tIns="45720" rIns="91440" bIns="45720" anchor="t">
            <a:normAutofit fontScale="92500" lnSpcReduction="20000"/>
          </a:bodyPr>
          <a:lstStyle/>
          <a:p>
            <a:r>
              <a:rPr lang="en-US">
                <a:latin typeface="Calibri"/>
                <a:ea typeface="Source Sans Pro"/>
                <a:cs typeface="Calibri"/>
              </a:rPr>
              <a:t>Transfer pathway for first-time freshman applicants (Ed Code 66744.2, 66744.1)</a:t>
            </a:r>
          </a:p>
          <a:p>
            <a:r>
              <a:rPr lang="en-US">
                <a:latin typeface="Calibri"/>
                <a:ea typeface="Source Sans Pro"/>
                <a:cs typeface="Calibri"/>
              </a:rPr>
              <a:t>Increase access to the UC and the CSU</a:t>
            </a:r>
          </a:p>
          <a:p>
            <a:r>
              <a:rPr lang="en-US">
                <a:latin typeface="Calibri"/>
                <a:ea typeface="Source Sans Pro"/>
                <a:cs typeface="Calibri"/>
              </a:rPr>
              <a:t>UC Dual Admission</a:t>
            </a:r>
          </a:p>
          <a:p>
            <a:pPr lvl="1"/>
            <a:r>
              <a:rPr lang="en-US">
                <a:latin typeface="Calibri"/>
                <a:ea typeface="Source Sans Pro"/>
                <a:cs typeface="Calibri"/>
              </a:rPr>
              <a:t>Three-year pilot program (2023 - 2026)</a:t>
            </a:r>
          </a:p>
          <a:p>
            <a:r>
              <a:rPr lang="en-US">
                <a:latin typeface="Calibri"/>
                <a:ea typeface="Source Sans Pro"/>
                <a:cs typeface="Calibri"/>
              </a:rPr>
              <a:t>CSU Transfer Success Pathway</a:t>
            </a:r>
            <a:endParaRPr lang="en-US">
              <a:latin typeface="Calibri" panose="020F0502020204030204" pitchFamily="34" charset="0"/>
              <a:ea typeface="Source Sans Pro"/>
              <a:cs typeface="Calibri" panose="020F0502020204030204" pitchFamily="34" charset="0"/>
            </a:endParaRPr>
          </a:p>
          <a:p>
            <a:pPr lvl="1"/>
            <a:r>
              <a:rPr lang="en-US">
                <a:latin typeface="Calibri" panose="020F0502020204030204" pitchFamily="34" charset="0"/>
                <a:ea typeface="Source Sans Pro"/>
                <a:cs typeface="Calibri" panose="020F0502020204030204" pitchFamily="34" charset="0"/>
              </a:rPr>
              <a:t>Ongoing transfer program</a:t>
            </a:r>
          </a:p>
          <a:p>
            <a:r>
              <a:rPr lang="en-US" sz="2400">
                <a:latin typeface="Calibri" panose="020F0502020204030204" pitchFamily="34" charset="0"/>
                <a:cs typeface="Calibri" panose="020F0502020204030204" pitchFamily="34" charset="0"/>
                <a:hlinkClick r:id="rId3"/>
              </a:rPr>
              <a:t>https://www.cccco.edu/About-Us/Chancellors-Office/Divisions/Educational-Services-and-Support/dual-admission</a:t>
            </a:r>
            <a:r>
              <a:rPr lang="en-US" sz="2400">
                <a:latin typeface="Calibri" panose="020F0502020204030204" pitchFamily="34" charset="0"/>
                <a:cs typeface="Calibri" panose="020F0502020204030204" pitchFamily="34" charset="0"/>
              </a:rPr>
              <a:t>    </a:t>
            </a:r>
            <a:endParaRPr lang="en-US" sz="2400">
              <a:latin typeface="Calibri" panose="020F0502020204030204" pitchFamily="34" charset="0"/>
              <a:ea typeface="Calibri"/>
              <a:cs typeface="Calibri" panose="020F0502020204030204" pitchFamily="34" charset="0"/>
            </a:endParaRPr>
          </a:p>
          <a:p>
            <a:r>
              <a:rPr lang="en-US"/>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310689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67364-3261-709F-AACD-29046FC9272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BBB635-68FC-7551-288A-EC0A218B4D52}"/>
              </a:ext>
            </a:extLst>
          </p:cNvPr>
          <p:cNvSpPr>
            <a:spLocks noGrp="1"/>
          </p:cNvSpPr>
          <p:nvPr>
            <p:ph type="sldNum" sz="quarter" idx="10"/>
          </p:nvPr>
        </p:nvSpPr>
        <p:spPr/>
        <p:txBody>
          <a:bodyPr/>
          <a:lstStyle/>
          <a:p>
            <a:fld id="{7934E7AA-586C-4B13-A389-1429762DA247}" type="slidenum">
              <a:rPr lang="en-US" smtClean="0"/>
              <a:pPr/>
              <a:t>39</a:t>
            </a:fld>
            <a:endParaRPr lang="en-US"/>
          </a:p>
        </p:txBody>
      </p:sp>
      <p:graphicFrame>
        <p:nvGraphicFramePr>
          <p:cNvPr id="5" name="Diagram 4">
            <a:extLst>
              <a:ext uri="{FF2B5EF4-FFF2-40B4-BE49-F238E27FC236}">
                <a16:creationId xmlns:a16="http://schemas.microsoft.com/office/drawing/2014/main" id="{594E70B4-83DE-6FC5-59BA-E36647392318}"/>
              </a:ext>
            </a:extLst>
          </p:cNvPr>
          <p:cNvGraphicFramePr/>
          <p:nvPr/>
        </p:nvGraphicFramePr>
        <p:xfrm>
          <a:off x="479038" y="345124"/>
          <a:ext cx="11488882" cy="5444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4408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82880fb0cb_0_125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6" name="Google Shape;226;g282880fb0cb_0_1251"/>
          <p:cNvSpPr txBox="1">
            <a:spLocks noGrp="1"/>
          </p:cNvSpPr>
          <p:nvPr>
            <p:ph type="title"/>
          </p:nvPr>
        </p:nvSpPr>
        <p:spPr>
          <a:xfrm>
            <a:off x="1028700" y="1894362"/>
            <a:ext cx="3932100" cy="2759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1000"/>
              </a:spcBef>
              <a:spcAft>
                <a:spcPts val="0"/>
              </a:spcAft>
              <a:buClr>
                <a:schemeClr val="lt1"/>
              </a:buClr>
              <a:buSzPts val="5500"/>
              <a:buFont typeface="Arial"/>
              <a:buNone/>
            </a:pPr>
            <a:r>
              <a:rPr lang="en-US" sz="3200" b="1">
                <a:solidFill>
                  <a:schemeClr val="lt1"/>
                </a:solidFill>
                <a:latin typeface="Arial"/>
                <a:ea typeface="Arial"/>
                <a:cs typeface="Arial"/>
                <a:sym typeface="Arial"/>
              </a:rPr>
              <a:t>Vision 2030 </a:t>
            </a:r>
            <a:endParaRPr lang="en-US" sz="3200" b="1">
              <a:solidFill>
                <a:schemeClr val="lt1"/>
              </a:solidFill>
            </a:endParaRPr>
          </a:p>
          <a:p>
            <a:pPr marL="0" lvl="0" indent="0" algn="ctr" rtl="0">
              <a:lnSpc>
                <a:spcPct val="90000"/>
              </a:lnSpc>
              <a:spcBef>
                <a:spcPts val="1000"/>
              </a:spcBef>
              <a:spcAft>
                <a:spcPts val="0"/>
              </a:spcAft>
              <a:buClr>
                <a:schemeClr val="lt1"/>
              </a:buClr>
              <a:buSzPts val="5500"/>
              <a:buFont typeface="Arial"/>
              <a:buNone/>
            </a:pPr>
            <a:r>
              <a:rPr lang="en-US" sz="2100" i="1">
                <a:solidFill>
                  <a:schemeClr val="lt1"/>
                </a:solidFill>
                <a:latin typeface="Arial"/>
                <a:ea typeface="Arial"/>
                <a:cs typeface="Arial"/>
                <a:sym typeface="Arial"/>
              </a:rPr>
              <a:t>A </a:t>
            </a:r>
            <a:r>
              <a:rPr lang="en-US" sz="2100" i="1">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Roadmap</a:t>
            </a:r>
            <a:r>
              <a:rPr lang="en-US" sz="2100" i="1">
                <a:solidFill>
                  <a:schemeClr val="lt1"/>
                </a:solidFill>
                <a:latin typeface="Arial"/>
                <a:ea typeface="Arial"/>
                <a:cs typeface="Arial"/>
                <a:sym typeface="Arial"/>
              </a:rPr>
              <a:t> for </a:t>
            </a:r>
          </a:p>
          <a:p>
            <a:pPr marL="0" lvl="0" indent="0" algn="ctr" rtl="0">
              <a:lnSpc>
                <a:spcPct val="90000"/>
              </a:lnSpc>
              <a:spcBef>
                <a:spcPts val="0"/>
              </a:spcBef>
              <a:spcAft>
                <a:spcPts val="0"/>
              </a:spcAft>
              <a:buClr>
                <a:schemeClr val="lt1"/>
              </a:buClr>
              <a:buSzPts val="5500"/>
              <a:buFont typeface="Arial"/>
              <a:buNone/>
            </a:pPr>
            <a:r>
              <a:rPr lang="en-US" sz="2100" i="1">
                <a:solidFill>
                  <a:schemeClr val="lt1"/>
                </a:solidFill>
                <a:latin typeface="Arial"/>
                <a:ea typeface="Arial"/>
                <a:cs typeface="Arial"/>
                <a:sym typeface="Arial"/>
              </a:rPr>
              <a:t>California Community Colleges</a:t>
            </a:r>
            <a:endParaRPr lang="en-US" sz="2100">
              <a:solidFill>
                <a:schemeClr val="lt1"/>
              </a:solidFill>
              <a:latin typeface="Arial"/>
              <a:ea typeface="Arial"/>
              <a:cs typeface="Arial"/>
              <a:sym typeface="Arial"/>
            </a:endParaRPr>
          </a:p>
        </p:txBody>
      </p:sp>
      <p:cxnSp>
        <p:nvCxnSpPr>
          <p:cNvPr id="227" name="Google Shape;227;g282880fb0cb_0_1251"/>
          <p:cNvCxnSpPr/>
          <p:nvPr/>
        </p:nvCxnSpPr>
        <p:spPr>
          <a:xfrm rot="10800000">
            <a:off x="1225222" y="1869980"/>
            <a:ext cx="3932100" cy="0"/>
          </a:xfrm>
          <a:prstGeom prst="straightConnector1">
            <a:avLst/>
          </a:prstGeom>
          <a:noFill/>
          <a:ln w="12700" cap="flat" cmpd="sng">
            <a:solidFill>
              <a:schemeClr val="accent2"/>
            </a:solidFill>
            <a:prstDash val="solid"/>
            <a:miter lim="800000"/>
            <a:headEnd type="none" w="sm" len="sm"/>
            <a:tailEnd type="none" w="sm" len="sm"/>
          </a:ln>
        </p:spPr>
      </p:cxnSp>
      <p:cxnSp>
        <p:nvCxnSpPr>
          <p:cNvPr id="228" name="Google Shape;228;g282880fb0cb_0_1251"/>
          <p:cNvCxnSpPr/>
          <p:nvPr/>
        </p:nvCxnSpPr>
        <p:spPr>
          <a:xfrm rot="10800000">
            <a:off x="1225222" y="4678146"/>
            <a:ext cx="3932100" cy="0"/>
          </a:xfrm>
          <a:prstGeom prst="straightConnector1">
            <a:avLst/>
          </a:prstGeom>
          <a:noFill/>
          <a:ln w="12700" cap="flat" cmpd="sng">
            <a:solidFill>
              <a:schemeClr val="accent2"/>
            </a:solidFill>
            <a:prstDash val="solid"/>
            <a:miter lim="800000"/>
            <a:headEnd type="none" w="sm" len="sm"/>
            <a:tailEnd type="none" w="sm" len="sm"/>
          </a:ln>
        </p:spPr>
      </p:cxnSp>
      <p:cxnSp>
        <p:nvCxnSpPr>
          <p:cNvPr id="229" name="Google Shape;229;g282880fb0cb_0_1251"/>
          <p:cNvCxnSpPr/>
          <p:nvPr/>
        </p:nvCxnSpPr>
        <p:spPr>
          <a:xfrm>
            <a:off x="5763225" y="257000"/>
            <a:ext cx="13500" cy="5978700"/>
          </a:xfrm>
          <a:prstGeom prst="straightConnector1">
            <a:avLst/>
          </a:prstGeom>
          <a:noFill/>
          <a:ln w="114300" cap="flat" cmpd="sng">
            <a:solidFill>
              <a:srgbClr val="FFB600"/>
            </a:solidFill>
            <a:prstDash val="solid"/>
            <a:round/>
            <a:headEnd type="none" w="sm" len="sm"/>
            <a:tailEnd type="none" w="sm" len="sm"/>
          </a:ln>
        </p:spPr>
      </p:cxnSp>
      <p:sp>
        <p:nvSpPr>
          <p:cNvPr id="230" name="Google Shape;230;g282880fb0cb_0_1251"/>
          <p:cNvSpPr txBox="1"/>
          <p:nvPr/>
        </p:nvSpPr>
        <p:spPr>
          <a:xfrm>
            <a:off x="6382625" y="743975"/>
            <a:ext cx="5520900" cy="524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What is it? </a:t>
            </a:r>
            <a:endParaRPr sz="2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A seven-year </a:t>
            </a:r>
            <a:r>
              <a:rPr lang="en-US" sz="2400">
                <a:solidFill>
                  <a:schemeClr val="lt1"/>
                </a:solidFill>
              </a:rPr>
              <a:t>action plan that:</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840"/>
              </a:spcBef>
              <a:spcAft>
                <a:spcPts val="0"/>
              </a:spcAft>
              <a:buClr>
                <a:schemeClr val="lt1"/>
              </a:buClr>
              <a:buSzPts val="2300"/>
              <a:buFont typeface="Noto Sans Symbols"/>
              <a:buChar char="▪"/>
            </a:pPr>
            <a:r>
              <a:rPr lang="en-US" sz="2300" b="0" i="0" u="none" strike="noStrike" cap="none">
                <a:solidFill>
                  <a:schemeClr val="lt1"/>
                </a:solidFill>
                <a:latin typeface="Arial"/>
                <a:ea typeface="Arial"/>
                <a:cs typeface="Arial"/>
                <a:sym typeface="Arial"/>
              </a:rPr>
              <a:t>Guides field practice. </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805"/>
              </a:spcBef>
              <a:spcAft>
                <a:spcPts val="0"/>
              </a:spcAft>
              <a:buClr>
                <a:schemeClr val="lt1"/>
              </a:buClr>
              <a:buSzPts val="2300"/>
              <a:buFont typeface="Noto Sans Symbols"/>
              <a:buChar char="▪"/>
            </a:pPr>
            <a:r>
              <a:rPr lang="en-US" sz="2300" b="0" i="0" u="none" strike="noStrike" cap="none">
                <a:solidFill>
                  <a:schemeClr val="lt1"/>
                </a:solidFill>
                <a:latin typeface="Arial"/>
                <a:ea typeface="Arial"/>
                <a:cs typeface="Arial"/>
                <a:sym typeface="Arial"/>
              </a:rPr>
              <a:t>Removes systemic barriers. </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805"/>
              </a:spcBef>
              <a:spcAft>
                <a:spcPts val="0"/>
              </a:spcAft>
              <a:buClr>
                <a:schemeClr val="lt1"/>
              </a:buClr>
              <a:buSzPts val="2300"/>
              <a:buFont typeface="Noto Sans Symbols"/>
              <a:buChar char="▪"/>
            </a:pPr>
            <a:r>
              <a:rPr lang="en-US" sz="2300" b="0" i="0" u="none" strike="noStrike" cap="none">
                <a:solidFill>
                  <a:schemeClr val="lt1"/>
                </a:solidFill>
                <a:latin typeface="Arial"/>
                <a:ea typeface="Arial"/>
                <a:cs typeface="Arial"/>
                <a:sym typeface="Arial"/>
              </a:rPr>
              <a:t>Opens doors for policy reform.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4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4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40"/>
              </a:spcBef>
              <a:spcAft>
                <a:spcPts val="0"/>
              </a:spcAft>
              <a:buClr>
                <a:schemeClr val="lt1"/>
              </a:buClr>
              <a:buSzPts val="2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40"/>
              </a:spcBef>
              <a:spcAft>
                <a:spcPts val="0"/>
              </a:spcAft>
              <a:buClr>
                <a:srgbClr val="002E6D"/>
              </a:buClr>
              <a:buSzPts val="1600"/>
              <a:buFont typeface="Arial"/>
              <a:buNone/>
            </a:pPr>
            <a:endParaRPr sz="1600" b="0" i="0" u="none" strike="noStrike" cap="none">
              <a:solidFill>
                <a:srgbClr val="002E6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9691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4EB6F7-8199-43E9-F856-98761BB24DF0}"/>
              </a:ext>
            </a:extLst>
          </p:cNvPr>
          <p:cNvSpPr>
            <a:spLocks noGrp="1"/>
          </p:cNvSpPr>
          <p:nvPr>
            <p:ph type="title"/>
          </p:nvPr>
        </p:nvSpPr>
        <p:spPr/>
        <p:txBody>
          <a:bodyPr>
            <a:normAutofit/>
          </a:bodyPr>
          <a:lstStyle/>
          <a:p>
            <a:pPr algn="ctr"/>
            <a:r>
              <a:rPr lang="en-US" sz="7200" b="1"/>
              <a:t>Questions?</a:t>
            </a:r>
          </a:p>
        </p:txBody>
      </p:sp>
      <p:pic>
        <p:nvPicPr>
          <p:cNvPr id="11" name="Content Placeholder 10" descr="Wooden blocks with question marks">
            <a:extLst>
              <a:ext uri="{FF2B5EF4-FFF2-40B4-BE49-F238E27FC236}">
                <a16:creationId xmlns:a16="http://schemas.microsoft.com/office/drawing/2014/main" id="{FF6F5EFE-6577-26D6-F5E1-3E85DDF35CC7}"/>
              </a:ext>
            </a:extLst>
          </p:cNvPr>
          <p:cNvPicPr>
            <a:picLocks noGrp="1" noChangeAspect="1"/>
          </p:cNvPicPr>
          <p:nvPr>
            <p:ph idx="1"/>
          </p:nvPr>
        </p:nvPicPr>
        <p:blipFill>
          <a:blip r:embed="rId3"/>
          <a:stretch>
            <a:fillRect/>
          </a:stretch>
        </p:blipFill>
        <p:spPr>
          <a:xfrm>
            <a:off x="3355181" y="1825625"/>
            <a:ext cx="5481637" cy="3654425"/>
          </a:xfrm>
        </p:spPr>
      </p:pic>
      <p:sp>
        <p:nvSpPr>
          <p:cNvPr id="6" name="Slide Number Placeholder 5">
            <a:extLst>
              <a:ext uri="{FF2B5EF4-FFF2-40B4-BE49-F238E27FC236}">
                <a16:creationId xmlns:a16="http://schemas.microsoft.com/office/drawing/2014/main" id="{F9E79E28-0485-DB4E-6593-D23A12114544}"/>
              </a:ext>
            </a:extLst>
          </p:cNvPr>
          <p:cNvSpPr>
            <a:spLocks noGrp="1"/>
          </p:cNvSpPr>
          <p:nvPr>
            <p:ph type="sldNum" sz="quarter" idx="10"/>
          </p:nvPr>
        </p:nvSpPr>
        <p:spPr/>
        <p:txBody>
          <a:bodyPr/>
          <a:lstStyle/>
          <a:p>
            <a:fld id="{7934E7AA-586C-4B13-A389-1429762DA247}" type="slidenum">
              <a:rPr lang="en-US" smtClean="0"/>
              <a:pPr/>
              <a:t>40</a:t>
            </a:fld>
            <a:endParaRPr lang="en-US"/>
          </a:p>
        </p:txBody>
      </p:sp>
    </p:spTree>
    <p:extLst>
      <p:ext uri="{BB962C8B-B14F-4D97-AF65-F5344CB8AC3E}">
        <p14:creationId xmlns:p14="http://schemas.microsoft.com/office/powerpoint/2010/main" val="429358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in a cap and gown waving from a car&#10;&#10;Description automatically generated with medium confidence">
            <a:extLst>
              <a:ext uri="{FF2B5EF4-FFF2-40B4-BE49-F238E27FC236}">
                <a16:creationId xmlns:a16="http://schemas.microsoft.com/office/drawing/2014/main" id="{3734AE88-DBD4-6044-AE3B-0C8FF77A16B3}"/>
              </a:ext>
            </a:extLst>
          </p:cNvPr>
          <p:cNvPicPr>
            <a:picLocks noGrp="1" noChangeAspect="1"/>
          </p:cNvPicPr>
          <p:nvPr>
            <p:ph type="pic" sz="quarter" idx="11"/>
          </p:nvPr>
        </p:nvPicPr>
        <p:blipFill>
          <a:blip r:embed="rId3"/>
          <a:srcRect l="12579" r="12579"/>
          <a:stretch>
            <a:fillRect/>
          </a:stretch>
        </p:blipFill>
        <p:spPr/>
      </p:pic>
      <p:sp>
        <p:nvSpPr>
          <p:cNvPr id="5" name="Content Placeholder 2">
            <a:extLst>
              <a:ext uri="{FF2B5EF4-FFF2-40B4-BE49-F238E27FC236}">
                <a16:creationId xmlns:a16="http://schemas.microsoft.com/office/drawing/2014/main" id="{7E4DFCED-3AD3-B769-B741-CB173AC4828E}"/>
              </a:ext>
            </a:extLst>
          </p:cNvPr>
          <p:cNvSpPr>
            <a:spLocks noGrp="1"/>
          </p:cNvSpPr>
          <p:nvPr>
            <p:ph sz="quarter" idx="12"/>
          </p:nvPr>
        </p:nvSpPr>
        <p:spPr/>
        <p:txBody>
          <a:bodyPr vert="horz" lIns="91440" tIns="45720" rIns="91440" bIns="45720" rtlCol="0" anchor="t">
            <a:normAutofit fontScale="40000" lnSpcReduction="20000"/>
          </a:bodyPr>
          <a:lstStyle/>
          <a:p>
            <a:pPr>
              <a:lnSpc>
                <a:spcPct val="120000"/>
              </a:lnSpc>
            </a:pPr>
            <a:r>
              <a:rPr lang="en-US" sz="3500" b="1">
                <a:latin typeface="Source Sans Pro"/>
                <a:ea typeface="Source Sans Pro"/>
              </a:rPr>
              <a:t>Admissions and Records Points of Contact:</a:t>
            </a:r>
          </a:p>
          <a:p>
            <a:pPr>
              <a:lnSpc>
                <a:spcPct val="120000"/>
              </a:lnSpc>
            </a:pPr>
            <a:r>
              <a:rPr lang="en-US" sz="3500" b="1">
                <a:latin typeface="Source Sans Pro"/>
                <a:ea typeface="Source Sans Pro"/>
                <a:hlinkClick r:id="rId4"/>
              </a:rPr>
              <a:t>Abeer@cccco.edu</a:t>
            </a:r>
            <a:endParaRPr lang="en-US" sz="3500" b="1">
              <a:latin typeface="Source Sans Pro"/>
              <a:ea typeface="Source Sans Pro"/>
            </a:endParaRPr>
          </a:p>
          <a:p>
            <a:pPr>
              <a:lnSpc>
                <a:spcPct val="120000"/>
              </a:lnSpc>
            </a:pPr>
            <a:r>
              <a:rPr lang="en-US" sz="3500" b="1">
                <a:latin typeface="Source Sans Pro"/>
                <a:ea typeface="Source Sans Pro"/>
                <a:hlinkClick r:id="rId5"/>
              </a:rPr>
              <a:t>KKouklis@cccco.edu</a:t>
            </a:r>
            <a:endParaRPr lang="en-US" sz="3500" b="1">
              <a:latin typeface="Source Sans Pro"/>
              <a:ea typeface="Source Sans Pro"/>
            </a:endParaRPr>
          </a:p>
          <a:p>
            <a:pPr>
              <a:lnSpc>
                <a:spcPct val="120000"/>
              </a:lnSpc>
            </a:pPr>
            <a:r>
              <a:rPr lang="en-US" sz="3500" b="1">
                <a:latin typeface="Source Sans Pro"/>
                <a:ea typeface="Source Sans Pro"/>
                <a:hlinkClick r:id="rId6"/>
              </a:rPr>
              <a:t>Msmith@cccco.edu</a:t>
            </a:r>
            <a:endParaRPr lang="en-US" sz="3500" b="1">
              <a:latin typeface="Source Sans Pro"/>
              <a:ea typeface="Source Sans Pro"/>
            </a:endParaRPr>
          </a:p>
          <a:p>
            <a:pPr>
              <a:lnSpc>
                <a:spcPct val="120000"/>
              </a:lnSpc>
            </a:pPr>
            <a:endParaRPr lang="en-US" sz="3500" b="1">
              <a:latin typeface="Source Sans Pro"/>
              <a:ea typeface="Source Sans Pro"/>
            </a:endParaRPr>
          </a:p>
          <a:p>
            <a:pPr>
              <a:lnSpc>
                <a:spcPct val="120000"/>
              </a:lnSpc>
            </a:pPr>
            <a:endParaRPr lang="en-US" sz="3500" b="1">
              <a:latin typeface="Source Sans Pro"/>
              <a:ea typeface="Source Sans Pro"/>
            </a:endParaRPr>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004844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7"/>
          <p:cNvSpPr txBox="1">
            <a:spLocks noGrp="1"/>
          </p:cNvSpPr>
          <p:nvPr>
            <p:ph type="title"/>
          </p:nvPr>
        </p:nvSpPr>
        <p:spPr>
          <a:xfrm>
            <a:off x="2760700" y="0"/>
            <a:ext cx="7430700" cy="1331100"/>
          </a:xfrm>
          <a:prstGeom prst="rect">
            <a:avLst/>
          </a:prstGeom>
          <a:noFill/>
          <a:ln>
            <a:noFill/>
          </a:ln>
        </p:spPr>
        <p:txBody>
          <a:bodyPr spcFirstLastPara="1" wrap="square" lIns="457200" tIns="457200" rIns="457200" bIns="45700" anchor="t" anchorCtr="0">
            <a:normAutofit/>
          </a:bodyPr>
          <a:lstStyle/>
          <a:p>
            <a:pPr marL="0" lvl="0" indent="0" algn="l" rtl="0">
              <a:lnSpc>
                <a:spcPct val="90000"/>
              </a:lnSpc>
              <a:spcBef>
                <a:spcPts val="0"/>
              </a:spcBef>
              <a:spcAft>
                <a:spcPts val="0"/>
              </a:spcAft>
              <a:buClr>
                <a:srgbClr val="002F6D"/>
              </a:buClr>
              <a:buSzPts val="5000"/>
              <a:buFont typeface="Arial"/>
              <a:buNone/>
            </a:pPr>
            <a:r>
              <a:rPr lang="en-US" b="1"/>
              <a:t>Vision 2030 Framework </a:t>
            </a:r>
            <a:endParaRPr/>
          </a:p>
        </p:txBody>
      </p:sp>
      <p:sp>
        <p:nvSpPr>
          <p:cNvPr id="306" name="Google Shape;306;p7"/>
          <p:cNvSpPr txBox="1"/>
          <p:nvPr/>
        </p:nvSpPr>
        <p:spPr>
          <a:xfrm>
            <a:off x="658653" y="2443948"/>
            <a:ext cx="2433900" cy="1970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Arial"/>
                <a:ea typeface="Arial"/>
                <a:cs typeface="Arial"/>
                <a:sym typeface="Arial"/>
              </a:rPr>
              <a:t>   Vision 2030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Arial"/>
                <a:ea typeface="Arial"/>
                <a:cs typeface="Arial"/>
                <a:sym typeface="Arial"/>
              </a:rPr>
              <a:t>3 Goals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rgbClr val="FFFFFF"/>
              </a:solidFill>
              <a:latin typeface="Arial"/>
              <a:ea typeface="Arial"/>
              <a:cs typeface="Arial"/>
              <a:sym typeface="Arial"/>
            </a:endParaRPr>
          </a:p>
          <a:p>
            <a:pPr marL="285750" marR="0" lvl="0" indent="-285750" algn="ctr" rtl="0">
              <a:lnSpc>
                <a:spcPct val="100000"/>
              </a:lnSpc>
              <a:spcBef>
                <a:spcPts val="0"/>
              </a:spcBef>
              <a:spcAft>
                <a:spcPts val="0"/>
              </a:spcAft>
              <a:buClr>
                <a:srgbClr val="FFFFFF"/>
              </a:buClr>
              <a:buSzPts val="1800"/>
              <a:buFont typeface="Noto Sans Symbols"/>
              <a:buChar char="✔"/>
            </a:pPr>
            <a:r>
              <a:rPr lang="en-US" sz="1800" b="0" i="0" u="none" strike="noStrike" cap="none">
                <a:solidFill>
                  <a:srgbClr val="FFFFFF"/>
                </a:solidFill>
                <a:latin typeface="Arial"/>
                <a:ea typeface="Arial"/>
                <a:cs typeface="Arial"/>
                <a:sym typeface="Arial"/>
              </a:rPr>
              <a:t>Equity in Success</a:t>
            </a:r>
            <a:endParaRPr sz="1400" b="0" i="0" u="none" strike="noStrike" cap="none">
              <a:solidFill>
                <a:srgbClr val="000000"/>
              </a:solidFill>
              <a:latin typeface="Arial"/>
              <a:ea typeface="Arial"/>
              <a:cs typeface="Arial"/>
              <a:sym typeface="Arial"/>
            </a:endParaRPr>
          </a:p>
          <a:p>
            <a:pPr marL="285750" marR="0" lvl="0" indent="-285750" algn="ctr" rtl="0">
              <a:lnSpc>
                <a:spcPct val="100000"/>
              </a:lnSpc>
              <a:spcBef>
                <a:spcPts val="0"/>
              </a:spcBef>
              <a:spcAft>
                <a:spcPts val="0"/>
              </a:spcAft>
              <a:buClr>
                <a:srgbClr val="FFFFFF"/>
              </a:buClr>
              <a:buSzPts val="1800"/>
              <a:buFont typeface="Noto Sans Symbols"/>
              <a:buChar char="✔"/>
            </a:pPr>
            <a:r>
              <a:rPr lang="en-US" sz="1800" b="0" i="0" u="none" strike="noStrike" cap="none">
                <a:solidFill>
                  <a:srgbClr val="FFFFFF"/>
                </a:solidFill>
                <a:latin typeface="Arial"/>
                <a:ea typeface="Arial"/>
                <a:cs typeface="Arial"/>
                <a:sym typeface="Arial"/>
              </a:rPr>
              <a:t>Equity in Access</a:t>
            </a:r>
            <a:endParaRPr sz="1400" b="0" i="0" u="none" strike="noStrike" cap="none">
              <a:solidFill>
                <a:srgbClr val="000000"/>
              </a:solidFill>
              <a:latin typeface="Arial"/>
              <a:ea typeface="Arial"/>
              <a:cs typeface="Arial"/>
              <a:sym typeface="Arial"/>
            </a:endParaRPr>
          </a:p>
          <a:p>
            <a:pPr marL="285750" marR="0" lvl="0" indent="-285750" algn="ctr" rtl="0">
              <a:lnSpc>
                <a:spcPct val="100000"/>
              </a:lnSpc>
              <a:spcBef>
                <a:spcPts val="0"/>
              </a:spcBef>
              <a:spcAft>
                <a:spcPts val="0"/>
              </a:spcAft>
              <a:buClr>
                <a:srgbClr val="FFFFFF"/>
              </a:buClr>
              <a:buSzPts val="1800"/>
              <a:buFont typeface="Noto Sans Symbols"/>
              <a:buChar char="✔"/>
            </a:pPr>
            <a:r>
              <a:rPr lang="en-US" sz="1800" b="0" i="0" u="none" strike="noStrike" cap="none">
                <a:solidFill>
                  <a:srgbClr val="FFFFFF"/>
                </a:solidFill>
                <a:latin typeface="Arial"/>
                <a:ea typeface="Arial"/>
                <a:cs typeface="Arial"/>
                <a:sym typeface="Arial"/>
              </a:rPr>
              <a:t>Equity in Support</a:t>
            </a:r>
            <a:endParaRPr sz="1400" b="0" i="0" u="none" strike="noStrike" cap="none">
              <a:solidFill>
                <a:srgbClr val="000000"/>
              </a:solidFill>
              <a:latin typeface="Arial"/>
              <a:ea typeface="Arial"/>
              <a:cs typeface="Arial"/>
              <a:sym typeface="Arial"/>
            </a:endParaRPr>
          </a:p>
        </p:txBody>
      </p:sp>
      <p:cxnSp>
        <p:nvCxnSpPr>
          <p:cNvPr id="307" name="Google Shape;307;p7"/>
          <p:cNvCxnSpPr/>
          <p:nvPr/>
        </p:nvCxnSpPr>
        <p:spPr>
          <a:xfrm>
            <a:off x="2587288" y="1353270"/>
            <a:ext cx="7777500" cy="0"/>
          </a:xfrm>
          <a:prstGeom prst="straightConnector1">
            <a:avLst/>
          </a:prstGeom>
          <a:noFill/>
          <a:ln w="73025" cap="flat" cmpd="sng">
            <a:solidFill>
              <a:srgbClr val="FFB600"/>
            </a:solidFill>
            <a:prstDash val="solid"/>
            <a:miter lim="800000"/>
            <a:headEnd type="none" w="sm" len="sm"/>
            <a:tailEnd type="none" w="sm" len="sm"/>
          </a:ln>
        </p:spPr>
      </p:cxnSp>
      <p:grpSp>
        <p:nvGrpSpPr>
          <p:cNvPr id="308" name="Google Shape;308;p7"/>
          <p:cNvGrpSpPr/>
          <p:nvPr/>
        </p:nvGrpSpPr>
        <p:grpSpPr>
          <a:xfrm>
            <a:off x="501695" y="1885043"/>
            <a:ext cx="11194418" cy="3359044"/>
            <a:chOff x="-552274" y="403351"/>
            <a:chExt cx="11075906" cy="3367800"/>
          </a:xfrm>
        </p:grpSpPr>
        <p:sp>
          <p:nvSpPr>
            <p:cNvPr id="309" name="Google Shape;309;p7"/>
            <p:cNvSpPr txBox="1"/>
            <p:nvPr/>
          </p:nvSpPr>
          <p:spPr>
            <a:xfrm>
              <a:off x="7774732" y="1213486"/>
              <a:ext cx="2748900" cy="11091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1</a:t>
              </a:r>
              <a:r>
                <a:rPr lang="en-US" sz="2000">
                  <a:solidFill>
                    <a:schemeClr val="dk1"/>
                  </a:solidFill>
                </a:rPr>
                <a:t>2 </a:t>
              </a:r>
              <a:r>
                <a:rPr lang="en-US" sz="2000" b="0" i="0" u="none" strike="noStrike" cap="none">
                  <a:solidFill>
                    <a:schemeClr val="dk1"/>
                  </a:solidFill>
                  <a:latin typeface="Arial"/>
                  <a:ea typeface="Arial"/>
                  <a:cs typeface="Arial"/>
                  <a:sym typeface="Arial"/>
                </a:rPr>
                <a:t>Actions within our </a:t>
              </a:r>
              <a:r>
                <a:rPr lang="en-US" sz="2000" b="1" i="0" u="none" strike="noStrike" cap="none">
                  <a:solidFill>
                    <a:srgbClr val="002E6D"/>
                  </a:solidFill>
                  <a:latin typeface="Arial"/>
                  <a:ea typeface="Arial"/>
                  <a:cs typeface="Arial"/>
                  <a:sym typeface="Arial"/>
                </a:rPr>
                <a:t>Three </a:t>
              </a:r>
              <a:r>
                <a:rPr lang="en-US" sz="2000" b="1" i="0" u="none" strike="noStrike" cap="none">
                  <a:solidFill>
                    <a:schemeClr val="dk1"/>
                  </a:solidFill>
                  <a:latin typeface="Arial"/>
                  <a:ea typeface="Arial"/>
                  <a:cs typeface="Arial"/>
                  <a:sym typeface="Arial"/>
                </a:rPr>
                <a:t>Strategic Directions</a:t>
              </a:r>
              <a:endParaRPr sz="1400" b="0" i="0" u="none" strike="noStrike" cap="none">
                <a:solidFill>
                  <a:srgbClr val="000000"/>
                </a:solidFill>
                <a:latin typeface="Arial"/>
                <a:ea typeface="Arial"/>
                <a:cs typeface="Arial"/>
                <a:sym typeface="Arial"/>
              </a:endParaRPr>
            </a:p>
          </p:txBody>
        </p:sp>
        <p:sp>
          <p:nvSpPr>
            <p:cNvPr id="310" name="Google Shape;310;p7"/>
            <p:cNvSpPr/>
            <p:nvPr/>
          </p:nvSpPr>
          <p:spPr>
            <a:xfrm>
              <a:off x="8391331" y="2317710"/>
              <a:ext cx="342000" cy="34200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7"/>
            <p:cNvSpPr/>
            <p:nvPr/>
          </p:nvSpPr>
          <p:spPr>
            <a:xfrm>
              <a:off x="9971923" y="919167"/>
              <a:ext cx="217800" cy="217800"/>
            </a:xfrm>
            <a:prstGeom prst="ellipse">
              <a:avLst/>
            </a:prstGeom>
            <a:solidFill>
              <a:srgbClr val="3FB3E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7"/>
            <p:cNvSpPr/>
            <p:nvPr/>
          </p:nvSpPr>
          <p:spPr>
            <a:xfrm>
              <a:off x="7974186" y="2181472"/>
              <a:ext cx="217800" cy="2178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7"/>
            <p:cNvSpPr/>
            <p:nvPr/>
          </p:nvSpPr>
          <p:spPr>
            <a:xfrm>
              <a:off x="8852333" y="937516"/>
              <a:ext cx="217800" cy="217800"/>
            </a:xfrm>
            <a:prstGeom prst="ellipse">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7"/>
            <p:cNvSpPr/>
            <p:nvPr/>
          </p:nvSpPr>
          <p:spPr>
            <a:xfrm>
              <a:off x="8453492" y="753140"/>
              <a:ext cx="217800" cy="2178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7"/>
            <p:cNvSpPr/>
            <p:nvPr/>
          </p:nvSpPr>
          <p:spPr>
            <a:xfrm>
              <a:off x="9350035" y="875367"/>
              <a:ext cx="342000" cy="34200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7"/>
            <p:cNvSpPr/>
            <p:nvPr/>
          </p:nvSpPr>
          <p:spPr>
            <a:xfrm>
              <a:off x="7774728" y="797515"/>
              <a:ext cx="497700" cy="49770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7"/>
            <p:cNvSpPr/>
            <p:nvPr/>
          </p:nvSpPr>
          <p:spPr>
            <a:xfrm>
              <a:off x="8911939" y="2525040"/>
              <a:ext cx="342000" cy="342000"/>
            </a:xfrm>
            <a:prstGeom prst="ellipse">
              <a:avLst/>
            </a:prstGeom>
            <a:solidFill>
              <a:srgbClr val="3FB3E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7"/>
            <p:cNvSpPr/>
            <p:nvPr/>
          </p:nvSpPr>
          <p:spPr>
            <a:xfrm>
              <a:off x="9834107" y="2399184"/>
              <a:ext cx="497700" cy="49770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7"/>
            <p:cNvSpPr/>
            <p:nvPr/>
          </p:nvSpPr>
          <p:spPr>
            <a:xfrm>
              <a:off x="9432571" y="2338223"/>
              <a:ext cx="342000" cy="34200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7"/>
            <p:cNvSpPr/>
            <p:nvPr/>
          </p:nvSpPr>
          <p:spPr>
            <a:xfrm>
              <a:off x="3034257" y="1204154"/>
              <a:ext cx="1004700" cy="1918200"/>
            </a:xfrm>
            <a:prstGeom prst="chevron">
              <a:avLst>
                <a:gd name="adj" fmla="val 6231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7"/>
            <p:cNvSpPr/>
            <p:nvPr/>
          </p:nvSpPr>
          <p:spPr>
            <a:xfrm>
              <a:off x="4131623" y="1079207"/>
              <a:ext cx="2740200" cy="1693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7"/>
            <p:cNvSpPr txBox="1"/>
            <p:nvPr/>
          </p:nvSpPr>
          <p:spPr>
            <a:xfrm>
              <a:off x="4532898" y="1327275"/>
              <a:ext cx="1937400" cy="1197900"/>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chemeClr val="lt1"/>
                </a:buClr>
                <a:buSzPts val="2300"/>
                <a:buFont typeface="Arial"/>
                <a:buNone/>
              </a:pPr>
              <a:r>
                <a:rPr lang="en-US" sz="2300" b="1" i="0" u="none" strike="noStrike" cap="none">
                  <a:solidFill>
                    <a:schemeClr val="lt1"/>
                  </a:solidFill>
                  <a:latin typeface="Arial"/>
                  <a:ea typeface="Arial"/>
                  <a:cs typeface="Arial"/>
                  <a:sym typeface="Arial"/>
                </a:rPr>
                <a:t>Vision 2030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805"/>
                </a:spcBef>
                <a:spcAft>
                  <a:spcPts val="0"/>
                </a:spcAft>
                <a:buClr>
                  <a:schemeClr val="lt1"/>
                </a:buClr>
                <a:buSzPts val="2300"/>
                <a:buFont typeface="Arial"/>
                <a:buNone/>
              </a:pPr>
              <a:r>
                <a:rPr lang="en-US" sz="2300" b="1" i="0" u="none" strike="noStrike" cap="none">
                  <a:solidFill>
                    <a:schemeClr val="lt1"/>
                  </a:solidFill>
                  <a:latin typeface="Arial"/>
                  <a:ea typeface="Arial"/>
                  <a:cs typeface="Arial"/>
                  <a:sym typeface="Arial"/>
                </a:rPr>
                <a:t>6 Outcomes &amp; Metrics</a:t>
              </a:r>
              <a:endParaRPr sz="1400" b="0" i="0" u="none" strike="noStrike" cap="none">
                <a:solidFill>
                  <a:srgbClr val="000000"/>
                </a:solidFill>
                <a:latin typeface="Arial"/>
                <a:ea typeface="Arial"/>
                <a:cs typeface="Arial"/>
                <a:sym typeface="Arial"/>
              </a:endParaRPr>
            </a:p>
          </p:txBody>
        </p:sp>
        <p:sp>
          <p:nvSpPr>
            <p:cNvPr id="323" name="Google Shape;323;p7"/>
            <p:cNvSpPr/>
            <p:nvPr/>
          </p:nvSpPr>
          <p:spPr>
            <a:xfrm>
              <a:off x="6770147" y="1204154"/>
              <a:ext cx="1004700" cy="1918200"/>
            </a:xfrm>
            <a:prstGeom prst="chevron">
              <a:avLst>
                <a:gd name="adj" fmla="val 6231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7"/>
            <p:cNvSpPr/>
            <p:nvPr/>
          </p:nvSpPr>
          <p:spPr>
            <a:xfrm>
              <a:off x="-552274" y="403351"/>
              <a:ext cx="3613500" cy="3367800"/>
            </a:xfrm>
            <a:prstGeom prst="ellipse">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lt1"/>
                </a:buClr>
                <a:buSzPts val="2800"/>
                <a:buFont typeface="Arial"/>
                <a:buNone/>
              </a:pPr>
              <a:r>
                <a:rPr lang="en-US" sz="2800" b="1">
                  <a:solidFill>
                    <a:schemeClr val="lt1"/>
                  </a:solidFill>
                </a:rPr>
                <a:t>  Vision 2030</a:t>
              </a:r>
              <a:endParaRPr/>
            </a:p>
            <a:p>
              <a:pPr marL="0" lvl="0" indent="0" algn="ctr" rtl="0">
                <a:spcBef>
                  <a:spcPts val="0"/>
                </a:spcBef>
                <a:spcAft>
                  <a:spcPts val="0"/>
                </a:spcAft>
                <a:buClr>
                  <a:schemeClr val="lt1"/>
                </a:buClr>
                <a:buSzPts val="2800"/>
                <a:buFont typeface="Arial"/>
                <a:buNone/>
              </a:pPr>
              <a:r>
                <a:rPr lang="en-US" sz="2800" b="1">
                  <a:solidFill>
                    <a:schemeClr val="lt1"/>
                  </a:solidFill>
                </a:rPr>
                <a:t>3 Goals</a:t>
              </a:r>
              <a:endParaRPr/>
            </a:p>
            <a:p>
              <a:pPr marL="0" lvl="0" indent="0" algn="l" rtl="0">
                <a:spcBef>
                  <a:spcPts val="0"/>
                </a:spcBef>
                <a:spcAft>
                  <a:spcPts val="0"/>
                </a:spcAft>
                <a:buClr>
                  <a:schemeClr val="dk1"/>
                </a:buClr>
                <a:buSzPts val="1200"/>
                <a:buFont typeface="Arial"/>
                <a:buNone/>
              </a:pPr>
              <a:endParaRPr sz="1200" b="1">
                <a:solidFill>
                  <a:schemeClr val="lt1"/>
                </a:solidFill>
              </a:endParaRPr>
            </a:p>
            <a:p>
              <a:pPr marL="285750" lvl="0" indent="-285750" algn="ctr" rtl="0">
                <a:spcBef>
                  <a:spcPts val="0"/>
                </a:spcBef>
                <a:spcAft>
                  <a:spcPts val="0"/>
                </a:spcAft>
                <a:buClr>
                  <a:schemeClr val="lt1"/>
                </a:buClr>
                <a:buSzPts val="1800"/>
                <a:buFont typeface="Noto Sans Symbols"/>
                <a:buChar char="✔"/>
              </a:pPr>
              <a:r>
                <a:rPr lang="en-US" sz="1800">
                  <a:solidFill>
                    <a:schemeClr val="lt1"/>
                  </a:solidFill>
                </a:rPr>
                <a:t>Equity in Success</a:t>
              </a:r>
              <a:endParaRPr/>
            </a:p>
            <a:p>
              <a:pPr marL="285750" lvl="0" indent="-285750" algn="ctr" rtl="0">
                <a:spcBef>
                  <a:spcPts val="0"/>
                </a:spcBef>
                <a:spcAft>
                  <a:spcPts val="0"/>
                </a:spcAft>
                <a:buClr>
                  <a:schemeClr val="lt1"/>
                </a:buClr>
                <a:buSzPts val="1800"/>
                <a:buFont typeface="Noto Sans Symbols"/>
                <a:buChar char="✔"/>
              </a:pPr>
              <a:r>
                <a:rPr lang="en-US" sz="1800">
                  <a:solidFill>
                    <a:schemeClr val="lt1"/>
                  </a:solidFill>
                </a:rPr>
                <a:t>Equity in Access</a:t>
              </a:r>
              <a:endParaRPr/>
            </a:p>
            <a:p>
              <a:pPr marL="285750" lvl="0" indent="-285750" algn="ctr" rtl="0">
                <a:spcBef>
                  <a:spcPts val="0"/>
                </a:spcBef>
                <a:spcAft>
                  <a:spcPts val="0"/>
                </a:spcAft>
                <a:buClr>
                  <a:schemeClr val="lt1"/>
                </a:buClr>
                <a:buSzPts val="1800"/>
                <a:buFont typeface="Noto Sans Symbols"/>
                <a:buChar char="✔"/>
              </a:pPr>
              <a:r>
                <a:rPr lang="en-US" sz="1800">
                  <a:solidFill>
                    <a:schemeClr val="lt1"/>
                  </a:solidFill>
                </a:rPr>
                <a:t>Equity in Support</a:t>
              </a:r>
              <a:endParaRPr/>
            </a:p>
          </p:txBody>
        </p:sp>
      </p:grpSp>
      <p:sp>
        <p:nvSpPr>
          <p:cNvPr id="325" name="Google Shape;325;p7"/>
          <p:cNvSpPr/>
          <p:nvPr/>
        </p:nvSpPr>
        <p:spPr>
          <a:xfrm>
            <a:off x="11431604" y="3257990"/>
            <a:ext cx="342000" cy="342000"/>
          </a:xfrm>
          <a:prstGeom prst="ellipse">
            <a:avLst/>
          </a:prstGeom>
          <a:solidFill>
            <a:srgbClr val="3FB3E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7"/>
          <p:cNvSpPr/>
          <p:nvPr/>
        </p:nvSpPr>
        <p:spPr>
          <a:xfrm>
            <a:off x="10941773" y="2158041"/>
            <a:ext cx="217800" cy="217800"/>
          </a:xfrm>
          <a:prstGeom prst="ellipse">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60357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82880fb0cb_0_894"/>
          <p:cNvSpPr txBox="1"/>
          <p:nvPr/>
        </p:nvSpPr>
        <p:spPr>
          <a:xfrm>
            <a:off x="642938" y="0"/>
            <a:ext cx="9758400" cy="10479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800"/>
              <a:buFont typeface="Arial"/>
              <a:buNone/>
            </a:pPr>
            <a:r>
              <a:rPr lang="en-US" sz="2800" b="1">
                <a:solidFill>
                  <a:schemeClr val="dk1"/>
                </a:solidFill>
              </a:rPr>
              <a:t>How We Know We’re Getting There: Goals &amp; Metrics</a:t>
            </a:r>
            <a:endParaRPr/>
          </a:p>
        </p:txBody>
      </p:sp>
      <p:cxnSp>
        <p:nvCxnSpPr>
          <p:cNvPr id="332" name="Google Shape;332;g282880fb0cb_0_894"/>
          <p:cNvCxnSpPr/>
          <p:nvPr/>
        </p:nvCxnSpPr>
        <p:spPr>
          <a:xfrm>
            <a:off x="1629038" y="1096270"/>
            <a:ext cx="7777500" cy="0"/>
          </a:xfrm>
          <a:prstGeom prst="straightConnector1">
            <a:avLst/>
          </a:prstGeom>
          <a:noFill/>
          <a:ln w="73025" cap="flat" cmpd="sng">
            <a:solidFill>
              <a:srgbClr val="FFB600"/>
            </a:solidFill>
            <a:prstDash val="solid"/>
            <a:miter lim="800000"/>
            <a:headEnd type="none" w="sm" len="sm"/>
            <a:tailEnd type="none" w="sm" len="sm"/>
          </a:ln>
        </p:spPr>
      </p:cxnSp>
      <p:grpSp>
        <p:nvGrpSpPr>
          <p:cNvPr id="333" name="Google Shape;333;g282880fb0cb_0_894"/>
          <p:cNvGrpSpPr/>
          <p:nvPr/>
        </p:nvGrpSpPr>
        <p:grpSpPr>
          <a:xfrm>
            <a:off x="643053" y="4304089"/>
            <a:ext cx="10530721" cy="1274838"/>
            <a:chOff x="1593000" y="2322568"/>
            <a:chExt cx="5957975" cy="643500"/>
          </a:xfrm>
        </p:grpSpPr>
        <p:sp>
          <p:nvSpPr>
            <p:cNvPr id="334" name="Google Shape;334;g282880fb0cb_0_894"/>
            <p:cNvSpPr/>
            <p:nvPr/>
          </p:nvSpPr>
          <p:spPr>
            <a:xfrm>
              <a:off x="3728375" y="2322568"/>
              <a:ext cx="3822600" cy="6435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5" name="Google Shape;335;g282880fb0cb_0_894"/>
            <p:cNvSpPr/>
            <p:nvPr/>
          </p:nvSpPr>
          <p:spPr>
            <a:xfrm flipH="1">
              <a:off x="2283025" y="2322575"/>
              <a:ext cx="1844400" cy="6426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6" name="Google Shape;336;g282880fb0cb_0_894"/>
            <p:cNvSpPr/>
            <p:nvPr/>
          </p:nvSpPr>
          <p:spPr>
            <a:xfrm rot="-5400000">
              <a:off x="3501574" y="1934671"/>
              <a:ext cx="643356" cy="1419149"/>
            </a:xfrm>
            <a:prstGeom prst="flowChartOffpageConnector">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7" name="Google Shape;337;g282880fb0cb_0_894"/>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2000" b="1">
                  <a:solidFill>
                    <a:schemeClr val="lt1"/>
                  </a:solidFill>
                </a:rPr>
                <a:t>Equity in Support</a:t>
              </a:r>
              <a:endParaRPr sz="13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1300">
                <a:solidFill>
                  <a:srgbClr val="FFFFFF"/>
                </a:solidFill>
                <a:latin typeface="Roboto Medium"/>
                <a:ea typeface="Roboto Medium"/>
                <a:cs typeface="Roboto Medium"/>
                <a:sym typeface="Roboto Medium"/>
              </a:endParaRPr>
            </a:p>
          </p:txBody>
        </p:sp>
        <p:sp>
          <p:nvSpPr>
            <p:cNvPr id="338" name="Google Shape;338;g282880fb0cb_0_894"/>
            <p:cNvSpPr/>
            <p:nvPr/>
          </p:nvSpPr>
          <p:spPr>
            <a:xfrm>
              <a:off x="1593000" y="2322568"/>
              <a:ext cx="690000" cy="642300"/>
            </a:xfrm>
            <a:prstGeom prst="rect">
              <a:avLst/>
            </a:prstGeom>
            <a:solidFill>
              <a:schemeClr val="dk1"/>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9" name="Google Shape;339;g282880fb0cb_0_894"/>
            <p:cNvSpPr/>
            <p:nvPr/>
          </p:nvSpPr>
          <p:spPr>
            <a:xfrm>
              <a:off x="4387850" y="2323750"/>
              <a:ext cx="2971200" cy="642300"/>
            </a:xfrm>
            <a:prstGeom prst="rect">
              <a:avLst/>
            </a:prstGeom>
            <a:noFill/>
            <a:ln>
              <a:noFill/>
            </a:ln>
          </p:spPr>
          <p:txBody>
            <a:bodyPr spcFirstLastPara="1" wrap="square" lIns="121900" tIns="121900" rIns="121900" bIns="121900" anchor="ctr" anchorCtr="0">
              <a:noAutofit/>
            </a:bodyPr>
            <a:lstStyle/>
            <a:p>
              <a:pPr marL="609600" lvl="0" indent="-387350" algn="l" rtl="0">
                <a:spcBef>
                  <a:spcPts val="0"/>
                </a:spcBef>
                <a:spcAft>
                  <a:spcPts val="0"/>
                </a:spcAft>
                <a:buSzPts val="1300"/>
                <a:buChar char="●"/>
              </a:pPr>
              <a:r>
                <a:rPr lang="en-US" sz="1300"/>
                <a:t>Increase with equity the number of </a:t>
              </a:r>
              <a:r>
                <a:rPr lang="en-US" sz="130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2"/>
                    </a:ext>
                  </a:extLst>
                </a:rPr>
                <a:t>California Community College</a:t>
              </a:r>
              <a:r>
                <a:rPr lang="en-US" sz="1300" strike="sngStrike">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2"/>
                    </a:ext>
                  </a:extLst>
                </a:rPr>
                <a:t>s</a:t>
              </a:r>
              <a:r>
                <a:rPr lang="en-US" sz="1300"/>
                <a:t> students receiving state and federal aid for which they are eligible to better support their educational journey.</a:t>
              </a:r>
              <a:endParaRPr sz="1300"/>
            </a:p>
            <a:p>
              <a:pPr marL="609600" lvl="0" indent="0" algn="l" rtl="0">
                <a:spcBef>
                  <a:spcPts val="0"/>
                </a:spcBef>
                <a:spcAft>
                  <a:spcPts val="0"/>
                </a:spcAft>
                <a:buNone/>
              </a:pPr>
              <a:endParaRPr sz="1300"/>
            </a:p>
            <a:p>
              <a:pPr marL="609600" lvl="0" indent="-387350" algn="l" rtl="0">
                <a:spcBef>
                  <a:spcPts val="0"/>
                </a:spcBef>
                <a:spcAft>
                  <a:spcPts val="0"/>
                </a:spcAft>
                <a:buSzPts val="1300"/>
                <a:buChar char="●"/>
              </a:pPr>
              <a:r>
                <a:rPr lang="en-US" sz="1300"/>
                <a:t>Decrease the number of units in excess of 60 units for the Associate Degree for Transfer</a:t>
              </a:r>
              <a:r>
                <a:rPr lang="en-US" sz="130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3"/>
                    </a:ext>
                  </a:extLst>
                </a:rPr>
                <a:t>.</a:t>
              </a:r>
              <a:endParaRPr sz="1300"/>
            </a:p>
          </p:txBody>
        </p:sp>
      </p:grpSp>
      <p:sp>
        <p:nvSpPr>
          <p:cNvPr id="340" name="Google Shape;340;g282880fb0cb_0_894"/>
          <p:cNvSpPr/>
          <p:nvPr/>
        </p:nvSpPr>
        <p:spPr>
          <a:xfrm>
            <a:off x="4417211" y="3006147"/>
            <a:ext cx="6756446" cy="1274838"/>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1" name="Google Shape;341;g282880fb0cb_0_894"/>
          <p:cNvSpPr/>
          <p:nvPr/>
        </p:nvSpPr>
        <p:spPr>
          <a:xfrm flipH="1">
            <a:off x="1862555" y="3006161"/>
            <a:ext cx="3259977" cy="1273055"/>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2" name="Google Shape;342;g282880fb0cb_0_894"/>
          <p:cNvSpPr/>
          <p:nvPr/>
        </p:nvSpPr>
        <p:spPr>
          <a:xfrm rot="-5400000">
            <a:off x="3947630" y="2389250"/>
            <a:ext cx="1274552" cy="2508346"/>
          </a:xfrm>
          <a:prstGeom prst="flowChartOffpageConnector">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 name="Google Shape;343;g282880fb0cb_0_894"/>
          <p:cNvSpPr/>
          <p:nvPr/>
        </p:nvSpPr>
        <p:spPr>
          <a:xfrm>
            <a:off x="2007573" y="3296176"/>
            <a:ext cx="3430187" cy="982427"/>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2000" b="1">
                <a:solidFill>
                  <a:schemeClr val="dk1"/>
                </a:solidFill>
              </a:rPr>
              <a:t>Equity in Access</a:t>
            </a:r>
            <a:endParaRPr sz="13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300">
              <a:solidFill>
                <a:srgbClr val="FFFFFF"/>
              </a:solidFill>
              <a:latin typeface="Roboto Medium"/>
              <a:ea typeface="Roboto Medium"/>
              <a:cs typeface="Roboto Medium"/>
              <a:sym typeface="Roboto Medium"/>
            </a:endParaRPr>
          </a:p>
        </p:txBody>
      </p:sp>
      <p:sp>
        <p:nvSpPr>
          <p:cNvPr id="344" name="Google Shape;344;g282880fb0cb_0_894"/>
          <p:cNvSpPr/>
          <p:nvPr/>
        </p:nvSpPr>
        <p:spPr>
          <a:xfrm>
            <a:off x="642936" y="3006147"/>
            <a:ext cx="1219575" cy="1272461"/>
          </a:xfrm>
          <a:prstGeom prst="rect">
            <a:avLst/>
          </a:prstGeom>
          <a:solidFill>
            <a:schemeClr val="accent2"/>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5" name="Google Shape;345;g282880fb0cb_0_894"/>
          <p:cNvSpPr/>
          <p:nvPr/>
        </p:nvSpPr>
        <p:spPr>
          <a:xfrm>
            <a:off x="5582833" y="3008489"/>
            <a:ext cx="5251596" cy="1272461"/>
          </a:xfrm>
          <a:prstGeom prst="rect">
            <a:avLst/>
          </a:prstGeom>
          <a:noFill/>
          <a:ln>
            <a:noFill/>
          </a:ln>
        </p:spPr>
        <p:txBody>
          <a:bodyPr spcFirstLastPara="1" wrap="square" lIns="121900" tIns="121900" rIns="121900" bIns="121900" anchor="ctr" anchorCtr="0">
            <a:noAutofit/>
          </a:bodyPr>
          <a:lstStyle/>
          <a:p>
            <a:pPr marL="457200" lvl="0" indent="-311150" algn="l" rtl="0">
              <a:spcBef>
                <a:spcPts val="0"/>
              </a:spcBef>
              <a:spcAft>
                <a:spcPts val="0"/>
              </a:spcAft>
              <a:buClr>
                <a:schemeClr val="lt1"/>
              </a:buClr>
              <a:buSzPts val="1300"/>
              <a:buChar char="●"/>
            </a:pPr>
            <a:r>
              <a:rPr lang="en-US" sz="1300">
                <a:solidFill>
                  <a:schemeClr val="lt1"/>
                </a:solidFill>
              </a:rPr>
              <a:t>Increase with equity the number of students attending a California community college, with particular emphasis on the number of underserved Californians.</a:t>
            </a:r>
            <a:endParaRPr sz="1300">
              <a:solidFill>
                <a:schemeClr val="lt1"/>
              </a:solidFill>
            </a:endParaRPr>
          </a:p>
        </p:txBody>
      </p:sp>
      <p:grpSp>
        <p:nvGrpSpPr>
          <p:cNvPr id="346" name="Google Shape;346;g282880fb0cb_0_894"/>
          <p:cNvGrpSpPr/>
          <p:nvPr/>
        </p:nvGrpSpPr>
        <p:grpSpPr>
          <a:xfrm>
            <a:off x="643053" y="1708224"/>
            <a:ext cx="10530721" cy="1274838"/>
            <a:chOff x="1593000" y="2322568"/>
            <a:chExt cx="5957975" cy="643500"/>
          </a:xfrm>
        </p:grpSpPr>
        <p:sp>
          <p:nvSpPr>
            <p:cNvPr id="347" name="Google Shape;347;g282880fb0cb_0_894"/>
            <p:cNvSpPr/>
            <p:nvPr/>
          </p:nvSpPr>
          <p:spPr>
            <a:xfrm>
              <a:off x="3728375" y="2322568"/>
              <a:ext cx="3822600" cy="6435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 name="Google Shape;348;g282880fb0cb_0_894"/>
            <p:cNvSpPr/>
            <p:nvPr/>
          </p:nvSpPr>
          <p:spPr>
            <a:xfrm flipH="1">
              <a:off x="2283025" y="2322575"/>
              <a:ext cx="1844400" cy="6426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9" name="Google Shape;349;g282880fb0cb_0_894"/>
            <p:cNvSpPr/>
            <p:nvPr/>
          </p:nvSpPr>
          <p:spPr>
            <a:xfrm rot="-5400000">
              <a:off x="3501574" y="1934671"/>
              <a:ext cx="643356" cy="1419149"/>
            </a:xfrm>
            <a:prstGeom prst="flowChartOffpageConnector">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 name="Google Shape;350;g282880fb0cb_0_894"/>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Clr>
                  <a:srgbClr val="000000"/>
                </a:buClr>
                <a:buFont typeface="Arial"/>
                <a:buNone/>
              </a:pPr>
              <a:r>
                <a:rPr lang="en-US" sz="2000" b="1">
                  <a:solidFill>
                    <a:schemeClr val="lt1"/>
                  </a:solidFill>
                </a:rPr>
                <a:t>Equity in Success</a:t>
              </a:r>
              <a:endParaRPr sz="1300">
                <a:solidFill>
                  <a:schemeClr val="lt1"/>
                </a:solidFill>
                <a:latin typeface="Roboto"/>
                <a:ea typeface="Roboto"/>
                <a:cs typeface="Roboto"/>
                <a:sym typeface="Roboto"/>
              </a:endParaRPr>
            </a:p>
          </p:txBody>
        </p:sp>
        <p:sp>
          <p:nvSpPr>
            <p:cNvPr id="351" name="Google Shape;351;g282880fb0cb_0_894"/>
            <p:cNvSpPr/>
            <p:nvPr/>
          </p:nvSpPr>
          <p:spPr>
            <a:xfrm>
              <a:off x="4387845" y="2323755"/>
              <a:ext cx="3109800" cy="642300"/>
            </a:xfrm>
            <a:prstGeom prst="rect">
              <a:avLst/>
            </a:prstGeom>
            <a:noFill/>
            <a:ln>
              <a:noFill/>
            </a:ln>
          </p:spPr>
          <p:txBody>
            <a:bodyPr spcFirstLastPara="1" wrap="square" lIns="121900" tIns="121900" rIns="121900" bIns="121900" anchor="ctr" anchorCtr="0">
              <a:noAutofit/>
            </a:bodyPr>
            <a:lstStyle/>
            <a:p>
              <a:pPr marL="457200" lvl="0" indent="-311150" algn="l" rtl="0">
                <a:spcBef>
                  <a:spcPts val="0"/>
                </a:spcBef>
                <a:spcAft>
                  <a:spcPts val="0"/>
                </a:spcAft>
                <a:buSzPts val="1300"/>
                <a:buChar char="●"/>
              </a:pPr>
              <a:r>
                <a:rPr lang="en-US" sz="1300"/>
                <a:t>Increase with equity the number of </a:t>
              </a:r>
              <a:r>
                <a:rPr lang="en-US" sz="130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4"/>
                    </a:ext>
                  </a:extLst>
                </a:rPr>
                <a:t>California Community College</a:t>
              </a:r>
              <a:r>
                <a:rPr lang="en-US" sz="1300"/>
                <a:t> students:</a:t>
              </a:r>
              <a:endParaRPr sz="1300"/>
            </a:p>
            <a:p>
              <a:pPr marL="914400" lvl="1" indent="-311150" algn="l" rtl="0">
                <a:spcBef>
                  <a:spcPts val="0"/>
                </a:spcBef>
                <a:spcAft>
                  <a:spcPts val="0"/>
                </a:spcAft>
                <a:buSzPts val="1300"/>
                <a:buChar char="○"/>
              </a:pPr>
              <a:r>
                <a:rPr lang="en-US" sz="1300"/>
                <a:t>Who complete a meaningful educational outcome.</a:t>
              </a:r>
              <a:endParaRPr sz="1300"/>
            </a:p>
            <a:p>
              <a:pPr marL="914400" lvl="1" indent="-311150" algn="l" rtl="0">
                <a:spcBef>
                  <a:spcPts val="0"/>
                </a:spcBef>
                <a:spcAft>
                  <a:spcPts val="0"/>
                </a:spcAft>
                <a:buSzPts val="1300"/>
                <a:buChar char="○"/>
              </a:pPr>
              <a:r>
                <a:rPr lang="en-US" sz="1300"/>
                <a:t>Who attain a baccalaureate degree.</a:t>
              </a:r>
              <a:endParaRPr sz="1300"/>
            </a:p>
            <a:p>
              <a:pPr marL="914400" lvl="1" indent="-311150" algn="l" rtl="0">
                <a:spcBef>
                  <a:spcPts val="0"/>
                </a:spcBef>
                <a:spcAft>
                  <a:spcPts val="0"/>
                </a:spcAft>
                <a:buSzPts val="1300"/>
                <a:buChar char="○"/>
              </a:pPr>
              <a:r>
                <a:rPr lang="en-US" sz="1300"/>
                <a:t>Who earn a living wage.</a:t>
              </a:r>
              <a:endParaRPr sz="1300"/>
            </a:p>
          </p:txBody>
        </p:sp>
        <p:sp>
          <p:nvSpPr>
            <p:cNvPr id="352" name="Google Shape;352;g282880fb0cb_0_894"/>
            <p:cNvSpPr/>
            <p:nvPr/>
          </p:nvSpPr>
          <p:spPr>
            <a:xfrm>
              <a:off x="1593000" y="2322568"/>
              <a:ext cx="690000" cy="642300"/>
            </a:xfrm>
            <a:prstGeom prst="rect">
              <a:avLst/>
            </a:prstGeom>
            <a:solidFill>
              <a:schemeClr val="dk1"/>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236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5C73E-35A0-6592-7173-1D9F49D389C6}"/>
              </a:ext>
            </a:extLst>
          </p:cNvPr>
          <p:cNvSpPr>
            <a:spLocks noGrp="1"/>
          </p:cNvSpPr>
          <p:nvPr>
            <p:ph type="title"/>
          </p:nvPr>
        </p:nvSpPr>
        <p:spPr>
          <a:xfrm>
            <a:off x="0" y="-1"/>
            <a:ext cx="9001951" cy="991739"/>
          </a:xfrm>
        </p:spPr>
        <p:txBody>
          <a:bodyPr lIns="91440" tIns="45720" rIns="91440" bIns="45720" anchor="ctr"/>
          <a:lstStyle/>
          <a:p>
            <a:r>
              <a:rPr lang="en-US" sz="3800" b="1" i="1" u="sng">
                <a:latin typeface="Source Sans Pro"/>
                <a:ea typeface="Source Sans Pro"/>
              </a:rPr>
              <a:t>Programs we proudly support and serve.</a:t>
            </a:r>
            <a:endParaRPr lang="en-US" sz="3800" b="1" i="1" u="sng"/>
          </a:p>
        </p:txBody>
      </p:sp>
      <p:sp>
        <p:nvSpPr>
          <p:cNvPr id="3" name="Slide Number Placeholder 2">
            <a:extLst>
              <a:ext uri="{FF2B5EF4-FFF2-40B4-BE49-F238E27FC236}">
                <a16:creationId xmlns:a16="http://schemas.microsoft.com/office/drawing/2014/main" id="{18F3BF34-BC01-507A-92BC-A0F1503A32A8}"/>
              </a:ext>
            </a:extLst>
          </p:cNvPr>
          <p:cNvSpPr>
            <a:spLocks noGrp="1"/>
          </p:cNvSpPr>
          <p:nvPr>
            <p:ph type="sldNum" sz="quarter" idx="10"/>
          </p:nvPr>
        </p:nvSpPr>
        <p:spPr/>
        <p:txBody>
          <a:bodyPr/>
          <a:lstStyle/>
          <a:p>
            <a:fld id="{7934E7AA-586C-4B13-A389-1429762DA247}" type="slidenum">
              <a:rPr lang="en-US" smtClean="0"/>
              <a:pPr/>
              <a:t>7</a:t>
            </a:fld>
            <a:endParaRPr lang="en-US"/>
          </a:p>
        </p:txBody>
      </p:sp>
      <p:pic>
        <p:nvPicPr>
          <p:cNvPr id="7" name="Picture 6" descr="A logo for a company&#10;&#10;AI-generated content may be incorrect.">
            <a:extLst>
              <a:ext uri="{FF2B5EF4-FFF2-40B4-BE49-F238E27FC236}">
                <a16:creationId xmlns:a16="http://schemas.microsoft.com/office/drawing/2014/main" id="{6D65C518-6A7E-C1C3-D42B-594A65858F5B}"/>
              </a:ext>
            </a:extLst>
          </p:cNvPr>
          <p:cNvPicPr>
            <a:picLocks noChangeAspect="1"/>
          </p:cNvPicPr>
          <p:nvPr/>
        </p:nvPicPr>
        <p:blipFill>
          <a:blip r:embed="rId3"/>
          <a:stretch>
            <a:fillRect/>
          </a:stretch>
        </p:blipFill>
        <p:spPr>
          <a:xfrm>
            <a:off x="4167277" y="834900"/>
            <a:ext cx="2645434" cy="1411198"/>
          </a:xfrm>
          <a:prstGeom prst="rect">
            <a:avLst/>
          </a:prstGeom>
        </p:spPr>
      </p:pic>
      <p:pic>
        <p:nvPicPr>
          <p:cNvPr id="9" name="Picture 8" descr="A red and grey text on a black background&#10;&#10;AI-generated content may be incorrect.">
            <a:extLst>
              <a:ext uri="{FF2B5EF4-FFF2-40B4-BE49-F238E27FC236}">
                <a16:creationId xmlns:a16="http://schemas.microsoft.com/office/drawing/2014/main" id="{77892379-5E5B-F5B9-648C-7B3DD9386412}"/>
              </a:ext>
            </a:extLst>
          </p:cNvPr>
          <p:cNvPicPr>
            <a:picLocks noChangeAspect="1"/>
          </p:cNvPicPr>
          <p:nvPr/>
        </p:nvPicPr>
        <p:blipFill>
          <a:blip r:embed="rId4"/>
          <a:stretch>
            <a:fillRect/>
          </a:stretch>
        </p:blipFill>
        <p:spPr>
          <a:xfrm>
            <a:off x="9323082" y="1827026"/>
            <a:ext cx="2466976" cy="1154246"/>
          </a:xfrm>
          <a:prstGeom prst="rect">
            <a:avLst/>
          </a:prstGeom>
        </p:spPr>
      </p:pic>
      <p:pic>
        <p:nvPicPr>
          <p:cNvPr id="10" name="Picture 9" descr="A blue and yellow logo&#10;&#10;AI-generated content may be incorrect.">
            <a:extLst>
              <a:ext uri="{FF2B5EF4-FFF2-40B4-BE49-F238E27FC236}">
                <a16:creationId xmlns:a16="http://schemas.microsoft.com/office/drawing/2014/main" id="{A66FA7AD-5598-174F-82FF-4DD6BE51F138}"/>
              </a:ext>
            </a:extLst>
          </p:cNvPr>
          <p:cNvPicPr>
            <a:picLocks noChangeAspect="1"/>
          </p:cNvPicPr>
          <p:nvPr/>
        </p:nvPicPr>
        <p:blipFill>
          <a:blip r:embed="rId5"/>
          <a:stretch>
            <a:fillRect/>
          </a:stretch>
        </p:blipFill>
        <p:spPr>
          <a:xfrm>
            <a:off x="273002" y="3608383"/>
            <a:ext cx="1874780" cy="1664577"/>
          </a:xfrm>
          <a:prstGeom prst="rect">
            <a:avLst/>
          </a:prstGeom>
        </p:spPr>
      </p:pic>
      <p:pic>
        <p:nvPicPr>
          <p:cNvPr id="11" name="Picture 10" descr="A logo with a globe and text&#10;&#10;AI-generated content may be incorrect.">
            <a:extLst>
              <a:ext uri="{FF2B5EF4-FFF2-40B4-BE49-F238E27FC236}">
                <a16:creationId xmlns:a16="http://schemas.microsoft.com/office/drawing/2014/main" id="{518894FB-7E2F-A71A-5752-C0EA5CC081B3}"/>
              </a:ext>
            </a:extLst>
          </p:cNvPr>
          <p:cNvPicPr>
            <a:picLocks noChangeAspect="1"/>
          </p:cNvPicPr>
          <p:nvPr/>
        </p:nvPicPr>
        <p:blipFill>
          <a:blip r:embed="rId6"/>
          <a:stretch>
            <a:fillRect/>
          </a:stretch>
        </p:blipFill>
        <p:spPr>
          <a:xfrm>
            <a:off x="3814816" y="3057346"/>
            <a:ext cx="3173516" cy="1279136"/>
          </a:xfrm>
          <a:prstGeom prst="rect">
            <a:avLst/>
          </a:prstGeom>
        </p:spPr>
      </p:pic>
      <p:pic>
        <p:nvPicPr>
          <p:cNvPr id="12" name="Picture 11" descr="A logo with blue text&#10;&#10;AI-generated content may be incorrect.">
            <a:extLst>
              <a:ext uri="{FF2B5EF4-FFF2-40B4-BE49-F238E27FC236}">
                <a16:creationId xmlns:a16="http://schemas.microsoft.com/office/drawing/2014/main" id="{78659C6E-A662-E84E-A06D-2C59C820D620}"/>
              </a:ext>
            </a:extLst>
          </p:cNvPr>
          <p:cNvPicPr>
            <a:picLocks noChangeAspect="1"/>
          </p:cNvPicPr>
          <p:nvPr/>
        </p:nvPicPr>
        <p:blipFill>
          <a:blip r:embed="rId7"/>
          <a:stretch>
            <a:fillRect/>
          </a:stretch>
        </p:blipFill>
        <p:spPr>
          <a:xfrm>
            <a:off x="8610600" y="3075280"/>
            <a:ext cx="3115814" cy="1186038"/>
          </a:xfrm>
          <a:prstGeom prst="rect">
            <a:avLst/>
          </a:prstGeom>
        </p:spPr>
      </p:pic>
      <p:pic>
        <p:nvPicPr>
          <p:cNvPr id="6" name="Picture 5" descr="A blue text on a white background&#10;&#10;AI-generated content may be incorrect.">
            <a:extLst>
              <a:ext uri="{FF2B5EF4-FFF2-40B4-BE49-F238E27FC236}">
                <a16:creationId xmlns:a16="http://schemas.microsoft.com/office/drawing/2014/main" id="{391E53D3-ACBA-61B7-887C-76E2A4904E7F}"/>
              </a:ext>
            </a:extLst>
          </p:cNvPr>
          <p:cNvPicPr>
            <a:picLocks noChangeAspect="1"/>
          </p:cNvPicPr>
          <p:nvPr/>
        </p:nvPicPr>
        <p:blipFill>
          <a:blip r:embed="rId8"/>
          <a:stretch>
            <a:fillRect/>
          </a:stretch>
        </p:blipFill>
        <p:spPr>
          <a:xfrm>
            <a:off x="8827980" y="4310638"/>
            <a:ext cx="3245329" cy="943514"/>
          </a:xfrm>
          <a:prstGeom prst="rect">
            <a:avLst/>
          </a:prstGeom>
        </p:spPr>
      </p:pic>
      <p:pic>
        <p:nvPicPr>
          <p:cNvPr id="13" name="Picture 12" descr="Blue text on a white background&#10;&#10;AI-generated content may be incorrect.">
            <a:extLst>
              <a:ext uri="{FF2B5EF4-FFF2-40B4-BE49-F238E27FC236}">
                <a16:creationId xmlns:a16="http://schemas.microsoft.com/office/drawing/2014/main" id="{EDCBA90F-863D-956B-FE75-81A52F883576}"/>
              </a:ext>
            </a:extLst>
          </p:cNvPr>
          <p:cNvPicPr>
            <a:picLocks noChangeAspect="1"/>
          </p:cNvPicPr>
          <p:nvPr/>
        </p:nvPicPr>
        <p:blipFill>
          <a:blip r:embed="rId9"/>
          <a:stretch>
            <a:fillRect/>
          </a:stretch>
        </p:blipFill>
        <p:spPr>
          <a:xfrm>
            <a:off x="249285" y="895709"/>
            <a:ext cx="3374187" cy="1410239"/>
          </a:xfrm>
          <a:prstGeom prst="rect">
            <a:avLst/>
          </a:prstGeom>
        </p:spPr>
      </p:pic>
      <p:pic>
        <p:nvPicPr>
          <p:cNvPr id="14" name="Picture 13" descr="A close up of a logo&#10;&#10;AI-generated content may be incorrect.">
            <a:extLst>
              <a:ext uri="{FF2B5EF4-FFF2-40B4-BE49-F238E27FC236}">
                <a16:creationId xmlns:a16="http://schemas.microsoft.com/office/drawing/2014/main" id="{2A23132D-5294-F2A3-E33F-092A6950DA31}"/>
              </a:ext>
            </a:extLst>
          </p:cNvPr>
          <p:cNvPicPr>
            <a:picLocks noChangeAspect="1"/>
          </p:cNvPicPr>
          <p:nvPr/>
        </p:nvPicPr>
        <p:blipFill>
          <a:blip r:embed="rId10"/>
          <a:stretch>
            <a:fillRect/>
          </a:stretch>
        </p:blipFill>
        <p:spPr>
          <a:xfrm>
            <a:off x="313293" y="2393258"/>
            <a:ext cx="2861708" cy="1215125"/>
          </a:xfrm>
          <a:prstGeom prst="rect">
            <a:avLst/>
          </a:prstGeom>
        </p:spPr>
      </p:pic>
      <p:pic>
        <p:nvPicPr>
          <p:cNvPr id="16" name="Picture 15" descr="A blue and yellow logo&#10;&#10;AI-generated content may be incorrect.">
            <a:extLst>
              <a:ext uri="{FF2B5EF4-FFF2-40B4-BE49-F238E27FC236}">
                <a16:creationId xmlns:a16="http://schemas.microsoft.com/office/drawing/2014/main" id="{F3503070-6F6D-7B72-AAE0-762CEF5363A0}"/>
              </a:ext>
            </a:extLst>
          </p:cNvPr>
          <p:cNvPicPr>
            <a:picLocks noChangeAspect="1"/>
          </p:cNvPicPr>
          <p:nvPr/>
        </p:nvPicPr>
        <p:blipFill>
          <a:blip r:embed="rId11"/>
          <a:stretch>
            <a:fillRect/>
          </a:stretch>
        </p:blipFill>
        <p:spPr>
          <a:xfrm>
            <a:off x="2121527" y="4537348"/>
            <a:ext cx="4747147" cy="745863"/>
          </a:xfrm>
          <a:prstGeom prst="rect">
            <a:avLst/>
          </a:prstGeom>
        </p:spPr>
      </p:pic>
      <p:pic>
        <p:nvPicPr>
          <p:cNvPr id="17" name="Picture 16" descr="A red and white logo&#10;&#10;AI-generated content may be incorrect.">
            <a:extLst>
              <a:ext uri="{FF2B5EF4-FFF2-40B4-BE49-F238E27FC236}">
                <a16:creationId xmlns:a16="http://schemas.microsoft.com/office/drawing/2014/main" id="{7AA9CFCF-AD4E-A77A-3603-9559FD246C4B}"/>
              </a:ext>
            </a:extLst>
          </p:cNvPr>
          <p:cNvPicPr>
            <a:picLocks noChangeAspect="1"/>
          </p:cNvPicPr>
          <p:nvPr/>
        </p:nvPicPr>
        <p:blipFill>
          <a:blip r:embed="rId12"/>
          <a:stretch>
            <a:fillRect/>
          </a:stretch>
        </p:blipFill>
        <p:spPr>
          <a:xfrm>
            <a:off x="6721310" y="3836420"/>
            <a:ext cx="1819275" cy="1000125"/>
          </a:xfrm>
          <a:prstGeom prst="rect">
            <a:avLst/>
          </a:prstGeom>
        </p:spPr>
      </p:pic>
      <p:pic>
        <p:nvPicPr>
          <p:cNvPr id="22" name="Picture 21" descr="A logo for a college&#10;&#10;AI-generated content may be incorrect.">
            <a:extLst>
              <a:ext uri="{FF2B5EF4-FFF2-40B4-BE49-F238E27FC236}">
                <a16:creationId xmlns:a16="http://schemas.microsoft.com/office/drawing/2014/main" id="{E880A0A7-1A95-8311-6436-2B5BE617EE1A}"/>
              </a:ext>
            </a:extLst>
          </p:cNvPr>
          <p:cNvPicPr>
            <a:picLocks noChangeAspect="1"/>
          </p:cNvPicPr>
          <p:nvPr/>
        </p:nvPicPr>
        <p:blipFill>
          <a:blip r:embed="rId13"/>
          <a:stretch>
            <a:fillRect/>
          </a:stretch>
        </p:blipFill>
        <p:spPr>
          <a:xfrm>
            <a:off x="6806878" y="731651"/>
            <a:ext cx="2466975" cy="2190750"/>
          </a:xfrm>
          <a:prstGeom prst="rect">
            <a:avLst/>
          </a:prstGeom>
        </p:spPr>
      </p:pic>
      <p:pic>
        <p:nvPicPr>
          <p:cNvPr id="23" name="Picture 22" descr="Blue letters on a white background&#10;&#10;AI-generated content may be incorrect.">
            <a:extLst>
              <a:ext uri="{FF2B5EF4-FFF2-40B4-BE49-F238E27FC236}">
                <a16:creationId xmlns:a16="http://schemas.microsoft.com/office/drawing/2014/main" id="{0EB3E579-B746-EF0E-851F-B8D579EA6792}"/>
              </a:ext>
            </a:extLst>
          </p:cNvPr>
          <p:cNvPicPr>
            <a:picLocks noChangeAspect="1"/>
          </p:cNvPicPr>
          <p:nvPr/>
        </p:nvPicPr>
        <p:blipFill>
          <a:blip r:embed="rId14"/>
          <a:stretch>
            <a:fillRect/>
          </a:stretch>
        </p:blipFill>
        <p:spPr>
          <a:xfrm>
            <a:off x="3745019" y="2281515"/>
            <a:ext cx="4171950" cy="1000125"/>
          </a:xfrm>
          <a:prstGeom prst="rect">
            <a:avLst/>
          </a:prstGeom>
        </p:spPr>
      </p:pic>
      <p:pic>
        <p:nvPicPr>
          <p:cNvPr id="24" name="Picture 23" descr="A close-up of a logo&#10;&#10;AI-generated content may be incorrect.">
            <a:extLst>
              <a:ext uri="{FF2B5EF4-FFF2-40B4-BE49-F238E27FC236}">
                <a16:creationId xmlns:a16="http://schemas.microsoft.com/office/drawing/2014/main" id="{55999DA3-D656-5381-3017-33B56BAD6A72}"/>
              </a:ext>
            </a:extLst>
          </p:cNvPr>
          <p:cNvPicPr>
            <a:picLocks noChangeAspect="1"/>
          </p:cNvPicPr>
          <p:nvPr/>
        </p:nvPicPr>
        <p:blipFill>
          <a:blip r:embed="rId15"/>
          <a:stretch>
            <a:fillRect/>
          </a:stretch>
        </p:blipFill>
        <p:spPr>
          <a:xfrm>
            <a:off x="8995913" y="126611"/>
            <a:ext cx="3200400" cy="1400175"/>
          </a:xfrm>
          <a:prstGeom prst="rect">
            <a:avLst/>
          </a:prstGeom>
        </p:spPr>
      </p:pic>
      <p:pic>
        <p:nvPicPr>
          <p:cNvPr id="4" name="Picture 3" descr="A blue letter on a white background&#10;&#10;AI-generated content may be incorrect.">
            <a:extLst>
              <a:ext uri="{FF2B5EF4-FFF2-40B4-BE49-F238E27FC236}">
                <a16:creationId xmlns:a16="http://schemas.microsoft.com/office/drawing/2014/main" id="{D5CB7811-1CB9-38DC-9162-CD69FE25494F}"/>
              </a:ext>
            </a:extLst>
          </p:cNvPr>
          <p:cNvPicPr>
            <a:picLocks noChangeAspect="1"/>
          </p:cNvPicPr>
          <p:nvPr/>
        </p:nvPicPr>
        <p:blipFill>
          <a:blip r:embed="rId16"/>
          <a:stretch>
            <a:fillRect/>
          </a:stretch>
        </p:blipFill>
        <p:spPr>
          <a:xfrm>
            <a:off x="2445900" y="3865605"/>
            <a:ext cx="1381125" cy="533400"/>
          </a:xfrm>
          <a:prstGeom prst="rect">
            <a:avLst/>
          </a:prstGeom>
        </p:spPr>
      </p:pic>
      <p:pic>
        <p:nvPicPr>
          <p:cNvPr id="5" name="Picture 4" descr="A close up of a sign&#10;&#10;AI-generated content may be incorrect.">
            <a:extLst>
              <a:ext uri="{FF2B5EF4-FFF2-40B4-BE49-F238E27FC236}">
                <a16:creationId xmlns:a16="http://schemas.microsoft.com/office/drawing/2014/main" id="{490D3B9B-E07C-25A8-B94D-BC3A1A89C49A}"/>
              </a:ext>
            </a:extLst>
          </p:cNvPr>
          <p:cNvPicPr>
            <a:picLocks noChangeAspect="1"/>
          </p:cNvPicPr>
          <p:nvPr/>
        </p:nvPicPr>
        <p:blipFill>
          <a:blip r:embed="rId17"/>
          <a:stretch>
            <a:fillRect/>
          </a:stretch>
        </p:blipFill>
        <p:spPr>
          <a:xfrm>
            <a:off x="6040603" y="5172197"/>
            <a:ext cx="5310848" cy="595316"/>
          </a:xfrm>
          <a:prstGeom prst="rect">
            <a:avLst/>
          </a:prstGeom>
        </p:spPr>
      </p:pic>
    </p:spTree>
    <p:extLst>
      <p:ext uri="{BB962C8B-B14F-4D97-AF65-F5344CB8AC3E}">
        <p14:creationId xmlns:p14="http://schemas.microsoft.com/office/powerpoint/2010/main" val="908098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476"/>
            <a:ext cx="10515600" cy="1325563"/>
          </a:xfrm>
        </p:spPr>
        <p:txBody>
          <a:bodyPr/>
          <a:lstStyle/>
          <a:p>
            <a:r>
              <a:rPr lang="en-US"/>
              <a:t>Supporting Foster Youth</a:t>
            </a:r>
          </a:p>
        </p:txBody>
      </p:sp>
      <p:sp>
        <p:nvSpPr>
          <p:cNvPr id="3" name="Content Placeholder 2"/>
          <p:cNvSpPr>
            <a:spLocks noGrp="1"/>
          </p:cNvSpPr>
          <p:nvPr>
            <p:ph idx="1"/>
          </p:nvPr>
        </p:nvSpPr>
        <p:spPr>
          <a:xfrm>
            <a:off x="538104" y="1389302"/>
            <a:ext cx="10515600" cy="1253516"/>
          </a:xfrm>
        </p:spPr>
        <p:txBody>
          <a:bodyPr lIns="91440" tIns="45720" rIns="91440" bIns="45720" anchor="t"/>
          <a:lstStyle/>
          <a:p>
            <a:pPr marL="0" indent="0">
              <a:buNone/>
            </a:pPr>
            <a:r>
              <a:rPr lang="en-US" sz="2000">
                <a:latin typeface="Source Sans Pro"/>
                <a:ea typeface="Source Sans Pro"/>
              </a:rPr>
              <a:t>In 2023-24, the </a:t>
            </a:r>
            <a:r>
              <a:rPr lang="en-US" sz="2000" b="1" err="1">
                <a:latin typeface="Source Sans Pro"/>
                <a:ea typeface="Source Sans Pro"/>
              </a:rPr>
              <a:t>NextUp</a:t>
            </a:r>
            <a:r>
              <a:rPr lang="en-US" sz="2000" b="1">
                <a:latin typeface="Source Sans Pro"/>
                <a:ea typeface="Source Sans Pro"/>
              </a:rPr>
              <a:t> Program</a:t>
            </a:r>
            <a:r>
              <a:rPr lang="en-US" sz="2000">
                <a:latin typeface="Source Sans Pro"/>
                <a:ea typeface="Source Sans Pro"/>
              </a:rPr>
              <a:t> served</a:t>
            </a:r>
            <a:r>
              <a:rPr lang="en-US" sz="2000" b="1">
                <a:latin typeface="Source Sans Pro"/>
                <a:ea typeface="Source Sans Pro"/>
              </a:rPr>
              <a:t> 11,495 </a:t>
            </a:r>
            <a:r>
              <a:rPr lang="en-US" sz="2000">
                <a:latin typeface="Source Sans Pro"/>
                <a:ea typeface="Source Sans Pro"/>
              </a:rPr>
              <a:t>students systemwide </a:t>
            </a:r>
            <a:endParaRPr lang="en-US"/>
          </a:p>
          <a:p>
            <a:pPr lvl="1">
              <a:buFont typeface="Courier New" panose="020B0604020202020204" pitchFamily="34" charset="0"/>
              <a:buChar char="o"/>
            </a:pPr>
            <a:r>
              <a:rPr lang="en-US" sz="1800">
                <a:latin typeface="Source Sans Pro"/>
                <a:ea typeface="Source Sans Pro"/>
              </a:rPr>
              <a:t>Two possible reasons: </a:t>
            </a:r>
            <a:r>
              <a:rPr lang="en-US" sz="1800">
                <a:effectLst/>
                <a:latin typeface="Source Sans Pro"/>
                <a:ea typeface="Aptos"/>
                <a:cs typeface="Aptos"/>
              </a:rPr>
              <a:t>program’s age eligibility requirement has decreased from 16 to 13 years of age and the program’s expansion from 46 to 115 community colleges offering services statewide </a:t>
            </a:r>
          </a:p>
          <a:p>
            <a:pPr lvl="1">
              <a:buFont typeface="Courier New" panose="020B0604020202020204" pitchFamily="34" charset="0"/>
              <a:buChar char="o"/>
            </a:pPr>
            <a:endParaRPr lang="en-US" sz="1400">
              <a:cs typeface="Aptos"/>
            </a:endParaRPr>
          </a:p>
          <a:p>
            <a:pPr lvl="1">
              <a:buFont typeface="Courier New" panose="020B0604020202020204" pitchFamily="34" charset="0"/>
              <a:buChar char="o"/>
            </a:pPr>
            <a:endParaRPr lang="en-US" sz="1400" b="1">
              <a:solidFill>
                <a:srgbClr val="FFFFFF"/>
              </a:solidFill>
              <a:highlight>
                <a:srgbClr val="FF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
        <p:nvSpPr>
          <p:cNvPr id="5" name="TextBox 4">
            <a:extLst>
              <a:ext uri="{FF2B5EF4-FFF2-40B4-BE49-F238E27FC236}">
                <a16:creationId xmlns:a16="http://schemas.microsoft.com/office/drawing/2014/main" id="{095829B5-DDBD-1C57-CF98-1890DE79EA85}"/>
              </a:ext>
            </a:extLst>
          </p:cNvPr>
          <p:cNvSpPr txBox="1"/>
          <p:nvPr/>
        </p:nvSpPr>
        <p:spPr>
          <a:xfrm>
            <a:off x="538104" y="2513659"/>
            <a:ext cx="8072496" cy="3170099"/>
          </a:xfrm>
          <a:prstGeom prst="rect">
            <a:avLst/>
          </a:prstGeom>
          <a:noFill/>
          <a:ln w="57150">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50"/>
              </a:lnSpc>
            </a:pPr>
            <a:r>
              <a:rPr lang="en-US" sz="2000" b="1">
                <a:solidFill>
                  <a:schemeClr val="bg2"/>
                </a:solidFill>
                <a:cs typeface="Arial"/>
              </a:rPr>
              <a:t>Foster Youth College Access Demonstration Project</a:t>
            </a:r>
            <a:r>
              <a:rPr lang="en-US" sz="2000">
                <a:solidFill>
                  <a:srgbClr val="53575A"/>
                </a:solidFill>
                <a:cs typeface="Arial"/>
              </a:rPr>
              <a:t> </a:t>
            </a:r>
            <a:endParaRPr lang="en-US">
              <a:solidFill>
                <a:srgbClr val="002F6D"/>
              </a:solidFill>
              <a:cs typeface="Arial"/>
            </a:endParaRPr>
          </a:p>
          <a:p>
            <a:pPr>
              <a:lnSpc>
                <a:spcPts val="1950"/>
              </a:lnSpc>
            </a:pPr>
            <a:endParaRPr lang="en-US">
              <a:solidFill>
                <a:srgbClr val="53575A"/>
              </a:solidFill>
              <a:cs typeface="Arial"/>
            </a:endParaRPr>
          </a:p>
          <a:p>
            <a:pPr marL="285750" indent="-285750">
              <a:lnSpc>
                <a:spcPts val="1950"/>
              </a:lnSpc>
              <a:buFont typeface="Courier New"/>
              <a:buChar char="o"/>
            </a:pPr>
            <a:r>
              <a:rPr lang="en-US">
                <a:solidFill>
                  <a:srgbClr val="53575A"/>
                </a:solidFill>
                <a:cs typeface="Arial"/>
              </a:rPr>
              <a:t>Butte, Chabot, Los Angeles Pierce, Mt. San Antonio, Rio Hondo, Riverside City colleges</a:t>
            </a:r>
            <a:endParaRPr lang="en-US">
              <a:solidFill>
                <a:srgbClr val="53575A"/>
              </a:solidFill>
              <a:ea typeface="Source Sans Pro"/>
              <a:cs typeface="Arial"/>
            </a:endParaRPr>
          </a:p>
          <a:p>
            <a:pPr marL="285750" indent="-285750">
              <a:lnSpc>
                <a:spcPts val="1950"/>
              </a:lnSpc>
              <a:buFont typeface="Courier New"/>
              <a:buChar char="o"/>
            </a:pPr>
            <a:r>
              <a:rPr lang="en-US">
                <a:solidFill>
                  <a:srgbClr val="53575A"/>
                </a:solidFill>
                <a:ea typeface="Source Sans Pro"/>
                <a:cs typeface="Arial"/>
              </a:rPr>
              <a:t>Project will support colleges in serving high school foster youth and improve outcomes by strengthening the high school to college pipeline</a:t>
            </a:r>
            <a:endParaRPr lang="en-US">
              <a:solidFill>
                <a:srgbClr val="002F6D"/>
              </a:solidFill>
              <a:ea typeface="Source Sans Pro"/>
              <a:cs typeface="Arial"/>
            </a:endParaRPr>
          </a:p>
          <a:p>
            <a:pPr marL="742950" lvl="1" indent="-285750">
              <a:lnSpc>
                <a:spcPts val="1950"/>
              </a:lnSpc>
              <a:buFont typeface="Wingdings"/>
              <a:buChar char="§"/>
            </a:pPr>
            <a:endParaRPr lang="en-US">
              <a:solidFill>
                <a:srgbClr val="53575A"/>
              </a:solidFill>
              <a:ea typeface="Source Sans Pro"/>
              <a:cs typeface="Arial"/>
            </a:endParaRPr>
          </a:p>
          <a:p>
            <a:pPr marL="742950" lvl="1" indent="-285750">
              <a:lnSpc>
                <a:spcPts val="1950"/>
              </a:lnSpc>
              <a:buFont typeface="Wingdings"/>
              <a:buChar char="§"/>
            </a:pPr>
            <a:r>
              <a:rPr lang="en-US">
                <a:solidFill>
                  <a:srgbClr val="53575A"/>
                </a:solidFill>
                <a:ea typeface="Source Sans Pro"/>
                <a:cs typeface="Arial"/>
              </a:rPr>
              <a:t>Utilize</a:t>
            </a:r>
            <a:r>
              <a:rPr lang="en-US">
                <a:solidFill>
                  <a:srgbClr val="53575A"/>
                </a:solidFill>
                <a:cs typeface="Arial"/>
              </a:rPr>
              <a:t> a case management model to lower barriers to college enrollment and promote student success</a:t>
            </a:r>
            <a:r>
              <a:rPr lang="en-US">
                <a:cs typeface="Arial"/>
              </a:rPr>
              <a:t>​</a:t>
            </a:r>
            <a:endParaRPr lang="en-US">
              <a:ea typeface="Source Sans Pro"/>
              <a:cs typeface="Arial"/>
            </a:endParaRPr>
          </a:p>
          <a:p>
            <a:pPr marL="685800" lvl="2" indent="-228600">
              <a:lnSpc>
                <a:spcPts val="1950"/>
              </a:lnSpc>
              <a:buFont typeface="Wingdings"/>
              <a:buChar char="§"/>
            </a:pPr>
            <a:r>
              <a:rPr lang="en-US">
                <a:solidFill>
                  <a:srgbClr val="53575A"/>
                </a:solidFill>
                <a:cs typeface="Arial"/>
              </a:rPr>
              <a:t>Support the enrollment and completion of dual enrollment classes </a:t>
            </a:r>
            <a:endParaRPr lang="en-US">
              <a:ea typeface="Source Sans Pro"/>
              <a:cs typeface="Arial"/>
            </a:endParaRPr>
          </a:p>
          <a:p>
            <a:pPr marL="685800" lvl="2" indent="-228600">
              <a:lnSpc>
                <a:spcPts val="1950"/>
              </a:lnSpc>
              <a:buFont typeface="Wingdings"/>
              <a:buChar char="§"/>
            </a:pPr>
            <a:r>
              <a:rPr lang="en-US">
                <a:solidFill>
                  <a:srgbClr val="53575A"/>
                </a:solidFill>
                <a:cs typeface="Arial"/>
              </a:rPr>
              <a:t>Assist with college and financial aid application process and planning</a:t>
            </a:r>
            <a:r>
              <a:rPr lang="en-US">
                <a:cs typeface="Arial"/>
              </a:rPr>
              <a:t>​</a:t>
            </a:r>
            <a:endParaRPr lang="en-US">
              <a:ea typeface="Source Sans Pro"/>
              <a:cs typeface="Arial"/>
            </a:endParaRPr>
          </a:p>
          <a:p>
            <a:pPr marL="685800" lvl="2" indent="-228600">
              <a:lnSpc>
                <a:spcPts val="1950"/>
              </a:lnSpc>
              <a:buFont typeface="Wingdings"/>
              <a:buChar char="§"/>
            </a:pPr>
            <a:r>
              <a:rPr lang="en-US">
                <a:solidFill>
                  <a:srgbClr val="53575A"/>
                </a:solidFill>
                <a:cs typeface="Arial"/>
              </a:rPr>
              <a:t>Support with relevant social safety net program applications</a:t>
            </a:r>
            <a:endParaRPr lang="en-US">
              <a:solidFill>
                <a:srgbClr val="53575A"/>
              </a:solidFill>
              <a:ea typeface="Source Sans Pro"/>
              <a:cs typeface="Arial"/>
            </a:endParaRPr>
          </a:p>
        </p:txBody>
      </p:sp>
    </p:spTree>
    <p:extLst>
      <p:ext uri="{BB962C8B-B14F-4D97-AF65-F5344CB8AC3E}">
        <p14:creationId xmlns:p14="http://schemas.microsoft.com/office/powerpoint/2010/main" val="4248123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272CF-3396-833F-3A34-B293E8793B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05E2C-133C-1F5F-3668-D4FF6E637A4D}"/>
              </a:ext>
            </a:extLst>
          </p:cNvPr>
          <p:cNvSpPr>
            <a:spLocks noGrp="1"/>
          </p:cNvSpPr>
          <p:nvPr>
            <p:ph type="title"/>
          </p:nvPr>
        </p:nvSpPr>
        <p:spPr>
          <a:xfrm>
            <a:off x="838200" y="174476"/>
            <a:ext cx="10515600" cy="1325563"/>
          </a:xfrm>
        </p:spPr>
        <p:txBody>
          <a:bodyPr lIns="91440" tIns="45720" rIns="91440" bIns="45720" anchor="ctr"/>
          <a:lstStyle/>
          <a:p>
            <a:r>
              <a:rPr lang="en-US">
                <a:latin typeface="Source Sans Pro"/>
                <a:ea typeface="Source Sans Pro"/>
              </a:rPr>
              <a:t>Students with Disabilities</a:t>
            </a:r>
            <a:endParaRPr lang="en-US" err="1"/>
          </a:p>
        </p:txBody>
      </p:sp>
      <p:sp>
        <p:nvSpPr>
          <p:cNvPr id="3" name="Content Placeholder 2">
            <a:extLst>
              <a:ext uri="{FF2B5EF4-FFF2-40B4-BE49-F238E27FC236}">
                <a16:creationId xmlns:a16="http://schemas.microsoft.com/office/drawing/2014/main" id="{965A4AF2-64E6-3F0A-0931-BE47E0641068}"/>
              </a:ext>
            </a:extLst>
          </p:cNvPr>
          <p:cNvSpPr>
            <a:spLocks noGrp="1"/>
          </p:cNvSpPr>
          <p:nvPr>
            <p:ph idx="1"/>
          </p:nvPr>
        </p:nvSpPr>
        <p:spPr>
          <a:xfrm>
            <a:off x="838200" y="1491179"/>
            <a:ext cx="10515600" cy="1594291"/>
          </a:xfrm>
        </p:spPr>
        <p:txBody>
          <a:bodyPr lIns="91440" tIns="45720" rIns="91440" bIns="45720" anchor="t">
            <a:normAutofit lnSpcReduction="10000"/>
          </a:bodyPr>
          <a:lstStyle/>
          <a:p>
            <a:pPr marL="0" indent="0">
              <a:buNone/>
            </a:pPr>
            <a:r>
              <a:rPr lang="en-US" sz="3500" b="1">
                <a:solidFill>
                  <a:schemeClr val="tx1"/>
                </a:solidFill>
                <a:latin typeface="Source Sans Pro"/>
                <a:ea typeface="Source Sans Pro"/>
              </a:rPr>
              <a:t>DSPS</a:t>
            </a:r>
            <a:endParaRPr lang="en-US" sz="3500" b="1">
              <a:solidFill>
                <a:schemeClr val="tx1"/>
              </a:solidFill>
            </a:endParaRPr>
          </a:p>
          <a:p>
            <a:pPr lvl="1">
              <a:buFont typeface="Courier New" panose="020B0604020202020204" pitchFamily="34" charset="0"/>
              <a:buChar char="o"/>
            </a:pPr>
            <a:r>
              <a:rPr lang="en-US" sz="1800">
                <a:latin typeface="Source Sans Pro"/>
                <a:ea typeface="Source Sans Pro"/>
              </a:rPr>
              <a:t>In 2023-2024, DSPS served 116,089 students, which is almost 10,000 more than the previous year. The number of DSPS students being served is continuing to increase post-Covid.  </a:t>
            </a:r>
          </a:p>
          <a:p>
            <a:pPr lvl="1">
              <a:buFont typeface="Courier New" panose="020B0604020202020204" pitchFamily="34" charset="0"/>
              <a:buChar char="o"/>
            </a:pPr>
            <a:r>
              <a:rPr lang="en-US" sz="1800">
                <a:latin typeface="Source Sans Pro"/>
                <a:ea typeface="Source Sans Pro"/>
              </a:rPr>
              <a:t>The updated DSPS Allocation Funding Formula is currently in Year 2 of its 5-year implementation plan to phase-in the new funding formula. </a:t>
            </a:r>
          </a:p>
        </p:txBody>
      </p:sp>
      <p:sp>
        <p:nvSpPr>
          <p:cNvPr id="4" name="Slide Number Placeholder 3">
            <a:extLst>
              <a:ext uri="{FF2B5EF4-FFF2-40B4-BE49-F238E27FC236}">
                <a16:creationId xmlns:a16="http://schemas.microsoft.com/office/drawing/2014/main" id="{740EEDFD-5208-79C5-E542-F4137C762FF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
        <p:nvSpPr>
          <p:cNvPr id="5" name="TextBox 4">
            <a:extLst>
              <a:ext uri="{FF2B5EF4-FFF2-40B4-BE49-F238E27FC236}">
                <a16:creationId xmlns:a16="http://schemas.microsoft.com/office/drawing/2014/main" id="{A1907C32-01BE-C190-A644-0C74685A8124}"/>
              </a:ext>
            </a:extLst>
          </p:cNvPr>
          <p:cNvSpPr txBox="1"/>
          <p:nvPr/>
        </p:nvSpPr>
        <p:spPr>
          <a:xfrm>
            <a:off x="1234252" y="3426178"/>
            <a:ext cx="7185848" cy="2298065"/>
          </a:xfrm>
          <a:prstGeom prst="rect">
            <a:avLst/>
          </a:prstGeom>
          <a:noFill/>
          <a:ln w="57150">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625"/>
              </a:lnSpc>
            </a:pPr>
            <a:r>
              <a:rPr lang="en-US" sz="2400" b="1">
                <a:solidFill>
                  <a:schemeClr val="bg2"/>
                </a:solidFill>
                <a:cs typeface="Arial"/>
              </a:rPr>
              <a:t>Universal Design for Learning Task Force​</a:t>
            </a:r>
            <a:endParaRPr lang="en-US" b="1">
              <a:solidFill>
                <a:schemeClr val="bg2"/>
              </a:solidFill>
            </a:endParaRPr>
          </a:p>
          <a:p>
            <a:pPr marL="228600" indent="-228600">
              <a:lnSpc>
                <a:spcPts val="2625"/>
              </a:lnSpc>
              <a:buFont typeface=""/>
              <a:buChar char="•"/>
            </a:pPr>
            <a:endParaRPr lang="en-US" sz="2400">
              <a:solidFill>
                <a:srgbClr val="002F6D"/>
              </a:solidFill>
              <a:cs typeface="Arial"/>
            </a:endParaRPr>
          </a:p>
          <a:p>
            <a:pPr marL="228600" lvl="1" indent="-228600">
              <a:lnSpc>
                <a:spcPts val="1950"/>
              </a:lnSpc>
              <a:buFont typeface="Courier New,monospace"/>
              <a:buChar char="o"/>
            </a:pPr>
            <a:r>
              <a:rPr lang="en-US">
                <a:solidFill>
                  <a:srgbClr val="53575A"/>
                </a:solidFill>
                <a:cs typeface="Arial"/>
              </a:rPr>
              <a:t>Began Fall of 2024, intended to make curriculum and learning in the classroom and in service delivery more accessible and to ensure all students experience community college as a place where they belong.</a:t>
            </a:r>
            <a:r>
              <a:rPr lang="en-US">
                <a:cs typeface="Arial"/>
              </a:rPr>
              <a:t>​</a:t>
            </a:r>
            <a:endParaRPr lang="en-US">
              <a:ea typeface="Source Sans Pro"/>
              <a:cs typeface="Arial"/>
            </a:endParaRPr>
          </a:p>
          <a:p>
            <a:pPr marL="228600" lvl="1" indent="-228600">
              <a:lnSpc>
                <a:spcPts val="1950"/>
              </a:lnSpc>
              <a:buFont typeface="Courier New,monospace"/>
              <a:buChar char="o"/>
            </a:pPr>
            <a:r>
              <a:rPr lang="en-US">
                <a:solidFill>
                  <a:srgbClr val="53575A"/>
                </a:solidFill>
                <a:cs typeface="Arial"/>
              </a:rPr>
              <a:t>We are currently waiting release of the UDL recommendations. Our next step, as a Task Force, is to determine how best to implement these recommendations. </a:t>
            </a:r>
            <a:endParaRPr lang="en-US">
              <a:solidFill>
                <a:srgbClr val="53575A"/>
              </a:solidFill>
              <a:ea typeface="Source Sans Pro"/>
              <a:cs typeface="Arial"/>
            </a:endParaRPr>
          </a:p>
        </p:txBody>
      </p:sp>
    </p:spTree>
    <p:extLst>
      <p:ext uri="{BB962C8B-B14F-4D97-AF65-F5344CB8AC3E}">
        <p14:creationId xmlns:p14="http://schemas.microsoft.com/office/powerpoint/2010/main" val="3384357317"/>
      </p:ext>
    </p:extLst>
  </p:cSld>
  <p:clrMapOvr>
    <a:masterClrMapping/>
  </p:clrMapOvr>
</p:sld>
</file>

<file path=ppt/theme/theme1.xml><?xml version="1.0" encoding="utf-8"?>
<a:theme xmlns:a="http://schemas.openxmlformats.org/drawingml/2006/main" name="California Community Colleges -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mple-blue-and-white-20210802.potx" id="{88FD5793-3155-4B8D-83A4-492CB8D51892}" vid="{D0ABB940-4A4C-482A-96F5-53B593FABE5C}"/>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lifornia Community Colleges - Blu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mple-blue-and-white-20210802.potx" id="{88FD5793-3155-4B8D-83A4-492CB8D51892}" vid="{569D5BF4-F510-4451-AE42-2290C2DBF87A}"/>
    </a:ext>
  </a:extLst>
</a:theme>
</file>

<file path=ppt/theme/theme3.xml><?xml version="1.0" encoding="utf-8"?>
<a:theme xmlns:a="http://schemas.openxmlformats.org/drawingml/2006/main" name="California Community Colleges - Primary">
  <a:themeElements>
    <a:clrScheme name="Custom 2">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FFB600"/>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elements-template-20210802.pptx" id="{A7EACE47-F04A-48CA-92ED-42B798D65F2A}" vid="{C7E7BC9B-7136-41AC-AB98-AE0A884C6EF9}"/>
    </a:ext>
  </a:extLst>
</a:theme>
</file>

<file path=ppt/theme/theme4.xml><?xml version="1.0" encoding="utf-8"?>
<a:theme xmlns:a="http://schemas.openxmlformats.org/drawingml/2006/main" name="1_California Community Colleges - Primary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alifornia Community Colleges - Primary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alifornia Community Colleges - Primary">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alifornia Community Colleges -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alifornia Community Colleges -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alifornia Community Colleges - Primary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1c3ee59-8c1e-4c4c-9d6a-37d4ee742eb4">
      <Terms xmlns="http://schemas.microsoft.com/office/infopath/2007/PartnerControls"/>
    </lcf76f155ced4ddcb4097134ff3c332f>
    <TaxCatchAll xmlns="b743689b-c974-44a1-b9b0-5abd0399195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EAD5C058F70147839FCD0FCBD35115" ma:contentTypeVersion="14" ma:contentTypeDescription="Create a new document." ma:contentTypeScope="" ma:versionID="9c776bdc5193698160c8ee2579d66da9">
  <xsd:schema xmlns:xsd="http://www.w3.org/2001/XMLSchema" xmlns:xs="http://www.w3.org/2001/XMLSchema" xmlns:p="http://schemas.microsoft.com/office/2006/metadata/properties" xmlns:ns2="91c3ee59-8c1e-4c4c-9d6a-37d4ee742eb4" xmlns:ns3="b743689b-c974-44a1-b9b0-5abd03991953" targetNamespace="http://schemas.microsoft.com/office/2006/metadata/properties" ma:root="true" ma:fieldsID="50e9773b8b74c8d047a06c2c81c67aae" ns2:_="" ns3:_="">
    <xsd:import namespace="91c3ee59-8c1e-4c4c-9d6a-37d4ee742eb4"/>
    <xsd:import namespace="b743689b-c974-44a1-b9b0-5abd0399195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c3ee59-8c1e-4c4c-9d6a-37d4ee742e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6a33889-ef89-4b8f-893a-d3d85384f5e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43689b-c974-44a1-b9b0-5abd0399195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ffaef9a-921e-4a63-838f-f8dfbe627e18}" ma:internalName="TaxCatchAll" ma:showField="CatchAllData" ma:web="b743689b-c974-44a1-b9b0-5abd039919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0F7429-B2B7-45BD-B4E5-2D48AC88E845}">
  <ds:schemaRefs>
    <ds:schemaRef ds:uri="91c3ee59-8c1e-4c4c-9d6a-37d4ee742eb4"/>
    <ds:schemaRef ds:uri="b743689b-c974-44a1-b9b0-5abd039919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B6B4396-A8AC-4674-AF1A-987CC6515C4D}">
  <ds:schemaRefs>
    <ds:schemaRef ds:uri="91c3ee59-8c1e-4c4c-9d6a-37d4ee742eb4"/>
    <ds:schemaRef ds:uri="b743689b-c974-44a1-b9b0-5abd039919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CCBF3AB-1E41-4B70-9DB0-21FEA13701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Simple Blue and White Presentation</Template>
  <Application>Microsoft Office PowerPoint</Application>
  <PresentationFormat>Widescreen</PresentationFormat>
  <Slides>41</Slides>
  <Notes>38</Notes>
  <HiddenSlides>0</HiddenSlides>
  <ScaleCrop>false</ScaleCrop>
  <HeadingPairs>
    <vt:vector size="4" baseType="variant">
      <vt:variant>
        <vt:lpstr>Theme</vt:lpstr>
      </vt:variant>
      <vt:variant>
        <vt:i4>9</vt:i4>
      </vt:variant>
      <vt:variant>
        <vt:lpstr>Slide Titles</vt:lpstr>
      </vt:variant>
      <vt:variant>
        <vt:i4>41</vt:i4>
      </vt:variant>
    </vt:vector>
  </HeadingPairs>
  <TitlesOfParts>
    <vt:vector size="50" baseType="lpstr">
      <vt:lpstr>California Community Colleges - White</vt:lpstr>
      <vt:lpstr>California Community Colleges - Blue</vt:lpstr>
      <vt:lpstr>California Community Colleges - Primary</vt:lpstr>
      <vt:lpstr>1_California Community Colleges - Primary (White)</vt:lpstr>
      <vt:lpstr>2_California Community Colleges - Primary (White)</vt:lpstr>
      <vt:lpstr>2_California Community Colleges - Primary</vt:lpstr>
      <vt:lpstr>1_California Community Colleges - White</vt:lpstr>
      <vt:lpstr>2_California Community Colleges - White</vt:lpstr>
      <vt:lpstr>3_California Community Colleges - Primary (White)</vt:lpstr>
      <vt:lpstr> 2025 CACCRAO Conference: Chancellor’s Office Educational Services and Support Updates</vt:lpstr>
      <vt:lpstr>Chancellor’s Office Speaker Introductions</vt:lpstr>
      <vt:lpstr>Agenda</vt:lpstr>
      <vt:lpstr>Vision 2030  A Roadmap for  California Community Colleges</vt:lpstr>
      <vt:lpstr>Vision 2030 Framework </vt:lpstr>
      <vt:lpstr>PowerPoint Presentation</vt:lpstr>
      <vt:lpstr>Programs we proudly support and serve.</vt:lpstr>
      <vt:lpstr>Supporting Foster Youth</vt:lpstr>
      <vt:lpstr>Students with Disabilities</vt:lpstr>
      <vt:lpstr>PowerPoint Presentation</vt:lpstr>
      <vt:lpstr>Comprehensive Educational Planning</vt:lpstr>
      <vt:lpstr>Maximizing Aid for Students</vt:lpstr>
      <vt:lpstr>Maximizing Aid for Students</vt:lpstr>
      <vt:lpstr>Affirmed Name and Gender – Legislation Overview</vt:lpstr>
      <vt:lpstr>Chancellor’s Office Memo – ESLEI 24-31 (May 14, 2024)</vt:lpstr>
      <vt:lpstr>Chancellor’s Office Legal Guidance</vt:lpstr>
      <vt:lpstr> CACCRAO Spring Legislative Update</vt:lpstr>
      <vt:lpstr>PowerPoint Presentation</vt:lpstr>
      <vt:lpstr>Legislation shapes our system. Tell us what you think.</vt:lpstr>
      <vt:lpstr>PowerPoint Presentation</vt:lpstr>
      <vt:lpstr>PowerPoint Presentation</vt:lpstr>
      <vt:lpstr>Residency and Attendance Accounting</vt:lpstr>
      <vt:lpstr>PowerPoint Presentation</vt:lpstr>
      <vt:lpstr>PowerPoint Presentation</vt:lpstr>
      <vt:lpstr>PowerPoint Presentation</vt:lpstr>
      <vt:lpstr>PowerPoint Presentation</vt:lpstr>
      <vt:lpstr>PowerPoint Presentation</vt:lpstr>
      <vt:lpstr>College and Career Access Pathways (CCAP) Senate Bill 1244</vt:lpstr>
      <vt:lpstr>Chancellor’s Office Guidance </vt:lpstr>
      <vt:lpstr>PowerPoint Presentation</vt:lpstr>
      <vt:lpstr> Transfer &amp; AB928 Committee</vt:lpstr>
      <vt:lpstr>Enrollees in CCC in AY 2017-2018</vt:lpstr>
      <vt:lpstr>PowerPoint Presentation</vt:lpstr>
      <vt:lpstr>Associate Degree for Transfer Intersegmental Implementation Committee (AB 928 Committee)</vt:lpstr>
      <vt:lpstr>Transfer Audit</vt:lpstr>
      <vt:lpstr>Auto ADT &amp; Cal-GETC</vt:lpstr>
      <vt:lpstr>Demonstration Project: Matriculation of ADT Completers</vt:lpstr>
      <vt:lpstr>Dual Admission / Transfer Success Pathway</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Title</dc:title>
  <dc:creator>Nelson, Maxwell</dc:creator>
  <cp:revision>4</cp:revision>
  <cp:lastPrinted>2024-11-22T17:11:21Z</cp:lastPrinted>
  <dcterms:created xsi:type="dcterms:W3CDTF">2023-02-11T00:00:51Z</dcterms:created>
  <dcterms:modified xsi:type="dcterms:W3CDTF">2025-04-28T18:46:29Z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0x01010028EAD5C058F70147839FCD0FCBD35115</vt:lpwstr>
  </property>
  <property fmtid="{D5CDD505-2E9C-101B-9397-08002B2CF9AE}" pid="3" name="MediaServiceImageTags">
    <vt:lpwstr/>
  </property>
</Properties>
</file>