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4"/>
  </p:notesMasterIdLst>
  <p:handoutMasterIdLst>
    <p:handoutMasterId r:id="rId45"/>
  </p:handoutMasterIdLst>
  <p:sldIdLst>
    <p:sldId id="2524" r:id="rId5"/>
    <p:sldId id="2599" r:id="rId6"/>
    <p:sldId id="2600" r:id="rId7"/>
    <p:sldId id="2533" r:id="rId8"/>
    <p:sldId id="2469" r:id="rId9"/>
    <p:sldId id="2586" r:id="rId10"/>
    <p:sldId id="2598" r:id="rId11"/>
    <p:sldId id="2588" r:id="rId12"/>
    <p:sldId id="2587" r:id="rId13"/>
    <p:sldId id="2589" r:id="rId14"/>
    <p:sldId id="2590" r:id="rId15"/>
    <p:sldId id="2591" r:id="rId16"/>
    <p:sldId id="2543" r:id="rId17"/>
    <p:sldId id="2592" r:id="rId18"/>
    <p:sldId id="2593" r:id="rId19"/>
    <p:sldId id="2594" r:id="rId20"/>
    <p:sldId id="2527" r:id="rId21"/>
    <p:sldId id="2537" r:id="rId22"/>
    <p:sldId id="2595" r:id="rId23"/>
    <p:sldId id="2596" r:id="rId24"/>
    <p:sldId id="2597" r:id="rId25"/>
    <p:sldId id="279" r:id="rId26"/>
    <p:sldId id="278" r:id="rId27"/>
    <p:sldId id="281" r:id="rId28"/>
    <p:sldId id="283" r:id="rId29"/>
    <p:sldId id="259" r:id="rId30"/>
    <p:sldId id="269" r:id="rId31"/>
    <p:sldId id="270" r:id="rId32"/>
    <p:sldId id="274" r:id="rId33"/>
    <p:sldId id="298" r:id="rId34"/>
    <p:sldId id="285" r:id="rId35"/>
    <p:sldId id="302" r:id="rId36"/>
    <p:sldId id="287" r:id="rId37"/>
    <p:sldId id="290" r:id="rId38"/>
    <p:sldId id="291" r:id="rId39"/>
    <p:sldId id="292" r:id="rId40"/>
    <p:sldId id="2601" r:id="rId41"/>
    <p:sldId id="294" r:id="rId42"/>
    <p:sldId id="2530" r:id="rId43"/>
  </p:sldIdLst>
  <p:sldSz cx="12192000" cy="6858000"/>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08AC9-3BC7-2924-8876-E329325F82B8}" v="6" dt="2024-03-25T21:07:04.889"/>
    <p1510:client id="{54764FED-9569-4940-A256-C487B4593C7C}" v="271" dt="2024-03-25T18:42:24.354"/>
    <p1510:client id="{79010DF0-9D39-4F4E-8D63-E44D8680F6F3}" v="35" dt="2024-03-24T18:56:30.73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12"/>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gs" Target="tags/tag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 DeVore" userId="b23fbdb1-5f0e-443e-bd40-7f84aba423ff" providerId="ADAL" clId="{54764FED-9569-4940-A256-C487B4593C7C}"/>
    <pc:docChg chg="undo custSel addSld delSld modSld sldOrd">
      <pc:chgData name="Victor DeVore" userId="b23fbdb1-5f0e-443e-bd40-7f84aba423ff" providerId="ADAL" clId="{54764FED-9569-4940-A256-C487B4593C7C}" dt="2024-03-25T18:42:24.354" v="265" actId="1076"/>
      <pc:docMkLst>
        <pc:docMk/>
      </pc:docMkLst>
      <pc:sldChg chg="del">
        <pc:chgData name="Victor DeVore" userId="b23fbdb1-5f0e-443e-bd40-7f84aba423ff" providerId="ADAL" clId="{54764FED-9569-4940-A256-C487B4593C7C}" dt="2024-03-25T18:34:52.008" v="259" actId="2696"/>
        <pc:sldMkLst>
          <pc:docMk/>
          <pc:sldMk cId="3258147754" sldId="267"/>
        </pc:sldMkLst>
      </pc:sldChg>
      <pc:sldChg chg="modSp mod">
        <pc:chgData name="Victor DeVore" userId="b23fbdb1-5f0e-443e-bd40-7f84aba423ff" providerId="ADAL" clId="{54764FED-9569-4940-A256-C487B4593C7C}" dt="2024-03-25T18:42:24.354" v="265" actId="1076"/>
        <pc:sldMkLst>
          <pc:docMk/>
          <pc:sldMk cId="3200173065" sldId="278"/>
        </pc:sldMkLst>
        <pc:spChg chg="mod">
          <ac:chgData name="Victor DeVore" userId="b23fbdb1-5f0e-443e-bd40-7f84aba423ff" providerId="ADAL" clId="{54764FED-9569-4940-A256-C487B4593C7C}" dt="2024-03-25T18:42:24.354" v="265" actId="1076"/>
          <ac:spMkLst>
            <pc:docMk/>
            <pc:sldMk cId="3200173065" sldId="278"/>
            <ac:spMk id="20" creationId="{12FCB55E-59A0-A24E-82CA-C867595835BD}"/>
          </ac:spMkLst>
        </pc:spChg>
        <pc:graphicFrameChg chg="mod modGraphic">
          <ac:chgData name="Victor DeVore" userId="b23fbdb1-5f0e-443e-bd40-7f84aba423ff" providerId="ADAL" clId="{54764FED-9569-4940-A256-C487B4593C7C}" dt="2024-03-25T18:25:10.250" v="83" actId="14100"/>
          <ac:graphicFrameMkLst>
            <pc:docMk/>
            <pc:sldMk cId="3200173065" sldId="278"/>
            <ac:graphicFrameMk id="3" creationId="{98F8BA35-A78F-CC69-7735-707C86D51FC7}"/>
          </ac:graphicFrameMkLst>
        </pc:graphicFrameChg>
      </pc:sldChg>
      <pc:sldChg chg="modSp mod">
        <pc:chgData name="Victor DeVore" userId="b23fbdb1-5f0e-443e-bd40-7f84aba423ff" providerId="ADAL" clId="{54764FED-9569-4940-A256-C487B4593C7C}" dt="2024-03-25T18:42:17.596" v="264" actId="1076"/>
        <pc:sldMkLst>
          <pc:docMk/>
          <pc:sldMk cId="2936843761" sldId="279"/>
        </pc:sldMkLst>
        <pc:spChg chg="mod">
          <ac:chgData name="Victor DeVore" userId="b23fbdb1-5f0e-443e-bd40-7f84aba423ff" providerId="ADAL" clId="{54764FED-9569-4940-A256-C487B4593C7C}" dt="2024-03-25T18:42:17.596" v="264" actId="1076"/>
          <ac:spMkLst>
            <pc:docMk/>
            <pc:sldMk cId="2936843761" sldId="279"/>
            <ac:spMk id="20" creationId="{12FCB55E-59A0-A24E-82CA-C867595835BD}"/>
          </ac:spMkLst>
        </pc:spChg>
      </pc:sldChg>
      <pc:sldChg chg="modSp mod">
        <pc:chgData name="Victor DeVore" userId="b23fbdb1-5f0e-443e-bd40-7f84aba423ff" providerId="ADAL" clId="{54764FED-9569-4940-A256-C487B4593C7C}" dt="2024-03-25T18:42:03.726" v="263" actId="14100"/>
        <pc:sldMkLst>
          <pc:docMk/>
          <pc:sldMk cId="728165521" sldId="290"/>
        </pc:sldMkLst>
        <pc:spChg chg="mod">
          <ac:chgData name="Victor DeVore" userId="b23fbdb1-5f0e-443e-bd40-7f84aba423ff" providerId="ADAL" clId="{54764FED-9569-4940-A256-C487B4593C7C}" dt="2024-03-25T18:42:03.726" v="263" actId="14100"/>
          <ac:spMkLst>
            <pc:docMk/>
            <pc:sldMk cId="728165521" sldId="290"/>
            <ac:spMk id="24" creationId="{3BC3A2D7-5CFE-0944-821B-1E6E6760B61B}"/>
          </ac:spMkLst>
        </pc:spChg>
      </pc:sldChg>
      <pc:sldChg chg="modSp mod">
        <pc:chgData name="Victor DeVore" userId="b23fbdb1-5f0e-443e-bd40-7f84aba423ff" providerId="ADAL" clId="{54764FED-9569-4940-A256-C487B4593C7C}" dt="2024-03-25T18:35:01.419" v="261" actId="14100"/>
        <pc:sldMkLst>
          <pc:docMk/>
          <pc:sldMk cId="392471495" sldId="291"/>
        </pc:sldMkLst>
        <pc:spChg chg="mod">
          <ac:chgData name="Victor DeVore" userId="b23fbdb1-5f0e-443e-bd40-7f84aba423ff" providerId="ADAL" clId="{54764FED-9569-4940-A256-C487B4593C7C}" dt="2024-03-25T18:35:01.419" v="261" actId="14100"/>
          <ac:spMkLst>
            <pc:docMk/>
            <pc:sldMk cId="392471495" sldId="291"/>
            <ac:spMk id="11" creationId="{2DDA8123-7ECD-2A44-A629-7F2DB0D01D34}"/>
          </ac:spMkLst>
        </pc:spChg>
      </pc:sldChg>
      <pc:sldChg chg="modSp mod">
        <pc:chgData name="Victor DeVore" userId="b23fbdb1-5f0e-443e-bd40-7f84aba423ff" providerId="ADAL" clId="{54764FED-9569-4940-A256-C487B4593C7C}" dt="2024-03-25T18:41:57.344" v="262" actId="14100"/>
        <pc:sldMkLst>
          <pc:docMk/>
          <pc:sldMk cId="3868937727" sldId="292"/>
        </pc:sldMkLst>
        <pc:spChg chg="mod">
          <ac:chgData name="Victor DeVore" userId="b23fbdb1-5f0e-443e-bd40-7f84aba423ff" providerId="ADAL" clId="{54764FED-9569-4940-A256-C487B4593C7C}" dt="2024-03-25T18:34:56.956" v="260" actId="14100"/>
          <ac:spMkLst>
            <pc:docMk/>
            <pc:sldMk cId="3868937727" sldId="292"/>
            <ac:spMk id="11" creationId="{2DDA8123-7ECD-2A44-A629-7F2DB0D01D34}"/>
          </ac:spMkLst>
        </pc:spChg>
        <pc:spChg chg="mod">
          <ac:chgData name="Victor DeVore" userId="b23fbdb1-5f0e-443e-bd40-7f84aba423ff" providerId="ADAL" clId="{54764FED-9569-4940-A256-C487B4593C7C}" dt="2024-03-25T18:41:57.344" v="262" actId="14100"/>
          <ac:spMkLst>
            <pc:docMk/>
            <pc:sldMk cId="3868937727" sldId="292"/>
            <ac:spMk id="20" creationId="{12FCB55E-59A0-A24E-82CA-C867595835BD}"/>
          </ac:spMkLst>
        </pc:spChg>
      </pc:sldChg>
      <pc:sldChg chg="modSp mod">
        <pc:chgData name="Victor DeVore" userId="b23fbdb1-5f0e-443e-bd40-7f84aba423ff" providerId="ADAL" clId="{54764FED-9569-4940-A256-C487B4593C7C}" dt="2024-03-25T18:24:34.359" v="77" actId="20577"/>
        <pc:sldMkLst>
          <pc:docMk/>
          <pc:sldMk cId="2583975597" sldId="2537"/>
        </pc:sldMkLst>
        <pc:spChg chg="mod">
          <ac:chgData name="Victor DeVore" userId="b23fbdb1-5f0e-443e-bd40-7f84aba423ff" providerId="ADAL" clId="{54764FED-9569-4940-A256-C487B4593C7C}" dt="2024-03-25T18:24:34.359" v="77" actId="20577"/>
          <ac:spMkLst>
            <pc:docMk/>
            <pc:sldMk cId="2583975597" sldId="2537"/>
            <ac:spMk id="10" creationId="{76C3E0A7-1C3E-0A40-AC21-1EAD4086CBB7}"/>
          </ac:spMkLst>
        </pc:spChg>
        <pc:picChg chg="mod">
          <ac:chgData name="Victor DeVore" userId="b23fbdb1-5f0e-443e-bd40-7f84aba423ff" providerId="ADAL" clId="{54764FED-9569-4940-A256-C487B4593C7C}" dt="2024-03-25T18:23:34.665" v="48" actId="1076"/>
          <ac:picMkLst>
            <pc:docMk/>
            <pc:sldMk cId="2583975597" sldId="2537"/>
            <ac:picMk id="2" creationId="{257011E5-F5DE-C913-9627-01F677E81272}"/>
          </ac:picMkLst>
        </pc:picChg>
      </pc:sldChg>
      <pc:sldChg chg="modSp mod">
        <pc:chgData name="Victor DeVore" userId="b23fbdb1-5f0e-443e-bd40-7f84aba423ff" providerId="ADAL" clId="{54764FED-9569-4940-A256-C487B4593C7C}" dt="2024-03-25T18:22:49.958" v="35" actId="403"/>
        <pc:sldMkLst>
          <pc:docMk/>
          <pc:sldMk cId="1926623688" sldId="2543"/>
        </pc:sldMkLst>
        <pc:spChg chg="mod">
          <ac:chgData name="Victor DeVore" userId="b23fbdb1-5f0e-443e-bd40-7f84aba423ff" providerId="ADAL" clId="{54764FED-9569-4940-A256-C487B4593C7C}" dt="2024-03-25T18:22:49.958" v="35" actId="403"/>
          <ac:spMkLst>
            <pc:docMk/>
            <pc:sldMk cId="1926623688" sldId="2543"/>
            <ac:spMk id="10" creationId="{76C3E0A7-1C3E-0A40-AC21-1EAD4086CBB7}"/>
          </ac:spMkLst>
        </pc:spChg>
        <pc:picChg chg="mod">
          <ac:chgData name="Victor DeVore" userId="b23fbdb1-5f0e-443e-bd40-7f84aba423ff" providerId="ADAL" clId="{54764FED-9569-4940-A256-C487B4593C7C}" dt="2024-03-25T18:22:34.530" v="31" actId="1076"/>
          <ac:picMkLst>
            <pc:docMk/>
            <pc:sldMk cId="1926623688" sldId="2543"/>
            <ac:picMk id="7" creationId="{EDEF7E8A-2F93-1424-7934-18F8933849E8}"/>
          </ac:picMkLst>
        </pc:picChg>
      </pc:sldChg>
      <pc:sldChg chg="modSp mod">
        <pc:chgData name="Victor DeVore" userId="b23fbdb1-5f0e-443e-bd40-7f84aba423ff" providerId="ADAL" clId="{54764FED-9569-4940-A256-C487B4593C7C}" dt="2024-03-25T18:21:05.353" v="16" actId="20577"/>
        <pc:sldMkLst>
          <pc:docMk/>
          <pc:sldMk cId="440198869" sldId="2588"/>
        </pc:sldMkLst>
        <pc:spChg chg="mod">
          <ac:chgData name="Victor DeVore" userId="b23fbdb1-5f0e-443e-bd40-7f84aba423ff" providerId="ADAL" clId="{54764FED-9569-4940-A256-C487B4593C7C}" dt="2024-03-25T18:21:05.353" v="16" actId="20577"/>
          <ac:spMkLst>
            <pc:docMk/>
            <pc:sldMk cId="440198869" sldId="2588"/>
            <ac:spMk id="6" creationId="{495CF536-9994-570C-6149-771F1D046C41}"/>
          </ac:spMkLst>
        </pc:spChg>
      </pc:sldChg>
      <pc:sldChg chg="addSp modSp">
        <pc:chgData name="Victor DeVore" userId="b23fbdb1-5f0e-443e-bd40-7f84aba423ff" providerId="ADAL" clId="{54764FED-9569-4940-A256-C487B4593C7C}" dt="2024-03-25T18:22:03.672" v="21" actId="1076"/>
        <pc:sldMkLst>
          <pc:docMk/>
          <pc:sldMk cId="3624753601" sldId="2589"/>
        </pc:sldMkLst>
        <pc:picChg chg="add mod">
          <ac:chgData name="Victor DeVore" userId="b23fbdb1-5f0e-443e-bd40-7f84aba423ff" providerId="ADAL" clId="{54764FED-9569-4940-A256-C487B4593C7C}" dt="2024-03-25T18:22:03.672" v="21" actId="1076"/>
          <ac:picMkLst>
            <pc:docMk/>
            <pc:sldMk cId="3624753601" sldId="2589"/>
            <ac:picMk id="2050" creationId="{F4FA3429-91D4-2231-0CD1-CF1A9B36E9EE}"/>
          </ac:picMkLst>
        </pc:picChg>
      </pc:sldChg>
      <pc:sldChg chg="delSp modSp mod">
        <pc:chgData name="Victor DeVore" userId="b23fbdb1-5f0e-443e-bd40-7f84aba423ff" providerId="ADAL" clId="{54764FED-9569-4940-A256-C487B4593C7C}" dt="2024-03-25T18:23:22.764" v="47" actId="14100"/>
        <pc:sldMkLst>
          <pc:docMk/>
          <pc:sldMk cId="836221094" sldId="2593"/>
        </pc:sldMkLst>
        <pc:spChg chg="del">
          <ac:chgData name="Victor DeVore" userId="b23fbdb1-5f0e-443e-bd40-7f84aba423ff" providerId="ADAL" clId="{54764FED-9569-4940-A256-C487B4593C7C}" dt="2024-03-25T18:23:10.508" v="38" actId="478"/>
          <ac:spMkLst>
            <pc:docMk/>
            <pc:sldMk cId="836221094" sldId="2593"/>
            <ac:spMk id="3" creationId="{C6280658-22CA-E3A4-23F7-08B701C102ED}"/>
          </ac:spMkLst>
        </pc:spChg>
        <pc:spChg chg="mod">
          <ac:chgData name="Victor DeVore" userId="b23fbdb1-5f0e-443e-bd40-7f84aba423ff" providerId="ADAL" clId="{54764FED-9569-4940-A256-C487B4593C7C}" dt="2024-03-25T18:23:22.764" v="47" actId="14100"/>
          <ac:spMkLst>
            <pc:docMk/>
            <pc:sldMk cId="836221094" sldId="2593"/>
            <ac:spMk id="4" creationId="{AD35509D-FAA0-E5B0-F1B3-4C28E5F4C407}"/>
          </ac:spMkLst>
        </pc:spChg>
        <pc:picChg chg="mod">
          <ac:chgData name="Victor DeVore" userId="b23fbdb1-5f0e-443e-bd40-7f84aba423ff" providerId="ADAL" clId="{54764FED-9569-4940-A256-C487B4593C7C}" dt="2024-03-25T18:23:04.657" v="36" actId="1076"/>
          <ac:picMkLst>
            <pc:docMk/>
            <pc:sldMk cId="836221094" sldId="2593"/>
            <ac:picMk id="5" creationId="{DD97B779-7D54-3769-F301-8A29C3554C80}"/>
          </ac:picMkLst>
        </pc:picChg>
        <pc:picChg chg="mod">
          <ac:chgData name="Victor DeVore" userId="b23fbdb1-5f0e-443e-bd40-7f84aba423ff" providerId="ADAL" clId="{54764FED-9569-4940-A256-C487B4593C7C}" dt="2024-03-25T18:23:06.492" v="37" actId="1076"/>
          <ac:picMkLst>
            <pc:docMk/>
            <pc:sldMk cId="836221094" sldId="2593"/>
            <ac:picMk id="6" creationId="{7033F50C-0F8F-1BA9-AA1A-61C2930FF12C}"/>
          </ac:picMkLst>
        </pc:picChg>
      </pc:sldChg>
      <pc:sldChg chg="addSp modSp mod">
        <pc:chgData name="Victor DeVore" userId="b23fbdb1-5f0e-443e-bd40-7f84aba423ff" providerId="ADAL" clId="{54764FED-9569-4940-A256-C487B4593C7C}" dt="2024-03-25T17:15:04.153" v="15" actId="1076"/>
        <pc:sldMkLst>
          <pc:docMk/>
          <pc:sldMk cId="1492584269" sldId="2594"/>
        </pc:sldMkLst>
        <pc:spChg chg="mod">
          <ac:chgData name="Victor DeVore" userId="b23fbdb1-5f0e-443e-bd40-7f84aba423ff" providerId="ADAL" clId="{54764FED-9569-4940-A256-C487B4593C7C}" dt="2024-03-25T17:14:57.346" v="13" actId="1076"/>
          <ac:spMkLst>
            <pc:docMk/>
            <pc:sldMk cId="1492584269" sldId="2594"/>
            <ac:spMk id="3" creationId="{C6280658-22CA-E3A4-23F7-08B701C102ED}"/>
          </ac:spMkLst>
        </pc:spChg>
        <pc:spChg chg="mod">
          <ac:chgData name="Victor DeVore" userId="b23fbdb1-5f0e-443e-bd40-7f84aba423ff" providerId="ADAL" clId="{54764FED-9569-4940-A256-C487B4593C7C}" dt="2024-03-25T17:14:50.422" v="11" actId="1076"/>
          <ac:spMkLst>
            <pc:docMk/>
            <pc:sldMk cId="1492584269" sldId="2594"/>
            <ac:spMk id="4" creationId="{AD35509D-FAA0-E5B0-F1B3-4C28E5F4C407}"/>
          </ac:spMkLst>
        </pc:spChg>
        <pc:picChg chg="mod modCrop">
          <ac:chgData name="Victor DeVore" userId="b23fbdb1-5f0e-443e-bd40-7f84aba423ff" providerId="ADAL" clId="{54764FED-9569-4940-A256-C487B4593C7C}" dt="2024-03-25T17:15:04.153" v="15" actId="1076"/>
          <ac:picMkLst>
            <pc:docMk/>
            <pc:sldMk cId="1492584269" sldId="2594"/>
            <ac:picMk id="2" creationId="{19871291-0677-9B0F-C923-42D87C9FC0DE}"/>
          </ac:picMkLst>
        </pc:picChg>
        <pc:picChg chg="add mod">
          <ac:chgData name="Victor DeVore" userId="b23fbdb1-5f0e-443e-bd40-7f84aba423ff" providerId="ADAL" clId="{54764FED-9569-4940-A256-C487B4593C7C}" dt="2024-03-25T17:14:44.991" v="10" actId="14100"/>
          <ac:picMkLst>
            <pc:docMk/>
            <pc:sldMk cId="1492584269" sldId="2594"/>
            <ac:picMk id="1026" creationId="{5E38EF9A-882D-80D1-1343-E3CC54030A67}"/>
          </ac:picMkLst>
        </pc:picChg>
      </pc:sldChg>
      <pc:sldChg chg="modSp mod">
        <pc:chgData name="Victor DeVore" userId="b23fbdb1-5f0e-443e-bd40-7f84aba423ff" providerId="ADAL" clId="{54764FED-9569-4940-A256-C487B4593C7C}" dt="2024-03-25T18:24:47.055" v="80" actId="14100"/>
        <pc:sldMkLst>
          <pc:docMk/>
          <pc:sldMk cId="946431861" sldId="2595"/>
        </pc:sldMkLst>
        <pc:spChg chg="mod">
          <ac:chgData name="Victor DeVore" userId="b23fbdb1-5f0e-443e-bd40-7f84aba423ff" providerId="ADAL" clId="{54764FED-9569-4940-A256-C487B4593C7C}" dt="2024-03-25T18:24:47.055" v="80" actId="14100"/>
          <ac:spMkLst>
            <pc:docMk/>
            <pc:sldMk cId="946431861" sldId="2595"/>
            <ac:spMk id="10" creationId="{76C3E0A7-1C3E-0A40-AC21-1EAD4086CBB7}"/>
          </ac:spMkLst>
        </pc:spChg>
        <pc:picChg chg="mod">
          <ac:chgData name="Victor DeVore" userId="b23fbdb1-5f0e-443e-bd40-7f84aba423ff" providerId="ADAL" clId="{54764FED-9569-4940-A256-C487B4593C7C}" dt="2024-03-25T18:24:44.538" v="79" actId="1076"/>
          <ac:picMkLst>
            <pc:docMk/>
            <pc:sldMk cId="946431861" sldId="2595"/>
            <ac:picMk id="3" creationId="{CF7FC00D-6AF7-2D58-D6D3-0BCC3F516D1B}"/>
          </ac:picMkLst>
        </pc:picChg>
      </pc:sldChg>
      <pc:sldChg chg="addSp delSp modSp add del mod setBg replTag">
        <pc:chgData name="Victor DeVore" userId="b23fbdb1-5f0e-443e-bd40-7f84aba423ff" providerId="ADAL" clId="{54764FED-9569-4940-A256-C487B4593C7C}" dt="2024-03-25T18:31:27.878" v="125" actId="2696"/>
        <pc:sldMkLst>
          <pc:docMk/>
          <pc:sldMk cId="1237380056" sldId="2598"/>
        </pc:sldMkLst>
        <pc:spChg chg="add mod replST">
          <ac:chgData name="Victor DeVore" userId="b23fbdb1-5f0e-443e-bd40-7f84aba423ff" providerId="ADAL" clId="{54764FED-9569-4940-A256-C487B4593C7C}" dt="2024-03-25T18:31:10.634" v="119"/>
          <ac:spMkLst>
            <pc:docMk/>
            <pc:sldMk cId="1237380056" sldId="2598"/>
            <ac:spMk id="6" creationId="{3DB8851A-3336-D928-AB76-92C9D2DA4FFD}"/>
          </ac:spMkLst>
        </pc:spChg>
        <pc:spChg chg="add mod replST">
          <ac:chgData name="Victor DeVore" userId="b23fbdb1-5f0e-443e-bd40-7f84aba423ff" providerId="ADAL" clId="{54764FED-9569-4940-A256-C487B4593C7C}" dt="2024-03-25T18:25:50.850" v="112"/>
          <ac:spMkLst>
            <pc:docMk/>
            <pc:sldMk cId="1237380056" sldId="2598"/>
            <ac:spMk id="7" creationId="{9B156BEC-B2A9-1FA6-8BA2-EC9A004BE65E}"/>
          </ac:spMkLst>
        </pc:spChg>
        <pc:picChg chg="add replST">
          <ac:chgData name="Victor DeVore" userId="b23fbdb1-5f0e-443e-bd40-7f84aba423ff" providerId="ADAL" clId="{54764FED-9569-4940-A256-C487B4593C7C}" dt="2024-03-25T18:25:50.835" v="89"/>
          <ac:picMkLst>
            <pc:docMk/>
            <pc:sldMk cId="1237380056" sldId="2598"/>
            <ac:picMk id="3" creationId="{6C6E2335-B5C9-A963-DF35-1B185A932D5B}"/>
          </ac:picMkLst>
        </pc:picChg>
        <pc:picChg chg="add del replST">
          <ac:chgData name="Victor DeVore" userId="b23fbdb1-5f0e-443e-bd40-7f84aba423ff" providerId="ADAL" clId="{54764FED-9569-4940-A256-C487B4593C7C}" dt="2024-03-25T18:31:10.637" v="121"/>
          <ac:picMkLst>
            <pc:docMk/>
            <pc:sldMk cId="1237380056" sldId="2598"/>
            <ac:picMk id="5" creationId="{200B4E8D-ED81-77A7-604F-6D316359B1A3}"/>
          </ac:picMkLst>
        </pc:picChg>
        <pc:picChg chg="add replST">
          <ac:chgData name="Victor DeVore" userId="b23fbdb1-5f0e-443e-bd40-7f84aba423ff" providerId="ADAL" clId="{54764FED-9569-4940-A256-C487B4593C7C}" dt="2024-03-25T18:31:10.640" v="124"/>
          <ac:picMkLst>
            <pc:docMk/>
            <pc:sldMk cId="1237380056" sldId="2598"/>
            <ac:picMk id="9" creationId="{1DC3FA71-CEB6-F80C-6194-E4265138C82C}"/>
          </ac:picMkLst>
        </pc:picChg>
      </pc:sldChg>
      <pc:sldChg chg="addSp modSp add mod setBg replTag">
        <pc:chgData name="Victor DeVore" userId="b23fbdb1-5f0e-443e-bd40-7f84aba423ff" providerId="ADAL" clId="{54764FED-9569-4940-A256-C487B4593C7C}" dt="2024-03-25T18:32:59.888" v="158"/>
        <pc:sldMkLst>
          <pc:docMk/>
          <pc:sldMk cId="2683151188" sldId="2598"/>
        </pc:sldMkLst>
        <pc:spChg chg="add mod replST">
          <ac:chgData name="Victor DeVore" userId="b23fbdb1-5f0e-443e-bd40-7f84aba423ff" providerId="ADAL" clId="{54764FED-9569-4940-A256-C487B4593C7C}" dt="2024-03-25T18:32:59.882" v="143"/>
          <ac:spMkLst>
            <pc:docMk/>
            <pc:sldMk cId="2683151188" sldId="2598"/>
            <ac:spMk id="6" creationId="{E79E7326-0C52-392F-6591-D74B3A70D5EA}"/>
          </ac:spMkLst>
        </pc:spChg>
        <pc:spChg chg="add mod replST">
          <ac:chgData name="Victor DeVore" userId="b23fbdb1-5f0e-443e-bd40-7f84aba423ff" providerId="ADAL" clId="{54764FED-9569-4940-A256-C487B4593C7C}" dt="2024-03-25T18:32:59.887" v="154"/>
          <ac:spMkLst>
            <pc:docMk/>
            <pc:sldMk cId="2683151188" sldId="2598"/>
            <ac:spMk id="7" creationId="{E983E2B3-BDB7-79D8-E34E-F6C922F53DE0}"/>
          </ac:spMkLst>
        </pc:spChg>
        <pc:picChg chg="add replST">
          <ac:chgData name="Victor DeVore" userId="b23fbdb1-5f0e-443e-bd40-7f84aba423ff" providerId="ADAL" clId="{54764FED-9569-4940-A256-C487B4593C7C}" dt="2024-03-25T18:32:59.872" v="131"/>
          <ac:picMkLst>
            <pc:docMk/>
            <pc:sldMk cId="2683151188" sldId="2598"/>
            <ac:picMk id="3" creationId="{F9A8C82B-597F-E8DF-945B-C28C2A566B50}"/>
          </ac:picMkLst>
        </pc:picChg>
        <pc:picChg chg="add replST">
          <ac:chgData name="Victor DeVore" userId="b23fbdb1-5f0e-443e-bd40-7f84aba423ff" providerId="ADAL" clId="{54764FED-9569-4940-A256-C487B4593C7C}" dt="2024-03-25T18:32:59.876" v="134"/>
          <ac:picMkLst>
            <pc:docMk/>
            <pc:sldMk cId="2683151188" sldId="2598"/>
            <ac:picMk id="5" creationId="{D83D4709-E282-1669-D85F-A37CCE2CAEDC}"/>
          </ac:picMkLst>
        </pc:picChg>
      </pc:sldChg>
      <pc:sldChg chg="addSp modSp add mod setBg replTag">
        <pc:chgData name="Victor DeVore" userId="b23fbdb1-5f0e-443e-bd40-7f84aba423ff" providerId="ADAL" clId="{54764FED-9569-4940-A256-C487B4593C7C}" dt="2024-03-25T18:33:34.976" v="191"/>
        <pc:sldMkLst>
          <pc:docMk/>
          <pc:sldMk cId="295111411" sldId="2599"/>
        </pc:sldMkLst>
        <pc:spChg chg="add mod replST">
          <ac:chgData name="Victor DeVore" userId="b23fbdb1-5f0e-443e-bd40-7f84aba423ff" providerId="ADAL" clId="{54764FED-9569-4940-A256-C487B4593C7C}" dt="2024-03-25T18:33:34.970" v="176"/>
          <ac:spMkLst>
            <pc:docMk/>
            <pc:sldMk cId="295111411" sldId="2599"/>
            <ac:spMk id="6" creationId="{624C2A48-65D0-5A4B-FDA0-B74AE33F11FF}"/>
          </ac:spMkLst>
        </pc:spChg>
        <pc:spChg chg="add mod replST">
          <ac:chgData name="Victor DeVore" userId="b23fbdb1-5f0e-443e-bd40-7f84aba423ff" providerId="ADAL" clId="{54764FED-9569-4940-A256-C487B4593C7C}" dt="2024-03-25T18:33:34.975" v="187"/>
          <ac:spMkLst>
            <pc:docMk/>
            <pc:sldMk cId="295111411" sldId="2599"/>
            <ac:spMk id="7" creationId="{D7661D8D-1EEB-6D30-EA50-B040C971AEC1}"/>
          </ac:spMkLst>
        </pc:spChg>
        <pc:picChg chg="add replST">
          <ac:chgData name="Victor DeVore" userId="b23fbdb1-5f0e-443e-bd40-7f84aba423ff" providerId="ADAL" clId="{54764FED-9569-4940-A256-C487B4593C7C}" dt="2024-03-25T18:33:34.961" v="164"/>
          <ac:picMkLst>
            <pc:docMk/>
            <pc:sldMk cId="295111411" sldId="2599"/>
            <ac:picMk id="3" creationId="{A4D12B73-ED1A-1D40-8A88-6F2A6D60CA7F}"/>
          </ac:picMkLst>
        </pc:picChg>
        <pc:picChg chg="add replST">
          <ac:chgData name="Victor DeVore" userId="b23fbdb1-5f0e-443e-bd40-7f84aba423ff" providerId="ADAL" clId="{54764FED-9569-4940-A256-C487B4593C7C}" dt="2024-03-25T18:33:34.965" v="167"/>
          <ac:picMkLst>
            <pc:docMk/>
            <pc:sldMk cId="295111411" sldId="2599"/>
            <ac:picMk id="5" creationId="{E670C6C4-C758-1981-8060-AF8BE54274C5}"/>
          </ac:picMkLst>
        </pc:picChg>
      </pc:sldChg>
      <pc:sldChg chg="addSp modSp add mod ord setBg replTag">
        <pc:chgData name="Victor DeVore" userId="b23fbdb1-5f0e-443e-bd40-7f84aba423ff" providerId="ADAL" clId="{54764FED-9569-4940-A256-C487B4593C7C}" dt="2024-03-25T18:33:51.020" v="225" actId="20578"/>
        <pc:sldMkLst>
          <pc:docMk/>
          <pc:sldMk cId="4093935308" sldId="2600"/>
        </pc:sldMkLst>
        <pc:spChg chg="add mod replST">
          <ac:chgData name="Victor DeVore" userId="b23fbdb1-5f0e-443e-bd40-7f84aba423ff" providerId="ADAL" clId="{54764FED-9569-4940-A256-C487B4593C7C}" dt="2024-03-25T18:33:49.529" v="209"/>
          <ac:spMkLst>
            <pc:docMk/>
            <pc:sldMk cId="4093935308" sldId="2600"/>
            <ac:spMk id="6" creationId="{55115E54-CC4A-10D4-5E3C-4CB018F153F6}"/>
          </ac:spMkLst>
        </pc:spChg>
        <pc:spChg chg="add mod replST">
          <ac:chgData name="Victor DeVore" userId="b23fbdb1-5f0e-443e-bd40-7f84aba423ff" providerId="ADAL" clId="{54764FED-9569-4940-A256-C487B4593C7C}" dt="2024-03-25T18:33:49.535" v="220"/>
          <ac:spMkLst>
            <pc:docMk/>
            <pc:sldMk cId="4093935308" sldId="2600"/>
            <ac:spMk id="7" creationId="{C169F4EC-50D5-853C-B59C-2E0111481A68}"/>
          </ac:spMkLst>
        </pc:spChg>
        <pc:picChg chg="add replST">
          <ac:chgData name="Victor DeVore" userId="b23fbdb1-5f0e-443e-bd40-7f84aba423ff" providerId="ADAL" clId="{54764FED-9569-4940-A256-C487B4593C7C}" dt="2024-03-25T18:33:49.520" v="197"/>
          <ac:picMkLst>
            <pc:docMk/>
            <pc:sldMk cId="4093935308" sldId="2600"/>
            <ac:picMk id="3" creationId="{A5875C1C-F515-76F7-CFCC-8B97EC50D5A7}"/>
          </ac:picMkLst>
        </pc:picChg>
        <pc:picChg chg="add replST">
          <ac:chgData name="Victor DeVore" userId="b23fbdb1-5f0e-443e-bd40-7f84aba423ff" providerId="ADAL" clId="{54764FED-9569-4940-A256-C487B4593C7C}" dt="2024-03-25T18:33:49.524" v="200"/>
          <ac:picMkLst>
            <pc:docMk/>
            <pc:sldMk cId="4093935308" sldId="2600"/>
            <ac:picMk id="5" creationId="{8F4E10A3-6718-775C-4054-0555FBC3F665}"/>
          </ac:picMkLst>
        </pc:picChg>
      </pc:sldChg>
      <pc:sldChg chg="addSp modSp add mod setBg replTag">
        <pc:chgData name="Victor DeVore" userId="b23fbdb1-5f0e-443e-bd40-7f84aba423ff" providerId="ADAL" clId="{54764FED-9569-4940-A256-C487B4593C7C}" dt="2024-03-25T18:34:31.616" v="258"/>
        <pc:sldMkLst>
          <pc:docMk/>
          <pc:sldMk cId="1401005664" sldId="2601"/>
        </pc:sldMkLst>
        <pc:spChg chg="add mod replST">
          <ac:chgData name="Victor DeVore" userId="b23fbdb1-5f0e-443e-bd40-7f84aba423ff" providerId="ADAL" clId="{54764FED-9569-4940-A256-C487B4593C7C}" dt="2024-03-25T18:34:31.608" v="243"/>
          <ac:spMkLst>
            <pc:docMk/>
            <pc:sldMk cId="1401005664" sldId="2601"/>
            <ac:spMk id="6" creationId="{AFC44BD5-20C2-DBCD-BFB3-4D44DFBFC755}"/>
          </ac:spMkLst>
        </pc:spChg>
        <pc:spChg chg="add mod replST">
          <ac:chgData name="Victor DeVore" userId="b23fbdb1-5f0e-443e-bd40-7f84aba423ff" providerId="ADAL" clId="{54764FED-9569-4940-A256-C487B4593C7C}" dt="2024-03-25T18:34:31.615" v="254"/>
          <ac:spMkLst>
            <pc:docMk/>
            <pc:sldMk cId="1401005664" sldId="2601"/>
            <ac:spMk id="7" creationId="{BC1ACEC4-D167-916C-6DE2-063F3883B4C2}"/>
          </ac:spMkLst>
        </pc:spChg>
        <pc:picChg chg="add replST">
          <ac:chgData name="Victor DeVore" userId="b23fbdb1-5f0e-443e-bd40-7f84aba423ff" providerId="ADAL" clId="{54764FED-9569-4940-A256-C487B4593C7C}" dt="2024-03-25T18:34:31.600" v="231"/>
          <ac:picMkLst>
            <pc:docMk/>
            <pc:sldMk cId="1401005664" sldId="2601"/>
            <ac:picMk id="3" creationId="{3D56AC8A-AA32-7364-FE86-3D9D40420E3B}"/>
          </ac:picMkLst>
        </pc:picChg>
        <pc:picChg chg="add replST">
          <ac:chgData name="Victor DeVore" userId="b23fbdb1-5f0e-443e-bd40-7f84aba423ff" providerId="ADAL" clId="{54764FED-9569-4940-A256-C487B4593C7C}" dt="2024-03-25T18:34:31.603" v="234"/>
          <ac:picMkLst>
            <pc:docMk/>
            <pc:sldMk cId="1401005664" sldId="2601"/>
            <ac:picMk id="5" creationId="{8D389578-D382-BFA6-0E47-51DAD4D18F9E}"/>
          </ac:picMkLst>
        </pc:picChg>
      </pc:sldChg>
    </pc:docChg>
  </pc:docChgLst>
  <pc:docChgLst>
    <pc:chgData name="Shelly Hess" userId="S::shess@sdccd.edu::91970198-aade-4655-a352-188abe61d58a" providerId="AD" clId="Web-{01D08AC9-3BC7-2924-8876-E329325F82B8}"/>
    <pc:docChg chg="modSld">
      <pc:chgData name="Shelly Hess" userId="S::shess@sdccd.edu::91970198-aade-4655-a352-188abe61d58a" providerId="AD" clId="Web-{01D08AC9-3BC7-2924-8876-E329325F82B8}" dt="2024-03-25T21:07:04.201" v="4" actId="20577"/>
      <pc:docMkLst>
        <pc:docMk/>
      </pc:docMkLst>
      <pc:sldChg chg="modSp">
        <pc:chgData name="Shelly Hess" userId="S::shess@sdccd.edu::91970198-aade-4655-a352-188abe61d58a" providerId="AD" clId="Web-{01D08AC9-3BC7-2924-8876-E329325F82B8}" dt="2024-03-25T21:07:04.201" v="4" actId="20577"/>
        <pc:sldMkLst>
          <pc:docMk/>
          <pc:sldMk cId="2415002632" sldId="2533"/>
        </pc:sldMkLst>
        <pc:spChg chg="mod">
          <ac:chgData name="Shelly Hess" userId="S::shess@sdccd.edu::91970198-aade-4655-a352-188abe61d58a" providerId="AD" clId="Web-{01D08AC9-3BC7-2924-8876-E329325F82B8}" dt="2024-03-25T21:07:04.201" v="4" actId="20577"/>
          <ac:spMkLst>
            <pc:docMk/>
            <pc:sldMk cId="2415002632" sldId="2533"/>
            <ac:spMk id="15" creationId="{BD5253D3-376F-F247-863E-0A946AC774A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3/25/2024</a:t>
            </a:fld>
            <a:endParaRPr lang="en-US"/>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3249664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Get sample letter to show</a:t>
            </a:r>
          </a:p>
        </p:txBody>
      </p:sp>
      <p:sp>
        <p:nvSpPr>
          <p:cNvPr id="4" name="Slide Number Placeholder 3"/>
          <p:cNvSpPr>
            <a:spLocks noGrp="1"/>
          </p:cNvSpPr>
          <p:nvPr>
            <p:ph type="sldNum" sz="quarter" idx="5"/>
          </p:nvPr>
        </p:nvSpPr>
        <p:spPr/>
        <p:txBody>
          <a:bodyPr/>
          <a:lstStyle/>
          <a:p>
            <a:fld id="{5DF44E4A-97E4-48D0-A1AF-78FF49AF653F}" type="slidenum">
              <a:rPr lang="en-US" smtClean="0"/>
              <a:t>27</a:t>
            </a:fld>
            <a:endParaRPr lang="en-US"/>
          </a:p>
        </p:txBody>
      </p:sp>
    </p:spTree>
    <p:extLst>
      <p:ext uri="{BB962C8B-B14F-4D97-AF65-F5344CB8AC3E}">
        <p14:creationId xmlns:p14="http://schemas.microsoft.com/office/powerpoint/2010/main" val="18698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Get sample letter to show</a:t>
            </a:r>
          </a:p>
        </p:txBody>
      </p:sp>
      <p:sp>
        <p:nvSpPr>
          <p:cNvPr id="4" name="Slide Number Placeholder 3"/>
          <p:cNvSpPr>
            <a:spLocks noGrp="1"/>
          </p:cNvSpPr>
          <p:nvPr>
            <p:ph type="sldNum" sz="quarter" idx="5"/>
          </p:nvPr>
        </p:nvSpPr>
        <p:spPr/>
        <p:txBody>
          <a:bodyPr/>
          <a:lstStyle/>
          <a:p>
            <a:fld id="{5DF44E4A-97E4-48D0-A1AF-78FF49AF653F}" type="slidenum">
              <a:rPr lang="en-US" smtClean="0"/>
              <a:t>28</a:t>
            </a:fld>
            <a:endParaRPr lang="en-US"/>
          </a:p>
        </p:txBody>
      </p:sp>
    </p:spTree>
    <p:extLst>
      <p:ext uri="{BB962C8B-B14F-4D97-AF65-F5344CB8AC3E}">
        <p14:creationId xmlns:p14="http://schemas.microsoft.com/office/powerpoint/2010/main" val="4053524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Get sample letter to show</a:t>
            </a:r>
          </a:p>
        </p:txBody>
      </p:sp>
      <p:sp>
        <p:nvSpPr>
          <p:cNvPr id="4" name="Slide Number Placeholder 3"/>
          <p:cNvSpPr>
            <a:spLocks noGrp="1"/>
          </p:cNvSpPr>
          <p:nvPr>
            <p:ph type="sldNum" sz="quarter" idx="5"/>
          </p:nvPr>
        </p:nvSpPr>
        <p:spPr/>
        <p:txBody>
          <a:bodyPr/>
          <a:lstStyle/>
          <a:p>
            <a:fld id="{5DF44E4A-97E4-48D0-A1AF-78FF49AF653F}" type="slidenum">
              <a:rPr lang="en-US" smtClean="0"/>
              <a:t>29</a:t>
            </a:fld>
            <a:endParaRPr lang="en-US"/>
          </a:p>
        </p:txBody>
      </p:sp>
    </p:spTree>
    <p:extLst>
      <p:ext uri="{BB962C8B-B14F-4D97-AF65-F5344CB8AC3E}">
        <p14:creationId xmlns:p14="http://schemas.microsoft.com/office/powerpoint/2010/main" val="33619686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1BDC66-08F6-C202-9818-B90C91A88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6BF891-129C-22A0-CB3A-18136AE7B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A7832A-468A-A2BA-FB5B-AAB40F7886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E3D4A5B-7A1D-0D38-BD56-AC4400F88D4D}"/>
              </a:ext>
            </a:extLst>
          </p:cNvPr>
          <p:cNvSpPr>
            <a:spLocks noGrp="1"/>
          </p:cNvSpPr>
          <p:nvPr>
            <p:ph type="sldNum" sz="quarter" idx="10"/>
          </p:nvPr>
        </p:nvSpPr>
        <p:spPr/>
        <p:txBody>
          <a:bodyPr/>
          <a:lstStyle/>
          <a:p>
            <a:fld id="{3CFA0038-7055-434C-B6C4-B8C69565C600}" type="slidenum">
              <a:rPr lang="en-US" smtClean="0"/>
              <a:t>30</a:t>
            </a:fld>
            <a:endParaRPr lang="en-US"/>
          </a:p>
        </p:txBody>
      </p:sp>
    </p:spTree>
    <p:extLst>
      <p:ext uri="{BB962C8B-B14F-4D97-AF65-F5344CB8AC3E}">
        <p14:creationId xmlns:p14="http://schemas.microsoft.com/office/powerpoint/2010/main" val="550897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Admission to Registration</a:t>
            </a:r>
            <a:endParaRPr lang="en-US"/>
          </a:p>
          <a:p>
            <a:pPr>
              <a:buFont typeface="Arial" panose="020B0604020202020204" pitchFamily="34" charset="0"/>
              <a:buChar char="•"/>
            </a:pPr>
            <a:r>
              <a:rPr lang="en-US"/>
              <a:t>Application Process</a:t>
            </a:r>
          </a:p>
          <a:p>
            <a:pPr marL="742950" lvl="1" indent="-285750">
              <a:buFont typeface="Arial" panose="020B0604020202020204" pitchFamily="34" charset="0"/>
              <a:buChar char="•"/>
            </a:pPr>
            <a:r>
              <a:rPr lang="en-US"/>
              <a:t>Selection Process and Criteria</a:t>
            </a:r>
          </a:p>
          <a:p>
            <a:pPr marL="742950" lvl="1" indent="-285750">
              <a:buFont typeface="Arial" panose="020B0604020202020204" pitchFamily="34" charset="0"/>
              <a:buChar char="•"/>
            </a:pPr>
            <a:r>
              <a:rPr lang="en-US"/>
              <a:t>Cohort Model?</a:t>
            </a:r>
          </a:p>
          <a:p>
            <a:pPr marL="742950" lvl="1" indent="-285750">
              <a:buFont typeface="Arial" panose="020B0604020202020204" pitchFamily="34" charset="0"/>
              <a:buChar char="•"/>
            </a:pPr>
            <a:r>
              <a:rPr lang="en-US"/>
              <a:t>Application deadlines:</a:t>
            </a:r>
          </a:p>
          <a:p>
            <a:pPr marL="1143000" lvl="2" indent="-228600">
              <a:buFont typeface="Arial" panose="020B0604020202020204" pitchFamily="34" charset="0"/>
              <a:buChar char="•"/>
            </a:pPr>
            <a:r>
              <a:rPr lang="en-US"/>
              <a:t>Applications Due</a:t>
            </a:r>
          </a:p>
          <a:p>
            <a:pPr marL="1143000" lvl="2" indent="-228600">
              <a:buFont typeface="Arial" panose="020B0604020202020204" pitchFamily="34" charset="0"/>
              <a:buChar char="•"/>
            </a:pPr>
            <a:r>
              <a:rPr lang="en-US"/>
              <a:t>Review application window</a:t>
            </a:r>
          </a:p>
          <a:p>
            <a:pPr marL="1143000" lvl="2" indent="-228600">
              <a:buFont typeface="Arial" panose="020B0604020202020204" pitchFamily="34" charset="0"/>
              <a:buChar char="•"/>
            </a:pPr>
            <a:r>
              <a:rPr lang="en-US"/>
              <a:t>Send offer letters</a:t>
            </a:r>
          </a:p>
          <a:p>
            <a:pPr marL="1143000" lvl="2" indent="-228600">
              <a:buFont typeface="Arial" panose="020B0604020202020204" pitchFamily="34" charset="0"/>
              <a:buChar char="•"/>
            </a:pPr>
            <a:r>
              <a:rPr lang="en-US"/>
              <a:t>Deadline to accept</a:t>
            </a:r>
          </a:p>
          <a:p>
            <a:pPr marL="1143000" lvl="2" indent="-228600">
              <a:buFont typeface="Arial" panose="020B0604020202020204" pitchFamily="34" charset="0"/>
              <a:buChar char="•"/>
            </a:pPr>
            <a:r>
              <a:rPr lang="en-US"/>
              <a:t>Official Transcripts (for transfer students)</a:t>
            </a:r>
          </a:p>
          <a:p>
            <a:pPr>
              <a:buFont typeface="Arial" panose="020B0604020202020204" pitchFamily="34" charset="0"/>
              <a:buChar char="•"/>
            </a:pPr>
            <a:r>
              <a:rPr lang="en-US"/>
              <a:t>Registration: Enrolling Students</a:t>
            </a:r>
          </a:p>
          <a:p>
            <a:pPr marL="742950" lvl="1" indent="-285750">
              <a:buFont typeface="Arial" panose="020B0604020202020204" pitchFamily="34" charset="0"/>
              <a:buChar char="•"/>
            </a:pPr>
            <a:r>
              <a:rPr lang="en-US"/>
              <a:t>Restrict upper division classes to those in the appropriate Baccalaureate program.</a:t>
            </a:r>
          </a:p>
          <a:p>
            <a:pPr>
              <a:buFont typeface="Arial" panose="020B0604020202020204" pitchFamily="34" charset="0"/>
              <a:buChar char="•"/>
            </a:pPr>
            <a:r>
              <a:rPr lang="en-US"/>
              <a:t>Readmission</a:t>
            </a:r>
          </a:p>
          <a:p>
            <a:r>
              <a:rPr lang="en-US"/>
              <a:t>Promising Application and Selection Practices to remove biases in admission criteria: provide clear, transparent application and selection process; send out acceptance letters--include clear instructions for students to respond;</a:t>
            </a:r>
          </a:p>
          <a:p>
            <a:r>
              <a:rPr lang="en-US" b="1"/>
              <a:t>Cohort Considerations</a:t>
            </a:r>
            <a:endParaRPr lang="en-US"/>
          </a:p>
          <a:p>
            <a:pPr>
              <a:buFont typeface="Arial" panose="020B0604020202020204" pitchFamily="34" charset="0"/>
              <a:buChar char="•"/>
            </a:pPr>
            <a:r>
              <a:rPr lang="en-US"/>
              <a:t>Unforeseen student issues that may cause a delay in program completion</a:t>
            </a:r>
          </a:p>
          <a:p>
            <a:pPr>
              <a:buFont typeface="Arial" panose="020B0604020202020204" pitchFamily="34" charset="0"/>
              <a:buChar char="•"/>
            </a:pPr>
            <a:r>
              <a:rPr lang="en-US"/>
              <a:t>Students do not pass a class or need to drop</a:t>
            </a:r>
          </a:p>
          <a:p>
            <a:r>
              <a:rPr lang="en-US"/>
              <a:t>Benefits of Cohorts: facilitates collaborate and engagement for students; provides support for students; promotes structure; and promotes networking opportunities. </a:t>
            </a:r>
          </a:p>
          <a:p>
            <a:r>
              <a:rPr lang="en-US"/>
              <a:t> </a:t>
            </a:r>
          </a:p>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31</a:t>
            </a:fld>
            <a:endParaRPr lang="en-US"/>
          </a:p>
        </p:txBody>
      </p:sp>
    </p:spTree>
    <p:extLst>
      <p:ext uri="{BB962C8B-B14F-4D97-AF65-F5344CB8AC3E}">
        <p14:creationId xmlns:p14="http://schemas.microsoft.com/office/powerpoint/2010/main" val="35784125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60825-15AC-EE16-B730-D4F06E575F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5B3F2C-29C6-2F82-8125-F809EBD8A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431287-F975-6430-F8FB-D0FF461676A5}"/>
              </a:ext>
            </a:extLst>
          </p:cNvPr>
          <p:cNvSpPr>
            <a:spLocks noGrp="1"/>
          </p:cNvSpPr>
          <p:nvPr>
            <p:ph type="body" idx="1"/>
          </p:nvPr>
        </p:nvSpPr>
        <p:spPr/>
        <p:txBody>
          <a:bodyPr/>
          <a:lstStyle/>
          <a:p>
            <a:r>
              <a:rPr lang="en-US" b="1"/>
              <a:t>Admission to Registration</a:t>
            </a:r>
            <a:endParaRPr lang="en-US"/>
          </a:p>
          <a:p>
            <a:pPr>
              <a:buFont typeface="Arial" panose="020B0604020202020204" pitchFamily="34" charset="0"/>
              <a:buChar char="•"/>
            </a:pPr>
            <a:r>
              <a:rPr lang="en-US"/>
              <a:t>Application Process</a:t>
            </a:r>
          </a:p>
          <a:p>
            <a:pPr marL="742950" lvl="1" indent="-285750">
              <a:buFont typeface="Arial" panose="020B0604020202020204" pitchFamily="34" charset="0"/>
              <a:buChar char="•"/>
            </a:pPr>
            <a:r>
              <a:rPr lang="en-US"/>
              <a:t>Selection Process and Criteria</a:t>
            </a:r>
          </a:p>
          <a:p>
            <a:pPr marL="742950" lvl="1" indent="-285750">
              <a:buFont typeface="Arial" panose="020B0604020202020204" pitchFamily="34" charset="0"/>
              <a:buChar char="•"/>
            </a:pPr>
            <a:r>
              <a:rPr lang="en-US"/>
              <a:t>Cohort Model?</a:t>
            </a:r>
          </a:p>
          <a:p>
            <a:pPr marL="742950" lvl="1" indent="-285750">
              <a:buFont typeface="Arial" panose="020B0604020202020204" pitchFamily="34" charset="0"/>
              <a:buChar char="•"/>
            </a:pPr>
            <a:r>
              <a:rPr lang="en-US"/>
              <a:t>Application deadlines:</a:t>
            </a:r>
          </a:p>
          <a:p>
            <a:pPr marL="1143000" lvl="2" indent="-228600">
              <a:buFont typeface="Arial" panose="020B0604020202020204" pitchFamily="34" charset="0"/>
              <a:buChar char="•"/>
            </a:pPr>
            <a:r>
              <a:rPr lang="en-US"/>
              <a:t>Applications Due</a:t>
            </a:r>
          </a:p>
          <a:p>
            <a:pPr marL="1143000" lvl="2" indent="-228600">
              <a:buFont typeface="Arial" panose="020B0604020202020204" pitchFamily="34" charset="0"/>
              <a:buChar char="•"/>
            </a:pPr>
            <a:r>
              <a:rPr lang="en-US"/>
              <a:t>Review application window</a:t>
            </a:r>
          </a:p>
          <a:p>
            <a:pPr marL="1143000" lvl="2" indent="-228600">
              <a:buFont typeface="Arial" panose="020B0604020202020204" pitchFamily="34" charset="0"/>
              <a:buChar char="•"/>
            </a:pPr>
            <a:r>
              <a:rPr lang="en-US"/>
              <a:t>Send offer letters</a:t>
            </a:r>
          </a:p>
          <a:p>
            <a:pPr marL="1143000" lvl="2" indent="-228600">
              <a:buFont typeface="Arial" panose="020B0604020202020204" pitchFamily="34" charset="0"/>
              <a:buChar char="•"/>
            </a:pPr>
            <a:r>
              <a:rPr lang="en-US"/>
              <a:t>Deadline to accept</a:t>
            </a:r>
          </a:p>
          <a:p>
            <a:pPr marL="1143000" lvl="2" indent="-228600">
              <a:buFont typeface="Arial" panose="020B0604020202020204" pitchFamily="34" charset="0"/>
              <a:buChar char="•"/>
            </a:pPr>
            <a:r>
              <a:rPr lang="en-US"/>
              <a:t>Official Transcripts (for transfer students)</a:t>
            </a:r>
          </a:p>
          <a:p>
            <a:pPr>
              <a:buFont typeface="Arial" panose="020B0604020202020204" pitchFamily="34" charset="0"/>
              <a:buChar char="•"/>
            </a:pPr>
            <a:r>
              <a:rPr lang="en-US"/>
              <a:t>Registration: Enrolling Students</a:t>
            </a:r>
          </a:p>
          <a:p>
            <a:pPr marL="742950" lvl="1" indent="-285750">
              <a:buFont typeface="Arial" panose="020B0604020202020204" pitchFamily="34" charset="0"/>
              <a:buChar char="•"/>
            </a:pPr>
            <a:r>
              <a:rPr lang="en-US"/>
              <a:t>Restrict upper division classes to those in the appropriate Baccalaureate program.</a:t>
            </a:r>
          </a:p>
          <a:p>
            <a:pPr>
              <a:buFont typeface="Arial" panose="020B0604020202020204" pitchFamily="34" charset="0"/>
              <a:buChar char="•"/>
            </a:pPr>
            <a:r>
              <a:rPr lang="en-US"/>
              <a:t>Readmission</a:t>
            </a:r>
          </a:p>
          <a:p>
            <a:r>
              <a:rPr lang="en-US"/>
              <a:t>Promising Application and Selection Practices to remove biases in admission criteria: provide clear, transparent application and selection process; send out acceptance letters--include clear instructions for students to respond;</a:t>
            </a:r>
          </a:p>
          <a:p>
            <a:r>
              <a:rPr lang="en-US" b="1"/>
              <a:t>Cohort Considerations</a:t>
            </a:r>
            <a:endParaRPr lang="en-US"/>
          </a:p>
          <a:p>
            <a:pPr>
              <a:buFont typeface="Arial" panose="020B0604020202020204" pitchFamily="34" charset="0"/>
              <a:buChar char="•"/>
            </a:pPr>
            <a:r>
              <a:rPr lang="en-US"/>
              <a:t>Unforeseen student issues that may cause a delay in program completion</a:t>
            </a:r>
          </a:p>
          <a:p>
            <a:pPr>
              <a:buFont typeface="Arial" panose="020B0604020202020204" pitchFamily="34" charset="0"/>
              <a:buChar char="•"/>
            </a:pPr>
            <a:r>
              <a:rPr lang="en-US"/>
              <a:t>Students do not pass a class or need to drop</a:t>
            </a:r>
          </a:p>
          <a:p>
            <a:r>
              <a:rPr lang="en-US"/>
              <a:t>Benefits of Cohorts: facilitates collaborate and engagement for students; provides support for students; promotes structure; and promotes networking opportunities. </a:t>
            </a:r>
          </a:p>
          <a:p>
            <a:r>
              <a:rPr lang="en-US"/>
              <a:t> </a:t>
            </a:r>
          </a:p>
          <a:p>
            <a:endParaRPr lang="en-US"/>
          </a:p>
        </p:txBody>
      </p:sp>
      <p:sp>
        <p:nvSpPr>
          <p:cNvPr id="4" name="Slide Number Placeholder 3">
            <a:extLst>
              <a:ext uri="{FF2B5EF4-FFF2-40B4-BE49-F238E27FC236}">
                <a16:creationId xmlns:a16="http://schemas.microsoft.com/office/drawing/2014/main" id="{E2967053-0029-7A55-B45C-BA54EAFF61C4}"/>
              </a:ext>
            </a:extLst>
          </p:cNvPr>
          <p:cNvSpPr>
            <a:spLocks noGrp="1"/>
          </p:cNvSpPr>
          <p:nvPr>
            <p:ph type="sldNum" sz="quarter" idx="10"/>
          </p:nvPr>
        </p:nvSpPr>
        <p:spPr/>
        <p:txBody>
          <a:bodyPr/>
          <a:lstStyle/>
          <a:p>
            <a:fld id="{3CFA0038-7055-434C-B6C4-B8C69565C600}" type="slidenum">
              <a:rPr lang="en-US" smtClean="0"/>
              <a:t>32</a:t>
            </a:fld>
            <a:endParaRPr lang="en-US"/>
          </a:p>
        </p:txBody>
      </p:sp>
    </p:spTree>
    <p:extLst>
      <p:ext uri="{BB962C8B-B14F-4D97-AF65-F5344CB8AC3E}">
        <p14:creationId xmlns:p14="http://schemas.microsoft.com/office/powerpoint/2010/main" val="1937711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u="none" strike="noStrike">
                <a:solidFill>
                  <a:srgbClr val="172B4D"/>
                </a:solidFill>
                <a:effectLst/>
                <a:latin typeface="-apple-system"/>
              </a:rPr>
              <a:t>May need to assist two-year students who are admitted to Baccalaureate Degree Program in their first year, with accessing specific general education classes to ensure they remain on track to complete lower division requirements in two years.</a:t>
            </a:r>
          </a:p>
          <a:p>
            <a:pPr algn="l">
              <a:buFont typeface="Arial" panose="020B0604020202020204" pitchFamily="34" charset="0"/>
              <a:buChar char="•"/>
            </a:pPr>
            <a:r>
              <a:rPr lang="en-US" b="0" i="0" u="none" strike="noStrike">
                <a:solidFill>
                  <a:srgbClr val="172B4D"/>
                </a:solidFill>
                <a:effectLst/>
                <a:latin typeface="-apple-system"/>
              </a:rPr>
              <a:t>Recommendation that counselors have familiarity with the corresponding associate degree program tied to the baccalaureate degree.</a:t>
            </a:r>
          </a:p>
          <a:p>
            <a:pPr algn="l">
              <a:buFont typeface="Arial" panose="020B0604020202020204" pitchFamily="34" charset="0"/>
              <a:buChar char="•"/>
            </a:pPr>
            <a:r>
              <a:rPr lang="en-US" b="0" i="0" u="none" strike="noStrike">
                <a:solidFill>
                  <a:srgbClr val="172B4D"/>
                </a:solidFill>
                <a:effectLst/>
                <a:latin typeface="-apple-system"/>
              </a:rPr>
              <a:t>Look at use of faculty mentors</a:t>
            </a:r>
          </a:p>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33</a:t>
            </a:fld>
            <a:endParaRPr lang="en-US"/>
          </a:p>
        </p:txBody>
      </p:sp>
    </p:spTree>
    <p:extLst>
      <p:ext uri="{BB962C8B-B14F-4D97-AF65-F5344CB8AC3E}">
        <p14:creationId xmlns:p14="http://schemas.microsoft.com/office/powerpoint/2010/main" val="184135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34</a:t>
            </a:fld>
            <a:endParaRPr lang="en-US"/>
          </a:p>
        </p:txBody>
      </p:sp>
    </p:spTree>
    <p:extLst>
      <p:ext uri="{BB962C8B-B14F-4D97-AF65-F5344CB8AC3E}">
        <p14:creationId xmlns:p14="http://schemas.microsoft.com/office/powerpoint/2010/main" val="2156593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35</a:t>
            </a:fld>
            <a:endParaRPr lang="en-US"/>
          </a:p>
        </p:txBody>
      </p:sp>
    </p:spTree>
    <p:extLst>
      <p:ext uri="{BB962C8B-B14F-4D97-AF65-F5344CB8AC3E}">
        <p14:creationId xmlns:p14="http://schemas.microsoft.com/office/powerpoint/2010/main" val="32274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36</a:t>
            </a:fld>
            <a:endParaRPr lang="en-US"/>
          </a:p>
        </p:txBody>
      </p:sp>
    </p:spTree>
    <p:extLst>
      <p:ext uri="{BB962C8B-B14F-4D97-AF65-F5344CB8AC3E}">
        <p14:creationId xmlns:p14="http://schemas.microsoft.com/office/powerpoint/2010/main" val="2828337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4</a:t>
            </a:fld>
            <a:endParaRPr lang="en-US"/>
          </a:p>
        </p:txBody>
      </p:sp>
    </p:spTree>
    <p:extLst>
      <p:ext uri="{BB962C8B-B14F-4D97-AF65-F5344CB8AC3E}">
        <p14:creationId xmlns:p14="http://schemas.microsoft.com/office/powerpoint/2010/main" val="13900017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en-US"/>
          </a:p>
        </p:txBody>
      </p:sp>
    </p:spTree>
    <p:extLst>
      <p:ext uri="{BB962C8B-B14F-4D97-AF65-F5344CB8AC3E}">
        <p14:creationId xmlns:p14="http://schemas.microsoft.com/office/powerpoint/2010/main" val="2276212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5</a:t>
            </a:fld>
            <a:endParaRPr lang="en-US"/>
          </a:p>
        </p:txBody>
      </p:sp>
    </p:spTree>
    <p:extLst>
      <p:ext uri="{BB962C8B-B14F-4D97-AF65-F5344CB8AC3E}">
        <p14:creationId xmlns:p14="http://schemas.microsoft.com/office/powerpoint/2010/main" val="794987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17</a:t>
            </a:fld>
            <a:endParaRPr lang="en-US"/>
          </a:p>
        </p:txBody>
      </p:sp>
    </p:spTree>
    <p:extLst>
      <p:ext uri="{BB962C8B-B14F-4D97-AF65-F5344CB8AC3E}">
        <p14:creationId xmlns:p14="http://schemas.microsoft.com/office/powerpoint/2010/main" val="3776527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Admission to Registration</a:t>
            </a:r>
            <a:endParaRPr lang="en-US"/>
          </a:p>
          <a:p>
            <a:pPr>
              <a:buFont typeface="Arial" panose="020B0604020202020204" pitchFamily="34" charset="0"/>
              <a:buChar char="•"/>
            </a:pPr>
            <a:r>
              <a:rPr lang="en-US"/>
              <a:t>Application Process</a:t>
            </a:r>
          </a:p>
          <a:p>
            <a:pPr marL="742950" lvl="1" indent="-285750">
              <a:buFont typeface="Arial" panose="020B0604020202020204" pitchFamily="34" charset="0"/>
              <a:buChar char="•"/>
            </a:pPr>
            <a:r>
              <a:rPr lang="en-US"/>
              <a:t>Selection Process and Criteria</a:t>
            </a:r>
          </a:p>
          <a:p>
            <a:r>
              <a:rPr lang="en-US" b="1"/>
              <a:t>Admission Process</a:t>
            </a:r>
            <a:endParaRPr lang="en-US"/>
          </a:p>
          <a:p>
            <a:r>
              <a:rPr lang="en-US" b="1" u="sng"/>
              <a:t>Track 1</a:t>
            </a:r>
            <a:r>
              <a:rPr lang="en-US"/>
              <a:t> – Students Entering Baccalaureate Program</a:t>
            </a:r>
          </a:p>
          <a:p>
            <a:r>
              <a:rPr lang="en-US"/>
              <a:t> </a:t>
            </a:r>
          </a:p>
          <a:p>
            <a:r>
              <a:rPr lang="en-US" b="1" u="sng"/>
              <a:t>Track 2</a:t>
            </a:r>
            <a:r>
              <a:rPr lang="en-US"/>
              <a:t> – Students Entering As Juniors</a:t>
            </a:r>
          </a:p>
          <a:p>
            <a:r>
              <a:rPr lang="en-US"/>
              <a:t>A.    </a:t>
            </a:r>
            <a:r>
              <a:rPr lang="en-US" u="sng"/>
              <a:t>First Tier</a:t>
            </a:r>
            <a:endParaRPr lang="en-US"/>
          </a:p>
          <a:p>
            <a:r>
              <a:rPr lang="en-US"/>
              <a:t> </a:t>
            </a:r>
          </a:p>
          <a:p>
            <a:r>
              <a:rPr lang="en-US"/>
              <a:t>B.    </a:t>
            </a:r>
            <a:r>
              <a:rPr lang="en-US" u="sng"/>
              <a:t>Second Tier</a:t>
            </a:r>
            <a:endParaRPr lang="en-US"/>
          </a:p>
          <a:p>
            <a:r>
              <a:rPr lang="en-US" b="1"/>
              <a:t>Selection Criteria</a:t>
            </a:r>
            <a:endParaRPr lang="en-US"/>
          </a:p>
          <a:p>
            <a:r>
              <a:rPr lang="en-US"/>
              <a:t>Overall G.P.A 2.0 and 3.0 G.P.A. </a:t>
            </a:r>
          </a:p>
          <a:p>
            <a:r>
              <a:rPr lang="en-US"/>
              <a:t>Complete Application for Admission including</a:t>
            </a:r>
          </a:p>
          <a:p>
            <a:r>
              <a:rPr lang="en-US" b="1"/>
              <a:t> </a:t>
            </a:r>
            <a:endParaRPr lang="en-US"/>
          </a:p>
          <a:p>
            <a:r>
              <a:rPr lang="en-US" i="1"/>
              <a:t>*Incomplete applications will not be accepted.</a:t>
            </a:r>
            <a:endParaRPr lang="en-US"/>
          </a:p>
          <a:p>
            <a:r>
              <a:rPr lang="en-US" i="1"/>
              <a:t> </a:t>
            </a:r>
            <a:r>
              <a:rPr lang="en-US"/>
              <a:t>Official Transcripts</a:t>
            </a:r>
          </a:p>
          <a:p>
            <a:r>
              <a:rPr lang="en-US"/>
              <a:t> Students who meet the initial screening criteria will be invited to an interview that includes a written exercise.</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r>
              <a:rPr lang="en-US"/>
              <a:t>Application deadlines:</a:t>
            </a:r>
          </a:p>
          <a:p>
            <a:pPr marL="1143000" lvl="2" indent="-228600">
              <a:buFont typeface="Arial" panose="020B0604020202020204" pitchFamily="34" charset="0"/>
              <a:buChar char="•"/>
            </a:pPr>
            <a:r>
              <a:rPr lang="en-US"/>
              <a:t>Applications Due</a:t>
            </a:r>
          </a:p>
          <a:p>
            <a:pPr marL="1143000" lvl="2" indent="-228600">
              <a:buFont typeface="Arial" panose="020B0604020202020204" pitchFamily="34" charset="0"/>
              <a:buChar char="•"/>
            </a:pPr>
            <a:r>
              <a:rPr lang="en-US"/>
              <a:t>Review application window</a:t>
            </a:r>
          </a:p>
          <a:p>
            <a:pPr marL="1143000" lvl="2" indent="-228600">
              <a:buFont typeface="Arial" panose="020B0604020202020204" pitchFamily="34" charset="0"/>
              <a:buChar char="•"/>
            </a:pPr>
            <a:r>
              <a:rPr lang="en-US"/>
              <a:t>Send offer letters</a:t>
            </a:r>
          </a:p>
          <a:p>
            <a:pPr marL="1143000" lvl="2" indent="-228600">
              <a:buFont typeface="Arial" panose="020B0604020202020204" pitchFamily="34" charset="0"/>
              <a:buChar char="•"/>
            </a:pPr>
            <a:r>
              <a:rPr lang="en-US"/>
              <a:t>Deadline to accept</a:t>
            </a:r>
          </a:p>
          <a:p>
            <a:pPr marL="1143000" lvl="2" indent="-228600">
              <a:buFont typeface="Arial" panose="020B0604020202020204" pitchFamily="34" charset="0"/>
              <a:buChar char="•"/>
            </a:pPr>
            <a:r>
              <a:rPr lang="en-US"/>
              <a:t>Official Transcripts (for transfer students)</a:t>
            </a:r>
          </a:p>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22</a:t>
            </a:fld>
            <a:endParaRPr lang="en-US"/>
          </a:p>
        </p:txBody>
      </p:sp>
    </p:spTree>
    <p:extLst>
      <p:ext uri="{BB962C8B-B14F-4D97-AF65-F5344CB8AC3E}">
        <p14:creationId xmlns:p14="http://schemas.microsoft.com/office/powerpoint/2010/main" val="1228206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Admission to Registration</a:t>
            </a:r>
            <a:endParaRPr lang="en-US"/>
          </a:p>
          <a:p>
            <a:pPr>
              <a:buFont typeface="Arial" panose="020B0604020202020204" pitchFamily="34" charset="0"/>
              <a:buChar char="•"/>
            </a:pPr>
            <a:r>
              <a:rPr lang="en-US"/>
              <a:t>Application Process</a:t>
            </a:r>
          </a:p>
          <a:p>
            <a:pPr marL="742950" lvl="1" indent="-285750">
              <a:buFont typeface="Arial" panose="020B0604020202020204" pitchFamily="34" charset="0"/>
              <a:buChar char="•"/>
            </a:pPr>
            <a:r>
              <a:rPr lang="en-US"/>
              <a:t>Selection Process and Criteria</a:t>
            </a:r>
          </a:p>
          <a:p>
            <a:r>
              <a:rPr lang="en-US" b="1"/>
              <a:t>Admission Process</a:t>
            </a:r>
            <a:endParaRPr lang="en-US"/>
          </a:p>
          <a:p>
            <a:r>
              <a:rPr lang="en-US" b="1" u="sng"/>
              <a:t>Track 1</a:t>
            </a:r>
            <a:r>
              <a:rPr lang="en-US"/>
              <a:t> – Students Entering Baccalaureate Program</a:t>
            </a:r>
          </a:p>
          <a:p>
            <a:r>
              <a:rPr lang="en-US"/>
              <a:t> </a:t>
            </a:r>
          </a:p>
          <a:p>
            <a:r>
              <a:rPr lang="en-US" b="1" u="sng"/>
              <a:t>Track 2</a:t>
            </a:r>
            <a:r>
              <a:rPr lang="en-US"/>
              <a:t> – Students Entering As Juniors</a:t>
            </a:r>
          </a:p>
          <a:p>
            <a:r>
              <a:rPr lang="en-US"/>
              <a:t>A.    </a:t>
            </a:r>
            <a:r>
              <a:rPr lang="en-US" u="sng"/>
              <a:t>First Tier</a:t>
            </a:r>
            <a:endParaRPr lang="en-US"/>
          </a:p>
          <a:p>
            <a:r>
              <a:rPr lang="en-US"/>
              <a:t> </a:t>
            </a:r>
          </a:p>
          <a:p>
            <a:r>
              <a:rPr lang="en-US"/>
              <a:t>B.    </a:t>
            </a:r>
            <a:r>
              <a:rPr lang="en-US" u="sng"/>
              <a:t>Second Tier</a:t>
            </a:r>
            <a:endParaRPr lang="en-US"/>
          </a:p>
          <a:p>
            <a:r>
              <a:rPr lang="en-US" b="1"/>
              <a:t>Selection Criteria</a:t>
            </a:r>
            <a:endParaRPr lang="en-US"/>
          </a:p>
          <a:p>
            <a:r>
              <a:rPr lang="en-US"/>
              <a:t>Overall G.P.A 2.0 and 3.0 G.P.A. </a:t>
            </a:r>
          </a:p>
          <a:p>
            <a:r>
              <a:rPr lang="en-US"/>
              <a:t>Complete Application for Admission including</a:t>
            </a:r>
          </a:p>
          <a:p>
            <a:r>
              <a:rPr lang="en-US" b="1"/>
              <a:t> </a:t>
            </a:r>
            <a:endParaRPr lang="en-US"/>
          </a:p>
          <a:p>
            <a:r>
              <a:rPr lang="en-US" i="1"/>
              <a:t>*Incomplete applications will not be accepted.</a:t>
            </a:r>
            <a:endParaRPr lang="en-US"/>
          </a:p>
          <a:p>
            <a:r>
              <a:rPr lang="en-US" i="1"/>
              <a:t> </a:t>
            </a:r>
            <a:r>
              <a:rPr lang="en-US"/>
              <a:t>Official Transcripts</a:t>
            </a:r>
          </a:p>
          <a:p>
            <a:r>
              <a:rPr lang="en-US"/>
              <a:t> Students who meet the initial screening criteria will be invited to an interview that includes a written exercise.</a:t>
            </a:r>
          </a:p>
          <a:p>
            <a:pPr marL="742950" lvl="1" indent="-285750">
              <a:buFont typeface="Arial" panose="020B0604020202020204" pitchFamily="34" charset="0"/>
              <a:buChar char="•"/>
            </a:pPr>
            <a:endParaRPr lang="en-US"/>
          </a:p>
          <a:p>
            <a:pPr marL="742950" lvl="1" indent="-285750">
              <a:buFont typeface="Arial" panose="020B0604020202020204" pitchFamily="34" charset="0"/>
              <a:buChar char="•"/>
            </a:pPr>
            <a:r>
              <a:rPr lang="en-US"/>
              <a:t>Application deadlines:</a:t>
            </a:r>
          </a:p>
          <a:p>
            <a:pPr marL="1143000" lvl="2" indent="-228600">
              <a:buFont typeface="Arial" panose="020B0604020202020204" pitchFamily="34" charset="0"/>
              <a:buChar char="•"/>
            </a:pPr>
            <a:r>
              <a:rPr lang="en-US"/>
              <a:t>Applications Due</a:t>
            </a:r>
          </a:p>
          <a:p>
            <a:pPr marL="1143000" lvl="2" indent="-228600">
              <a:buFont typeface="Arial" panose="020B0604020202020204" pitchFamily="34" charset="0"/>
              <a:buChar char="•"/>
            </a:pPr>
            <a:r>
              <a:rPr lang="en-US"/>
              <a:t>Review application window</a:t>
            </a:r>
          </a:p>
          <a:p>
            <a:pPr marL="1143000" lvl="2" indent="-228600">
              <a:buFont typeface="Arial" panose="020B0604020202020204" pitchFamily="34" charset="0"/>
              <a:buChar char="•"/>
            </a:pPr>
            <a:r>
              <a:rPr lang="en-US"/>
              <a:t>Send offer letters</a:t>
            </a:r>
          </a:p>
          <a:p>
            <a:pPr marL="1143000" lvl="2" indent="-228600">
              <a:buFont typeface="Arial" panose="020B0604020202020204" pitchFamily="34" charset="0"/>
              <a:buChar char="•"/>
            </a:pPr>
            <a:r>
              <a:rPr lang="en-US"/>
              <a:t>Deadline to accept</a:t>
            </a:r>
          </a:p>
          <a:p>
            <a:pPr marL="1143000" lvl="2" indent="-228600">
              <a:buFont typeface="Arial" panose="020B0604020202020204" pitchFamily="34" charset="0"/>
              <a:buChar char="•"/>
            </a:pPr>
            <a:r>
              <a:rPr lang="en-US"/>
              <a:t>Official Transcripts (for transfer students)</a:t>
            </a:r>
          </a:p>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23</a:t>
            </a:fld>
            <a:endParaRPr lang="en-US"/>
          </a:p>
        </p:txBody>
      </p:sp>
    </p:spTree>
    <p:extLst>
      <p:ext uri="{BB962C8B-B14F-4D97-AF65-F5344CB8AC3E}">
        <p14:creationId xmlns:p14="http://schemas.microsoft.com/office/powerpoint/2010/main" val="317582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24</a:t>
            </a:fld>
            <a:endParaRPr lang="en-US"/>
          </a:p>
        </p:txBody>
      </p:sp>
    </p:spTree>
    <p:extLst>
      <p:ext uri="{BB962C8B-B14F-4D97-AF65-F5344CB8AC3E}">
        <p14:creationId xmlns:p14="http://schemas.microsoft.com/office/powerpoint/2010/main" val="1365312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A0038-7055-434C-B6C4-B8C69565C600}" type="slidenum">
              <a:rPr lang="en-US" smtClean="0"/>
              <a:t>25</a:t>
            </a:fld>
            <a:endParaRPr lang="en-US"/>
          </a:p>
        </p:txBody>
      </p:sp>
    </p:spTree>
    <p:extLst>
      <p:ext uri="{BB962C8B-B14F-4D97-AF65-F5344CB8AC3E}">
        <p14:creationId xmlns:p14="http://schemas.microsoft.com/office/powerpoint/2010/main" val="1614703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Get sample letter to show</a:t>
            </a:r>
          </a:p>
        </p:txBody>
      </p:sp>
      <p:sp>
        <p:nvSpPr>
          <p:cNvPr id="4" name="Slide Number Placeholder 3"/>
          <p:cNvSpPr>
            <a:spLocks noGrp="1"/>
          </p:cNvSpPr>
          <p:nvPr>
            <p:ph type="sldNum" sz="quarter" idx="5"/>
          </p:nvPr>
        </p:nvSpPr>
        <p:spPr/>
        <p:txBody>
          <a:bodyPr/>
          <a:lstStyle/>
          <a:p>
            <a:fld id="{5DF44E4A-97E4-48D0-A1AF-78FF49AF653F}" type="slidenum">
              <a:rPr lang="en-US" smtClean="0"/>
              <a:t>26</a:t>
            </a:fld>
            <a:endParaRPr lang="en-US"/>
          </a:p>
        </p:txBody>
      </p:sp>
    </p:spTree>
    <p:extLst>
      <p:ext uri="{BB962C8B-B14F-4D97-AF65-F5344CB8AC3E}">
        <p14:creationId xmlns:p14="http://schemas.microsoft.com/office/powerpoint/2010/main" val="300084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49BF2D20-DAE2-42DC-9AB8-77B7B38D7307}"/>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11353800 w 11353800"/>
              <a:gd name="connsiteY5" fmla="*/ 0 h 5791201"/>
              <a:gd name="connsiteX6" fmla="*/ 11353800 w 11353800"/>
              <a:gd name="connsiteY6" fmla="*/ 5791200 h 5791201"/>
              <a:gd name="connsiteX7" fmla="*/ 6662737 w 11353800"/>
              <a:gd name="connsiteY7" fmla="*/ 5791200 h 5791201"/>
              <a:gd name="connsiteX8" fmla="*/ 6662737 w 11353800"/>
              <a:gd name="connsiteY8" fmla="*/ 2531373 h 5791201"/>
              <a:gd name="connsiteX9" fmla="*/ 1 w 11353800"/>
              <a:gd name="connsiteY9" fmla="*/ 2531373 h 5791201"/>
              <a:gd name="connsiteX10" fmla="*/ 1 w 11353800"/>
              <a:gd name="connsiteY10" fmla="*/ 5791200 h 5791201"/>
              <a:gd name="connsiteX11" fmla="*/ 0 w 11353800"/>
              <a:gd name="connsiteY11"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53800" h="5791201">
                <a:moveTo>
                  <a:pt x="1" y="5791200"/>
                </a:moveTo>
                <a:lnTo>
                  <a:pt x="6662737" y="5791200"/>
                </a:lnTo>
                <a:lnTo>
                  <a:pt x="6662737" y="5791201"/>
                </a:lnTo>
                <a:lnTo>
                  <a:pt x="1" y="5791201"/>
                </a:lnTo>
                <a:close/>
                <a:moveTo>
                  <a:pt x="0" y="0"/>
                </a:moveTo>
                <a:lnTo>
                  <a:pt x="11353800" y="0"/>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5486400"/>
            <a:ext cx="6548438" cy="304801"/>
          </a:xfrm>
        </p:spPr>
        <p:txBody>
          <a:bodyPr>
            <a:normAutofit/>
          </a:bodyPr>
          <a:lstStyle>
            <a:lvl1pPr marL="0" indent="0">
              <a:buNone/>
              <a:defRPr sz="1600" spc="300"/>
            </a:lvl1pPr>
          </a:lstStyle>
          <a:p>
            <a:pPr lvl="0"/>
            <a:r>
              <a:rPr lang="en-US"/>
              <a:t>WEBSITE GOES HERE</a:t>
            </a:r>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1885361"/>
            <a:ext cx="5157787"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1885361"/>
            <a:ext cx="5183188" cy="4304302"/>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38893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0" y="2655077"/>
            <a:ext cx="6548438" cy="2831323"/>
          </a:xfrm>
        </p:spPr>
        <p:txBody>
          <a:bodyPr anchor="b">
            <a:noAutofit/>
          </a:bodyPr>
          <a:lstStyle>
            <a:lvl1pPr>
              <a:defRPr sz="6000"/>
            </a:lvl1pPr>
          </a:lstStyle>
          <a:p>
            <a:r>
              <a:rPr lang="en-US"/>
              <a:t>CLICK TO EDIT MASTER TITLE</a:t>
            </a:r>
          </a:p>
        </p:txBody>
      </p:sp>
      <p:sp>
        <p:nvSpPr>
          <p:cNvPr id="5" name="Subtitle 2">
            <a:extLst>
              <a:ext uri="{FF2B5EF4-FFF2-40B4-BE49-F238E27FC236}">
                <a16:creationId xmlns:a16="http://schemas.microsoft.com/office/drawing/2014/main" id="{CB11A616-4D84-4BF3-86C7-9F1BBDAD3A83}"/>
              </a:ext>
            </a:extLst>
          </p:cNvPr>
          <p:cNvSpPr>
            <a:spLocks noGrp="1"/>
          </p:cNvSpPr>
          <p:nvPr>
            <p:ph type="subTitle" idx="1"/>
          </p:nvPr>
        </p:nvSpPr>
        <p:spPr>
          <a:xfrm>
            <a:off x="838200" y="5486400"/>
            <a:ext cx="6548438" cy="69758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42725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034744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a:t>Click to edit Master title style</a:t>
            </a:r>
          </a:p>
        </p:txBody>
      </p:sp>
    </p:spTree>
    <p:extLst>
      <p:ext uri="{BB962C8B-B14F-4D97-AF65-F5344CB8AC3E}">
        <p14:creationId xmlns:p14="http://schemas.microsoft.com/office/powerpoint/2010/main" val="86509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8200" y="21057"/>
            <a:ext cx="10515600" cy="986943"/>
          </a:xfrm>
        </p:spPr>
        <p:txBody>
          <a:bodyPr/>
          <a:lstStyle/>
          <a:p>
            <a:r>
              <a:rPr lang="en-US" noProof="0"/>
              <a:t>Click to edit Master title style</a:t>
            </a:r>
          </a:p>
        </p:txBody>
      </p:sp>
      <p:sp>
        <p:nvSpPr>
          <p:cNvPr id="3" name="Text Placeholder 2">
            <a:extLst>
              <a:ext uri="{FF2B5EF4-FFF2-40B4-BE49-F238E27FC236}">
                <a16:creationId xmlns:a16="http://schemas.microsoft.com/office/drawing/2014/main" id="{6B5E0DD3-854B-420F-ADA1-DED8ADDCC3A8}"/>
              </a:ext>
            </a:extLst>
          </p:cNvPr>
          <p:cNvSpPr>
            <a:spLocks noGrp="1"/>
          </p:cNvSpPr>
          <p:nvPr>
            <p:ph type="body" sz="quarter" idx="11"/>
          </p:nvPr>
        </p:nvSpPr>
        <p:spPr>
          <a:xfrm>
            <a:off x="1554163" y="2062956"/>
            <a:ext cx="9083675" cy="2732088"/>
          </a:xfrm>
        </p:spPr>
        <p:txBody>
          <a:bodyPr anchor="ctr">
            <a:normAutofit/>
          </a:bodyPr>
          <a:lstStyle>
            <a:lvl1pPr marL="0" indent="0" algn="ctr">
              <a:buNone/>
              <a:defRPr sz="6000"/>
            </a:lvl1pPr>
            <a:lvl2pPr marL="457200" indent="0">
              <a:buNone/>
              <a:defRPr/>
            </a:lvl2pPr>
          </a:lstStyle>
          <a:p>
            <a:pPr lvl="0"/>
            <a:r>
              <a:rPr lang="en-US" noProof="0"/>
              <a:t>Click to edit Master text styles</a:t>
            </a:r>
          </a:p>
        </p:txBody>
      </p:sp>
    </p:spTree>
    <p:extLst>
      <p:ext uri="{BB962C8B-B14F-4D97-AF65-F5344CB8AC3E}">
        <p14:creationId xmlns:p14="http://schemas.microsoft.com/office/powerpoint/2010/main" val="11813462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838200" y="0"/>
            <a:ext cx="10896600" cy="893218"/>
          </a:xfrm>
        </p:spPr>
        <p:txBody>
          <a:bodyPr anchor="b"/>
          <a:lstStyle>
            <a:lvl1pPr algn="ctr">
              <a:defRPr/>
            </a:lvl1pPr>
          </a:lstStyle>
          <a:p>
            <a:r>
              <a:rPr lang="en-US"/>
              <a:t>CLICK TO EDIT MASTER TITLE STYLE</a:t>
            </a:r>
          </a:p>
        </p:txBody>
      </p:sp>
      <p:sp>
        <p:nvSpPr>
          <p:cNvPr id="7" name="Content Placeholder 5">
            <a:extLst>
              <a:ext uri="{FF2B5EF4-FFF2-40B4-BE49-F238E27FC236}">
                <a16:creationId xmlns:a16="http://schemas.microsoft.com/office/drawing/2014/main" id="{D75C1F3A-BBBB-2946-BF9D-CD1C4898C830}"/>
              </a:ext>
            </a:extLst>
          </p:cNvPr>
          <p:cNvSpPr>
            <a:spLocks noGrp="1"/>
          </p:cNvSpPr>
          <p:nvPr>
            <p:ph sz="quarter" idx="10"/>
          </p:nvPr>
        </p:nvSpPr>
        <p:spPr>
          <a:xfrm>
            <a:off x="838200" y="1690688"/>
            <a:ext cx="10896600" cy="4862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838200" y="91448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SUBTITLE HERE</a:t>
            </a:r>
          </a:p>
        </p:txBody>
      </p:sp>
    </p:spTree>
    <p:extLst>
      <p:ext uri="{BB962C8B-B14F-4D97-AF65-F5344CB8AC3E}">
        <p14:creationId xmlns:p14="http://schemas.microsoft.com/office/powerpoint/2010/main" val="850829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4" name="Content Placeholder 2">
            <a:extLst>
              <a:ext uri="{FF2B5EF4-FFF2-40B4-BE49-F238E27FC236}">
                <a16:creationId xmlns:a16="http://schemas.microsoft.com/office/drawing/2014/main" id="{51B3D6EB-0B4B-4C00-A78E-E618E038C9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Tree>
    <p:extLst>
      <p:ext uri="{BB962C8B-B14F-4D97-AF65-F5344CB8AC3E}">
        <p14:creationId xmlns:p14="http://schemas.microsoft.com/office/powerpoint/2010/main" val="3386122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5356FC21-A32D-44DC-BED7-08CEBB3B9090}"/>
              </a:ext>
            </a:extLst>
          </p:cNvPr>
          <p:cNvSpPr>
            <a:spLocks noGrp="1"/>
          </p:cNvSpPr>
          <p:nvPr>
            <p:ph type="ftr" sz="quarter" idx="10"/>
          </p:nvPr>
        </p:nvSpPr>
        <p:spPr/>
        <p:txBody>
          <a:bodyPr/>
          <a:lstStyle/>
          <a:p>
            <a:r>
              <a:rPr lang="en-US" noProof="0"/>
              <a:t>Add a footer</a:t>
            </a:r>
          </a:p>
        </p:txBody>
      </p:sp>
      <p:sp>
        <p:nvSpPr>
          <p:cNvPr id="9" name="Title 1">
            <a:extLst>
              <a:ext uri="{FF2B5EF4-FFF2-40B4-BE49-F238E27FC236}">
                <a16:creationId xmlns:a16="http://schemas.microsoft.com/office/drawing/2014/main" id="{CB2B6249-6B58-2F44-83C2-208195C23642}"/>
              </a:ext>
            </a:extLst>
          </p:cNvPr>
          <p:cNvSpPr>
            <a:spLocks noGrp="1"/>
          </p:cNvSpPr>
          <p:nvPr>
            <p:ph type="title"/>
          </p:nvPr>
        </p:nvSpPr>
        <p:spPr>
          <a:xfrm>
            <a:off x="839788" y="987426"/>
            <a:ext cx="3932237" cy="1868896"/>
          </a:xfrm>
        </p:spPr>
        <p:txBody>
          <a:bodyPr anchor="b"/>
          <a:lstStyle/>
          <a:p>
            <a:r>
              <a:rPr lang="en-US" noProof="0"/>
              <a:t>Click to edit Master title style</a:t>
            </a:r>
          </a:p>
        </p:txBody>
      </p:sp>
      <p:sp>
        <p:nvSpPr>
          <p:cNvPr id="5" name="Text Placeholder 3">
            <a:extLst>
              <a:ext uri="{FF2B5EF4-FFF2-40B4-BE49-F238E27FC236}">
                <a16:creationId xmlns:a16="http://schemas.microsoft.com/office/drawing/2014/main" id="{06353079-34E7-4CF0-8300-BCC1060B3B33}"/>
              </a:ext>
            </a:extLst>
          </p:cNvPr>
          <p:cNvSpPr>
            <a:spLocks noGrp="1"/>
          </p:cNvSpPr>
          <p:nvPr>
            <p:ph type="body" sz="half" idx="2"/>
          </p:nvPr>
        </p:nvSpPr>
        <p:spPr>
          <a:xfrm>
            <a:off x="839788" y="2856322"/>
            <a:ext cx="3932237" cy="301266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7" name="Picture Placeholder 2">
            <a:extLst>
              <a:ext uri="{FF2B5EF4-FFF2-40B4-BE49-F238E27FC236}">
                <a16:creationId xmlns:a16="http://schemas.microsoft.com/office/drawing/2014/main" id="{B04B7B3E-1EE1-4212-9F4F-0C7DC6C1584F}"/>
              </a:ext>
            </a:extLst>
          </p:cNvPr>
          <p:cNvSpPr>
            <a:spLocks noGrp="1"/>
          </p:cNvSpPr>
          <p:nvPr>
            <p:ph type="pic" idx="11"/>
          </p:nvPr>
        </p:nvSpPr>
        <p:spPr>
          <a:xfrm>
            <a:off x="5180012"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Tree>
    <p:extLst>
      <p:ext uri="{BB962C8B-B14F-4D97-AF65-F5344CB8AC3E}">
        <p14:creationId xmlns:p14="http://schemas.microsoft.com/office/powerpoint/2010/main" val="3259013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solidFill>
            <a:schemeClr val="bg1">
              <a:lumMod val="95000"/>
            </a:schemeClr>
          </a:solidFill>
        </p:spPr>
        <p:txBody>
          <a:bodyPr anchor="ctr">
            <a:normAutofit/>
          </a:bodyPr>
          <a:lstStyle>
            <a:lvl1pPr marL="0" indent="0" algn="ctr">
              <a:buNone/>
              <a:defRPr sz="1400"/>
            </a:lvl1pPr>
          </a:lstStyle>
          <a:p>
            <a:r>
              <a:rPr lang="en-US"/>
              <a:t>Click icon to add picture</a:t>
            </a:r>
          </a:p>
        </p:txBody>
      </p:sp>
    </p:spTree>
    <p:extLst>
      <p:ext uri="{BB962C8B-B14F-4D97-AF65-F5344CB8AC3E}">
        <p14:creationId xmlns:p14="http://schemas.microsoft.com/office/powerpoint/2010/main" val="9118259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EA8FB924-7820-A342-A545-0DFCE2908E1F}"/>
              </a:ext>
            </a:extLst>
          </p:cNvPr>
          <p:cNvSpPr>
            <a:spLocks noGrp="1"/>
          </p:cNvSpPr>
          <p:nvPr>
            <p:ph type="pic" sz="quarter" idx="13"/>
          </p:nvPr>
        </p:nvSpPr>
        <p:spPr>
          <a:xfrm>
            <a:off x="831850" y="0"/>
            <a:ext cx="1136015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451231 h 6858000"/>
              <a:gd name="connsiteX5" fmla="*/ 6277708 w 12192000"/>
              <a:gd name="connsiteY5" fmla="*/ 5451231 h 6858000"/>
              <a:gd name="connsiteX6" fmla="*/ 6277708 w 12192000"/>
              <a:gd name="connsiteY6" fmla="*/ 1481138 h 6858000"/>
              <a:gd name="connsiteX7" fmla="*/ 0 w 12192000"/>
              <a:gd name="connsiteY7" fmla="*/ 14811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0" y="6858000"/>
                </a:lnTo>
                <a:lnTo>
                  <a:pt x="0" y="5451231"/>
                </a:lnTo>
                <a:lnTo>
                  <a:pt x="6277708" y="5451231"/>
                </a:lnTo>
                <a:lnTo>
                  <a:pt x="6277708" y="1481138"/>
                </a:lnTo>
                <a:lnTo>
                  <a:pt x="0" y="1481138"/>
                </a:lnTo>
                <a:close/>
              </a:path>
            </a:pathLst>
          </a:custGeom>
          <a:solidFill>
            <a:schemeClr val="bg1">
              <a:lumMod val="95000"/>
            </a:schemeClr>
          </a:solidFill>
        </p:spPr>
        <p:txBody>
          <a:bodyPr wrap="square">
            <a:noAutofit/>
          </a:bodyPr>
          <a:lstStyle>
            <a:lvl1pPr marL="0" indent="0" algn="ctr">
              <a:buNone/>
              <a:defRPr sz="1400"/>
            </a:lvl1pPr>
          </a:lstStyle>
          <a:p>
            <a:r>
              <a:rPr lang="en-US"/>
              <a:t>Click icon to add picture</a:t>
            </a:r>
          </a:p>
        </p:txBody>
      </p:sp>
      <p:sp>
        <p:nvSpPr>
          <p:cNvPr id="2" name="Title 1">
            <a:extLst>
              <a:ext uri="{FF2B5EF4-FFF2-40B4-BE49-F238E27FC236}">
                <a16:creationId xmlns:a16="http://schemas.microsoft.com/office/drawing/2014/main" id="{1ED6BA20-74C4-B146-8DF6-85C573E19DB1}"/>
              </a:ext>
            </a:extLst>
          </p:cNvPr>
          <p:cNvSpPr>
            <a:spLocks noGrp="1"/>
          </p:cNvSpPr>
          <p:nvPr>
            <p:ph type="title" hasCustomPrompt="1"/>
          </p:nvPr>
        </p:nvSpPr>
        <p:spPr>
          <a:xfrm>
            <a:off x="1148373" y="1488558"/>
            <a:ext cx="5445858" cy="2704640"/>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9789FC2C-42AA-424F-9223-5F73B95D7C36}"/>
              </a:ext>
            </a:extLst>
          </p:cNvPr>
          <p:cNvSpPr>
            <a:spLocks noGrp="1"/>
          </p:cNvSpPr>
          <p:nvPr>
            <p:ph type="body" idx="1" hasCustomPrompt="1"/>
          </p:nvPr>
        </p:nvSpPr>
        <p:spPr>
          <a:xfrm>
            <a:off x="1148373" y="4220187"/>
            <a:ext cx="5445858" cy="1223684"/>
          </a:xfrm>
        </p:spPr>
        <p:txBody>
          <a:bodyPr>
            <a:normAutofit/>
          </a:bodyPr>
          <a:lstStyle>
            <a:lvl1pPr marL="0" indent="0">
              <a:buNone/>
              <a:defRPr sz="1800" b="0" i="0" spc="300">
                <a:solidFill>
                  <a:schemeClr val="tx1"/>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1327372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03EE4273-5B11-44D2-BB30-AB361AEA564E}"/>
              </a:ext>
            </a:extLst>
          </p:cNvPr>
          <p:cNvSpPr>
            <a:spLocks noGrp="1"/>
          </p:cNvSpPr>
          <p:nvPr>
            <p:ph type="pic" sz="quarter" idx="13"/>
          </p:nvPr>
        </p:nvSpPr>
        <p:spPr>
          <a:xfrm>
            <a:off x="838200" y="0"/>
            <a:ext cx="11353800" cy="5791201"/>
          </a:xfrm>
          <a:custGeom>
            <a:avLst/>
            <a:gdLst>
              <a:gd name="connsiteX0" fmla="*/ 1 w 11353800"/>
              <a:gd name="connsiteY0" fmla="*/ 5791200 h 5791201"/>
              <a:gd name="connsiteX1" fmla="*/ 6662737 w 11353800"/>
              <a:gd name="connsiteY1" fmla="*/ 5791200 h 5791201"/>
              <a:gd name="connsiteX2" fmla="*/ 6662737 w 11353800"/>
              <a:gd name="connsiteY2" fmla="*/ 5791201 h 5791201"/>
              <a:gd name="connsiteX3" fmla="*/ 1 w 11353800"/>
              <a:gd name="connsiteY3" fmla="*/ 5791201 h 5791201"/>
              <a:gd name="connsiteX4" fmla="*/ 0 w 11353800"/>
              <a:gd name="connsiteY4" fmla="*/ 0 h 5791201"/>
              <a:gd name="connsiteX5" fmla="*/ 8012252 w 11353800"/>
              <a:gd name="connsiteY5" fmla="*/ 0 h 5791201"/>
              <a:gd name="connsiteX6" fmla="*/ 8012252 w 11353800"/>
              <a:gd name="connsiteY6" fmla="*/ 1892595 h 5791201"/>
              <a:gd name="connsiteX7" fmla="*/ 11353800 w 11353800"/>
              <a:gd name="connsiteY7" fmla="*/ 1892595 h 5791201"/>
              <a:gd name="connsiteX8" fmla="*/ 11353800 w 11353800"/>
              <a:gd name="connsiteY8" fmla="*/ 5791200 h 5791201"/>
              <a:gd name="connsiteX9" fmla="*/ 6662737 w 11353800"/>
              <a:gd name="connsiteY9" fmla="*/ 5791200 h 5791201"/>
              <a:gd name="connsiteX10" fmla="*/ 6662737 w 11353800"/>
              <a:gd name="connsiteY10" fmla="*/ 2531373 h 5791201"/>
              <a:gd name="connsiteX11" fmla="*/ 1 w 11353800"/>
              <a:gd name="connsiteY11" fmla="*/ 2531373 h 5791201"/>
              <a:gd name="connsiteX12" fmla="*/ 1 w 11353800"/>
              <a:gd name="connsiteY12" fmla="*/ 5791200 h 5791201"/>
              <a:gd name="connsiteX13" fmla="*/ 0 w 11353800"/>
              <a:gd name="connsiteY13" fmla="*/ 5791200 h 5791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53800" h="5791201">
                <a:moveTo>
                  <a:pt x="1" y="5791200"/>
                </a:moveTo>
                <a:lnTo>
                  <a:pt x="6662737" y="5791200"/>
                </a:lnTo>
                <a:lnTo>
                  <a:pt x="6662737" y="5791201"/>
                </a:lnTo>
                <a:lnTo>
                  <a:pt x="1" y="5791201"/>
                </a:lnTo>
                <a:close/>
                <a:moveTo>
                  <a:pt x="0" y="0"/>
                </a:moveTo>
                <a:lnTo>
                  <a:pt x="8012252" y="0"/>
                </a:lnTo>
                <a:lnTo>
                  <a:pt x="8012252" y="1892595"/>
                </a:lnTo>
                <a:lnTo>
                  <a:pt x="11353800" y="1892595"/>
                </a:lnTo>
                <a:lnTo>
                  <a:pt x="11353800" y="5791200"/>
                </a:lnTo>
                <a:lnTo>
                  <a:pt x="6662737" y="5791200"/>
                </a:lnTo>
                <a:lnTo>
                  <a:pt x="6662737" y="2531373"/>
                </a:lnTo>
                <a:lnTo>
                  <a:pt x="1" y="2531373"/>
                </a:lnTo>
                <a:lnTo>
                  <a:pt x="1" y="5791200"/>
                </a:lnTo>
                <a:lnTo>
                  <a:pt x="0" y="5791200"/>
                </a:lnTo>
                <a:close/>
              </a:path>
            </a:pathLst>
          </a:custGeom>
          <a:solidFill>
            <a:schemeClr val="bg2"/>
          </a:solidFill>
        </p:spPr>
        <p:txBody>
          <a:bodyPr wrap="square" anchor="t">
            <a:noAutofit/>
          </a:bodyPr>
          <a:lstStyle>
            <a:lvl1pPr marL="0" indent="0" algn="ctr">
              <a:buNone/>
              <a:defRPr/>
            </a:lvl1pPr>
          </a:lstStyle>
          <a:p>
            <a:r>
              <a:rPr lang="en-US"/>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201" y="3072985"/>
            <a:ext cx="6548438" cy="2413416"/>
          </a:xfrm>
        </p:spPr>
        <p:txBody>
          <a:bodyPr anchor="b">
            <a:noAutofit/>
          </a:bodyPr>
          <a:lstStyle>
            <a:lvl1pPr>
              <a:defRPr sz="6000"/>
            </a:lvl1pPr>
          </a:lstStyle>
          <a:p>
            <a:r>
              <a:rPr lang="en-US"/>
              <a:t>CLICK TO EDIT MASTER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199" y="5486401"/>
            <a:ext cx="6548439" cy="304800"/>
          </a:xfrm>
        </p:spPr>
        <p:txBody>
          <a:bodyPr>
            <a:normAutofit/>
          </a:bodyPr>
          <a:lstStyle>
            <a:lvl1pPr marL="0" indent="0">
              <a:buNone/>
              <a:defRPr sz="1600" spc="300"/>
            </a:lvl1pPr>
          </a:lstStyle>
          <a:p>
            <a:pPr lvl="0"/>
            <a:r>
              <a:rPr lang="en-US"/>
              <a:t>WEBSITE GOES HERE</a:t>
            </a:r>
          </a:p>
        </p:txBody>
      </p:sp>
    </p:spTree>
    <p:extLst>
      <p:ext uri="{BB962C8B-B14F-4D97-AF65-F5344CB8AC3E}">
        <p14:creationId xmlns:p14="http://schemas.microsoft.com/office/powerpoint/2010/main" val="15066228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32A724-8639-58ED-4D25-4FF185B02AE8}"/>
              </a:ext>
            </a:extLst>
          </p:cNvPr>
          <p:cNvSpPr>
            <a:spLocks noGrp="1"/>
          </p:cNvSpPr>
          <p:nvPr>
            <p:ph type="ftr" sz="quarter" idx="10"/>
          </p:nvPr>
        </p:nvSpPr>
        <p:spPr/>
        <p:txBody>
          <a:bodyPr/>
          <a:lstStyle/>
          <a:p>
            <a:r>
              <a:rPr lang="en-US"/>
              <a:t>&lt;TITLE OF CONFERENCE&gt;</a:t>
            </a:r>
          </a:p>
        </p:txBody>
      </p:sp>
    </p:spTree>
    <p:extLst>
      <p:ext uri="{BB962C8B-B14F-4D97-AF65-F5344CB8AC3E}">
        <p14:creationId xmlns:p14="http://schemas.microsoft.com/office/powerpoint/2010/main" val="261472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0C00A69-6129-E54C-B138-69D96462CE83}"/>
              </a:ext>
            </a:extLst>
          </p:cNvPr>
          <p:cNvSpPr>
            <a:spLocks noGrp="1"/>
          </p:cNvSpPr>
          <p:nvPr>
            <p:ph type="pic" sz="quarter" idx="10"/>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6682850 w 12192000"/>
              <a:gd name="connsiteY3" fmla="*/ 6858000 h 6858000"/>
              <a:gd name="connsiteX4" fmla="*/ 6682850 w 12192000"/>
              <a:gd name="connsiteY4" fmla="*/ 3259237 h 6858000"/>
              <a:gd name="connsiteX5" fmla="*/ 838200 w 12192000"/>
              <a:gd name="connsiteY5" fmla="*/ 3259237 h 6858000"/>
              <a:gd name="connsiteX6" fmla="*/ 8382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6682850" y="6858000"/>
                </a:lnTo>
                <a:lnTo>
                  <a:pt x="6682850" y="3259237"/>
                </a:lnTo>
                <a:lnTo>
                  <a:pt x="838200" y="3259237"/>
                </a:lnTo>
                <a:lnTo>
                  <a:pt x="838200" y="6858000"/>
                </a:lnTo>
                <a:lnTo>
                  <a:pt x="0" y="6858000"/>
                </a:lnTo>
                <a:close/>
              </a:path>
            </a:pathLst>
          </a:custGeom>
          <a:solidFill>
            <a:schemeClr val="bg1">
              <a:lumMod val="95000"/>
            </a:schemeClr>
          </a:solidFill>
        </p:spPr>
        <p:txBody>
          <a:bodyPr wrap="square" anchor="t">
            <a:noAutofit/>
          </a:bodyPr>
          <a:lstStyle>
            <a:lvl1pPr marL="0" indent="0" algn="ctr">
              <a:buNone/>
              <a:defRPr sz="1400"/>
            </a:lvl1pPr>
          </a:lstStyle>
          <a:p>
            <a:r>
              <a:rPr lang="en-US"/>
              <a:t>Click icon to add picture</a:t>
            </a:r>
          </a:p>
        </p:txBody>
      </p:sp>
      <p:sp>
        <p:nvSpPr>
          <p:cNvPr id="12" name="Title 1">
            <a:extLst>
              <a:ext uri="{FF2B5EF4-FFF2-40B4-BE49-F238E27FC236}">
                <a16:creationId xmlns:a16="http://schemas.microsoft.com/office/drawing/2014/main" id="{D985175C-7C48-9449-9A0A-088E9BCAE9BE}"/>
              </a:ext>
            </a:extLst>
          </p:cNvPr>
          <p:cNvSpPr>
            <a:spLocks noGrp="1"/>
          </p:cNvSpPr>
          <p:nvPr>
            <p:ph type="title" hasCustomPrompt="1"/>
          </p:nvPr>
        </p:nvSpPr>
        <p:spPr>
          <a:xfrm>
            <a:off x="1148373" y="3259237"/>
            <a:ext cx="5445858" cy="2852737"/>
          </a:xfrm>
        </p:spPr>
        <p:txBody>
          <a:bodyPr anchor="b">
            <a:normAutofit/>
          </a:bodyPr>
          <a:lstStyle>
            <a:lvl1pPr>
              <a:defRPr sz="4800"/>
            </a:lvl1pPr>
          </a:lstStyle>
          <a:p>
            <a:r>
              <a:rPr lang="en-US"/>
              <a:t>CLICK TO EDIT MASTER TITLE STYLE</a:t>
            </a:r>
          </a:p>
        </p:txBody>
      </p:sp>
      <p:sp>
        <p:nvSpPr>
          <p:cNvPr id="13" name="Text Placeholder 2">
            <a:extLst>
              <a:ext uri="{FF2B5EF4-FFF2-40B4-BE49-F238E27FC236}">
                <a16:creationId xmlns:a16="http://schemas.microsoft.com/office/drawing/2014/main" id="{44F669B5-8A24-5846-82A0-51E5506817FB}"/>
              </a:ext>
            </a:extLst>
          </p:cNvPr>
          <p:cNvSpPr>
            <a:spLocks noGrp="1"/>
          </p:cNvSpPr>
          <p:nvPr>
            <p:ph type="body" idx="1" hasCustomPrompt="1"/>
          </p:nvPr>
        </p:nvSpPr>
        <p:spPr>
          <a:xfrm>
            <a:off x="1148373" y="6138962"/>
            <a:ext cx="5445858" cy="580815"/>
          </a:xfrm>
        </p:spPr>
        <p:txBody>
          <a:bodyPr>
            <a:normAutofit/>
          </a:bodyPr>
          <a:lstStyle>
            <a:lvl1pPr marL="0" indent="0">
              <a:buNone/>
              <a:defRPr sz="1800" b="0" i="0" spc="300">
                <a:solidFill>
                  <a:schemeClr val="tx2"/>
                </a:solidFill>
                <a:latin typeface="+mn-lt"/>
                <a:cs typeface="Gill Sans Light" panose="020B0302020104020203" pitchFamily="34" charset="-79"/>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096000" y="0"/>
            <a:ext cx="6096000" cy="6858000"/>
          </a:xfrm>
          <a:solidFill>
            <a:schemeClr val="bg1">
              <a:lumMod val="95000"/>
            </a:schemeClr>
          </a:solidFill>
        </p:spPr>
        <p:txBody>
          <a:bodyPr anchor="ctr">
            <a:normAutofit/>
          </a:bodyPr>
          <a:lstStyle>
            <a:lvl1pPr marL="0" indent="0" algn="ctr">
              <a:buNone/>
              <a:defRPr sz="1400"/>
            </a:lvl1pPr>
          </a:lstStyle>
          <a:p>
            <a:r>
              <a:rPr lang="en-US"/>
              <a:t>Click icon to add picture</a:t>
            </a: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1328737" y="786810"/>
            <a:ext cx="4008437" cy="1395208"/>
          </a:xfrm>
        </p:spPr>
        <p:txBody>
          <a:bodyPr lIns="0" anchor="b"/>
          <a:lstStyle/>
          <a:p>
            <a:r>
              <a:rPr lang="en-US"/>
              <a:t>TITLE GOES</a:t>
            </a:r>
            <a:br>
              <a:rPr lang="en-US"/>
            </a:br>
            <a:r>
              <a:rPr lang="en-US"/>
              <a:t>HERE</a:t>
            </a:r>
          </a:p>
        </p:txBody>
      </p:sp>
      <p:sp>
        <p:nvSpPr>
          <p:cNvPr id="12" name="Text Placeholder 11">
            <a:extLst>
              <a:ext uri="{FF2B5EF4-FFF2-40B4-BE49-F238E27FC236}">
                <a16:creationId xmlns:a16="http://schemas.microsoft.com/office/drawing/2014/main" id="{DA80A15A-88F2-2144-8707-F31DD26C52BD}"/>
              </a:ext>
            </a:extLst>
          </p:cNvPr>
          <p:cNvSpPr>
            <a:spLocks noGrp="1"/>
          </p:cNvSpPr>
          <p:nvPr>
            <p:ph type="body" sz="quarter" idx="11"/>
          </p:nvPr>
        </p:nvSpPr>
        <p:spPr>
          <a:xfrm>
            <a:off x="1328738" y="3019352"/>
            <a:ext cx="4008437" cy="3099153"/>
          </a:xfrm>
        </p:spPr>
        <p:txBody>
          <a:bodyPr lIns="0">
            <a:normAutofit/>
          </a:bodyPr>
          <a:lstStyle>
            <a:lvl1pPr>
              <a:lnSpc>
                <a:spcPct val="150000"/>
              </a:lnSpc>
              <a:defRPr sz="1600" spc="0">
                <a:solidFill>
                  <a:schemeClr val="tx2"/>
                </a:solidFill>
              </a:defRPr>
            </a:lvl1pPr>
            <a:lvl2pPr>
              <a:lnSpc>
                <a:spcPct val="150000"/>
              </a:lnSpc>
              <a:defRPr sz="1400" spc="0">
                <a:solidFill>
                  <a:schemeClr val="tx2"/>
                </a:solidFill>
              </a:defRPr>
            </a:lvl2pPr>
            <a:lvl3pPr>
              <a:lnSpc>
                <a:spcPct val="150000"/>
              </a:lnSpc>
              <a:defRPr sz="1200" spc="0">
                <a:solidFill>
                  <a:schemeClr val="tx2"/>
                </a:solidFill>
              </a:defRPr>
            </a:lvl3pPr>
            <a:lvl4pPr>
              <a:lnSpc>
                <a:spcPct val="150000"/>
              </a:lnSpc>
              <a:defRPr sz="1100" spc="0">
                <a:solidFill>
                  <a:schemeClr val="tx2"/>
                </a:solidFill>
              </a:defRPr>
            </a:lvl4pPr>
            <a:lvl5pPr>
              <a:lnSpc>
                <a:spcPct val="150000"/>
              </a:lnSpc>
              <a:defRPr sz="1100" spc="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1328738" y="224767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a:t>SUBTITLE HERE</a:t>
            </a:r>
          </a:p>
        </p:txBody>
      </p:sp>
    </p:spTree>
    <p:extLst>
      <p:ext uri="{BB962C8B-B14F-4D97-AF65-F5344CB8AC3E}">
        <p14:creationId xmlns:p14="http://schemas.microsoft.com/office/powerpoint/2010/main" val="38368498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and Content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838200" y="0"/>
            <a:ext cx="5257800" cy="6858000"/>
          </a:xfrm>
          <a:solidFill>
            <a:schemeClr val="bg1">
              <a:lumMod val="95000"/>
            </a:schemeClr>
          </a:solidFill>
        </p:spPr>
        <p:txBody>
          <a:bodyPr anchor="ctr">
            <a:normAutofit/>
          </a:bodyPr>
          <a:lstStyle>
            <a:lvl1pPr marL="0" indent="0" algn="ctr">
              <a:buNone/>
              <a:defRPr sz="1400"/>
            </a:lvl1pPr>
          </a:lstStyle>
          <a:p>
            <a:r>
              <a:rPr lang="en-US"/>
              <a:t>Click icon to add picture</a:t>
            </a:r>
          </a:p>
        </p:txBody>
      </p:sp>
    </p:spTree>
    <p:extLst>
      <p:ext uri="{BB962C8B-B14F-4D97-AF65-F5344CB8AC3E}">
        <p14:creationId xmlns:p14="http://schemas.microsoft.com/office/powerpoint/2010/main" val="1437461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9295395-4EC9-4A2A-A4BF-5B0E3F1E9072}"/>
              </a:ext>
            </a:extLst>
          </p:cNvPr>
          <p:cNvSpPr>
            <a:spLocks noGrp="1"/>
          </p:cNvSpPr>
          <p:nvPr>
            <p:ph type="pic" sz="quarter" idx="12"/>
          </p:nvPr>
        </p:nvSpPr>
        <p:spPr>
          <a:xfrm>
            <a:off x="838200" y="0"/>
            <a:ext cx="11353800" cy="6858000"/>
          </a:xfrm>
          <a:custGeom>
            <a:avLst/>
            <a:gdLst>
              <a:gd name="connsiteX0" fmla="*/ 0 w 11353800"/>
              <a:gd name="connsiteY0" fmla="*/ 0 h 6858000"/>
              <a:gd name="connsiteX1" fmla="*/ 11353800 w 11353800"/>
              <a:gd name="connsiteY1" fmla="*/ 0 h 6858000"/>
              <a:gd name="connsiteX2" fmla="*/ 11353800 w 11353800"/>
              <a:gd name="connsiteY2" fmla="*/ 4947138 h 6858000"/>
              <a:gd name="connsiteX3" fmla="*/ 7133492 w 11353800"/>
              <a:gd name="connsiteY3" fmla="*/ 4947138 h 6858000"/>
              <a:gd name="connsiteX4" fmla="*/ 7133492 w 11353800"/>
              <a:gd name="connsiteY4" fmla="*/ 6858000 h 6858000"/>
              <a:gd name="connsiteX5" fmla="*/ 0 w 113538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3800" h="6858000">
                <a:moveTo>
                  <a:pt x="0" y="0"/>
                </a:moveTo>
                <a:lnTo>
                  <a:pt x="11353800" y="0"/>
                </a:lnTo>
                <a:lnTo>
                  <a:pt x="11353800" y="4947138"/>
                </a:lnTo>
                <a:lnTo>
                  <a:pt x="7133492" y="4947138"/>
                </a:lnTo>
                <a:lnTo>
                  <a:pt x="7133492" y="6858000"/>
                </a:lnTo>
                <a:lnTo>
                  <a:pt x="0" y="6858000"/>
                </a:lnTo>
                <a:close/>
              </a:path>
            </a:pathLst>
          </a:custGeom>
        </p:spPr>
        <p:txBody>
          <a:bodyPr wrap="square">
            <a:noAutofit/>
          </a:bodyPr>
          <a:lstStyle>
            <a:lvl1pPr marL="0" indent="0" algn="ctr">
              <a:buNone/>
              <a:defRPr/>
            </a:lvl1pPr>
          </a:lstStyle>
          <a:p>
            <a:r>
              <a:rPr lang="en-US"/>
              <a:t>Click icon to add picture</a:t>
            </a:r>
          </a:p>
        </p:txBody>
      </p:sp>
      <p:sp>
        <p:nvSpPr>
          <p:cNvPr id="5" name="Text Placeholder 4">
            <a:extLst>
              <a:ext uri="{FF2B5EF4-FFF2-40B4-BE49-F238E27FC236}">
                <a16:creationId xmlns:a16="http://schemas.microsoft.com/office/drawing/2014/main" id="{4C6DA884-7C48-8D49-9DFE-4CE990C95A09}"/>
              </a:ext>
            </a:extLst>
          </p:cNvPr>
          <p:cNvSpPr>
            <a:spLocks noGrp="1"/>
          </p:cNvSpPr>
          <p:nvPr>
            <p:ph type="body" sz="quarter" idx="11" hasCustomPrompt="1"/>
          </p:nvPr>
        </p:nvSpPr>
        <p:spPr>
          <a:xfrm>
            <a:off x="8281989" y="5829950"/>
            <a:ext cx="3558320" cy="628650"/>
          </a:xfrm>
        </p:spPr>
        <p:txBody>
          <a:bodyPr>
            <a:normAutofit/>
          </a:bodyPr>
          <a:lstStyle>
            <a:lvl1pPr marL="0" indent="0" algn="ctr">
              <a:buNone/>
              <a:defRPr sz="12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Caption Goes Here</a:t>
            </a:r>
          </a:p>
        </p:txBody>
      </p:sp>
      <p:sp>
        <p:nvSpPr>
          <p:cNvPr id="6" name="Title 1">
            <a:extLst>
              <a:ext uri="{FF2B5EF4-FFF2-40B4-BE49-F238E27FC236}">
                <a16:creationId xmlns:a16="http://schemas.microsoft.com/office/drawing/2014/main" id="{EEFCCE50-D1A9-1249-AF64-BA06424C8034}"/>
              </a:ext>
            </a:extLst>
          </p:cNvPr>
          <p:cNvSpPr>
            <a:spLocks noGrp="1"/>
          </p:cNvSpPr>
          <p:nvPr>
            <p:ph type="title" hasCustomPrompt="1"/>
          </p:nvPr>
        </p:nvSpPr>
        <p:spPr>
          <a:xfrm>
            <a:off x="8296179" y="5250600"/>
            <a:ext cx="3545503" cy="564335"/>
          </a:xfrm>
        </p:spPr>
        <p:txBody>
          <a:bodyPr>
            <a:normAutofit/>
          </a:bodyPr>
          <a:lstStyle>
            <a:lvl1pPr algn="ctr">
              <a:defRPr sz="2800"/>
            </a:lvl1pPr>
          </a:lstStyle>
          <a:p>
            <a:r>
              <a:rPr lang="en-US"/>
              <a:t>TITLE GOES HERE</a:t>
            </a:r>
          </a:p>
        </p:txBody>
      </p:sp>
    </p:spTree>
    <p:extLst>
      <p:ext uri="{BB962C8B-B14F-4D97-AF65-F5344CB8AC3E}">
        <p14:creationId xmlns:p14="http://schemas.microsoft.com/office/powerpoint/2010/main" val="15652620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with Image">
    <p:spTree>
      <p:nvGrpSpPr>
        <p:cNvPr id="1" name=""/>
        <p:cNvGrpSpPr/>
        <p:nvPr/>
      </p:nvGrpSpPr>
      <p:grpSpPr>
        <a:xfrm>
          <a:off x="0" y="0"/>
          <a:ext cx="0" cy="0"/>
          <a:chOff x="0" y="0"/>
          <a:chExt cx="0" cy="0"/>
        </a:xfrm>
      </p:grpSpPr>
      <p:sp>
        <p:nvSpPr>
          <p:cNvPr id="8" name="Picture Placeholder 2"/>
          <p:cNvSpPr>
            <a:spLocks noGrp="1"/>
          </p:cNvSpPr>
          <p:nvPr>
            <p:ph type="pic" sz="quarter" idx="14"/>
          </p:nvPr>
        </p:nvSpPr>
        <p:spPr>
          <a:xfrm>
            <a:off x="838200" y="2627"/>
            <a:ext cx="11353799" cy="4631365"/>
          </a:xfrm>
          <a:solidFill>
            <a:schemeClr val="bg1">
              <a:lumMod val="95000"/>
            </a:schemeClr>
          </a:solidFill>
        </p:spPr>
        <p:txBody>
          <a:bodyPr>
            <a:normAutofit/>
          </a:bodyPr>
          <a:lstStyle>
            <a:lvl1pPr marL="0" indent="0" algn="ctr">
              <a:buNone/>
              <a:defRPr sz="1400"/>
            </a:lvl1pPr>
          </a:lstStyle>
          <a:p>
            <a:r>
              <a:rPr lang="en-US"/>
              <a:t>Click icon to add picture</a:t>
            </a:r>
          </a:p>
        </p:txBody>
      </p:sp>
      <p:sp>
        <p:nvSpPr>
          <p:cNvPr id="15" name="Rectangle 14">
            <a:extLst>
              <a:ext uri="{FF2B5EF4-FFF2-40B4-BE49-F238E27FC236}">
                <a16:creationId xmlns:a16="http://schemas.microsoft.com/office/drawing/2014/main" id="{725A2246-7A52-3649-8FE5-C14CAE4F551F}"/>
              </a:ext>
            </a:extLst>
          </p:cNvPr>
          <p:cNvSpPr/>
          <p:nvPr userDrawn="1"/>
        </p:nvSpPr>
        <p:spPr>
          <a:xfrm>
            <a:off x="877112"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6EA67C-D6CD-904B-9211-B56EF682649F}"/>
              </a:ext>
            </a:extLst>
          </p:cNvPr>
          <p:cNvSpPr/>
          <p:nvPr userDrawn="1"/>
        </p:nvSpPr>
        <p:spPr>
          <a:xfrm>
            <a:off x="6612193" y="1968284"/>
            <a:ext cx="5118912" cy="46611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E94B1A93-5100-5048-8230-09B3D176D183}"/>
              </a:ext>
            </a:extLst>
          </p:cNvPr>
          <p:cNvSpPr>
            <a:spLocks noGrp="1"/>
          </p:cNvSpPr>
          <p:nvPr>
            <p:ph type="body" idx="1"/>
          </p:nvPr>
        </p:nvSpPr>
        <p:spPr>
          <a:xfrm>
            <a:off x="1562100" y="2679700"/>
            <a:ext cx="4242611"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3">
            <a:extLst>
              <a:ext uri="{FF2B5EF4-FFF2-40B4-BE49-F238E27FC236}">
                <a16:creationId xmlns:a16="http://schemas.microsoft.com/office/drawing/2014/main" id="{8A037B8A-C781-9F40-A9F6-BCCD198DD34B}"/>
              </a:ext>
            </a:extLst>
          </p:cNvPr>
          <p:cNvSpPr>
            <a:spLocks noGrp="1"/>
          </p:cNvSpPr>
          <p:nvPr>
            <p:ph sz="half" idx="2"/>
          </p:nvPr>
        </p:nvSpPr>
        <p:spPr>
          <a:xfrm>
            <a:off x="1562100" y="3324700"/>
            <a:ext cx="4242611"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a:extLst>
              <a:ext uri="{FF2B5EF4-FFF2-40B4-BE49-F238E27FC236}">
                <a16:creationId xmlns:a16="http://schemas.microsoft.com/office/drawing/2014/main" id="{66926CBF-E2B0-C44C-AD98-B15D17ADD5AF}"/>
              </a:ext>
            </a:extLst>
          </p:cNvPr>
          <p:cNvSpPr>
            <a:spLocks noGrp="1"/>
          </p:cNvSpPr>
          <p:nvPr>
            <p:ph type="body" sz="quarter" idx="3"/>
          </p:nvPr>
        </p:nvSpPr>
        <p:spPr>
          <a:xfrm>
            <a:off x="7467601" y="2679700"/>
            <a:ext cx="4072192" cy="645001"/>
          </a:xfrm>
        </p:spPr>
        <p:txBody>
          <a:bodyPr anchor="ctr"/>
          <a:lstStyle>
            <a:lvl1pPr marL="0" indent="0">
              <a:buNone/>
              <a:defRPr sz="2400" b="1" i="0">
                <a:solidFill>
                  <a:schemeClr val="tx2"/>
                </a:solidFill>
                <a:latin typeface="+mj-lt"/>
                <a:cs typeface="Gill Sans" panose="020B0502020104020203" pitchFamily="34" charset="-79"/>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5">
            <a:extLst>
              <a:ext uri="{FF2B5EF4-FFF2-40B4-BE49-F238E27FC236}">
                <a16:creationId xmlns:a16="http://schemas.microsoft.com/office/drawing/2014/main" id="{318A1595-1A86-304F-A361-B3E4B06837FA}"/>
              </a:ext>
            </a:extLst>
          </p:cNvPr>
          <p:cNvSpPr>
            <a:spLocks noGrp="1"/>
          </p:cNvSpPr>
          <p:nvPr>
            <p:ph sz="quarter" idx="4"/>
          </p:nvPr>
        </p:nvSpPr>
        <p:spPr>
          <a:xfrm>
            <a:off x="7467601" y="3324700"/>
            <a:ext cx="4072192" cy="330469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1">
            <a:extLst>
              <a:ext uri="{FF2B5EF4-FFF2-40B4-BE49-F238E27FC236}">
                <a16:creationId xmlns:a16="http://schemas.microsoft.com/office/drawing/2014/main" id="{18DEFE0B-9B5C-734D-8394-A770FAA615B3}"/>
              </a:ext>
            </a:extLst>
          </p:cNvPr>
          <p:cNvSpPr/>
          <p:nvPr userDrawn="1"/>
        </p:nvSpPr>
        <p:spPr>
          <a:xfrm>
            <a:off x="838200"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02390A6-F565-8844-A9B9-4C6ACB7857F5}"/>
              </a:ext>
            </a:extLst>
          </p:cNvPr>
          <p:cNvSpPr/>
          <p:nvPr userDrawn="1"/>
        </p:nvSpPr>
        <p:spPr>
          <a:xfrm>
            <a:off x="6742889" y="2679700"/>
            <a:ext cx="546100" cy="546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6674C34-BF58-4A21-BEE1-52BA2A5DBB7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1760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3ADF8-C269-5D42-A626-BE35303B98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7CE01-A53E-894C-9672-25D8CB7D5F89}"/>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C128E13-F6CA-9A4F-A3DD-2CEB2ED95E2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417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BF98B-2743-4B47-AE32-9926CC2BF549}"/>
              </a:ext>
            </a:extLst>
          </p:cNvPr>
          <p:cNvSpPr>
            <a:spLocks noGrp="1"/>
          </p:cNvSpPr>
          <p:nvPr>
            <p:ph type="title"/>
          </p:nvPr>
        </p:nvSpPr>
        <p:spPr>
          <a:xfrm>
            <a:off x="839788" y="365125"/>
            <a:ext cx="10515600" cy="1325563"/>
          </a:xfr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19F824E8-8F6B-3D44-A59E-3179A03A787F}"/>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6908B9-8BB9-5247-A9CC-EADBF62AB670}"/>
              </a:ext>
            </a:extLst>
          </p:cNvPr>
          <p:cNvSpPr>
            <a:spLocks noGrp="1"/>
          </p:cNvSpPr>
          <p:nvPr>
            <p:ph sz="half" idx="2"/>
          </p:nvPr>
        </p:nvSpPr>
        <p:spPr>
          <a:xfrm>
            <a:off x="839788" y="2505075"/>
            <a:ext cx="5157787"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7E1808-3255-6342-8F11-708C178C6864}"/>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572680-8F07-DD43-A1EC-F836900FFE13}"/>
              </a:ext>
            </a:extLst>
          </p:cNvPr>
          <p:cNvSpPr>
            <a:spLocks noGrp="1"/>
          </p:cNvSpPr>
          <p:nvPr>
            <p:ph sz="quarter" idx="4"/>
          </p:nvPr>
        </p:nvSpPr>
        <p:spPr>
          <a:xfrm>
            <a:off x="6172200" y="2505075"/>
            <a:ext cx="518318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102532F2-B96C-DE47-9F25-34728C00D913}"/>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7765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88C7AE-6BEF-4892-C4E8-8011F27B36C5}"/>
              </a:ext>
            </a:extLst>
          </p:cNvPr>
          <p:cNvSpPr/>
          <p:nvPr userDrawn="1"/>
        </p:nvSpPr>
        <p:spPr>
          <a:xfrm>
            <a:off x="0" y="0"/>
            <a:ext cx="838201" cy="5920347"/>
          </a:xfrm>
          <a:prstGeom prst="rect">
            <a:avLst/>
          </a:prstGeom>
          <a:solidFill>
            <a:srgbClr val="0099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b="1">
                <a:solidFill>
                  <a:schemeClr val="tx1"/>
                </a:solidFill>
              </a:defRPr>
            </a:lvl1pPr>
          </a:lstStyle>
          <a:p>
            <a:r>
              <a:rPr lang="en-US"/>
              <a:t>CACCRAO Annual Conference</a:t>
            </a:r>
          </a:p>
        </p:txBody>
      </p:sp>
      <p:sp>
        <p:nvSpPr>
          <p:cNvPr id="15" name="Shape 61">
            <a:extLst>
              <a:ext uri="{FF2B5EF4-FFF2-40B4-BE49-F238E27FC236}">
                <a16:creationId xmlns:a16="http://schemas.microsoft.com/office/drawing/2014/main" id="{EFA7F577-E691-D948-943E-8D25DFE256F5}"/>
              </a:ext>
            </a:extLst>
          </p:cNvPr>
          <p:cNvSpPr/>
          <p:nvPr userDrawn="1"/>
        </p:nvSpPr>
        <p:spPr>
          <a:xfrm rot="16200000">
            <a:off x="-1206763" y="3858948"/>
            <a:ext cx="3251724" cy="284693"/>
          </a:xfrm>
          <a:prstGeom prst="rect">
            <a:avLst/>
          </a:prstGeom>
          <a:ln w="3175">
            <a:miter lim="400000"/>
          </a:ln>
          <a:extLst>
            <a:ext uri="{C572A759-6A51-4108-AA02-DFA0A04FC94B}">
              <ma14:wrappingTextBoxFlag xmlns:ma14="http://schemas.microsoft.com/office/mac/drawingml/2011/main" xmlns="" val="1"/>
            </a:ext>
          </a:extLst>
        </p:spPr>
        <p:txBody>
          <a:bodyPr wrap="none" lIns="19050" tIns="19050" rIns="19050" bIns="19050" anchor="ctr">
            <a:spAutoFit/>
          </a:bodyPr>
          <a:lstStyle/>
          <a:p>
            <a:pPr>
              <a:defRPr sz="3000">
                <a:solidFill>
                  <a:srgbClr val="3A3B39"/>
                </a:solidFill>
                <a:latin typeface="Bebas"/>
                <a:ea typeface="Bebas"/>
                <a:cs typeface="Bebas"/>
                <a:sym typeface="Bebas"/>
              </a:defRPr>
            </a:pPr>
            <a:r>
              <a:rPr lang="en-US" sz="1600" b="1" i="0" spc="0">
                <a:solidFill>
                  <a:schemeClr val="bg1"/>
                </a:solidFill>
                <a:latin typeface="Open Sans" panose="020B0606030504020204" pitchFamily="34" charset="0"/>
                <a:ea typeface="Open Sans" panose="020B0606030504020204" pitchFamily="34" charset="0"/>
                <a:cs typeface="Open Sans" panose="020B0606030504020204" pitchFamily="34" charset="0"/>
              </a:rPr>
              <a:t>Baccalaureate Degrees and You</a:t>
            </a:r>
          </a:p>
        </p:txBody>
      </p:sp>
      <p:sp>
        <p:nvSpPr>
          <p:cNvPr id="16" name="Shape 62">
            <a:extLst>
              <a:ext uri="{FF2B5EF4-FFF2-40B4-BE49-F238E27FC236}">
                <a16:creationId xmlns:a16="http://schemas.microsoft.com/office/drawing/2014/main" id="{2C8F251E-BB08-9D42-8813-D3CD1AE6AF9A}"/>
              </a:ext>
            </a:extLst>
          </p:cNvPr>
          <p:cNvSpPr/>
          <p:nvPr userDrawn="1"/>
        </p:nvSpPr>
        <p:spPr>
          <a:xfrm flipV="1">
            <a:off x="419101" y="798382"/>
            <a:ext cx="0" cy="1220917"/>
          </a:xfrm>
          <a:prstGeom prst="line">
            <a:avLst/>
          </a:prstGeom>
          <a:ln w="381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a:p>
        </p:txBody>
      </p:sp>
      <p:sp>
        <p:nvSpPr>
          <p:cNvPr id="17" name="Shape 42">
            <a:extLst>
              <a:ext uri="{FF2B5EF4-FFF2-40B4-BE49-F238E27FC236}">
                <a16:creationId xmlns:a16="http://schemas.microsoft.com/office/drawing/2014/main" id="{3890D1E5-941D-C642-A000-669C7923941B}"/>
              </a:ext>
            </a:extLst>
          </p:cNvPr>
          <p:cNvSpPr txBox="1">
            <a:spLocks/>
          </p:cNvSpPr>
          <p:nvPr userDrawn="1"/>
        </p:nvSpPr>
        <p:spPr>
          <a:xfrm>
            <a:off x="158397" y="77222"/>
            <a:ext cx="521406" cy="437480"/>
          </a:xfrm>
          <a:prstGeom prst="rect">
            <a:avLst/>
          </a:prstGeom>
        </p:spPr>
        <p:txBody>
          <a:bodyPr/>
          <a:lstStyle>
            <a:defPPr>
              <a:defRPr lang="en-US"/>
            </a:defPPr>
            <a:lvl1pPr marL="0" algn="l" defTabSz="914400" rtl="0" eaLnBrk="1" latinLnBrk="0" hangingPunct="1">
              <a:defRPr sz="1800" kern="1200">
                <a:solidFill>
                  <a:srgbClr val="C1C0B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6CB4B4D-7CA3-9044-876B-883B54F8677D}" type="slidenum">
              <a:rPr lang="en-US" sz="1600" smtClean="0">
                <a:solidFill>
                  <a:schemeClr val="bg1"/>
                </a:solidFill>
              </a:rPr>
              <a:pPr algn="ctr"/>
              <a:t>‹#›</a:t>
            </a:fld>
            <a:endParaRPr lang="en-US" sz="1200">
              <a:solidFill>
                <a:schemeClr val="bg1"/>
              </a:solidFill>
            </a:endParaRPr>
          </a:p>
        </p:txBody>
      </p:sp>
      <p:pic>
        <p:nvPicPr>
          <p:cNvPr id="4" name="Picture 3" descr="A collage of several images of buildings&#10;&#10;Description automatically generated">
            <a:extLst>
              <a:ext uri="{FF2B5EF4-FFF2-40B4-BE49-F238E27FC236}">
                <a16:creationId xmlns:a16="http://schemas.microsoft.com/office/drawing/2014/main" id="{4A679AF7-B9EC-1358-0ADD-02178FC68EDA}"/>
              </a:ext>
            </a:extLst>
          </p:cNvPr>
          <p:cNvPicPr>
            <a:picLocks noChangeAspect="1"/>
          </p:cNvPicPr>
          <p:nvPr userDrawn="1"/>
        </p:nvPicPr>
        <p:blipFill>
          <a:blip r:embed="rId23">
            <a:alphaModFix amt="20000"/>
            <a:extLst>
              <a:ext uri="{28A0092B-C50C-407E-A947-70E740481C1C}">
                <a14:useLocalDpi xmlns:a14="http://schemas.microsoft.com/office/drawing/2010/main" val="0"/>
              </a:ext>
            </a:extLst>
          </a:blip>
          <a:stretch>
            <a:fillRect/>
          </a:stretch>
        </p:blipFill>
        <p:spPr>
          <a:xfrm>
            <a:off x="4582510" y="807533"/>
            <a:ext cx="9333405" cy="6050467"/>
          </a:xfrm>
          <a:prstGeom prst="rect">
            <a:avLst/>
          </a:prstGeom>
        </p:spPr>
      </p:pic>
      <p:pic>
        <p:nvPicPr>
          <p:cNvPr id="11" name="Picture 10" descr="A blue and white logo&#10;&#10;Description automatically generated">
            <a:extLst>
              <a:ext uri="{FF2B5EF4-FFF2-40B4-BE49-F238E27FC236}">
                <a16:creationId xmlns:a16="http://schemas.microsoft.com/office/drawing/2014/main" id="{3716A19F-6680-4AB4-0F63-9F4EEE383442}"/>
              </a:ext>
            </a:extLst>
          </p:cNvPr>
          <p:cNvPicPr>
            <a:picLocks noChangeAspect="1"/>
          </p:cNvPicPr>
          <p:nvPr userDrawn="1"/>
        </p:nvPicPr>
        <p:blipFill>
          <a:blip r:embed="rId24"/>
          <a:stretch>
            <a:fillRect/>
          </a:stretch>
        </p:blipFill>
        <p:spPr>
          <a:xfrm>
            <a:off x="-40360" y="5998973"/>
            <a:ext cx="918916" cy="758266"/>
          </a:xfrm>
          <a:prstGeom prst="rect">
            <a:avLst/>
          </a:prstGeom>
        </p:spPr>
      </p:pic>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651" r:id="rId2"/>
    <p:sldLayoutId id="2147483674" r:id="rId3"/>
    <p:sldLayoutId id="2147483660" r:id="rId4"/>
    <p:sldLayoutId id="2147483670" r:id="rId5"/>
    <p:sldLayoutId id="2147483669" r:id="rId6"/>
    <p:sldLayoutId id="2147483664" r:id="rId7"/>
    <p:sldLayoutId id="2147483650" r:id="rId8"/>
    <p:sldLayoutId id="2147483653" r:id="rId9"/>
    <p:sldLayoutId id="2147483680" r:id="rId10"/>
    <p:sldLayoutId id="2147483678" r:id="rId11"/>
    <p:sldLayoutId id="2147483679" r:id="rId12"/>
    <p:sldLayoutId id="2147483672" r:id="rId13"/>
    <p:sldLayoutId id="2147483683" r:id="rId14"/>
    <p:sldLayoutId id="2147483675" r:id="rId15"/>
    <p:sldLayoutId id="2147483681" r:id="rId16"/>
    <p:sldLayoutId id="2147483682" r:id="rId17"/>
    <p:sldLayoutId id="2147483671" r:id="rId18"/>
    <p:sldLayoutId id="2147483677" r:id="rId19"/>
    <p:sldLayoutId id="2147483676" r:id="rId20"/>
    <p:sldLayoutId id="2147483684" r:id="rId21"/>
  </p:sldLayoutIdLst>
  <p:txStyles>
    <p:titleStyle>
      <a:lvl1pPr algn="l" defTabSz="914400" rtl="0" eaLnBrk="1" latinLnBrk="0" hangingPunct="1">
        <a:lnSpc>
          <a:spcPct val="90000"/>
        </a:lnSpc>
        <a:spcBef>
          <a:spcPct val="0"/>
        </a:spcBef>
        <a:buNone/>
        <a:defRPr sz="4400" b="0" i="0" kern="1200" spc="-150">
          <a:solidFill>
            <a:schemeClr val="tx2"/>
          </a:solidFill>
          <a:latin typeface="+mj-lt"/>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ysdccd.atlassian.net/wiki/spaces/SBDM/overview" TargetMode="Externa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1.xml"/><Relationship Id="rId5" Type="http://schemas.openxmlformats.org/officeDocument/2006/relationships/tags" Target="../tags/tag6.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1.xml"/><Relationship Id="rId5" Type="http://schemas.openxmlformats.org/officeDocument/2006/relationships/tags" Target="../tags/tag11.xml"/><Relationship Id="rId4" Type="http://schemas.openxmlformats.org/officeDocument/2006/relationships/tags" Target="../tags/tag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1.gif"/></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tags" Target="../tags/tag19.xml"/><Relationship Id="rId7" Type="http://schemas.openxmlformats.org/officeDocument/2006/relationships/image" Target="../media/image4.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1.xml"/><Relationship Id="rId5" Type="http://schemas.openxmlformats.org/officeDocument/2006/relationships/tags" Target="../tags/tag21.xml"/><Relationship Id="rId4" Type="http://schemas.openxmlformats.org/officeDocument/2006/relationships/tags" Target="../tags/tag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4.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1.xml"/><Relationship Id="rId5" Type="http://schemas.openxmlformats.org/officeDocument/2006/relationships/tags" Target="../tags/tag16.xml"/><Relationship Id="rId4" Type="http://schemas.openxmlformats.org/officeDocument/2006/relationships/tags" Target="../tags/tag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838200" y="3373291"/>
            <a:ext cx="6548438" cy="2113109"/>
          </a:xfrm>
        </p:spPr>
        <p:txBody>
          <a:bodyPr/>
          <a:lstStyle/>
          <a:p>
            <a:r>
              <a:rPr lang="en-US" sz="7200"/>
              <a:t>So you have a Baccalaureate…</a:t>
            </a:r>
          </a:p>
        </p:txBody>
      </p: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p:txBody>
          <a:bodyPr>
            <a:normAutofit lnSpcReduction="10000"/>
          </a:bodyPr>
          <a:lstStyle/>
          <a:p>
            <a:r>
              <a:rPr lang="en-US"/>
              <a:t>2024 CACCRAO Annual Conference</a:t>
            </a:r>
          </a:p>
        </p:txBody>
      </p:sp>
      <p:pic>
        <p:nvPicPr>
          <p:cNvPr id="9" name="Picture Placeholder 8">
            <a:extLst>
              <a:ext uri="{FF2B5EF4-FFF2-40B4-BE49-F238E27FC236}">
                <a16:creationId xmlns:a16="http://schemas.microsoft.com/office/drawing/2014/main" id="{5452D103-CE93-EF8B-694F-5FDB84098EB6}"/>
              </a:ext>
            </a:extLst>
          </p:cNvPr>
          <p:cNvPicPr>
            <a:picLocks noGrp="1" noChangeAspect="1"/>
          </p:cNvPicPr>
          <p:nvPr>
            <p:ph type="pic" sz="quarter" idx="13"/>
          </p:nvPr>
        </p:nvPicPr>
        <p:blipFill>
          <a:blip r:embed="rId3"/>
          <a:srcRect t="671" b="671"/>
          <a:stretch/>
        </p:blipFill>
        <p:spPr/>
      </p:pic>
    </p:spTree>
    <p:extLst>
      <p:ext uri="{BB962C8B-B14F-4D97-AF65-F5344CB8AC3E}">
        <p14:creationId xmlns:p14="http://schemas.microsoft.com/office/powerpoint/2010/main" val="243965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DC9B0-ED9F-2414-4156-9996441DEB53}"/>
              </a:ext>
            </a:extLst>
          </p:cNvPr>
          <p:cNvSpPr>
            <a:spLocks noGrp="1"/>
          </p:cNvSpPr>
          <p:nvPr>
            <p:ph type="title"/>
          </p:nvPr>
        </p:nvSpPr>
        <p:spPr>
          <a:xfrm>
            <a:off x="838199" y="2655077"/>
            <a:ext cx="7826115" cy="2831323"/>
          </a:xfrm>
        </p:spPr>
        <p:txBody>
          <a:bodyPr/>
          <a:lstStyle/>
          <a:p>
            <a:r>
              <a:rPr lang="en-US"/>
              <a:t>How did we get here?</a:t>
            </a:r>
          </a:p>
        </p:txBody>
      </p:sp>
      <p:sp>
        <p:nvSpPr>
          <p:cNvPr id="3" name="Subtitle 2">
            <a:extLst>
              <a:ext uri="{FF2B5EF4-FFF2-40B4-BE49-F238E27FC236}">
                <a16:creationId xmlns:a16="http://schemas.microsoft.com/office/drawing/2014/main" id="{E1A97B80-E700-18DA-AB55-6518149A3C88}"/>
              </a:ext>
            </a:extLst>
          </p:cNvPr>
          <p:cNvSpPr>
            <a:spLocks noGrp="1"/>
          </p:cNvSpPr>
          <p:nvPr>
            <p:ph type="subTitle" idx="1"/>
          </p:nvPr>
        </p:nvSpPr>
        <p:spPr/>
        <p:txBody>
          <a:bodyPr/>
          <a:lstStyle/>
          <a:p>
            <a:r>
              <a:rPr lang="en-US"/>
              <a:t>Planning and Collaboration</a:t>
            </a:r>
          </a:p>
        </p:txBody>
      </p:sp>
      <p:pic>
        <p:nvPicPr>
          <p:cNvPr id="2050" name="Picture 2" descr="How Did We Get Here Minecraft GIF - How Did We Get Here Minecraft  Advancement - Discover &amp; Share GIFs">
            <a:extLst>
              <a:ext uri="{FF2B5EF4-FFF2-40B4-BE49-F238E27FC236}">
                <a16:creationId xmlns:a16="http://schemas.microsoft.com/office/drawing/2014/main" id="{F4FA3429-91D4-2231-0CD1-CF1A9B36E9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4757" y="2523413"/>
            <a:ext cx="7622485" cy="154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7536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4F2D-9348-26B9-28AD-53BAFCCE121E}"/>
              </a:ext>
            </a:extLst>
          </p:cNvPr>
          <p:cNvSpPr>
            <a:spLocks noGrp="1"/>
          </p:cNvSpPr>
          <p:nvPr>
            <p:ph type="title"/>
          </p:nvPr>
        </p:nvSpPr>
        <p:spPr/>
        <p:txBody>
          <a:bodyPr/>
          <a:lstStyle/>
          <a:p>
            <a:r>
              <a:rPr lang="en-US"/>
              <a:t>Baccalaureate Degree Program Team</a:t>
            </a:r>
          </a:p>
        </p:txBody>
      </p:sp>
      <p:sp>
        <p:nvSpPr>
          <p:cNvPr id="3" name="Content Placeholder 2">
            <a:extLst>
              <a:ext uri="{FF2B5EF4-FFF2-40B4-BE49-F238E27FC236}">
                <a16:creationId xmlns:a16="http://schemas.microsoft.com/office/drawing/2014/main" id="{89D12C6F-FC30-1B5B-CC9B-2FA07A7D912C}"/>
              </a:ext>
            </a:extLst>
          </p:cNvPr>
          <p:cNvSpPr>
            <a:spLocks noGrp="1"/>
          </p:cNvSpPr>
          <p:nvPr>
            <p:ph idx="1"/>
          </p:nvPr>
        </p:nvSpPr>
        <p:spPr>
          <a:xfrm>
            <a:off x="1169232" y="1825625"/>
            <a:ext cx="10184567" cy="4351338"/>
          </a:xfrm>
        </p:spPr>
        <p:txBody>
          <a:bodyPr>
            <a:normAutofit/>
          </a:bodyPr>
          <a:lstStyle/>
          <a:p>
            <a:r>
              <a:rPr lang="en-US" sz="2400"/>
              <a:t>Faculty Champions</a:t>
            </a:r>
          </a:p>
          <a:p>
            <a:r>
              <a:rPr lang="en-US" sz="2400"/>
              <a:t>Academic Senate</a:t>
            </a:r>
          </a:p>
          <a:p>
            <a:r>
              <a:rPr lang="en-US" sz="2400"/>
              <a:t>Curriculum Committee</a:t>
            </a:r>
          </a:p>
          <a:p>
            <a:r>
              <a:rPr lang="en-US" sz="2400"/>
              <a:t>Campus Administrators: President, Vice President Instruction, Vice President Student Services, Vice President Administrative Services, and School Dean</a:t>
            </a:r>
          </a:p>
          <a:p>
            <a:r>
              <a:rPr lang="en-US" sz="2400"/>
              <a:t>District Educational Services</a:t>
            </a:r>
          </a:p>
          <a:p>
            <a:r>
              <a:rPr lang="en-US" sz="2400"/>
              <a:t>Chancellor’s Cabinet</a:t>
            </a:r>
          </a:p>
          <a:p>
            <a:r>
              <a:rPr lang="en-US" sz="2400"/>
              <a:t>Governing Board </a:t>
            </a:r>
          </a:p>
          <a:p>
            <a:pPr marL="0" indent="0">
              <a:buNone/>
            </a:pPr>
            <a:endParaRPr lang="en-US" sz="2400"/>
          </a:p>
        </p:txBody>
      </p:sp>
    </p:spTree>
    <p:extLst>
      <p:ext uri="{BB962C8B-B14F-4D97-AF65-F5344CB8AC3E}">
        <p14:creationId xmlns:p14="http://schemas.microsoft.com/office/powerpoint/2010/main" val="428934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F4F2D-9348-26B9-28AD-53BAFCCE121E}"/>
              </a:ext>
            </a:extLst>
          </p:cNvPr>
          <p:cNvSpPr>
            <a:spLocks noGrp="1"/>
          </p:cNvSpPr>
          <p:nvPr>
            <p:ph type="title"/>
          </p:nvPr>
        </p:nvSpPr>
        <p:spPr/>
        <p:txBody>
          <a:bodyPr/>
          <a:lstStyle/>
          <a:p>
            <a:r>
              <a:rPr lang="en-US"/>
              <a:t>Internal Approval Process</a:t>
            </a:r>
          </a:p>
        </p:txBody>
      </p:sp>
      <p:sp>
        <p:nvSpPr>
          <p:cNvPr id="3" name="Content Placeholder 2">
            <a:extLst>
              <a:ext uri="{FF2B5EF4-FFF2-40B4-BE49-F238E27FC236}">
                <a16:creationId xmlns:a16="http://schemas.microsoft.com/office/drawing/2014/main" id="{89D12C6F-FC30-1B5B-CC9B-2FA07A7D912C}"/>
              </a:ext>
            </a:extLst>
          </p:cNvPr>
          <p:cNvSpPr>
            <a:spLocks noGrp="1"/>
          </p:cNvSpPr>
          <p:nvPr>
            <p:ph idx="1"/>
          </p:nvPr>
        </p:nvSpPr>
        <p:spPr>
          <a:xfrm>
            <a:off x="1124262" y="1825625"/>
            <a:ext cx="10229538" cy="4351338"/>
          </a:xfrm>
        </p:spPr>
        <p:txBody>
          <a:bodyPr>
            <a:normAutofit/>
          </a:bodyPr>
          <a:lstStyle/>
          <a:p>
            <a:r>
              <a:rPr lang="en-US" sz="2800"/>
              <a:t>College Approval Process</a:t>
            </a:r>
          </a:p>
          <a:p>
            <a:pPr lvl="1"/>
            <a:r>
              <a:rPr lang="en-US" sz="2400"/>
              <a:t>Program viability </a:t>
            </a:r>
          </a:p>
          <a:p>
            <a:pPr lvl="1"/>
            <a:r>
              <a:rPr lang="en-US" sz="2400"/>
              <a:t>Campus constituents (Academic Senate, President’s Cabinet, College Councils, and Curriculum Committee)</a:t>
            </a:r>
            <a:br>
              <a:rPr lang="en-US" sz="2400"/>
            </a:br>
            <a:r>
              <a:rPr lang="en-US" sz="2400">
                <a:solidFill>
                  <a:srgbClr val="009999"/>
                </a:solidFill>
              </a:rPr>
              <a:t>*</a:t>
            </a:r>
            <a:r>
              <a:rPr lang="en-US" sz="2400" i="1">
                <a:solidFill>
                  <a:srgbClr val="009999"/>
                </a:solidFill>
              </a:rPr>
              <a:t>Program is vetted through a defined college process</a:t>
            </a:r>
          </a:p>
          <a:p>
            <a:r>
              <a:rPr lang="en-US" sz="2800"/>
              <a:t>District Process</a:t>
            </a:r>
          </a:p>
          <a:p>
            <a:pPr lvl="1"/>
            <a:r>
              <a:rPr lang="en-US" sz="2400"/>
              <a:t>Chancellor’s Cabinet</a:t>
            </a:r>
          </a:p>
          <a:p>
            <a:pPr lvl="1"/>
            <a:r>
              <a:rPr lang="en-US" sz="2400"/>
              <a:t>District Governance Council </a:t>
            </a:r>
          </a:p>
          <a:p>
            <a:pPr lvl="1"/>
            <a:r>
              <a:rPr lang="en-US" sz="2400"/>
              <a:t>Board of Trustees</a:t>
            </a:r>
          </a:p>
        </p:txBody>
      </p:sp>
    </p:spTree>
    <p:extLst>
      <p:ext uri="{BB962C8B-B14F-4D97-AF65-F5344CB8AC3E}">
        <p14:creationId xmlns:p14="http://schemas.microsoft.com/office/powerpoint/2010/main" val="2166474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58A585-52FA-4A45-B2D0-660EC2D22B31}"/>
              </a:ext>
            </a:extLst>
          </p:cNvPr>
          <p:cNvSpPr>
            <a:spLocks noGrp="1"/>
          </p:cNvSpPr>
          <p:nvPr>
            <p:ph type="title"/>
          </p:nvPr>
        </p:nvSpPr>
        <p:spPr>
          <a:xfrm>
            <a:off x="1328737" y="786810"/>
            <a:ext cx="4008437" cy="787157"/>
          </a:xfrm>
        </p:spPr>
        <p:txBody>
          <a:bodyPr anchor="b">
            <a:normAutofit fontScale="90000"/>
          </a:bodyPr>
          <a:lstStyle/>
          <a:p>
            <a:r>
              <a:rPr lang="en-US" sz="3100">
                <a:ea typeface="Open Sans"/>
                <a:cs typeface="Open Sans"/>
              </a:rPr>
              <a:t>Comprehensive Funding Plan</a:t>
            </a:r>
          </a:p>
        </p:txBody>
      </p:sp>
      <p:sp>
        <p:nvSpPr>
          <p:cNvPr id="10" name="Text Placeholder 9">
            <a:extLst>
              <a:ext uri="{FF2B5EF4-FFF2-40B4-BE49-F238E27FC236}">
                <a16:creationId xmlns:a16="http://schemas.microsoft.com/office/drawing/2014/main" id="{76C3E0A7-1C3E-0A40-AC21-1EAD4086CBB7}"/>
              </a:ext>
            </a:extLst>
          </p:cNvPr>
          <p:cNvSpPr>
            <a:spLocks noGrp="1"/>
          </p:cNvSpPr>
          <p:nvPr>
            <p:ph type="body" sz="quarter" idx="11"/>
          </p:nvPr>
        </p:nvSpPr>
        <p:spPr>
          <a:xfrm>
            <a:off x="1328736" y="1693890"/>
            <a:ext cx="5165849" cy="4293014"/>
          </a:xfrm>
        </p:spPr>
        <p:txBody>
          <a:bodyPr vert="horz" lIns="0" tIns="45720" rIns="91440" bIns="45720" rtlCol="0" anchor="t">
            <a:normAutofit/>
          </a:bodyPr>
          <a:lstStyle/>
          <a:p>
            <a:pPr>
              <a:lnSpc>
                <a:spcPct val="100000"/>
              </a:lnSpc>
            </a:pPr>
            <a:r>
              <a:rPr lang="en-US" sz="2400"/>
              <a:t>Start-up costs</a:t>
            </a:r>
          </a:p>
          <a:p>
            <a:pPr>
              <a:lnSpc>
                <a:spcPct val="100000"/>
              </a:lnSpc>
            </a:pPr>
            <a:r>
              <a:rPr lang="en-US" sz="2400"/>
              <a:t>Enrollment Projections/Revenue</a:t>
            </a:r>
          </a:p>
          <a:p>
            <a:pPr>
              <a:lnSpc>
                <a:spcPct val="100000"/>
              </a:lnSpc>
            </a:pPr>
            <a:r>
              <a:rPr lang="en-US" sz="2400"/>
              <a:t>Facilities and Equipment</a:t>
            </a:r>
          </a:p>
          <a:p>
            <a:pPr>
              <a:lnSpc>
                <a:spcPct val="100000"/>
              </a:lnSpc>
            </a:pPr>
            <a:r>
              <a:rPr lang="en-US" sz="2400"/>
              <a:t>Additional Staffing</a:t>
            </a:r>
          </a:p>
          <a:p>
            <a:pPr lvl="1">
              <a:lnSpc>
                <a:spcPct val="100000"/>
              </a:lnSpc>
            </a:pPr>
            <a:r>
              <a:rPr lang="en-US" sz="2000"/>
              <a:t>Faculty</a:t>
            </a:r>
          </a:p>
          <a:p>
            <a:pPr lvl="1">
              <a:lnSpc>
                <a:spcPct val="100000"/>
              </a:lnSpc>
            </a:pPr>
            <a:r>
              <a:rPr lang="en-US" sz="2000"/>
              <a:t>Upper-division general education</a:t>
            </a:r>
          </a:p>
          <a:p>
            <a:pPr lvl="1">
              <a:lnSpc>
                <a:spcPct val="100000"/>
              </a:lnSpc>
            </a:pPr>
            <a:r>
              <a:rPr lang="en-US" sz="2000"/>
              <a:t>Counseling</a:t>
            </a:r>
          </a:p>
          <a:p>
            <a:pPr lvl="1">
              <a:lnSpc>
                <a:spcPct val="100000"/>
              </a:lnSpc>
            </a:pPr>
            <a:r>
              <a:rPr lang="en-US" sz="2000"/>
              <a:t>Support Services</a:t>
            </a:r>
          </a:p>
          <a:p>
            <a:pPr lvl="1">
              <a:lnSpc>
                <a:spcPct val="100000"/>
              </a:lnSpc>
            </a:pPr>
            <a:r>
              <a:rPr lang="en-US" sz="2000"/>
              <a:t>Classified Professional Support </a:t>
            </a:r>
          </a:p>
        </p:txBody>
      </p:sp>
      <p:pic>
        <p:nvPicPr>
          <p:cNvPr id="7" name="Picture 6" descr="Budget - Free of Charge Creative Commons Wooden Tile image">
            <a:extLst>
              <a:ext uri="{FF2B5EF4-FFF2-40B4-BE49-F238E27FC236}">
                <a16:creationId xmlns:a16="http://schemas.microsoft.com/office/drawing/2014/main" id="{EDEF7E8A-2F93-1424-7934-18F8933849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5874" y="1756930"/>
            <a:ext cx="5016211" cy="3344140"/>
          </a:xfrm>
          <a:prstGeom prst="rect">
            <a:avLst/>
          </a:prstGeom>
        </p:spPr>
      </p:pic>
    </p:spTree>
    <p:extLst>
      <p:ext uri="{BB962C8B-B14F-4D97-AF65-F5344CB8AC3E}">
        <p14:creationId xmlns:p14="http://schemas.microsoft.com/office/powerpoint/2010/main" val="1926623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EC6B6-66CD-3052-C366-AD4D34014718}"/>
              </a:ext>
            </a:extLst>
          </p:cNvPr>
          <p:cNvSpPr>
            <a:spLocks noGrp="1"/>
          </p:cNvSpPr>
          <p:nvPr>
            <p:ph type="title"/>
          </p:nvPr>
        </p:nvSpPr>
        <p:spPr/>
        <p:txBody>
          <a:bodyPr/>
          <a:lstStyle/>
          <a:p>
            <a:r>
              <a:rPr lang="en-US"/>
              <a:t>Budget Calculation Tool</a:t>
            </a:r>
          </a:p>
        </p:txBody>
      </p:sp>
      <p:sp>
        <p:nvSpPr>
          <p:cNvPr id="3" name="Content Placeholder 2">
            <a:extLst>
              <a:ext uri="{FF2B5EF4-FFF2-40B4-BE49-F238E27FC236}">
                <a16:creationId xmlns:a16="http://schemas.microsoft.com/office/drawing/2014/main" id="{F474BF13-3A94-1F78-6DA3-31001D621E52}"/>
              </a:ext>
            </a:extLst>
          </p:cNvPr>
          <p:cNvSpPr>
            <a:spLocks noGrp="1"/>
          </p:cNvSpPr>
          <p:nvPr>
            <p:ph idx="1"/>
          </p:nvPr>
        </p:nvSpPr>
        <p:spPr>
          <a:xfrm>
            <a:off x="1154242" y="1825625"/>
            <a:ext cx="10199557" cy="4351338"/>
          </a:xfrm>
        </p:spPr>
        <p:txBody>
          <a:bodyPr>
            <a:normAutofit/>
          </a:bodyPr>
          <a:lstStyle/>
          <a:p>
            <a:r>
              <a:rPr lang="en-US" sz="2400"/>
              <a:t>Program Revenue Estimator: Helps colleges estimate the program revenue and forecast the potential</a:t>
            </a:r>
          </a:p>
          <a:p>
            <a:r>
              <a:rPr lang="en-US" sz="2400"/>
              <a:t>Classroom Expenses: Estimating costs associated with offering the upper division courses</a:t>
            </a:r>
          </a:p>
          <a:p>
            <a:r>
              <a:rPr lang="en-US" sz="2400"/>
              <a:t>Non-classroom expenses</a:t>
            </a:r>
          </a:p>
          <a:p>
            <a:r>
              <a:rPr lang="en-US" sz="2400"/>
              <a:t>Contract Expenses (program director, classified professionals—evaluators and student services technicians)</a:t>
            </a:r>
          </a:p>
          <a:p>
            <a:r>
              <a:rPr lang="en-US" sz="2400"/>
              <a:t>Non-Academic and Non-Classified (NANCE Expenditures)</a:t>
            </a:r>
          </a:p>
          <a:p>
            <a:r>
              <a:rPr lang="en-US" sz="2400"/>
              <a:t>Operating Expenses</a:t>
            </a:r>
          </a:p>
        </p:txBody>
      </p:sp>
    </p:spTree>
    <p:extLst>
      <p:ext uri="{BB962C8B-B14F-4D97-AF65-F5344CB8AC3E}">
        <p14:creationId xmlns:p14="http://schemas.microsoft.com/office/powerpoint/2010/main" val="163974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35509D-FAA0-E5B0-F1B3-4C28E5F4C407}"/>
              </a:ext>
            </a:extLst>
          </p:cNvPr>
          <p:cNvSpPr>
            <a:spLocks noGrp="1"/>
          </p:cNvSpPr>
          <p:nvPr>
            <p:ph type="title"/>
          </p:nvPr>
        </p:nvSpPr>
        <p:spPr>
          <a:xfrm>
            <a:off x="6922059" y="5378309"/>
            <a:ext cx="4695510" cy="811475"/>
          </a:xfrm>
        </p:spPr>
        <p:txBody>
          <a:bodyPr>
            <a:normAutofit/>
          </a:bodyPr>
          <a:lstStyle/>
          <a:p>
            <a:r>
              <a:rPr lang="en-US" sz="3200"/>
              <a:t>Budget Calculation Tool</a:t>
            </a:r>
          </a:p>
        </p:txBody>
      </p:sp>
      <p:pic>
        <p:nvPicPr>
          <p:cNvPr id="5" name="Picture 4">
            <a:extLst>
              <a:ext uri="{FF2B5EF4-FFF2-40B4-BE49-F238E27FC236}">
                <a16:creationId xmlns:a16="http://schemas.microsoft.com/office/drawing/2014/main" id="{DD97B779-7D54-3769-F301-8A29C3554C80}"/>
              </a:ext>
            </a:extLst>
          </p:cNvPr>
          <p:cNvPicPr>
            <a:picLocks noChangeAspect="1"/>
          </p:cNvPicPr>
          <p:nvPr/>
        </p:nvPicPr>
        <p:blipFill>
          <a:blip r:embed="rId2"/>
          <a:stretch>
            <a:fillRect/>
          </a:stretch>
        </p:blipFill>
        <p:spPr>
          <a:xfrm>
            <a:off x="1181048" y="1524025"/>
            <a:ext cx="6606642" cy="3338895"/>
          </a:xfrm>
          <a:prstGeom prst="rect">
            <a:avLst/>
          </a:prstGeom>
        </p:spPr>
      </p:pic>
      <p:pic>
        <p:nvPicPr>
          <p:cNvPr id="6" name="Picture 5">
            <a:extLst>
              <a:ext uri="{FF2B5EF4-FFF2-40B4-BE49-F238E27FC236}">
                <a16:creationId xmlns:a16="http://schemas.microsoft.com/office/drawing/2014/main" id="{7033F50C-0F8F-1BA9-AA1A-61C2930FF12C}"/>
              </a:ext>
            </a:extLst>
          </p:cNvPr>
          <p:cNvPicPr>
            <a:picLocks noChangeAspect="1"/>
          </p:cNvPicPr>
          <p:nvPr/>
        </p:nvPicPr>
        <p:blipFill>
          <a:blip r:embed="rId3"/>
          <a:stretch>
            <a:fillRect/>
          </a:stretch>
        </p:blipFill>
        <p:spPr>
          <a:xfrm>
            <a:off x="6922058" y="915355"/>
            <a:ext cx="4918251" cy="4292726"/>
          </a:xfrm>
          <a:prstGeom prst="rect">
            <a:avLst/>
          </a:prstGeom>
        </p:spPr>
      </p:pic>
    </p:spTree>
    <p:extLst>
      <p:ext uri="{BB962C8B-B14F-4D97-AF65-F5344CB8AC3E}">
        <p14:creationId xmlns:p14="http://schemas.microsoft.com/office/powerpoint/2010/main" val="836221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280658-22CA-E3A4-23F7-08B701C102ED}"/>
              </a:ext>
            </a:extLst>
          </p:cNvPr>
          <p:cNvSpPr>
            <a:spLocks noGrp="1"/>
          </p:cNvSpPr>
          <p:nvPr>
            <p:ph type="body" sz="quarter" idx="11"/>
          </p:nvPr>
        </p:nvSpPr>
        <p:spPr>
          <a:xfrm>
            <a:off x="1840523" y="5170703"/>
            <a:ext cx="4431324" cy="384375"/>
          </a:xfrm>
        </p:spPr>
        <p:txBody>
          <a:bodyPr/>
          <a:lstStyle/>
          <a:p>
            <a:r>
              <a:rPr lang="en-US">
                <a:effectLst/>
                <a:latin typeface="Helvetica" pitchFamily="2" charset="0"/>
                <a:hlinkClick r:id="rId2"/>
              </a:rPr>
              <a:t>https://mysdccd.atlassian.net/wiki/spaces/SBDM/overview</a:t>
            </a:r>
            <a:endParaRPr lang="en-US">
              <a:effectLst/>
              <a:latin typeface="Helvetica" pitchFamily="2" charset="0"/>
            </a:endParaRPr>
          </a:p>
        </p:txBody>
      </p:sp>
      <p:sp>
        <p:nvSpPr>
          <p:cNvPr id="4" name="Title 3">
            <a:extLst>
              <a:ext uri="{FF2B5EF4-FFF2-40B4-BE49-F238E27FC236}">
                <a16:creationId xmlns:a16="http://schemas.microsoft.com/office/drawing/2014/main" id="{AD35509D-FAA0-E5B0-F1B3-4C28E5F4C407}"/>
              </a:ext>
            </a:extLst>
          </p:cNvPr>
          <p:cNvSpPr>
            <a:spLocks noGrp="1"/>
          </p:cNvSpPr>
          <p:nvPr>
            <p:ph type="title"/>
          </p:nvPr>
        </p:nvSpPr>
        <p:spPr>
          <a:xfrm>
            <a:off x="7687770" y="5080724"/>
            <a:ext cx="3545503" cy="564335"/>
          </a:xfrm>
        </p:spPr>
        <p:txBody>
          <a:bodyPr>
            <a:normAutofit fontScale="90000"/>
          </a:bodyPr>
          <a:lstStyle/>
          <a:p>
            <a:r>
              <a:rPr lang="en-US"/>
              <a:t>Baccalaureate Degree Manual</a:t>
            </a:r>
          </a:p>
        </p:txBody>
      </p:sp>
      <p:pic>
        <p:nvPicPr>
          <p:cNvPr id="2" name="Picture 1">
            <a:extLst>
              <a:ext uri="{FF2B5EF4-FFF2-40B4-BE49-F238E27FC236}">
                <a16:creationId xmlns:a16="http://schemas.microsoft.com/office/drawing/2014/main" id="{19871291-0677-9B0F-C923-42D87C9FC0DE}"/>
              </a:ext>
            </a:extLst>
          </p:cNvPr>
          <p:cNvPicPr>
            <a:picLocks noChangeAspect="1"/>
          </p:cNvPicPr>
          <p:nvPr/>
        </p:nvPicPr>
        <p:blipFill rotWithShape="1">
          <a:blip r:embed="rId3"/>
          <a:srcRect l="31454"/>
          <a:stretch/>
        </p:blipFill>
        <p:spPr>
          <a:xfrm>
            <a:off x="1277814" y="727914"/>
            <a:ext cx="5856611" cy="4227401"/>
          </a:xfrm>
          <a:prstGeom prst="rect">
            <a:avLst/>
          </a:prstGeom>
        </p:spPr>
      </p:pic>
      <p:pic>
        <p:nvPicPr>
          <p:cNvPr id="1026" name="Picture 2">
            <a:extLst>
              <a:ext uri="{FF2B5EF4-FFF2-40B4-BE49-F238E27FC236}">
                <a16:creationId xmlns:a16="http://schemas.microsoft.com/office/drawing/2014/main" id="{5E38EF9A-882D-80D1-1343-E3CC54030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1414" y="602507"/>
            <a:ext cx="4478217" cy="4478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584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p:txBody>
          <a:bodyPr/>
          <a:lstStyle/>
          <a:p>
            <a:r>
              <a:rPr lang="en-US"/>
              <a:t>Student Services</a:t>
            </a:r>
          </a:p>
        </p:txBody>
      </p:sp>
      <p:sp>
        <p:nvSpPr>
          <p:cNvPr id="25" name="Text Placeholder 24">
            <a:extLst>
              <a:ext uri="{FF2B5EF4-FFF2-40B4-BE49-F238E27FC236}">
                <a16:creationId xmlns:a16="http://schemas.microsoft.com/office/drawing/2014/main" id="{F8C6BF16-D352-864F-9ABC-9C63470E63C1}"/>
              </a:ext>
            </a:extLst>
          </p:cNvPr>
          <p:cNvSpPr>
            <a:spLocks noGrp="1"/>
          </p:cNvSpPr>
          <p:nvPr>
            <p:ph type="body" idx="1"/>
          </p:nvPr>
        </p:nvSpPr>
        <p:spPr/>
        <p:txBody>
          <a:bodyPr/>
          <a:lstStyle/>
          <a:p>
            <a:r>
              <a:rPr lang="en-US"/>
              <a:t>Scaling up and Districtwide Expansion</a:t>
            </a:r>
          </a:p>
        </p:txBody>
      </p:sp>
      <p:pic>
        <p:nvPicPr>
          <p:cNvPr id="6" name="Picture Placeholder 5" descr="Diagram">
            <a:extLst>
              <a:ext uri="{FF2B5EF4-FFF2-40B4-BE49-F238E27FC236}">
                <a16:creationId xmlns:a16="http://schemas.microsoft.com/office/drawing/2014/main" id="{4F085107-2743-B59F-00D5-23D5D8074D19}"/>
              </a:ext>
            </a:extLst>
          </p:cNvPr>
          <p:cNvPicPr>
            <a:picLocks noGrp="1" noChangeAspect="1"/>
          </p:cNvPicPr>
          <p:nvPr>
            <p:ph type="pic" sz="quarter" idx="13"/>
          </p:nvPr>
        </p:nvPicPr>
        <p:blipFill rotWithShape="1">
          <a:blip r:embed="rId3"/>
          <a:srcRect l="-29119" r="34769"/>
          <a:stretch/>
        </p:blipFill>
        <p:spPr>
          <a:xfrm>
            <a:off x="831850" y="0"/>
            <a:ext cx="11360150" cy="6858000"/>
          </a:xfrm>
        </p:spPr>
      </p:pic>
    </p:spTree>
    <p:extLst>
      <p:ext uri="{BB962C8B-B14F-4D97-AF65-F5344CB8AC3E}">
        <p14:creationId xmlns:p14="http://schemas.microsoft.com/office/powerpoint/2010/main" val="85521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58A585-52FA-4A45-B2D0-660EC2D22B31}"/>
              </a:ext>
            </a:extLst>
          </p:cNvPr>
          <p:cNvSpPr>
            <a:spLocks noGrp="1"/>
          </p:cNvSpPr>
          <p:nvPr>
            <p:ph type="title"/>
          </p:nvPr>
        </p:nvSpPr>
        <p:spPr>
          <a:xfrm>
            <a:off x="1328737" y="786810"/>
            <a:ext cx="4008437" cy="1395208"/>
          </a:xfrm>
        </p:spPr>
        <p:txBody>
          <a:bodyPr anchor="b">
            <a:normAutofit/>
          </a:bodyPr>
          <a:lstStyle/>
          <a:p>
            <a:r>
              <a:rPr lang="en-US" sz="3100"/>
              <a:t>California Community Colleges</a:t>
            </a:r>
          </a:p>
        </p:txBody>
      </p:sp>
      <p:sp>
        <p:nvSpPr>
          <p:cNvPr id="10" name="Text Placeholder 9">
            <a:extLst>
              <a:ext uri="{FF2B5EF4-FFF2-40B4-BE49-F238E27FC236}">
                <a16:creationId xmlns:a16="http://schemas.microsoft.com/office/drawing/2014/main" id="{76C3E0A7-1C3E-0A40-AC21-1EAD4086CBB7}"/>
              </a:ext>
            </a:extLst>
          </p:cNvPr>
          <p:cNvSpPr>
            <a:spLocks noGrp="1"/>
          </p:cNvSpPr>
          <p:nvPr>
            <p:ph type="body" sz="quarter" idx="11"/>
          </p:nvPr>
        </p:nvSpPr>
        <p:spPr>
          <a:xfrm>
            <a:off x="1328736" y="2549122"/>
            <a:ext cx="5526093" cy="3099153"/>
          </a:xfrm>
        </p:spPr>
        <p:txBody>
          <a:bodyPr>
            <a:normAutofit lnSpcReduction="10000"/>
          </a:bodyPr>
          <a:lstStyle/>
          <a:p>
            <a:r>
              <a:rPr lang="en-US" sz="2000">
                <a:solidFill>
                  <a:schemeClr val="tx1"/>
                </a:solidFill>
                <a:ea typeface="Open Sans" panose="020B0606030504020204" pitchFamily="34" charset="0"/>
              </a:rPr>
              <a:t>Open admissions</a:t>
            </a:r>
          </a:p>
          <a:p>
            <a:r>
              <a:rPr lang="en-US" sz="2000">
                <a:solidFill>
                  <a:schemeClr val="tx1"/>
                </a:solidFill>
                <a:ea typeface="Open Sans" panose="020B0606030504020204" pitchFamily="34" charset="0"/>
              </a:rPr>
              <a:t>Students may apply at anytime</a:t>
            </a:r>
          </a:p>
          <a:p>
            <a:r>
              <a:rPr lang="en-US" sz="2000">
                <a:solidFill>
                  <a:schemeClr val="tx1"/>
                </a:solidFill>
                <a:ea typeface="Open Sans" panose="020B0606030504020204" pitchFamily="34" charset="0"/>
              </a:rPr>
              <a:t>No application Fees</a:t>
            </a:r>
          </a:p>
          <a:p>
            <a:r>
              <a:rPr lang="en-US" sz="2000">
                <a:solidFill>
                  <a:schemeClr val="tx1"/>
                </a:solidFill>
                <a:ea typeface="Open Sans" panose="020B0606030504020204" pitchFamily="34" charset="0"/>
              </a:rPr>
              <a:t>No admissions review; only requirement is a high school diploma or equivalent or the age of 18.</a:t>
            </a:r>
          </a:p>
        </p:txBody>
      </p:sp>
      <p:pic>
        <p:nvPicPr>
          <p:cNvPr id="2" name="Picture 1" descr="A blue logo with text">
            <a:extLst>
              <a:ext uri="{FF2B5EF4-FFF2-40B4-BE49-F238E27FC236}">
                <a16:creationId xmlns:a16="http://schemas.microsoft.com/office/drawing/2014/main" id="{257011E5-F5DE-C913-9627-01F677E812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829" y="2803673"/>
            <a:ext cx="5036686" cy="1903066"/>
          </a:xfrm>
          <a:prstGeom prst="rect">
            <a:avLst/>
          </a:prstGeom>
        </p:spPr>
      </p:pic>
    </p:spTree>
    <p:extLst>
      <p:ext uri="{BB962C8B-B14F-4D97-AF65-F5344CB8AC3E}">
        <p14:creationId xmlns:p14="http://schemas.microsoft.com/office/powerpoint/2010/main" val="25839755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58A585-52FA-4A45-B2D0-660EC2D22B31}"/>
              </a:ext>
            </a:extLst>
          </p:cNvPr>
          <p:cNvSpPr>
            <a:spLocks noGrp="1"/>
          </p:cNvSpPr>
          <p:nvPr>
            <p:ph type="title"/>
          </p:nvPr>
        </p:nvSpPr>
        <p:spPr>
          <a:xfrm>
            <a:off x="1328737" y="786810"/>
            <a:ext cx="4008437" cy="682226"/>
          </a:xfrm>
        </p:spPr>
        <p:txBody>
          <a:bodyPr anchor="b">
            <a:normAutofit/>
          </a:bodyPr>
          <a:lstStyle/>
          <a:p>
            <a:r>
              <a:rPr lang="en-US" sz="3100"/>
              <a:t>Application Process</a:t>
            </a:r>
          </a:p>
        </p:txBody>
      </p:sp>
      <p:sp>
        <p:nvSpPr>
          <p:cNvPr id="10" name="Text Placeholder 9">
            <a:extLst>
              <a:ext uri="{FF2B5EF4-FFF2-40B4-BE49-F238E27FC236}">
                <a16:creationId xmlns:a16="http://schemas.microsoft.com/office/drawing/2014/main" id="{76C3E0A7-1C3E-0A40-AC21-1EAD4086CBB7}"/>
              </a:ext>
            </a:extLst>
          </p:cNvPr>
          <p:cNvSpPr>
            <a:spLocks noGrp="1"/>
          </p:cNvSpPr>
          <p:nvPr>
            <p:ph type="body" sz="quarter" idx="11"/>
          </p:nvPr>
        </p:nvSpPr>
        <p:spPr>
          <a:xfrm>
            <a:off x="1328736" y="1678898"/>
            <a:ext cx="5458926" cy="3969377"/>
          </a:xfrm>
        </p:spPr>
        <p:txBody>
          <a:bodyPr>
            <a:normAutofit/>
          </a:bodyPr>
          <a:lstStyle/>
          <a:p>
            <a:r>
              <a:rPr lang="en-US" sz="2400">
                <a:solidFill>
                  <a:schemeClr val="tx1"/>
                </a:solidFill>
                <a:ea typeface="Open Sans" panose="020B0606030504020204" pitchFamily="34" charset="0"/>
              </a:rPr>
              <a:t>Unique Challenges:</a:t>
            </a:r>
          </a:p>
          <a:p>
            <a:pPr lvl="1"/>
            <a:r>
              <a:rPr lang="en-US" sz="2000">
                <a:solidFill>
                  <a:schemeClr val="tx1"/>
                </a:solidFill>
                <a:ea typeface="Open Sans" panose="020B0606030504020204" pitchFamily="34" charset="0"/>
              </a:rPr>
              <a:t>Open-entry for associate degree</a:t>
            </a:r>
          </a:p>
          <a:p>
            <a:pPr lvl="1"/>
            <a:r>
              <a:rPr lang="en-US" sz="2000">
                <a:solidFill>
                  <a:schemeClr val="tx1"/>
                </a:solidFill>
                <a:ea typeface="Open Sans" panose="020B0606030504020204" pitchFamily="34" charset="0"/>
              </a:rPr>
              <a:t>Selection process for baccalaureate degree</a:t>
            </a:r>
          </a:p>
          <a:p>
            <a:r>
              <a:rPr lang="en-US" sz="2400">
                <a:solidFill>
                  <a:schemeClr val="tx1"/>
                </a:solidFill>
                <a:ea typeface="Open Sans" panose="020B0606030504020204" pitchFamily="34" charset="0"/>
              </a:rPr>
              <a:t>First-come, first-serve</a:t>
            </a:r>
          </a:p>
        </p:txBody>
      </p:sp>
      <p:pic>
        <p:nvPicPr>
          <p:cNvPr id="3" name="Picture Placeholder 5" descr="A hand holding a pen&#10;&#10;Description automatically generated with medium confidence">
            <a:extLst>
              <a:ext uri="{FF2B5EF4-FFF2-40B4-BE49-F238E27FC236}">
                <a16:creationId xmlns:a16="http://schemas.microsoft.com/office/drawing/2014/main" id="{CF7FC00D-6AF7-2D58-D6D3-0BCC3F516D1B}"/>
              </a:ext>
            </a:extLst>
          </p:cNvPr>
          <p:cNvPicPr>
            <a:picLocks noGrp="1" noChangeAspect="1"/>
          </p:cNvPicPr>
          <p:nvPr>
            <p:ph type="pic" sz="quarter" idx="10"/>
          </p:nvPr>
        </p:nvPicPr>
        <p:blipFill>
          <a:blip r:embed="rId2"/>
          <a:srcRect l="20444" r="20444"/>
          <a:stretch>
            <a:fillRect/>
          </a:stretch>
        </p:blipFill>
        <p:spPr>
          <a:xfrm>
            <a:off x="7049976" y="963655"/>
            <a:ext cx="4382836" cy="4930690"/>
          </a:xfrm>
        </p:spPr>
      </p:pic>
    </p:spTree>
    <p:extLst>
      <p:ext uri="{BB962C8B-B14F-4D97-AF65-F5344CB8AC3E}">
        <p14:creationId xmlns:p14="http://schemas.microsoft.com/office/powerpoint/2010/main" val="946431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D12B73-ED1A-1D40-8A88-6F2A6D60CA7F}"/>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E670C6C4-C758-1981-8060-AF8BE54274C5}"/>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624C2A48-65D0-5A4B-FDA0-B74AE33F11FF}"/>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Join at slido.com</a:t>
            </a:r>
            <a:br>
              <a:rPr lang="en-US" sz="3600" b="1">
                <a:solidFill>
                  <a:srgbClr val="5B5B5B"/>
                </a:solidFill>
              </a:rPr>
            </a:br>
            <a:r>
              <a:rPr lang="en-US" sz="3600" b="1">
                <a:solidFill>
                  <a:srgbClr val="5B5B5B"/>
                </a:solidFill>
              </a:rPr>
              <a:t>#1687391</a:t>
            </a:r>
          </a:p>
        </p:txBody>
      </p:sp>
      <p:sp>
        <p:nvSpPr>
          <p:cNvPr id="7" name="Rectangle 6">
            <a:extLst>
              <a:ext uri="{FF2B5EF4-FFF2-40B4-BE49-F238E27FC236}">
                <a16:creationId xmlns:a16="http://schemas.microsoft.com/office/drawing/2014/main" id="{D7661D8D-1EEB-6D30-EA50-B040C971AEC1}"/>
              </a:ext>
            </a:extLst>
          </p:cNvPr>
          <p:cNvSpPr/>
          <p:nvPr>
            <p:custDataLst>
              <p:tags r:id="rId5"/>
            </p:custDataLst>
          </p:nvPr>
        </p:nvSpPr>
        <p:spPr>
          <a:xfrm>
            <a:off x="3200400" y="6096000"/>
            <a:ext cx="8737600" cy="510125"/>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295111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58A585-52FA-4A45-B2D0-660EC2D22B31}"/>
              </a:ext>
            </a:extLst>
          </p:cNvPr>
          <p:cNvSpPr>
            <a:spLocks noGrp="1"/>
          </p:cNvSpPr>
          <p:nvPr>
            <p:ph type="title"/>
          </p:nvPr>
        </p:nvSpPr>
        <p:spPr>
          <a:xfrm>
            <a:off x="1328737" y="786810"/>
            <a:ext cx="4008437" cy="577295"/>
          </a:xfrm>
        </p:spPr>
        <p:txBody>
          <a:bodyPr anchor="b">
            <a:normAutofit/>
          </a:bodyPr>
          <a:lstStyle/>
          <a:p>
            <a:r>
              <a:rPr lang="en-US" sz="3100"/>
              <a:t>Application Process</a:t>
            </a:r>
          </a:p>
        </p:txBody>
      </p:sp>
      <p:sp>
        <p:nvSpPr>
          <p:cNvPr id="10" name="Text Placeholder 9">
            <a:extLst>
              <a:ext uri="{FF2B5EF4-FFF2-40B4-BE49-F238E27FC236}">
                <a16:creationId xmlns:a16="http://schemas.microsoft.com/office/drawing/2014/main" id="{76C3E0A7-1C3E-0A40-AC21-1EAD4086CBB7}"/>
              </a:ext>
            </a:extLst>
          </p:cNvPr>
          <p:cNvSpPr>
            <a:spLocks noGrp="1"/>
          </p:cNvSpPr>
          <p:nvPr>
            <p:ph type="body" sz="quarter" idx="11"/>
          </p:nvPr>
        </p:nvSpPr>
        <p:spPr>
          <a:xfrm>
            <a:off x="1328736" y="1528996"/>
            <a:ext cx="4645152" cy="4119279"/>
          </a:xfrm>
        </p:spPr>
        <p:txBody>
          <a:bodyPr>
            <a:normAutofit lnSpcReduction="10000"/>
          </a:bodyPr>
          <a:lstStyle/>
          <a:p>
            <a:r>
              <a:rPr lang="en-US" sz="2000">
                <a:solidFill>
                  <a:schemeClr val="tx1"/>
                </a:solidFill>
                <a:ea typeface="Open Sans" panose="020B0606030504020204" pitchFamily="34" charset="0"/>
              </a:rPr>
              <a:t>Recruitment and Marketing</a:t>
            </a:r>
          </a:p>
          <a:p>
            <a:r>
              <a:rPr lang="en-US" sz="2000">
                <a:solidFill>
                  <a:schemeClr val="tx1"/>
                </a:solidFill>
                <a:ea typeface="Open Sans" panose="020B0606030504020204" pitchFamily="34" charset="0"/>
              </a:rPr>
              <a:t>Selection Process and Criteria</a:t>
            </a:r>
          </a:p>
          <a:p>
            <a:pPr lvl="1"/>
            <a:r>
              <a:rPr lang="en-US" sz="1800">
                <a:solidFill>
                  <a:schemeClr val="tx1"/>
                </a:solidFill>
                <a:ea typeface="Open Sans" panose="020B0606030504020204" pitchFamily="34" charset="0"/>
              </a:rPr>
              <a:t>Establish scoring rubric</a:t>
            </a:r>
          </a:p>
          <a:p>
            <a:pPr lvl="1"/>
            <a:r>
              <a:rPr lang="en-US" sz="1800">
                <a:solidFill>
                  <a:schemeClr val="tx1"/>
                </a:solidFill>
                <a:ea typeface="Open Sans" panose="020B0606030504020204" pitchFamily="34" charset="0"/>
              </a:rPr>
              <a:t>Know your cohort size</a:t>
            </a:r>
          </a:p>
          <a:p>
            <a:r>
              <a:rPr lang="en-US" sz="2000">
                <a:solidFill>
                  <a:schemeClr val="tx1"/>
                </a:solidFill>
                <a:ea typeface="Open Sans" panose="020B0606030504020204" pitchFamily="34" charset="0"/>
              </a:rPr>
              <a:t>BDP Application Submission Process</a:t>
            </a:r>
          </a:p>
          <a:p>
            <a:pPr lvl="1"/>
            <a:r>
              <a:rPr lang="en-US" sz="1800">
                <a:solidFill>
                  <a:schemeClr val="tx1"/>
                </a:solidFill>
                <a:ea typeface="Open Sans" panose="020B0606030504020204" pitchFamily="34" charset="0"/>
              </a:rPr>
              <a:t>Application materials</a:t>
            </a:r>
          </a:p>
          <a:p>
            <a:r>
              <a:rPr lang="en-US" sz="2000">
                <a:solidFill>
                  <a:schemeClr val="tx1"/>
                </a:solidFill>
                <a:ea typeface="Open Sans" panose="020B0606030504020204" pitchFamily="34" charset="0"/>
              </a:rPr>
              <a:t>Application Deadlines</a:t>
            </a:r>
          </a:p>
          <a:p>
            <a:pPr lvl="1"/>
            <a:r>
              <a:rPr lang="en-US" sz="1800">
                <a:solidFill>
                  <a:schemeClr val="tx1"/>
                </a:solidFill>
                <a:ea typeface="Open Sans" panose="020B0606030504020204" pitchFamily="34" charset="0"/>
              </a:rPr>
              <a:t>Establish your deadlines early on</a:t>
            </a:r>
          </a:p>
          <a:p>
            <a:pPr marL="0" indent="0">
              <a:buNone/>
            </a:pPr>
            <a:endParaRPr lang="en-US" sz="2000">
              <a:solidFill>
                <a:schemeClr val="tx1"/>
              </a:solidFill>
              <a:ea typeface="Open Sans" panose="020B0606030504020204" pitchFamily="34" charset="0"/>
            </a:endParaRPr>
          </a:p>
        </p:txBody>
      </p:sp>
      <p:pic>
        <p:nvPicPr>
          <p:cNvPr id="3" name="Picture Placeholder 5" descr="A hand holding a pen&#10;&#10;Description automatically generated with medium confidence">
            <a:extLst>
              <a:ext uri="{FF2B5EF4-FFF2-40B4-BE49-F238E27FC236}">
                <a16:creationId xmlns:a16="http://schemas.microsoft.com/office/drawing/2014/main" id="{CF7FC00D-6AF7-2D58-D6D3-0BCC3F516D1B}"/>
              </a:ext>
            </a:extLst>
          </p:cNvPr>
          <p:cNvPicPr>
            <a:picLocks noGrp="1" noChangeAspect="1"/>
          </p:cNvPicPr>
          <p:nvPr>
            <p:ph type="pic" sz="quarter" idx="10"/>
          </p:nvPr>
        </p:nvPicPr>
        <p:blipFill>
          <a:blip r:embed="rId2"/>
          <a:srcRect l="20444" r="20444"/>
          <a:stretch>
            <a:fillRect/>
          </a:stretch>
        </p:blipFill>
        <p:spPr>
          <a:xfrm>
            <a:off x="6095999" y="508818"/>
            <a:ext cx="4645152" cy="5225796"/>
          </a:xfrm>
        </p:spPr>
      </p:pic>
    </p:spTree>
    <p:extLst>
      <p:ext uri="{BB962C8B-B14F-4D97-AF65-F5344CB8AC3E}">
        <p14:creationId xmlns:p14="http://schemas.microsoft.com/office/powerpoint/2010/main" val="17593840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58A585-52FA-4A45-B2D0-660EC2D22B31}"/>
              </a:ext>
            </a:extLst>
          </p:cNvPr>
          <p:cNvSpPr>
            <a:spLocks noGrp="1"/>
          </p:cNvSpPr>
          <p:nvPr>
            <p:ph type="title"/>
          </p:nvPr>
        </p:nvSpPr>
        <p:spPr>
          <a:xfrm>
            <a:off x="1328737" y="786810"/>
            <a:ext cx="4008437" cy="622265"/>
          </a:xfrm>
        </p:spPr>
        <p:txBody>
          <a:bodyPr anchor="b">
            <a:normAutofit/>
          </a:bodyPr>
          <a:lstStyle/>
          <a:p>
            <a:r>
              <a:rPr lang="en-US" sz="3100"/>
              <a:t>Streamlining Admissions</a:t>
            </a:r>
          </a:p>
        </p:txBody>
      </p:sp>
      <p:sp>
        <p:nvSpPr>
          <p:cNvPr id="10" name="Text Placeholder 9">
            <a:extLst>
              <a:ext uri="{FF2B5EF4-FFF2-40B4-BE49-F238E27FC236}">
                <a16:creationId xmlns:a16="http://schemas.microsoft.com/office/drawing/2014/main" id="{76C3E0A7-1C3E-0A40-AC21-1EAD4086CBB7}"/>
              </a:ext>
            </a:extLst>
          </p:cNvPr>
          <p:cNvSpPr>
            <a:spLocks noGrp="1"/>
          </p:cNvSpPr>
          <p:nvPr>
            <p:ph type="body" sz="quarter" idx="11"/>
          </p:nvPr>
        </p:nvSpPr>
        <p:spPr>
          <a:xfrm>
            <a:off x="1328736" y="1648918"/>
            <a:ext cx="4442477" cy="3999358"/>
          </a:xfrm>
        </p:spPr>
        <p:txBody>
          <a:bodyPr>
            <a:normAutofit fontScale="92500"/>
          </a:bodyPr>
          <a:lstStyle/>
          <a:p>
            <a:pPr>
              <a:lnSpc>
                <a:spcPct val="90000"/>
              </a:lnSpc>
            </a:pPr>
            <a:r>
              <a:rPr lang="en-US" sz="2800">
                <a:solidFill>
                  <a:schemeClr val="tx1"/>
                </a:solidFill>
                <a:latin typeface="+mn-lt"/>
                <a:cs typeface="+mn-cs"/>
              </a:rPr>
              <a:t>Creating one central application for all baccalaureate degree programs.</a:t>
            </a:r>
          </a:p>
          <a:p>
            <a:pPr>
              <a:lnSpc>
                <a:spcPct val="90000"/>
              </a:lnSpc>
            </a:pPr>
            <a:r>
              <a:rPr lang="en-US" sz="2800">
                <a:solidFill>
                  <a:schemeClr val="tx1"/>
                </a:solidFill>
                <a:latin typeface="+mn-lt"/>
                <a:cs typeface="+mn-cs"/>
              </a:rPr>
              <a:t>Streamline the admissions/evaluations process while building to scale</a:t>
            </a:r>
          </a:p>
          <a:p>
            <a:pPr>
              <a:lnSpc>
                <a:spcPct val="90000"/>
              </a:lnSpc>
            </a:pPr>
            <a:r>
              <a:rPr lang="en-US" sz="2800">
                <a:solidFill>
                  <a:schemeClr val="tx1"/>
                </a:solidFill>
                <a:latin typeface="+mn-lt"/>
                <a:cs typeface="+mn-cs"/>
              </a:rPr>
              <a:t>Still allow for college-specific deadlines but student experience is consistent.</a:t>
            </a:r>
          </a:p>
        </p:txBody>
      </p:sp>
      <p:sp>
        <p:nvSpPr>
          <p:cNvPr id="4" name="Picture Placeholder 3">
            <a:extLst>
              <a:ext uri="{FF2B5EF4-FFF2-40B4-BE49-F238E27FC236}">
                <a16:creationId xmlns:a16="http://schemas.microsoft.com/office/drawing/2014/main" id="{F24703D2-A3EE-3222-E8A3-2B416E43EB12}"/>
              </a:ext>
            </a:extLst>
          </p:cNvPr>
          <p:cNvSpPr>
            <a:spLocks noGrp="1"/>
          </p:cNvSpPr>
          <p:nvPr>
            <p:ph type="pic" sz="quarter" idx="10"/>
          </p:nvPr>
        </p:nvSpPr>
        <p:spPr>
          <a:solidFill>
            <a:schemeClr val="bg1"/>
          </a:solidFill>
        </p:spPr>
        <p:txBody>
          <a:bodyPr/>
          <a:lstStyle/>
          <a:p>
            <a:endParaRPr lang="en-US"/>
          </a:p>
        </p:txBody>
      </p:sp>
      <p:pic>
        <p:nvPicPr>
          <p:cNvPr id="5" name="Picture 4" descr="Arrows Merging Images – Browse 12,755 Stock Photos, Vectors, and Video |  Adobe Stock">
            <a:extLst>
              <a:ext uri="{FF2B5EF4-FFF2-40B4-BE49-F238E27FC236}">
                <a16:creationId xmlns:a16="http://schemas.microsoft.com/office/drawing/2014/main" id="{60D3E34E-85A5-FF2F-AAF0-89B9D1EE8B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49" r="25785"/>
          <a:stretch/>
        </p:blipFill>
        <p:spPr bwMode="auto">
          <a:xfrm>
            <a:off x="6095999" y="1838175"/>
            <a:ext cx="3149603" cy="35433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B0D418E-7FB0-07C1-7344-53FD0CC0B5BF}"/>
              </a:ext>
            </a:extLst>
          </p:cNvPr>
          <p:cNvPicPr>
            <a:picLocks noChangeAspect="1"/>
          </p:cNvPicPr>
          <p:nvPr/>
        </p:nvPicPr>
        <p:blipFill>
          <a:blip r:embed="rId3"/>
          <a:stretch>
            <a:fillRect/>
          </a:stretch>
        </p:blipFill>
        <p:spPr>
          <a:xfrm>
            <a:off x="9392975" y="2182018"/>
            <a:ext cx="2672098" cy="2855651"/>
          </a:xfrm>
          <a:prstGeom prst="rect">
            <a:avLst/>
          </a:prstGeom>
        </p:spPr>
      </p:pic>
    </p:spTree>
    <p:extLst>
      <p:ext uri="{BB962C8B-B14F-4D97-AF65-F5344CB8AC3E}">
        <p14:creationId xmlns:p14="http://schemas.microsoft.com/office/powerpoint/2010/main" val="1105795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032847" y="557045"/>
            <a:ext cx="10515600" cy="986943"/>
          </a:xfrm>
        </p:spPr>
        <p:txBody>
          <a:bodyPr>
            <a:normAutofit/>
          </a:bodyPr>
          <a:lstStyle/>
          <a:p>
            <a:r>
              <a:rPr lang="en-US"/>
              <a:t>Admissions Timeline</a:t>
            </a:r>
          </a:p>
        </p:txBody>
      </p:sp>
      <p:graphicFrame>
        <p:nvGraphicFramePr>
          <p:cNvPr id="5" name="Table 4">
            <a:extLst>
              <a:ext uri="{FF2B5EF4-FFF2-40B4-BE49-F238E27FC236}">
                <a16:creationId xmlns:a16="http://schemas.microsoft.com/office/drawing/2014/main" id="{6F856B23-7FEC-5D92-91D8-2736C4063792}"/>
              </a:ext>
            </a:extLst>
          </p:cNvPr>
          <p:cNvGraphicFramePr>
            <a:graphicFrameLocks noGrp="1"/>
          </p:cNvGraphicFramePr>
          <p:nvPr>
            <p:extLst>
              <p:ext uri="{D42A27DB-BD31-4B8C-83A1-F6EECF244321}">
                <p14:modId xmlns:p14="http://schemas.microsoft.com/office/powerpoint/2010/main" val="1004959553"/>
              </p:ext>
            </p:extLst>
          </p:nvPr>
        </p:nvGraphicFramePr>
        <p:xfrm>
          <a:off x="1560883" y="1543988"/>
          <a:ext cx="9598270" cy="3927423"/>
        </p:xfrm>
        <a:graphic>
          <a:graphicData uri="http://schemas.openxmlformats.org/drawingml/2006/table">
            <a:tbl>
              <a:tblPr/>
              <a:tblGrid>
                <a:gridCol w="7546732">
                  <a:extLst>
                    <a:ext uri="{9D8B030D-6E8A-4147-A177-3AD203B41FA5}">
                      <a16:colId xmlns:a16="http://schemas.microsoft.com/office/drawing/2014/main" val="379766463"/>
                    </a:ext>
                  </a:extLst>
                </a:gridCol>
                <a:gridCol w="2051538">
                  <a:extLst>
                    <a:ext uri="{9D8B030D-6E8A-4147-A177-3AD203B41FA5}">
                      <a16:colId xmlns:a16="http://schemas.microsoft.com/office/drawing/2014/main" val="3225478362"/>
                    </a:ext>
                  </a:extLst>
                </a:gridCol>
              </a:tblGrid>
              <a:tr h="584511">
                <a:tc gridSpan="2">
                  <a:txBody>
                    <a:bodyPr/>
                    <a:lstStyle/>
                    <a:p>
                      <a:pPr algn="l" fontAlgn="t"/>
                      <a:r>
                        <a:rPr lang="en-US" b="1">
                          <a:effectLst/>
                        </a:rPr>
                        <a:t>REGULAR DECISION - Fall Admits</a:t>
                      </a:r>
                    </a:p>
                  </a:txBody>
                  <a:tcPr>
                    <a:lnL>
                      <a:noFill/>
                    </a:lnL>
                    <a:lnR>
                      <a:noFill/>
                    </a:lnR>
                    <a:lnT>
                      <a:noFill/>
                    </a:lnT>
                    <a:lnB>
                      <a:noFill/>
                    </a:lnB>
                    <a:solidFill>
                      <a:srgbClr val="D3E7F4"/>
                    </a:solidFill>
                  </a:tcPr>
                </a:tc>
                <a:tc hMerge="1">
                  <a:txBody>
                    <a:bodyPr/>
                    <a:lstStyle/>
                    <a:p>
                      <a:endParaRPr lang="en-US"/>
                    </a:p>
                  </a:txBody>
                  <a:tcPr/>
                </a:tc>
                <a:extLst>
                  <a:ext uri="{0D108BD9-81ED-4DB2-BD59-A6C34878D82A}">
                    <a16:rowId xmlns:a16="http://schemas.microsoft.com/office/drawing/2014/main" val="3166857136"/>
                  </a:ext>
                </a:extLst>
              </a:tr>
              <a:tr h="557152">
                <a:tc>
                  <a:txBody>
                    <a:bodyPr/>
                    <a:lstStyle/>
                    <a:p>
                      <a:pPr algn="l" fontAlgn="t"/>
                      <a:r>
                        <a:rPr lang="en-US" b="0">
                          <a:effectLst/>
                        </a:rPr>
                        <a:t>Application Window Opens</a:t>
                      </a:r>
                    </a:p>
                  </a:txBody>
                  <a:tcPr marL="76200" marR="76200" marT="76200" marB="76200">
                    <a:lnL>
                      <a:noFill/>
                    </a:lnL>
                    <a:lnR>
                      <a:noFill/>
                    </a:lnR>
                    <a:lnT>
                      <a:noFill/>
                    </a:lnT>
                    <a:lnB>
                      <a:noFill/>
                    </a:lnB>
                  </a:tcPr>
                </a:tc>
                <a:tc>
                  <a:txBody>
                    <a:bodyPr/>
                    <a:lstStyle/>
                    <a:p>
                      <a:pPr algn="l" fontAlgn="t"/>
                      <a:r>
                        <a:rPr lang="en-US" b="0">
                          <a:effectLst/>
                        </a:rPr>
                        <a:t>October</a:t>
                      </a:r>
                    </a:p>
                  </a:txBody>
                  <a:tcPr marL="76200" marR="76200" marT="76200" marB="76200">
                    <a:lnL>
                      <a:noFill/>
                    </a:lnL>
                    <a:lnR>
                      <a:noFill/>
                    </a:lnR>
                    <a:lnT>
                      <a:noFill/>
                    </a:lnT>
                    <a:lnB>
                      <a:noFill/>
                    </a:lnB>
                  </a:tcPr>
                </a:tc>
                <a:extLst>
                  <a:ext uri="{0D108BD9-81ED-4DB2-BD59-A6C34878D82A}">
                    <a16:rowId xmlns:a16="http://schemas.microsoft.com/office/drawing/2014/main" val="3306741344"/>
                  </a:ext>
                </a:extLst>
              </a:tr>
              <a:tr h="557152">
                <a:tc>
                  <a:txBody>
                    <a:bodyPr/>
                    <a:lstStyle/>
                    <a:p>
                      <a:pPr algn="l" fontAlgn="t"/>
                      <a:r>
                        <a:rPr lang="en-US" b="0">
                          <a:effectLst/>
                        </a:rPr>
                        <a:t>Submit all required application materials and supplemental application</a:t>
                      </a:r>
                    </a:p>
                  </a:txBody>
                  <a:tcPr marL="76200" marR="76200" marT="76200" marB="76200">
                    <a:lnL>
                      <a:noFill/>
                    </a:lnL>
                    <a:lnR>
                      <a:noFill/>
                    </a:lnR>
                    <a:lnT>
                      <a:noFill/>
                    </a:lnT>
                    <a:lnB>
                      <a:noFill/>
                    </a:lnB>
                  </a:tcPr>
                </a:tc>
                <a:tc>
                  <a:txBody>
                    <a:bodyPr/>
                    <a:lstStyle/>
                    <a:p>
                      <a:pPr algn="l" fontAlgn="t"/>
                      <a:r>
                        <a:rPr lang="en-US" b="0">
                          <a:effectLst/>
                        </a:rPr>
                        <a:t>March/April</a:t>
                      </a:r>
                    </a:p>
                  </a:txBody>
                  <a:tcPr marL="76200" marR="76200" marT="76200" marB="76200">
                    <a:lnL>
                      <a:noFill/>
                    </a:lnL>
                    <a:lnR>
                      <a:noFill/>
                    </a:lnR>
                    <a:lnT>
                      <a:noFill/>
                    </a:lnT>
                    <a:lnB>
                      <a:noFill/>
                    </a:lnB>
                  </a:tcPr>
                </a:tc>
                <a:extLst>
                  <a:ext uri="{0D108BD9-81ED-4DB2-BD59-A6C34878D82A}">
                    <a16:rowId xmlns:a16="http://schemas.microsoft.com/office/drawing/2014/main" val="2992563429"/>
                  </a:ext>
                </a:extLst>
              </a:tr>
              <a:tr h="557152">
                <a:tc>
                  <a:txBody>
                    <a:bodyPr/>
                    <a:lstStyle/>
                    <a:p>
                      <a:pPr algn="l" fontAlgn="t"/>
                      <a:r>
                        <a:rPr lang="en-US" b="0">
                          <a:effectLst/>
                        </a:rPr>
                        <a:t>Admission decisions</a:t>
                      </a:r>
                    </a:p>
                  </a:txBody>
                  <a:tcPr marL="76200" marR="76200" marT="76200" marB="76200">
                    <a:lnL>
                      <a:noFill/>
                    </a:lnL>
                    <a:lnR>
                      <a:noFill/>
                    </a:lnR>
                    <a:lnT>
                      <a:noFill/>
                    </a:lnT>
                    <a:lnB>
                      <a:noFill/>
                    </a:lnB>
                  </a:tcPr>
                </a:tc>
                <a:tc>
                  <a:txBody>
                    <a:bodyPr/>
                    <a:lstStyle/>
                    <a:p>
                      <a:pPr algn="l" fontAlgn="t"/>
                      <a:r>
                        <a:rPr lang="en-US" b="0">
                          <a:effectLst/>
                        </a:rPr>
                        <a:t>Early May</a:t>
                      </a:r>
                    </a:p>
                  </a:txBody>
                  <a:tcPr marL="76200" marR="76200" marT="76200" marB="76200">
                    <a:lnL>
                      <a:noFill/>
                    </a:lnL>
                    <a:lnR>
                      <a:noFill/>
                    </a:lnR>
                    <a:lnT>
                      <a:noFill/>
                    </a:lnT>
                    <a:lnB>
                      <a:noFill/>
                    </a:lnB>
                  </a:tcPr>
                </a:tc>
                <a:extLst>
                  <a:ext uri="{0D108BD9-81ED-4DB2-BD59-A6C34878D82A}">
                    <a16:rowId xmlns:a16="http://schemas.microsoft.com/office/drawing/2014/main" val="818809252"/>
                  </a:ext>
                </a:extLst>
              </a:tr>
              <a:tr h="557152">
                <a:tc>
                  <a:txBody>
                    <a:bodyPr/>
                    <a:lstStyle/>
                    <a:p>
                      <a:pPr algn="l" fontAlgn="t"/>
                      <a:r>
                        <a:rPr lang="en-US" b="0">
                          <a:effectLst/>
                        </a:rPr>
                        <a:t>Reply to offer of admission</a:t>
                      </a:r>
                    </a:p>
                  </a:txBody>
                  <a:tcPr marL="76200" marR="76200" marT="76200" marB="76200">
                    <a:lnL>
                      <a:noFill/>
                    </a:lnL>
                    <a:lnR>
                      <a:noFill/>
                    </a:lnR>
                    <a:lnT>
                      <a:noFill/>
                    </a:lnT>
                    <a:lnB>
                      <a:noFill/>
                    </a:lnB>
                  </a:tcPr>
                </a:tc>
                <a:tc>
                  <a:txBody>
                    <a:bodyPr/>
                    <a:lstStyle/>
                    <a:p>
                      <a:pPr algn="l" fontAlgn="t"/>
                      <a:r>
                        <a:rPr lang="en-US" b="0">
                          <a:effectLst/>
                        </a:rPr>
                        <a:t>June                </a:t>
                      </a:r>
                    </a:p>
                  </a:txBody>
                  <a:tcPr marL="76200" marR="76200" marT="76200" marB="76200">
                    <a:lnL>
                      <a:noFill/>
                    </a:lnL>
                    <a:lnR>
                      <a:noFill/>
                    </a:lnR>
                    <a:lnT>
                      <a:noFill/>
                    </a:lnT>
                    <a:lnB>
                      <a:noFill/>
                    </a:lnB>
                  </a:tcPr>
                </a:tc>
                <a:extLst>
                  <a:ext uri="{0D108BD9-81ED-4DB2-BD59-A6C34878D82A}">
                    <a16:rowId xmlns:a16="http://schemas.microsoft.com/office/drawing/2014/main" val="3231987917"/>
                  </a:ext>
                </a:extLst>
              </a:tr>
              <a:tr h="557152">
                <a:tc>
                  <a:txBody>
                    <a:bodyPr/>
                    <a:lstStyle/>
                    <a:p>
                      <a:pPr algn="l" fontAlgn="t"/>
                      <a:r>
                        <a:rPr lang="en-US" b="0">
                          <a:effectLst/>
                        </a:rPr>
                        <a:t>Submit Official Transcripts (Transfer Students Only)</a:t>
                      </a:r>
                    </a:p>
                  </a:txBody>
                  <a:tcPr marL="76200" marR="76200" marT="76200" marB="76200">
                    <a:lnL>
                      <a:noFill/>
                    </a:lnL>
                    <a:lnR>
                      <a:noFill/>
                    </a:lnR>
                    <a:lnT>
                      <a:noFill/>
                    </a:lnT>
                    <a:lnB>
                      <a:noFill/>
                    </a:lnB>
                  </a:tcPr>
                </a:tc>
                <a:tc>
                  <a:txBody>
                    <a:bodyPr/>
                    <a:lstStyle/>
                    <a:p>
                      <a:pPr algn="l" fontAlgn="t"/>
                      <a:r>
                        <a:rPr lang="en-US" b="0">
                          <a:effectLst/>
                        </a:rPr>
                        <a:t>July</a:t>
                      </a:r>
                    </a:p>
                  </a:txBody>
                  <a:tcPr marL="76200" marR="76200" marT="76200" marB="76200">
                    <a:lnL>
                      <a:noFill/>
                    </a:lnL>
                    <a:lnR>
                      <a:noFill/>
                    </a:lnR>
                    <a:lnT>
                      <a:noFill/>
                    </a:lnT>
                    <a:lnB>
                      <a:noFill/>
                    </a:lnB>
                  </a:tcPr>
                </a:tc>
                <a:extLst>
                  <a:ext uri="{0D108BD9-81ED-4DB2-BD59-A6C34878D82A}">
                    <a16:rowId xmlns:a16="http://schemas.microsoft.com/office/drawing/2014/main" val="2469911086"/>
                  </a:ext>
                </a:extLst>
              </a:tr>
              <a:tr h="557152">
                <a:tc>
                  <a:txBody>
                    <a:bodyPr/>
                    <a:lstStyle/>
                    <a:p>
                      <a:pPr algn="l" fontAlgn="t"/>
                      <a:r>
                        <a:rPr lang="en-US" b="0">
                          <a:effectLst/>
                        </a:rPr>
                        <a:t>Fall Cohort Begins</a:t>
                      </a:r>
                    </a:p>
                  </a:txBody>
                  <a:tcPr marL="76200" marR="76200" marT="76200" marB="76200">
                    <a:lnL>
                      <a:noFill/>
                    </a:lnL>
                    <a:lnR>
                      <a:noFill/>
                    </a:lnR>
                    <a:lnT>
                      <a:noFill/>
                    </a:lnT>
                    <a:lnB>
                      <a:noFill/>
                    </a:lnB>
                  </a:tcPr>
                </a:tc>
                <a:tc>
                  <a:txBody>
                    <a:bodyPr/>
                    <a:lstStyle/>
                    <a:p>
                      <a:pPr algn="l" fontAlgn="t"/>
                      <a:r>
                        <a:rPr lang="en-US" b="0">
                          <a:effectLst/>
                        </a:rPr>
                        <a:t>August/September</a:t>
                      </a:r>
                    </a:p>
                  </a:txBody>
                  <a:tcPr marL="76200" marR="76200" marT="76200" marB="76200">
                    <a:lnL>
                      <a:noFill/>
                    </a:lnL>
                    <a:lnR>
                      <a:noFill/>
                    </a:lnR>
                    <a:lnT>
                      <a:noFill/>
                    </a:lnT>
                    <a:lnB>
                      <a:noFill/>
                    </a:lnB>
                  </a:tcPr>
                </a:tc>
                <a:extLst>
                  <a:ext uri="{0D108BD9-81ED-4DB2-BD59-A6C34878D82A}">
                    <a16:rowId xmlns:a16="http://schemas.microsoft.com/office/drawing/2014/main" val="3593793741"/>
                  </a:ext>
                </a:extLst>
              </a:tr>
            </a:tbl>
          </a:graphicData>
        </a:graphic>
      </p:graphicFrame>
    </p:spTree>
    <p:extLst>
      <p:ext uri="{BB962C8B-B14F-4D97-AF65-F5344CB8AC3E}">
        <p14:creationId xmlns:p14="http://schemas.microsoft.com/office/powerpoint/2010/main" val="2936843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974677" y="334955"/>
            <a:ext cx="10515600" cy="986943"/>
          </a:xfrm>
        </p:spPr>
        <p:txBody>
          <a:bodyPr>
            <a:normAutofit/>
          </a:bodyPr>
          <a:lstStyle/>
          <a:p>
            <a:r>
              <a:rPr lang="en-US"/>
              <a:t>Sample Rubric</a:t>
            </a:r>
          </a:p>
        </p:txBody>
      </p:sp>
      <p:graphicFrame>
        <p:nvGraphicFramePr>
          <p:cNvPr id="3" name="Table 2">
            <a:extLst>
              <a:ext uri="{FF2B5EF4-FFF2-40B4-BE49-F238E27FC236}">
                <a16:creationId xmlns:a16="http://schemas.microsoft.com/office/drawing/2014/main" id="{98F8BA35-A78F-CC69-7735-707C86D51FC7}"/>
              </a:ext>
            </a:extLst>
          </p:cNvPr>
          <p:cNvGraphicFramePr>
            <a:graphicFrameLocks noGrp="1"/>
          </p:cNvGraphicFramePr>
          <p:nvPr>
            <p:extLst>
              <p:ext uri="{D42A27DB-BD31-4B8C-83A1-F6EECF244321}">
                <p14:modId xmlns:p14="http://schemas.microsoft.com/office/powerpoint/2010/main" val="3170301134"/>
              </p:ext>
            </p:extLst>
          </p:nvPr>
        </p:nvGraphicFramePr>
        <p:xfrm>
          <a:off x="1234831" y="1465822"/>
          <a:ext cx="6127261" cy="4453872"/>
        </p:xfrm>
        <a:graphic>
          <a:graphicData uri="http://schemas.openxmlformats.org/drawingml/2006/table">
            <a:tbl>
              <a:tblPr/>
              <a:tblGrid>
                <a:gridCol w="3104136">
                  <a:extLst>
                    <a:ext uri="{9D8B030D-6E8A-4147-A177-3AD203B41FA5}">
                      <a16:colId xmlns:a16="http://schemas.microsoft.com/office/drawing/2014/main" val="4071582408"/>
                    </a:ext>
                  </a:extLst>
                </a:gridCol>
                <a:gridCol w="1920426">
                  <a:extLst>
                    <a:ext uri="{9D8B030D-6E8A-4147-A177-3AD203B41FA5}">
                      <a16:colId xmlns:a16="http://schemas.microsoft.com/office/drawing/2014/main" val="2808273162"/>
                    </a:ext>
                  </a:extLst>
                </a:gridCol>
                <a:gridCol w="1102699">
                  <a:extLst>
                    <a:ext uri="{9D8B030D-6E8A-4147-A177-3AD203B41FA5}">
                      <a16:colId xmlns:a16="http://schemas.microsoft.com/office/drawing/2014/main" val="767826781"/>
                    </a:ext>
                  </a:extLst>
                </a:gridCol>
              </a:tblGrid>
              <a:tr h="285634">
                <a:tc>
                  <a:txBody>
                    <a:bodyPr/>
                    <a:lstStyle/>
                    <a:p>
                      <a:pPr algn="l" fontAlgn="t"/>
                      <a:r>
                        <a:rPr lang="en-US" sz="1400" b="1">
                          <a:effectLst/>
                          <a:latin typeface="Open Sans" panose="020B0606030504020204" pitchFamily="34" charset="0"/>
                          <a:ea typeface="Open Sans" panose="020B0606030504020204" pitchFamily="34" charset="0"/>
                          <a:cs typeface="Open Sans" panose="020B0606030504020204" pitchFamily="34" charset="0"/>
                        </a:rPr>
                        <a:t>Category</a:t>
                      </a:r>
                    </a:p>
                  </a:txBody>
                  <a:tcPr marL="59771" marR="59771" marT="59771" marB="59771">
                    <a:lnL>
                      <a:noFill/>
                    </a:lnL>
                    <a:lnR>
                      <a:noFill/>
                    </a:lnR>
                    <a:lnT>
                      <a:noFill/>
                    </a:lnT>
                    <a:lnB>
                      <a:noFill/>
                    </a:lnB>
                    <a:solidFill>
                      <a:srgbClr val="95B3D7"/>
                    </a:solidFill>
                  </a:tcPr>
                </a:tc>
                <a:tc gridSpan="2">
                  <a:txBody>
                    <a:bodyPr/>
                    <a:lstStyle/>
                    <a:p>
                      <a:pPr algn="l" fontAlgn="t"/>
                      <a:r>
                        <a:rPr lang="en-US" sz="1400" b="1">
                          <a:effectLst/>
                          <a:latin typeface="Open Sans" panose="020B0606030504020204" pitchFamily="34" charset="0"/>
                          <a:ea typeface="Open Sans" panose="020B0606030504020204" pitchFamily="34" charset="0"/>
                          <a:cs typeface="Open Sans" panose="020B0606030504020204" pitchFamily="34" charset="0"/>
                        </a:rPr>
                        <a:t>Points</a:t>
                      </a:r>
                    </a:p>
                  </a:txBody>
                  <a:tcPr marL="59771" marR="59771" marT="59771" marB="59771">
                    <a:lnL>
                      <a:noFill/>
                    </a:lnL>
                    <a:lnR>
                      <a:noFill/>
                    </a:lnR>
                    <a:lnT>
                      <a:noFill/>
                    </a:lnT>
                    <a:lnB>
                      <a:noFill/>
                    </a:lnB>
                    <a:solidFill>
                      <a:srgbClr val="95B3D7"/>
                    </a:solidFill>
                  </a:tcPr>
                </a:tc>
                <a:tc hMerge="1">
                  <a:txBody>
                    <a:bodyPr/>
                    <a:lstStyle/>
                    <a:p>
                      <a:pPr algn="l" fontAlgn="t"/>
                      <a:r>
                        <a:rPr lang="en-US" sz="1400" b="1">
                          <a:effectLst/>
                          <a:latin typeface="Open Sans" panose="020B0606030504020204" pitchFamily="34" charset="0"/>
                          <a:ea typeface="Open Sans" panose="020B0606030504020204" pitchFamily="34" charset="0"/>
                          <a:cs typeface="Open Sans" panose="020B0606030504020204" pitchFamily="34" charset="0"/>
                        </a:rPr>
                        <a:t>Points</a:t>
                      </a:r>
                      <a:endParaRPr lang="en-US" sz="1400" b="0">
                        <a:effectLst/>
                      </a:endParaRPr>
                    </a:p>
                  </a:txBody>
                  <a:tcPr marL="59771" marR="59771" marT="59771" marB="59771">
                    <a:lnL>
                      <a:noFill/>
                    </a:lnL>
                    <a:lnR>
                      <a:noFill/>
                    </a:lnR>
                    <a:lnT>
                      <a:noFill/>
                    </a:lnT>
                    <a:lnB>
                      <a:noFill/>
                    </a:lnB>
                    <a:solidFill>
                      <a:srgbClr val="95B3D7"/>
                    </a:solidFill>
                  </a:tcPr>
                </a:tc>
                <a:extLst>
                  <a:ext uri="{0D108BD9-81ED-4DB2-BD59-A6C34878D82A}">
                    <a16:rowId xmlns:a16="http://schemas.microsoft.com/office/drawing/2014/main" val="1603750186"/>
                  </a:ext>
                </a:extLst>
              </a:tr>
              <a:tr h="287192">
                <a:tc gridSpan="3">
                  <a:txBody>
                    <a:bodyPr/>
                    <a:lstStyle/>
                    <a:p>
                      <a:pPr algn="l" fontAlgn="t"/>
                      <a:r>
                        <a:rPr lang="en-US" sz="1400" b="1">
                          <a:effectLst/>
                          <a:latin typeface="Open Sans" panose="020B0606030504020204" pitchFamily="34" charset="0"/>
                          <a:ea typeface="Open Sans" panose="020B0606030504020204" pitchFamily="34" charset="0"/>
                          <a:cs typeface="Open Sans" panose="020B0606030504020204" pitchFamily="34" charset="0"/>
                        </a:rPr>
                        <a:t>G.P.A.</a:t>
                      </a:r>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solidFill>
                      <a:srgbClr val="F4F5F7"/>
                    </a:solidFill>
                  </a:tcPr>
                </a:tc>
                <a:tc hMerge="1">
                  <a:txBody>
                    <a:bodyPr/>
                    <a:lstStyle/>
                    <a:p>
                      <a:endParaRPr lang="en-US"/>
                    </a:p>
                  </a:txBody>
                  <a:tcPr/>
                </a:tc>
                <a:tc hMerge="1">
                  <a:txBody>
                    <a:bodyPr/>
                    <a:lstStyle/>
                    <a:p>
                      <a:pPr algn="l" fontAlgn="t"/>
                      <a:endParaRPr lang="en-US" sz="1400" b="0">
                        <a:effectLst/>
                      </a:endParaRPr>
                    </a:p>
                  </a:txBody>
                  <a:tcPr marL="59771" marR="59771" marT="59771" marB="59771">
                    <a:lnL>
                      <a:noFill/>
                    </a:lnL>
                    <a:lnR>
                      <a:noFill/>
                    </a:lnR>
                    <a:lnT>
                      <a:noFill/>
                    </a:lnT>
                    <a:lnB>
                      <a:noFill/>
                    </a:lnB>
                    <a:solidFill>
                      <a:srgbClr val="F4F5F7"/>
                    </a:solidFill>
                  </a:tcPr>
                </a:tc>
                <a:extLst>
                  <a:ext uri="{0D108BD9-81ED-4DB2-BD59-A6C34878D82A}">
                    <a16:rowId xmlns:a16="http://schemas.microsoft.com/office/drawing/2014/main" val="3555682880"/>
                  </a:ext>
                </a:extLst>
              </a:tr>
              <a:tr h="287192">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3.75 – Up</a:t>
                      </a:r>
                    </a:p>
                  </a:txBody>
                  <a:tcPr marL="59771" marR="59771" marT="59771" marB="59771">
                    <a:lnL>
                      <a:noFill/>
                    </a:lnL>
                    <a:lnR>
                      <a:noFill/>
                    </a:lnR>
                    <a:lnT>
                      <a:noFill/>
                    </a:lnT>
                    <a:lnB>
                      <a:noFill/>
                    </a:lnB>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5 pts.</a:t>
                      </a:r>
                    </a:p>
                  </a:txBody>
                  <a:tcPr marL="59771" marR="59771" marT="59771" marB="59771">
                    <a:lnL>
                      <a:noFill/>
                    </a:lnL>
                    <a:lnR>
                      <a:noFill/>
                    </a:lnR>
                    <a:lnT>
                      <a:noFill/>
                    </a:lnT>
                    <a:lnB>
                      <a:noFill/>
                    </a:lnB>
                  </a:tcPr>
                </a:tc>
                <a:extLst>
                  <a:ext uri="{0D108BD9-81ED-4DB2-BD59-A6C34878D82A}">
                    <a16:rowId xmlns:a16="http://schemas.microsoft.com/office/drawing/2014/main" val="3614322172"/>
                  </a:ext>
                </a:extLst>
              </a:tr>
              <a:tr h="287192">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3.50 – 3.74</a:t>
                      </a:r>
                    </a:p>
                  </a:txBody>
                  <a:tcPr marL="59771" marR="59771" marT="59771" marB="59771">
                    <a:lnL>
                      <a:noFill/>
                    </a:lnL>
                    <a:lnR>
                      <a:noFill/>
                    </a:lnR>
                    <a:lnT>
                      <a:noFill/>
                    </a:lnT>
                    <a:lnB>
                      <a:noFill/>
                    </a:lnB>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4 pts.</a:t>
                      </a:r>
                    </a:p>
                  </a:txBody>
                  <a:tcPr marL="59771" marR="59771" marT="59771" marB="59771">
                    <a:lnL>
                      <a:noFill/>
                    </a:lnL>
                    <a:lnR>
                      <a:noFill/>
                    </a:lnR>
                    <a:lnT>
                      <a:noFill/>
                    </a:lnT>
                    <a:lnB>
                      <a:noFill/>
                    </a:lnB>
                  </a:tcPr>
                </a:tc>
                <a:extLst>
                  <a:ext uri="{0D108BD9-81ED-4DB2-BD59-A6C34878D82A}">
                    <a16:rowId xmlns:a16="http://schemas.microsoft.com/office/drawing/2014/main" val="1258687015"/>
                  </a:ext>
                </a:extLst>
              </a:tr>
              <a:tr h="287192">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3.00 – 3.49</a:t>
                      </a:r>
                    </a:p>
                  </a:txBody>
                  <a:tcPr marL="59771" marR="59771" marT="59771" marB="59771">
                    <a:lnL>
                      <a:noFill/>
                    </a:lnL>
                    <a:lnR>
                      <a:noFill/>
                    </a:lnR>
                    <a:lnT>
                      <a:noFill/>
                    </a:lnT>
                    <a:lnB>
                      <a:noFill/>
                    </a:lnB>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3 pts.</a:t>
                      </a:r>
                    </a:p>
                  </a:txBody>
                  <a:tcPr marL="59771" marR="59771" marT="59771" marB="59771">
                    <a:lnL>
                      <a:noFill/>
                    </a:lnL>
                    <a:lnR>
                      <a:noFill/>
                    </a:lnR>
                    <a:lnT>
                      <a:noFill/>
                    </a:lnT>
                    <a:lnB>
                      <a:noFill/>
                    </a:lnB>
                  </a:tcPr>
                </a:tc>
                <a:extLst>
                  <a:ext uri="{0D108BD9-81ED-4DB2-BD59-A6C34878D82A}">
                    <a16:rowId xmlns:a16="http://schemas.microsoft.com/office/drawing/2014/main" val="4065316862"/>
                  </a:ext>
                </a:extLst>
              </a:tr>
              <a:tr h="287192">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2.75 – 3.00</a:t>
                      </a:r>
                    </a:p>
                  </a:txBody>
                  <a:tcPr marL="59771" marR="59771" marT="59771" marB="59771">
                    <a:lnL>
                      <a:noFill/>
                    </a:lnL>
                    <a:lnR>
                      <a:noFill/>
                    </a:lnR>
                    <a:lnT>
                      <a:noFill/>
                    </a:lnT>
                    <a:lnB>
                      <a:noFill/>
                    </a:lnB>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2 pts.</a:t>
                      </a:r>
                    </a:p>
                  </a:txBody>
                  <a:tcPr marL="59771" marR="59771" marT="59771" marB="59771">
                    <a:lnL>
                      <a:noFill/>
                    </a:lnL>
                    <a:lnR>
                      <a:noFill/>
                    </a:lnR>
                    <a:lnT>
                      <a:noFill/>
                    </a:lnT>
                    <a:lnB>
                      <a:noFill/>
                    </a:lnB>
                  </a:tcPr>
                </a:tc>
                <a:extLst>
                  <a:ext uri="{0D108BD9-81ED-4DB2-BD59-A6C34878D82A}">
                    <a16:rowId xmlns:a16="http://schemas.microsoft.com/office/drawing/2014/main" val="1824787678"/>
                  </a:ext>
                </a:extLst>
              </a:tr>
              <a:tr h="287192">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2.5 – 2.74</a:t>
                      </a:r>
                    </a:p>
                  </a:txBody>
                  <a:tcPr marL="59771" marR="59771" marT="59771" marB="59771">
                    <a:lnL>
                      <a:noFill/>
                    </a:lnL>
                    <a:lnR>
                      <a:noFill/>
                    </a:lnR>
                    <a:lnT>
                      <a:noFill/>
                    </a:lnT>
                    <a:lnB>
                      <a:noFill/>
                    </a:lnB>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1 pt.</a:t>
                      </a:r>
                    </a:p>
                  </a:txBody>
                  <a:tcPr marL="59771" marR="59771" marT="59771" marB="59771">
                    <a:lnL>
                      <a:noFill/>
                    </a:lnL>
                    <a:lnR>
                      <a:noFill/>
                    </a:lnR>
                    <a:lnT>
                      <a:noFill/>
                    </a:lnT>
                    <a:lnB>
                      <a:noFill/>
                    </a:lnB>
                  </a:tcPr>
                </a:tc>
                <a:extLst>
                  <a:ext uri="{0D108BD9-81ED-4DB2-BD59-A6C34878D82A}">
                    <a16:rowId xmlns:a16="http://schemas.microsoft.com/office/drawing/2014/main" val="2295973213"/>
                  </a:ext>
                </a:extLst>
              </a:tr>
              <a:tr h="287192">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Below 2.50</a:t>
                      </a:r>
                    </a:p>
                  </a:txBody>
                  <a:tcPr marL="59771" marR="59771" marT="59771" marB="59771">
                    <a:lnL>
                      <a:noFill/>
                    </a:lnL>
                    <a:lnR>
                      <a:noFill/>
                    </a:lnR>
                    <a:lnT>
                      <a:noFill/>
                    </a:lnT>
                    <a:lnB>
                      <a:noFill/>
                    </a:lnB>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0</a:t>
                      </a:r>
                    </a:p>
                  </a:txBody>
                  <a:tcPr marL="59771" marR="59771" marT="59771" marB="59771">
                    <a:lnL>
                      <a:noFill/>
                    </a:lnL>
                    <a:lnR>
                      <a:noFill/>
                    </a:lnR>
                    <a:lnT>
                      <a:noFill/>
                    </a:lnT>
                    <a:lnB>
                      <a:noFill/>
                    </a:lnB>
                  </a:tcPr>
                </a:tc>
                <a:extLst>
                  <a:ext uri="{0D108BD9-81ED-4DB2-BD59-A6C34878D82A}">
                    <a16:rowId xmlns:a16="http://schemas.microsoft.com/office/drawing/2014/main" val="3214589854"/>
                  </a:ext>
                </a:extLst>
              </a:tr>
              <a:tr h="287192">
                <a:tc gridSpan="3">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 </a:t>
                      </a:r>
                      <a:r>
                        <a:rPr lang="en-US" sz="1400" b="1">
                          <a:effectLst/>
                          <a:latin typeface="Open Sans" panose="020B0606030504020204" pitchFamily="34" charset="0"/>
                          <a:ea typeface="Open Sans" panose="020B0606030504020204" pitchFamily="34" charset="0"/>
                          <a:cs typeface="Open Sans" panose="020B0606030504020204" pitchFamily="34" charset="0"/>
                        </a:rPr>
                        <a:t>Application Materials</a:t>
                      </a:r>
                    </a:p>
                  </a:txBody>
                  <a:tcPr marL="59771" marR="59771" marT="59771" marB="59771">
                    <a:lnL>
                      <a:noFill/>
                    </a:lnL>
                    <a:lnR>
                      <a:noFill/>
                    </a:lnR>
                    <a:lnT>
                      <a:noFill/>
                    </a:lnT>
                    <a:lnB>
                      <a:noFill/>
                    </a:lnB>
                    <a:solidFill>
                      <a:srgbClr val="F4F5F7"/>
                    </a:solidFill>
                  </a:tcPr>
                </a:tc>
                <a:tc hMerge="1">
                  <a:txBody>
                    <a:bodyPr/>
                    <a:lstStyle/>
                    <a:p>
                      <a:endParaRPr lang="en-US"/>
                    </a:p>
                  </a:txBody>
                  <a:tcPr/>
                </a:tc>
                <a:tc hMerge="1">
                  <a:txBody>
                    <a:bodyPr/>
                    <a:lstStyle/>
                    <a:p>
                      <a:pPr algn="l" fontAlgn="t"/>
                      <a:endParaRPr lang="en-US" sz="1400" b="0">
                        <a:effectLst/>
                      </a:endParaRPr>
                    </a:p>
                  </a:txBody>
                  <a:tcPr marL="59771" marR="59771" marT="59771" marB="59771">
                    <a:lnL>
                      <a:noFill/>
                    </a:lnL>
                    <a:lnR>
                      <a:noFill/>
                    </a:lnR>
                    <a:lnT>
                      <a:noFill/>
                    </a:lnT>
                    <a:lnB>
                      <a:noFill/>
                    </a:lnB>
                    <a:solidFill>
                      <a:srgbClr val="F4F5F7"/>
                    </a:solidFill>
                  </a:tcPr>
                </a:tc>
                <a:extLst>
                  <a:ext uri="{0D108BD9-81ED-4DB2-BD59-A6C34878D82A}">
                    <a16:rowId xmlns:a16="http://schemas.microsoft.com/office/drawing/2014/main" val="3722657209"/>
                  </a:ext>
                </a:extLst>
              </a:tr>
              <a:tr h="287192">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Essay</a:t>
                      </a:r>
                    </a:p>
                  </a:txBody>
                  <a:tcPr marL="59771" marR="59771" marT="59771" marB="59771">
                    <a:lnL>
                      <a:noFill/>
                    </a:lnL>
                    <a:lnR>
                      <a:noFill/>
                    </a:lnR>
                    <a:lnT>
                      <a:noFill/>
                    </a:lnT>
                    <a:lnB>
                      <a:noFill/>
                    </a:lnB>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5 pts</a:t>
                      </a:r>
                    </a:p>
                  </a:txBody>
                  <a:tcPr marL="59771" marR="59771" marT="59771" marB="59771">
                    <a:lnL>
                      <a:noFill/>
                    </a:lnL>
                    <a:lnR>
                      <a:noFill/>
                    </a:lnR>
                    <a:lnT>
                      <a:noFill/>
                    </a:lnT>
                    <a:lnB>
                      <a:noFill/>
                    </a:lnB>
                  </a:tcPr>
                </a:tc>
                <a:extLst>
                  <a:ext uri="{0D108BD9-81ED-4DB2-BD59-A6C34878D82A}">
                    <a16:rowId xmlns:a16="http://schemas.microsoft.com/office/drawing/2014/main" val="774137177"/>
                  </a:ext>
                </a:extLst>
              </a:tr>
              <a:tr h="459048">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References</a:t>
                      </a:r>
                    </a:p>
                  </a:txBody>
                  <a:tcPr marL="59771" marR="59771" marT="59771" marB="59771">
                    <a:lnL>
                      <a:noFill/>
                    </a:lnL>
                    <a:lnR>
                      <a:noFill/>
                    </a:lnR>
                    <a:lnT>
                      <a:noFill/>
                    </a:lnT>
                    <a:lnB>
                      <a:noFill/>
                    </a:lnB>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5 pts. Each</a:t>
                      </a:r>
                    </a:p>
                  </a:txBody>
                  <a:tcPr marL="59771" marR="59771" marT="59771" marB="59771">
                    <a:lnL>
                      <a:noFill/>
                    </a:lnL>
                    <a:lnR>
                      <a:noFill/>
                    </a:lnR>
                    <a:lnT>
                      <a:noFill/>
                    </a:lnT>
                    <a:lnB>
                      <a:noFill/>
                    </a:lnB>
                  </a:tcPr>
                </a:tc>
                <a:extLst>
                  <a:ext uri="{0D108BD9-81ED-4DB2-BD59-A6C34878D82A}">
                    <a16:rowId xmlns:a16="http://schemas.microsoft.com/office/drawing/2014/main" val="3899646541"/>
                  </a:ext>
                </a:extLst>
              </a:tr>
              <a:tr h="287192">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Work Experience</a:t>
                      </a:r>
                    </a:p>
                  </a:txBody>
                  <a:tcPr marL="59771" marR="59771" marT="59771" marB="59771">
                    <a:lnL>
                      <a:noFill/>
                    </a:lnL>
                    <a:lnR>
                      <a:noFill/>
                    </a:lnR>
                    <a:lnT>
                      <a:noFill/>
                    </a:lnT>
                    <a:lnB>
                      <a:noFill/>
                    </a:lnB>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1 pt.</a:t>
                      </a:r>
                    </a:p>
                  </a:txBody>
                  <a:tcPr marL="59771" marR="59771" marT="59771" marB="59771">
                    <a:lnL>
                      <a:noFill/>
                    </a:lnL>
                    <a:lnR>
                      <a:noFill/>
                    </a:lnR>
                    <a:lnT>
                      <a:noFill/>
                    </a:lnT>
                    <a:lnB>
                      <a:noFill/>
                    </a:lnB>
                  </a:tcPr>
                </a:tc>
                <a:extLst>
                  <a:ext uri="{0D108BD9-81ED-4DB2-BD59-A6C34878D82A}">
                    <a16:rowId xmlns:a16="http://schemas.microsoft.com/office/drawing/2014/main" val="3100113621"/>
                  </a:ext>
                </a:extLst>
              </a:tr>
              <a:tr h="287192">
                <a:tc gridSpan="2">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Total Points</a:t>
                      </a:r>
                    </a:p>
                  </a:txBody>
                  <a:tcPr marL="59771" marR="59771" marT="59771" marB="59771">
                    <a:lnL>
                      <a:noFill/>
                    </a:lnL>
                    <a:lnR>
                      <a:noFill/>
                    </a:lnR>
                    <a:lnT>
                      <a:noFill/>
                    </a:lnT>
                    <a:lnB>
                      <a:noFill/>
                    </a:lnB>
                    <a:solidFill>
                      <a:srgbClr val="E6FCFF"/>
                    </a:solidFill>
                  </a:tcPr>
                </a:tc>
                <a:tc hMerge="1">
                  <a:txBody>
                    <a:bodyPr/>
                    <a:lstStyle/>
                    <a:p>
                      <a:pPr algn="l" fontAlgn="t"/>
                      <a:endParaRPr lang="en-US" sz="1400" b="0">
                        <a:effectLst/>
                        <a:latin typeface="Open Sans" panose="020B0606030504020204" pitchFamily="34" charset="0"/>
                        <a:ea typeface="Open Sans" panose="020B0606030504020204" pitchFamily="34" charset="0"/>
                        <a:cs typeface="Open Sans" panose="020B0606030504020204" pitchFamily="34" charset="0"/>
                      </a:endParaRPr>
                    </a:p>
                  </a:txBody>
                  <a:tcPr marL="59771" marR="59771" marT="59771" marB="59771">
                    <a:lnL>
                      <a:noFill/>
                    </a:lnL>
                    <a:lnR>
                      <a:noFill/>
                    </a:lnR>
                    <a:lnT>
                      <a:noFill/>
                    </a:lnT>
                    <a:lnB>
                      <a:noFill/>
                    </a:lnB>
                    <a:solidFill>
                      <a:srgbClr val="E6FCFF"/>
                    </a:solidFill>
                  </a:tcPr>
                </a:tc>
                <a:tc>
                  <a:txBody>
                    <a:bodyPr/>
                    <a:lstStyle/>
                    <a:p>
                      <a:pPr algn="l" fontAlgn="t"/>
                      <a:r>
                        <a:rPr lang="en-US" sz="1400" b="0">
                          <a:effectLst/>
                          <a:latin typeface="Open Sans" panose="020B0606030504020204" pitchFamily="34" charset="0"/>
                          <a:ea typeface="Open Sans" panose="020B0606030504020204" pitchFamily="34" charset="0"/>
                          <a:cs typeface="Open Sans" panose="020B0606030504020204" pitchFamily="34" charset="0"/>
                        </a:rPr>
                        <a:t>26</a:t>
                      </a:r>
                    </a:p>
                  </a:txBody>
                  <a:tcPr marL="59771" marR="59771" marT="59771" marB="59771">
                    <a:lnL>
                      <a:noFill/>
                    </a:lnL>
                    <a:lnR>
                      <a:noFill/>
                    </a:lnR>
                    <a:lnT>
                      <a:noFill/>
                    </a:lnT>
                    <a:lnB>
                      <a:noFill/>
                    </a:lnB>
                    <a:solidFill>
                      <a:srgbClr val="E6FCFF"/>
                    </a:solidFill>
                  </a:tcPr>
                </a:tc>
                <a:extLst>
                  <a:ext uri="{0D108BD9-81ED-4DB2-BD59-A6C34878D82A}">
                    <a16:rowId xmlns:a16="http://schemas.microsoft.com/office/drawing/2014/main" val="832218208"/>
                  </a:ext>
                </a:extLst>
              </a:tr>
            </a:tbl>
          </a:graphicData>
        </a:graphic>
      </p:graphicFrame>
    </p:spTree>
    <p:extLst>
      <p:ext uri="{BB962C8B-B14F-4D97-AF65-F5344CB8AC3E}">
        <p14:creationId xmlns:p14="http://schemas.microsoft.com/office/powerpoint/2010/main" val="32001730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305589"/>
            <a:ext cx="4567971" cy="1395208"/>
          </a:xfrm>
        </p:spPr>
        <p:txBody>
          <a:bodyPr>
            <a:normAutofit/>
          </a:bodyPr>
          <a:lstStyle/>
          <a:p>
            <a:r>
              <a:rPr lang="en-US"/>
              <a:t>Student Pathways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188061" y="1700797"/>
            <a:ext cx="4567971" cy="3914557"/>
          </a:xfrm>
        </p:spPr>
        <p:txBody>
          <a:bodyPr>
            <a:normAutofit/>
          </a:bodyPr>
          <a:lstStyle/>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Four-Years: New students admitted to pre-major (2+2)</a:t>
            </a:r>
          </a:p>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Pre-Majors:  Students who have completed or on track to complete the corresponding associate degree</a:t>
            </a:r>
          </a:p>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Transfer Track</a:t>
            </a:r>
          </a:p>
          <a:p>
            <a:r>
              <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rPr>
              <a:t>Guaranteed Admissions?</a:t>
            </a:r>
          </a:p>
          <a:p>
            <a:pPr marL="0" indent="0">
              <a:buNone/>
            </a:pPr>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20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9" name="Picture Placeholder 1">
            <a:extLst>
              <a:ext uri="{FF2B5EF4-FFF2-40B4-BE49-F238E27FC236}">
                <a16:creationId xmlns:a16="http://schemas.microsoft.com/office/drawing/2014/main" id="{9AE81700-DD05-926A-77BD-19E6951BDF68}"/>
              </a:ext>
            </a:extLst>
          </p:cNvPr>
          <p:cNvPicPr>
            <a:picLocks noGrp="1" noChangeAspect="1"/>
          </p:cNvPicPr>
          <p:nvPr>
            <p:ph type="pic" sz="quarter" idx="10"/>
          </p:nvPr>
        </p:nvPicPr>
        <p:blipFill>
          <a:blip r:embed="rId3"/>
          <a:srcRect t="8814" b="8814"/>
          <a:stretch>
            <a:fillRect/>
          </a:stretch>
        </p:blipFill>
        <p:spPr>
          <a:xfrm>
            <a:off x="6736080" y="20066"/>
            <a:ext cx="5455920" cy="6137910"/>
          </a:xfrm>
          <a:prstGeom prst="rect">
            <a:avLst/>
          </a:prstGeom>
        </p:spPr>
      </p:pic>
    </p:spTree>
    <p:extLst>
      <p:ext uri="{BB962C8B-B14F-4D97-AF65-F5344CB8AC3E}">
        <p14:creationId xmlns:p14="http://schemas.microsoft.com/office/powerpoint/2010/main" val="47765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4291670" cy="605795"/>
          </a:xfrm>
        </p:spPr>
        <p:txBody>
          <a:bodyPr>
            <a:normAutofit fontScale="90000"/>
          </a:bodyPr>
          <a:lstStyle/>
          <a:p>
            <a:r>
              <a:rPr lang="en-US"/>
              <a:t>Financial Aid</a:t>
            </a:r>
          </a:p>
        </p:txBody>
      </p:sp>
      <p:sp>
        <p:nvSpPr>
          <p:cNvPr id="3" name="Text Placeholder 2">
            <a:extLst>
              <a:ext uri="{FF2B5EF4-FFF2-40B4-BE49-F238E27FC236}">
                <a16:creationId xmlns:a16="http://schemas.microsoft.com/office/drawing/2014/main" id="{478B1DDC-1274-148E-8DE0-B176A8D75E9F}"/>
              </a:ext>
            </a:extLst>
          </p:cNvPr>
          <p:cNvSpPr>
            <a:spLocks noGrp="1"/>
          </p:cNvSpPr>
          <p:nvPr>
            <p:ph type="body" sz="quarter" idx="11"/>
          </p:nvPr>
        </p:nvSpPr>
        <p:spPr>
          <a:xfrm>
            <a:off x="1328737" y="1289538"/>
            <a:ext cx="10248974" cy="4175857"/>
          </a:xfrm>
        </p:spPr>
        <p:txBody>
          <a:bodyPr>
            <a:normAutofit/>
          </a:bodyPr>
          <a:lstStyle/>
          <a:p>
            <a:r>
              <a:rPr lang="en-US" sz="2400">
                <a:solidFill>
                  <a:schemeClr val="tx1"/>
                </a:solidFill>
                <a:ea typeface="Open Sans" panose="020B0606030504020204" pitchFamily="34" charset="0"/>
              </a:rPr>
              <a:t>If colleges have not already been approved to offer a Baccalaureate Degree program, they must submit a substantive change application to the Department of Education prior to offering financial aid to students enrolled in the Baccalaureate Degree.</a:t>
            </a:r>
          </a:p>
          <a:p>
            <a:r>
              <a:rPr lang="en-US" sz="2400">
                <a:solidFill>
                  <a:schemeClr val="tx1"/>
                </a:solidFill>
                <a:ea typeface="Open Sans" panose="020B0606030504020204" pitchFamily="34" charset="0"/>
              </a:rPr>
              <a:t>This only needs to be done once.  Once approved, colleges are able to offer new Baccalaureate Degree programs without having to go through the approval process again.</a:t>
            </a:r>
          </a:p>
        </p:txBody>
      </p:sp>
    </p:spTree>
    <p:extLst>
      <p:ext uri="{BB962C8B-B14F-4D97-AF65-F5344CB8AC3E}">
        <p14:creationId xmlns:p14="http://schemas.microsoft.com/office/powerpoint/2010/main" val="280425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798394"/>
            <a:ext cx="4730451" cy="1637730"/>
          </a:xfrm>
        </p:spPr>
        <p:txBody>
          <a:bodyPr>
            <a:normAutofit/>
          </a:bodyPr>
          <a:lstStyle/>
          <a:p>
            <a:r>
              <a:rPr lang="en-US" sz="4400"/>
              <a:t>Update your PPA and your IPA</a:t>
            </a:r>
          </a:p>
        </p:txBody>
      </p:sp>
      <p:sp>
        <p:nvSpPr>
          <p:cNvPr id="3" name="Content Placeholder 2"/>
          <p:cNvSpPr>
            <a:spLocks noGrp="1"/>
          </p:cNvSpPr>
          <p:nvPr>
            <p:ph idx="1"/>
          </p:nvPr>
        </p:nvSpPr>
        <p:spPr>
          <a:xfrm>
            <a:off x="1069848" y="2578608"/>
            <a:ext cx="4730451" cy="3593592"/>
          </a:xfrm>
        </p:spPr>
        <p:txBody>
          <a:bodyPr>
            <a:normAutofit/>
          </a:bodyPr>
          <a:lstStyle/>
          <a:p>
            <a:r>
              <a:rPr lang="en-US" sz="1400"/>
              <a:t>Collect all your documents supporting new educational level offering</a:t>
            </a:r>
          </a:p>
          <a:p>
            <a:pPr lvl="1"/>
            <a:r>
              <a:rPr lang="en-US" sz="1400"/>
              <a:t>Copy of the CCCCO – Approval Letter from the State Agency indicating new educational level </a:t>
            </a:r>
          </a:p>
          <a:p>
            <a:pPr lvl="1"/>
            <a:r>
              <a:rPr lang="en-US" sz="1400"/>
              <a:t>Copy of the ACCJC – “Substantive Change” Approval Letter</a:t>
            </a:r>
          </a:p>
          <a:p>
            <a:pPr lvl="1"/>
            <a:r>
              <a:rPr lang="en-US" sz="1400"/>
              <a:t>Copy of the School’s Baccalaureate Degree program description (submitted to ACCJC)</a:t>
            </a:r>
          </a:p>
          <a:p>
            <a:pPr lvl="1"/>
            <a:r>
              <a:rPr lang="en-US" sz="1400"/>
              <a:t>Make sure your college website is updated indicating the new program is coming/approved</a:t>
            </a:r>
          </a:p>
          <a:p>
            <a:pPr lvl="1"/>
            <a:r>
              <a:rPr lang="en-US" sz="1400"/>
              <a:t>Copy of the school’s published academic calendar</a:t>
            </a:r>
          </a:p>
          <a:p>
            <a:r>
              <a:rPr lang="en-US" sz="1400"/>
              <a:t>Resolve any additional request for materials or concerns as soon as possible</a:t>
            </a:r>
          </a:p>
          <a:p>
            <a:pPr lvl="1"/>
            <a:endParaRPr lang="en-US" sz="1400"/>
          </a:p>
        </p:txBody>
      </p:sp>
      <p:pic>
        <p:nvPicPr>
          <p:cNvPr id="17" name="Picture 16" descr="Calendar on table">
            <a:extLst>
              <a:ext uri="{FF2B5EF4-FFF2-40B4-BE49-F238E27FC236}">
                <a16:creationId xmlns:a16="http://schemas.microsoft.com/office/drawing/2014/main" id="{40D207EB-9E3F-290A-5B59-72DD169B1275}"/>
              </a:ext>
            </a:extLst>
          </p:cNvPr>
          <p:cNvPicPr>
            <a:picLocks noChangeAspect="1"/>
          </p:cNvPicPr>
          <p:nvPr/>
        </p:nvPicPr>
        <p:blipFill rotWithShape="1">
          <a:blip r:embed="rId3"/>
          <a:srcRect l="2359" r="36526" b="-1"/>
          <a:stretch/>
        </p:blipFill>
        <p:spPr>
          <a:xfrm>
            <a:off x="5913124" y="10"/>
            <a:ext cx="627887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4" name="Slide Number Placeholder 3"/>
          <p:cNvSpPr>
            <a:spLocks noGrp="1"/>
          </p:cNvSpPr>
          <p:nvPr>
            <p:ph type="sldNum" sz="quarter" idx="12"/>
          </p:nvPr>
        </p:nvSpPr>
        <p:spPr>
          <a:xfrm>
            <a:off x="11311128" y="6272784"/>
            <a:ext cx="64008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pPr>
                <a:spcAft>
                  <a:spcPts val="600"/>
                </a:spcAft>
              </a:pPr>
              <a:t>26</a:t>
            </a:fld>
            <a:endParaRPr lang="en-US"/>
          </a:p>
        </p:txBody>
      </p:sp>
      <p:pic>
        <p:nvPicPr>
          <p:cNvPr id="2052" name="Picture 4" descr="Lagunitas IPA">
            <a:extLst>
              <a:ext uri="{FF2B5EF4-FFF2-40B4-BE49-F238E27FC236}">
                <a16:creationId xmlns:a16="http://schemas.microsoft.com/office/drawing/2014/main" id="{87AA5431-7318-114F-5762-36CBF20DB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0890" y="-292603"/>
            <a:ext cx="53181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274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3CAAEE-A3EF-DD87-3C85-AF78F490125B}"/>
              </a:ext>
            </a:extLst>
          </p:cNvPr>
          <p:cNvPicPr>
            <a:picLocks noChangeAspect="1"/>
          </p:cNvPicPr>
          <p:nvPr/>
        </p:nvPicPr>
        <p:blipFill rotWithShape="1">
          <a:blip r:embed="rId3"/>
          <a:srcRect b="94"/>
          <a:stretch/>
        </p:blipFill>
        <p:spPr>
          <a:xfrm>
            <a:off x="1023055" y="30578"/>
            <a:ext cx="5527646" cy="6796844"/>
          </a:xfrm>
          <a:prstGeom prst="rect">
            <a:avLst/>
          </a:prstGeom>
        </p:spPr>
      </p:pic>
      <p:sp>
        <p:nvSpPr>
          <p:cNvPr id="2" name="Title 1"/>
          <p:cNvSpPr>
            <a:spLocks noGrp="1"/>
          </p:cNvSpPr>
          <p:nvPr>
            <p:ph type="title"/>
          </p:nvPr>
        </p:nvSpPr>
        <p:spPr>
          <a:xfrm>
            <a:off x="6790544" y="1432223"/>
            <a:ext cx="4227976" cy="3357976"/>
          </a:xfrm>
        </p:spPr>
        <p:txBody>
          <a:bodyPr vert="horz" lIns="91440" tIns="45720" rIns="91440" bIns="45720" rtlCol="0" anchor="ctr">
            <a:normAutofit/>
          </a:bodyPr>
          <a:lstStyle/>
          <a:p>
            <a:pPr>
              <a:lnSpc>
                <a:spcPct val="80000"/>
              </a:lnSpc>
            </a:pPr>
            <a:r>
              <a:rPr lang="en-US" sz="8000">
                <a:blipFill dpi="0" rotWithShape="1">
                  <a:blip r:embed="rId4"/>
                  <a:srcRect/>
                  <a:tile tx="6350" ty="-127000" sx="65000" sy="64000" flip="none" algn="tl"/>
                </a:blipFill>
              </a:rPr>
              <a:t>CCCCO Approval Letter</a:t>
            </a:r>
          </a:p>
        </p:txBody>
      </p:sp>
      <p:sp>
        <p:nvSpPr>
          <p:cNvPr id="4" name="Slide Number Placeholder 3"/>
          <p:cNvSpPr>
            <a:spLocks noGrp="1"/>
          </p:cNvSpPr>
          <p:nvPr>
            <p:ph type="sldNum" sz="quarter" idx="12"/>
          </p:nvPr>
        </p:nvSpPr>
        <p:spPr>
          <a:xfrm>
            <a:off x="11311128" y="6272784"/>
            <a:ext cx="64008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D57F1E4F-1CFF-5643-939E-217C01CDF565}" type="slidenum">
              <a:rPr lang="en-US" smtClean="0"/>
              <a:pPr defTabSz="457200">
                <a:spcAft>
                  <a:spcPts val="600"/>
                </a:spcAft>
              </a:pPr>
              <a:t>27</a:t>
            </a:fld>
            <a:endParaRPr lang="en-US" sz="2800"/>
          </a:p>
        </p:txBody>
      </p:sp>
    </p:spTree>
    <p:extLst>
      <p:ext uri="{BB962C8B-B14F-4D97-AF65-F5344CB8AC3E}">
        <p14:creationId xmlns:p14="http://schemas.microsoft.com/office/powerpoint/2010/main" val="2458410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386" y="1432223"/>
            <a:ext cx="3988133" cy="3357976"/>
          </a:xfrm>
        </p:spPr>
        <p:txBody>
          <a:bodyPr vert="horz" lIns="91440" tIns="45720" rIns="91440" bIns="45720" rtlCol="0" anchor="ctr">
            <a:normAutofit/>
          </a:bodyPr>
          <a:lstStyle/>
          <a:p>
            <a:pPr>
              <a:lnSpc>
                <a:spcPct val="80000"/>
              </a:lnSpc>
            </a:pPr>
            <a:r>
              <a:rPr lang="en-US" sz="8000">
                <a:blipFill dpi="0" rotWithShape="1">
                  <a:blip r:embed="rId3"/>
                  <a:srcRect/>
                  <a:tile tx="6350" ty="-127000" sx="65000" sy="64000" flip="none" algn="tl"/>
                </a:blipFill>
              </a:rPr>
              <a:t>ACCJC Approval Letter</a:t>
            </a:r>
          </a:p>
        </p:txBody>
      </p:sp>
      <p:pic>
        <p:nvPicPr>
          <p:cNvPr id="3" name="Picture 2">
            <a:extLst>
              <a:ext uri="{FF2B5EF4-FFF2-40B4-BE49-F238E27FC236}">
                <a16:creationId xmlns:a16="http://schemas.microsoft.com/office/drawing/2014/main" id="{874665E5-0C39-AD27-BE7B-54260567A91E}"/>
              </a:ext>
            </a:extLst>
          </p:cNvPr>
          <p:cNvPicPr>
            <a:picLocks noChangeAspect="1"/>
          </p:cNvPicPr>
          <p:nvPr/>
        </p:nvPicPr>
        <p:blipFill rotWithShape="1">
          <a:blip r:embed="rId4"/>
          <a:srcRect t="3294" r="-2" b="12888"/>
          <a:stretch/>
        </p:blipFill>
        <p:spPr>
          <a:xfrm>
            <a:off x="1023856" y="298434"/>
            <a:ext cx="5310288" cy="5974350"/>
          </a:xfrm>
          <a:prstGeom prst="rect">
            <a:avLst/>
          </a:prstGeom>
        </p:spPr>
      </p:pic>
      <p:sp>
        <p:nvSpPr>
          <p:cNvPr id="4" name="Slide Number Placeholder 3"/>
          <p:cNvSpPr>
            <a:spLocks noGrp="1"/>
          </p:cNvSpPr>
          <p:nvPr>
            <p:ph type="sldNum" sz="quarter" idx="12"/>
          </p:nvPr>
        </p:nvSpPr>
        <p:spPr>
          <a:xfrm>
            <a:off x="11311128" y="6272784"/>
            <a:ext cx="64008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57F1E4F-1CFF-5643-939E-217C01CDF565}" type="slidenum">
              <a:rPr lang="en-US" smtClean="0"/>
              <a:pPr>
                <a:spcAft>
                  <a:spcPts val="600"/>
                </a:spcAft>
              </a:pPr>
              <a:t>28</a:t>
            </a:fld>
            <a:endParaRPr lang="en-US" sz="2800"/>
          </a:p>
        </p:txBody>
      </p:sp>
    </p:spTree>
    <p:extLst>
      <p:ext uri="{BB962C8B-B14F-4D97-AF65-F5344CB8AC3E}">
        <p14:creationId xmlns:p14="http://schemas.microsoft.com/office/powerpoint/2010/main" val="111976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E063F4-91AA-826D-B319-0C8305423AF7}"/>
              </a:ext>
            </a:extLst>
          </p:cNvPr>
          <p:cNvPicPr>
            <a:picLocks noChangeAspect="1"/>
          </p:cNvPicPr>
          <p:nvPr/>
        </p:nvPicPr>
        <p:blipFill rotWithShape="1">
          <a:blip r:embed="rId3"/>
          <a:srcRect t="3168" r="2" b="2"/>
          <a:stretch/>
        </p:blipFill>
        <p:spPr>
          <a:xfrm>
            <a:off x="1008064" y="212102"/>
            <a:ext cx="4922519" cy="6052775"/>
          </a:xfrm>
          <a:prstGeom prst="rect">
            <a:avLst/>
          </a:prstGeom>
        </p:spPr>
      </p:pic>
      <p:sp>
        <p:nvSpPr>
          <p:cNvPr id="2" name="Title 1"/>
          <p:cNvSpPr>
            <a:spLocks noGrp="1"/>
          </p:cNvSpPr>
          <p:nvPr>
            <p:ph type="title"/>
          </p:nvPr>
        </p:nvSpPr>
        <p:spPr>
          <a:xfrm>
            <a:off x="6096000" y="1432223"/>
            <a:ext cx="4922520" cy="3357976"/>
          </a:xfrm>
        </p:spPr>
        <p:txBody>
          <a:bodyPr vert="horz" lIns="91440" tIns="45720" rIns="91440" bIns="45720" rtlCol="0" anchor="ctr">
            <a:normAutofit fontScale="90000"/>
          </a:bodyPr>
          <a:lstStyle/>
          <a:p>
            <a:pPr>
              <a:lnSpc>
                <a:spcPct val="80000"/>
              </a:lnSpc>
            </a:pPr>
            <a:r>
              <a:rPr lang="en-US" sz="8000">
                <a:blipFill dpi="0" rotWithShape="1">
                  <a:blip r:embed="rId4"/>
                  <a:srcRect/>
                  <a:tile tx="6350" ty="-127000" sx="65000" sy="64000" flip="none" algn="tl"/>
                </a:blipFill>
              </a:rPr>
              <a:t>Approval letter from department of education</a:t>
            </a:r>
          </a:p>
        </p:txBody>
      </p:sp>
      <p:sp>
        <p:nvSpPr>
          <p:cNvPr id="4" name="Slide Number Placeholder 3"/>
          <p:cNvSpPr>
            <a:spLocks noGrp="1"/>
          </p:cNvSpPr>
          <p:nvPr>
            <p:ph type="sldNum" sz="quarter" idx="12"/>
          </p:nvPr>
        </p:nvSpPr>
        <p:spPr>
          <a:xfrm>
            <a:off x="11311128" y="6272784"/>
            <a:ext cx="64008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400" b="1" kern="1200">
                <a:solidFill>
                  <a:srgbClr val="FFFFFF"/>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457200">
              <a:spcAft>
                <a:spcPts val="600"/>
              </a:spcAft>
            </a:pPr>
            <a:fld id="{D57F1E4F-1CFF-5643-939E-217C01CDF565}" type="slidenum">
              <a:rPr lang="en-US" smtClean="0"/>
              <a:pPr defTabSz="457200">
                <a:spcAft>
                  <a:spcPts val="600"/>
                </a:spcAft>
              </a:pPr>
              <a:t>29</a:t>
            </a:fld>
            <a:endParaRPr lang="en-US" sz="2800"/>
          </a:p>
        </p:txBody>
      </p:sp>
    </p:spTree>
    <p:extLst>
      <p:ext uri="{BB962C8B-B14F-4D97-AF65-F5344CB8AC3E}">
        <p14:creationId xmlns:p14="http://schemas.microsoft.com/office/powerpoint/2010/main" val="14775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875C1C-F515-76F7-CFCC-8B97EC50D5A7}"/>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8F4E10A3-6718-775C-4054-0555FBC3F665}"/>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55115E54-CC4A-10D4-5E3C-4CB018F153F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Audience Q&amp;A Session</a:t>
            </a:r>
          </a:p>
        </p:txBody>
      </p:sp>
      <p:sp>
        <p:nvSpPr>
          <p:cNvPr id="7" name="Rectangle 6">
            <a:extLst>
              <a:ext uri="{FF2B5EF4-FFF2-40B4-BE49-F238E27FC236}">
                <a16:creationId xmlns:a16="http://schemas.microsoft.com/office/drawing/2014/main" id="{C169F4EC-50D5-853C-B59C-2E0111481A68}"/>
              </a:ext>
            </a:extLst>
          </p:cNvPr>
          <p:cNvSpPr/>
          <p:nvPr>
            <p:custDataLst>
              <p:tags r:id="rId5"/>
            </p:custDataLst>
          </p:nvPr>
        </p:nvSpPr>
        <p:spPr>
          <a:xfrm>
            <a:off x="3200400" y="6096000"/>
            <a:ext cx="8737600" cy="510125"/>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4093935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74900-8E22-8152-21F2-107293BCE022}"/>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6AFD7977-763E-7DF0-F948-F4F142696A80}"/>
              </a:ext>
            </a:extLst>
          </p:cNvPr>
          <p:cNvSpPr>
            <a:spLocks noGrp="1"/>
          </p:cNvSpPr>
          <p:nvPr>
            <p:ph type="title"/>
          </p:nvPr>
        </p:nvSpPr>
        <p:spPr>
          <a:xfrm>
            <a:off x="1328737" y="786810"/>
            <a:ext cx="4291670" cy="605795"/>
          </a:xfrm>
        </p:spPr>
        <p:txBody>
          <a:bodyPr>
            <a:normAutofit fontScale="90000"/>
          </a:bodyPr>
          <a:lstStyle/>
          <a:p>
            <a:r>
              <a:rPr lang="en-US"/>
              <a:t>Financial Aid</a:t>
            </a:r>
          </a:p>
        </p:txBody>
      </p:sp>
      <p:sp>
        <p:nvSpPr>
          <p:cNvPr id="3" name="Text Placeholder 2">
            <a:extLst>
              <a:ext uri="{FF2B5EF4-FFF2-40B4-BE49-F238E27FC236}">
                <a16:creationId xmlns:a16="http://schemas.microsoft.com/office/drawing/2014/main" id="{08D745A7-6ED1-1B7B-2DBB-3F8816338407}"/>
              </a:ext>
            </a:extLst>
          </p:cNvPr>
          <p:cNvSpPr>
            <a:spLocks noGrp="1"/>
          </p:cNvSpPr>
          <p:nvPr>
            <p:ph type="body" sz="quarter" idx="11"/>
          </p:nvPr>
        </p:nvSpPr>
        <p:spPr>
          <a:xfrm>
            <a:off x="1328737" y="1289538"/>
            <a:ext cx="10248974" cy="4175857"/>
          </a:xfrm>
        </p:spPr>
        <p:txBody>
          <a:bodyPr>
            <a:normAutofit/>
          </a:bodyPr>
          <a:lstStyle/>
          <a:p>
            <a:r>
              <a:rPr lang="en-US" sz="2400">
                <a:solidFill>
                  <a:schemeClr val="tx1"/>
                </a:solidFill>
                <a:ea typeface="Open Sans" panose="020B0606030504020204" pitchFamily="34" charset="0"/>
              </a:rPr>
              <a:t>Work with your Financial Aid Office:</a:t>
            </a:r>
          </a:p>
          <a:p>
            <a:pPr lvl="1"/>
            <a:r>
              <a:rPr lang="en-US" sz="2000">
                <a:solidFill>
                  <a:schemeClr val="tx1"/>
                </a:solidFill>
                <a:ea typeface="Open Sans" panose="020B0606030504020204" pitchFamily="34" charset="0"/>
              </a:rPr>
              <a:t>Satisfactory Academic Policy (SAP) for Bachelor’s Students</a:t>
            </a:r>
          </a:p>
          <a:p>
            <a:pPr lvl="1"/>
            <a:r>
              <a:rPr lang="en-US" sz="2000">
                <a:solidFill>
                  <a:schemeClr val="tx1"/>
                </a:solidFill>
                <a:ea typeface="Open Sans" panose="020B0606030504020204" pitchFamily="34" charset="0"/>
              </a:rPr>
              <a:t>Student Budgets and Loans</a:t>
            </a:r>
          </a:p>
          <a:p>
            <a:pPr lvl="1"/>
            <a:r>
              <a:rPr lang="en-US" sz="2000">
                <a:solidFill>
                  <a:schemeClr val="tx1"/>
                </a:solidFill>
                <a:ea typeface="Open Sans" panose="020B0606030504020204" pitchFamily="34" charset="0"/>
              </a:rPr>
              <a:t>California College Promise Grant (CCPG) cannot be used to waive the Bachelor’s Degree Enrollment Fee ($84.00/unit)</a:t>
            </a:r>
          </a:p>
          <a:p>
            <a:pPr lvl="1"/>
            <a:r>
              <a:rPr lang="en-US" sz="2000">
                <a:solidFill>
                  <a:schemeClr val="tx1"/>
                </a:solidFill>
                <a:ea typeface="Open Sans" panose="020B0606030504020204" pitchFamily="34" charset="0"/>
              </a:rPr>
              <a:t>Student eligibility for additional financial aid (e.g. CalGrant)</a:t>
            </a:r>
          </a:p>
        </p:txBody>
      </p:sp>
    </p:spTree>
    <p:extLst>
      <p:ext uri="{BB962C8B-B14F-4D97-AF65-F5344CB8AC3E}">
        <p14:creationId xmlns:p14="http://schemas.microsoft.com/office/powerpoint/2010/main" val="368313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305589"/>
            <a:ext cx="5080014" cy="1395208"/>
          </a:xfrm>
        </p:spPr>
        <p:txBody>
          <a:bodyPr>
            <a:normAutofit/>
          </a:bodyPr>
          <a:lstStyle/>
          <a:p>
            <a:r>
              <a:rPr lang="en-US"/>
              <a:t>Registering and Enrolling Students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5" y="1700797"/>
            <a:ext cx="9534527" cy="3790941"/>
          </a:xfrm>
        </p:spPr>
        <p:txBody>
          <a:bodyPr>
            <a:normAutofit/>
          </a:bodyPr>
          <a:lstStyle/>
          <a:p>
            <a:r>
              <a:rPr lang="en-US" sz="2000">
                <a:solidFill>
                  <a:schemeClr val="tx1"/>
                </a:solidFill>
                <a:ea typeface="Open Sans" panose="020B0606030504020204" pitchFamily="34" charset="0"/>
              </a:rPr>
              <a:t>Initially, enrollment is being done manually by staff.</a:t>
            </a:r>
          </a:p>
          <a:p>
            <a:r>
              <a:rPr lang="en-US" sz="2000">
                <a:solidFill>
                  <a:schemeClr val="tx1"/>
                </a:solidFill>
                <a:ea typeface="Open Sans" panose="020B0606030504020204" pitchFamily="34" charset="0"/>
              </a:rPr>
              <a:t>Use of requisites to restrict Upper Division to appropriate Baccalaureate Degree Students </a:t>
            </a:r>
          </a:p>
          <a:p>
            <a:r>
              <a:rPr lang="en-US" sz="2000">
                <a:solidFill>
                  <a:schemeClr val="tx1"/>
                </a:solidFill>
                <a:ea typeface="Open Sans" panose="020B0606030504020204" pitchFamily="34" charset="0"/>
              </a:rPr>
              <a:t>It is important to provide flexibility and long-term educational plans/pathways.</a:t>
            </a:r>
          </a:p>
          <a:p>
            <a:r>
              <a:rPr lang="en-US" sz="2000">
                <a:solidFill>
                  <a:schemeClr val="tx1"/>
                </a:solidFill>
                <a:ea typeface="Open Sans" panose="020B0606030504020204" pitchFamily="34" charset="0"/>
              </a:rPr>
              <a:t>Maintain separate records for students enrolled in upper division/lower division</a:t>
            </a:r>
          </a:p>
          <a:p>
            <a:pPr marL="0" indent="0">
              <a:buNone/>
            </a:pPr>
            <a:endParaRPr lang="en-US" sz="1800">
              <a:solidFill>
                <a:schemeClr val="tx1"/>
              </a:solidFill>
              <a:ea typeface="Open Sans" panose="020B0606030504020204" pitchFamily="34" charset="0"/>
            </a:endParaRPr>
          </a:p>
        </p:txBody>
      </p:sp>
    </p:spTree>
    <p:extLst>
      <p:ext uri="{BB962C8B-B14F-4D97-AF65-F5344CB8AC3E}">
        <p14:creationId xmlns:p14="http://schemas.microsoft.com/office/powerpoint/2010/main" val="1708377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2051C-9D4D-4809-A06E-8CF4602D04AC}"/>
            </a:ext>
          </a:extLst>
        </p:cNvPr>
        <p:cNvGrpSpPr/>
        <p:nvPr/>
      </p:nvGrpSpPr>
      <p:grpSpPr>
        <a:xfrm>
          <a:off x="0" y="0"/>
          <a:ext cx="0" cy="0"/>
          <a:chOff x="0" y="0"/>
          <a:chExt cx="0" cy="0"/>
        </a:xfrm>
      </p:grpSpPr>
      <p:sp>
        <p:nvSpPr>
          <p:cNvPr id="20" name="Title 19">
            <a:extLst>
              <a:ext uri="{FF2B5EF4-FFF2-40B4-BE49-F238E27FC236}">
                <a16:creationId xmlns:a16="http://schemas.microsoft.com/office/drawing/2014/main" id="{76403C86-41F9-8D3C-1669-90A8AC0EAB75}"/>
              </a:ext>
            </a:extLst>
          </p:cNvPr>
          <p:cNvSpPr>
            <a:spLocks noGrp="1"/>
          </p:cNvSpPr>
          <p:nvPr>
            <p:ph type="title"/>
          </p:nvPr>
        </p:nvSpPr>
        <p:spPr>
          <a:xfrm>
            <a:off x="1328737" y="305589"/>
            <a:ext cx="5080014" cy="1395208"/>
          </a:xfrm>
        </p:spPr>
        <p:txBody>
          <a:bodyPr>
            <a:normAutofit/>
          </a:bodyPr>
          <a:lstStyle/>
          <a:p>
            <a:r>
              <a:rPr lang="en-US"/>
              <a:t>Student Fees</a:t>
            </a:r>
          </a:p>
        </p:txBody>
      </p:sp>
      <p:sp>
        <p:nvSpPr>
          <p:cNvPr id="11" name="Text Placeholder 10">
            <a:extLst>
              <a:ext uri="{FF2B5EF4-FFF2-40B4-BE49-F238E27FC236}">
                <a16:creationId xmlns:a16="http://schemas.microsoft.com/office/drawing/2014/main" id="{EEAB859B-4D17-414C-1DC3-20B4C0657E2A}"/>
              </a:ext>
            </a:extLst>
          </p:cNvPr>
          <p:cNvSpPr>
            <a:spLocks noGrp="1"/>
          </p:cNvSpPr>
          <p:nvPr>
            <p:ph type="body" sz="quarter" idx="11"/>
          </p:nvPr>
        </p:nvSpPr>
        <p:spPr>
          <a:xfrm>
            <a:off x="1328735" y="1700797"/>
            <a:ext cx="9534527" cy="3790941"/>
          </a:xfrm>
        </p:spPr>
        <p:txBody>
          <a:bodyPr>
            <a:normAutofit/>
          </a:bodyPr>
          <a:lstStyle/>
          <a:p>
            <a:pPr marL="0" indent="0">
              <a:buNone/>
            </a:pPr>
            <a:r>
              <a:rPr lang="en-US" sz="2000">
                <a:solidFill>
                  <a:schemeClr val="tx1"/>
                </a:solidFill>
                <a:ea typeface="Open Sans" panose="020B0606030504020204" pitchFamily="34" charset="0"/>
              </a:rPr>
              <a:t>Mandatory Student Fees:</a:t>
            </a:r>
          </a:p>
          <a:p>
            <a:r>
              <a:rPr lang="en-US" sz="2000">
                <a:solidFill>
                  <a:schemeClr val="tx1"/>
                </a:solidFill>
                <a:ea typeface="Open Sans" panose="020B0606030504020204" pitchFamily="34" charset="0"/>
              </a:rPr>
              <a:t>Enrollment Fee: $46.00/unit</a:t>
            </a:r>
          </a:p>
          <a:p>
            <a:r>
              <a:rPr lang="en-US" sz="2000">
                <a:solidFill>
                  <a:schemeClr val="tx1"/>
                </a:solidFill>
                <a:ea typeface="Open Sans" panose="020B0606030504020204" pitchFamily="34" charset="0"/>
              </a:rPr>
              <a:t>Baccalaureate Fee: $84.00/unit for upper division coursework only</a:t>
            </a:r>
          </a:p>
          <a:p>
            <a:pPr lvl="1"/>
            <a:r>
              <a:rPr lang="en-US" sz="1800">
                <a:solidFill>
                  <a:schemeClr val="tx1"/>
                </a:solidFill>
                <a:ea typeface="Open Sans" panose="020B0606030504020204" pitchFamily="34" charset="0"/>
              </a:rPr>
              <a:t>Code so that the college offering the course receives the fee.</a:t>
            </a:r>
          </a:p>
          <a:p>
            <a:r>
              <a:rPr lang="en-US" sz="2000">
                <a:solidFill>
                  <a:schemeClr val="tx1"/>
                </a:solidFill>
                <a:ea typeface="Open Sans" panose="020B0606030504020204" pitchFamily="34" charset="0"/>
              </a:rPr>
              <a:t>Non-resident fees: Still apply for out-of-state students</a:t>
            </a:r>
          </a:p>
          <a:p>
            <a:r>
              <a:rPr lang="en-US" sz="2000">
                <a:solidFill>
                  <a:schemeClr val="tx1"/>
                </a:solidFill>
                <a:ea typeface="Open Sans" panose="020B0606030504020204" pitchFamily="34" charset="0"/>
              </a:rPr>
              <a:t>Total Cost: Est. $13,000 for the entire program</a:t>
            </a:r>
            <a:endParaRPr lang="en-US" sz="1800">
              <a:solidFill>
                <a:schemeClr val="tx1"/>
              </a:solidFill>
              <a:ea typeface="Open Sans" panose="020B0606030504020204" pitchFamily="34" charset="0"/>
            </a:endParaRPr>
          </a:p>
        </p:txBody>
      </p:sp>
    </p:spTree>
    <p:extLst>
      <p:ext uri="{BB962C8B-B14F-4D97-AF65-F5344CB8AC3E}">
        <p14:creationId xmlns:p14="http://schemas.microsoft.com/office/powerpoint/2010/main" val="350036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305589"/>
            <a:ext cx="7170686" cy="1395208"/>
          </a:xfrm>
        </p:spPr>
        <p:txBody>
          <a:bodyPr>
            <a:normAutofit/>
          </a:bodyPr>
          <a:lstStyle/>
          <a:p>
            <a:r>
              <a:rPr lang="en-US"/>
              <a:t>Student Support Services</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7" y="1920391"/>
            <a:ext cx="4638309" cy="3790941"/>
          </a:xfrm>
        </p:spPr>
        <p:txBody>
          <a:bodyPr>
            <a:normAutofit/>
          </a:bodyPr>
          <a:lstStyle/>
          <a:p>
            <a:r>
              <a:rPr lang="en-US" sz="1800">
                <a:solidFill>
                  <a:schemeClr val="tx1"/>
                </a:solidFill>
                <a:ea typeface="Open Sans" panose="020B0606030504020204" pitchFamily="34" charset="0"/>
              </a:rPr>
              <a:t>Disabled Student Programs and Services</a:t>
            </a:r>
          </a:p>
          <a:p>
            <a:r>
              <a:rPr lang="en-US" sz="1800">
                <a:solidFill>
                  <a:schemeClr val="tx1"/>
                </a:solidFill>
                <a:ea typeface="Open Sans" panose="020B0606030504020204" pitchFamily="34" charset="0"/>
              </a:rPr>
              <a:t>EOPS/CARE</a:t>
            </a:r>
          </a:p>
          <a:p>
            <a:r>
              <a:rPr lang="en-US" sz="1800">
                <a:solidFill>
                  <a:schemeClr val="tx1"/>
                </a:solidFill>
                <a:ea typeface="Open Sans" panose="020B0606030504020204" pitchFamily="34" charset="0"/>
              </a:rPr>
              <a:t>CalWORKs</a:t>
            </a:r>
          </a:p>
          <a:p>
            <a:r>
              <a:rPr lang="en-US" sz="1800">
                <a:solidFill>
                  <a:schemeClr val="tx1"/>
                </a:solidFill>
                <a:ea typeface="Open Sans" panose="020B0606030504020204" pitchFamily="34" charset="0"/>
              </a:rPr>
              <a:t>Veterans and Service Members</a:t>
            </a:r>
          </a:p>
          <a:p>
            <a:r>
              <a:rPr lang="en-US" sz="1800">
                <a:solidFill>
                  <a:schemeClr val="tx1"/>
                </a:solidFill>
                <a:ea typeface="Open Sans" panose="020B0606030504020204" pitchFamily="34" charset="0"/>
              </a:rPr>
              <a:t>Counseling</a:t>
            </a:r>
          </a:p>
          <a:p>
            <a:r>
              <a:rPr lang="en-US" sz="1800">
                <a:solidFill>
                  <a:schemeClr val="tx1"/>
                </a:solidFill>
                <a:ea typeface="Open Sans" panose="020B0606030504020204" pitchFamily="34" charset="0"/>
              </a:rPr>
              <a:t>Career Counseling</a:t>
            </a:r>
          </a:p>
          <a:p>
            <a:r>
              <a:rPr lang="en-US" sz="1800">
                <a:solidFill>
                  <a:schemeClr val="tx1"/>
                </a:solidFill>
                <a:ea typeface="Open Sans" panose="020B0606030504020204" pitchFamily="34" charset="0"/>
              </a:rPr>
              <a:t>Library and Learning Resources</a:t>
            </a:r>
          </a:p>
          <a:p>
            <a:pPr marL="0" indent="0">
              <a:buNone/>
            </a:pPr>
            <a:endParaRPr lang="en-US" sz="1800">
              <a:solidFill>
                <a:schemeClr val="tx1"/>
              </a:solidFill>
              <a:ea typeface="Open Sans" panose="020B0606030504020204" pitchFamily="34" charset="0"/>
            </a:endParaRPr>
          </a:p>
        </p:txBody>
      </p:sp>
    </p:spTree>
    <p:extLst>
      <p:ext uri="{BB962C8B-B14F-4D97-AF65-F5344CB8AC3E}">
        <p14:creationId xmlns:p14="http://schemas.microsoft.com/office/powerpoint/2010/main" val="3613765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3BC3A2D7-5CFE-0944-821B-1E6E6760B61B}"/>
              </a:ext>
            </a:extLst>
          </p:cNvPr>
          <p:cNvSpPr>
            <a:spLocks noGrp="1"/>
          </p:cNvSpPr>
          <p:nvPr>
            <p:ph type="title"/>
          </p:nvPr>
        </p:nvSpPr>
        <p:spPr>
          <a:xfrm>
            <a:off x="1050878" y="987426"/>
            <a:ext cx="3721147" cy="1868896"/>
          </a:xfrm>
        </p:spPr>
        <p:txBody>
          <a:bodyPr anchor="b">
            <a:normAutofit/>
          </a:bodyPr>
          <a:lstStyle/>
          <a:p>
            <a:r>
              <a:rPr lang="en-US" sz="3100"/>
              <a:t>Transcript Evaluations and Graduation</a:t>
            </a:r>
            <a:br>
              <a:rPr lang="en-US" sz="3100"/>
            </a:br>
            <a:endParaRPr lang="en-US" sz="3100"/>
          </a:p>
        </p:txBody>
      </p:sp>
      <p:pic>
        <p:nvPicPr>
          <p:cNvPr id="5" name="Picture 5">
            <a:extLst>
              <a:ext uri="{FF2B5EF4-FFF2-40B4-BE49-F238E27FC236}">
                <a16:creationId xmlns:a16="http://schemas.microsoft.com/office/drawing/2014/main" id="{D6DB011B-DF9D-E689-D2AD-E53046000E38}"/>
              </a:ext>
            </a:extLst>
          </p:cNvPr>
          <p:cNvPicPr>
            <a:picLocks noChangeAspect="1"/>
          </p:cNvPicPr>
          <p:nvPr/>
        </p:nvPicPr>
        <p:blipFill rotWithShape="1">
          <a:blip r:embed="rId3"/>
          <a:srcRect l="3483" r="5968" b="2"/>
          <a:stretch/>
        </p:blipFill>
        <p:spPr>
          <a:xfrm>
            <a:off x="5183188" y="498595"/>
            <a:ext cx="6172200" cy="4873625"/>
          </a:xfrm>
          <a:prstGeom prst="rect">
            <a:avLst/>
          </a:prstGeom>
          <a:noFill/>
        </p:spPr>
      </p:pic>
    </p:spTree>
    <p:extLst>
      <p:ext uri="{BB962C8B-B14F-4D97-AF65-F5344CB8AC3E}">
        <p14:creationId xmlns:p14="http://schemas.microsoft.com/office/powerpoint/2010/main" val="7281655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p:txBody>
          <a:bodyPr>
            <a:normAutofit/>
          </a:bodyPr>
          <a:lstStyle/>
          <a:p>
            <a:r>
              <a:rPr lang="en-US">
                <a:cs typeface="Gill Sans"/>
              </a:rPr>
              <a:t>Transcript Evaluations</a:t>
            </a:r>
            <a:endParaRPr lang="en-US"/>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7" y="2182018"/>
            <a:ext cx="4008437" cy="3437880"/>
          </a:xfrm>
        </p:spPr>
        <p:txBody>
          <a:bodyPr vert="horz" lIns="0" tIns="45720" rIns="91440" bIns="45720" rtlCol="0" anchor="t">
            <a:normAutofit/>
          </a:bodyPr>
          <a:lstStyle/>
          <a:p>
            <a:r>
              <a:rPr lang="en-US" sz="2000">
                <a:solidFill>
                  <a:schemeClr val="tx1"/>
                </a:solidFill>
                <a:ea typeface="Open Sans"/>
              </a:rPr>
              <a:t>Lower Division GE requirement: CSU GE or IGETC</a:t>
            </a:r>
            <a:endParaRPr lang="en-US">
              <a:solidFill>
                <a:schemeClr val="tx1"/>
              </a:solidFill>
            </a:endParaRPr>
          </a:p>
          <a:p>
            <a:r>
              <a:rPr lang="en-US" sz="2000">
                <a:solidFill>
                  <a:schemeClr val="tx1"/>
                </a:solidFill>
                <a:ea typeface="Open Sans"/>
              </a:rPr>
              <a:t>Transfer students (junior-level)</a:t>
            </a:r>
          </a:p>
          <a:p>
            <a:pPr>
              <a:buFont typeface="Wingdings" panose="020B0604020202020204" pitchFamily="34" charset="0"/>
              <a:buChar char="§"/>
            </a:pPr>
            <a:r>
              <a:rPr lang="en-US" sz="2000">
                <a:solidFill>
                  <a:schemeClr val="tx1"/>
                </a:solidFill>
                <a:ea typeface="Open Sans"/>
              </a:rPr>
              <a:t>Internal Processes </a:t>
            </a:r>
          </a:p>
        </p:txBody>
      </p:sp>
      <p:pic>
        <p:nvPicPr>
          <p:cNvPr id="4" name="Picture 5" descr="A picture containing icon&#10;&#10;Description automatically generated">
            <a:extLst>
              <a:ext uri="{FF2B5EF4-FFF2-40B4-BE49-F238E27FC236}">
                <a16:creationId xmlns:a16="http://schemas.microsoft.com/office/drawing/2014/main" id="{21AA85F2-EEFF-F131-C43B-9E0420015C78}"/>
              </a:ext>
            </a:extLst>
          </p:cNvPr>
          <p:cNvPicPr>
            <a:picLocks noGrp="1" noChangeAspect="1"/>
          </p:cNvPicPr>
          <p:nvPr>
            <p:ph type="pic" sz="quarter" idx="10"/>
          </p:nvPr>
        </p:nvPicPr>
        <p:blipFill rotWithShape="1">
          <a:blip r:embed="rId3"/>
          <a:srcRect l="5556" r="5556"/>
          <a:stretch/>
        </p:blipFill>
        <p:spPr>
          <a:xfrm>
            <a:off x="9085888" y="1933754"/>
            <a:ext cx="2659812" cy="2990491"/>
          </a:xfrm>
        </p:spPr>
      </p:pic>
      <p:pic>
        <p:nvPicPr>
          <p:cNvPr id="6" name="Picture 6" descr="Text, icon&#10;&#10;Description automatically generated">
            <a:extLst>
              <a:ext uri="{FF2B5EF4-FFF2-40B4-BE49-F238E27FC236}">
                <a16:creationId xmlns:a16="http://schemas.microsoft.com/office/drawing/2014/main" id="{FA809D1E-BC23-E2AD-E710-B96E1A472E8F}"/>
              </a:ext>
            </a:extLst>
          </p:cNvPr>
          <p:cNvPicPr>
            <a:picLocks noChangeAspect="1"/>
          </p:cNvPicPr>
          <p:nvPr/>
        </p:nvPicPr>
        <p:blipFill>
          <a:blip r:embed="rId4"/>
          <a:stretch>
            <a:fillRect/>
          </a:stretch>
        </p:blipFill>
        <p:spPr>
          <a:xfrm>
            <a:off x="5964949" y="2030802"/>
            <a:ext cx="2782018" cy="2796396"/>
          </a:xfrm>
          <a:prstGeom prst="rect">
            <a:avLst/>
          </a:prstGeom>
        </p:spPr>
      </p:pic>
    </p:spTree>
    <p:extLst>
      <p:ext uri="{BB962C8B-B14F-4D97-AF65-F5344CB8AC3E}">
        <p14:creationId xmlns:p14="http://schemas.microsoft.com/office/powerpoint/2010/main" val="392471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914400" y="268558"/>
            <a:ext cx="3728229" cy="1868896"/>
          </a:xfrm>
        </p:spPr>
        <p:txBody>
          <a:bodyPr anchor="b">
            <a:normAutofit/>
          </a:bodyPr>
          <a:lstStyle/>
          <a:p>
            <a:r>
              <a:rPr lang="en-US"/>
              <a:t>Graduation</a:t>
            </a:r>
            <a:br>
              <a:rPr lang="en-US"/>
            </a:br>
            <a:r>
              <a:rPr lang="en-US"/>
              <a:t>Considerations</a:t>
            </a:r>
          </a:p>
        </p:txBody>
      </p:sp>
      <p:pic>
        <p:nvPicPr>
          <p:cNvPr id="2" name="Picture 2" descr="Graphical user interface, diagram&#10;&#10;Description automatically generated">
            <a:extLst>
              <a:ext uri="{FF2B5EF4-FFF2-40B4-BE49-F238E27FC236}">
                <a16:creationId xmlns:a16="http://schemas.microsoft.com/office/drawing/2014/main" id="{A6956D0D-5A20-593A-5721-2ABFDDDE67E1}"/>
              </a:ext>
            </a:extLst>
          </p:cNvPr>
          <p:cNvPicPr>
            <a:picLocks noGrp="1" noChangeAspect="1"/>
          </p:cNvPicPr>
          <p:nvPr>
            <p:ph idx="1"/>
          </p:nvPr>
        </p:nvPicPr>
        <p:blipFill rotWithShape="1">
          <a:blip r:embed="rId3"/>
          <a:srcRect r="5014" b="-3"/>
          <a:stretch/>
        </p:blipFill>
        <p:spPr>
          <a:xfrm>
            <a:off x="4492931" y="268558"/>
            <a:ext cx="7143728" cy="5640752"/>
          </a:xfrm>
          <a:noFill/>
        </p:spPr>
      </p:pic>
      <p:sp>
        <p:nvSpPr>
          <p:cNvPr id="11" name="Text Placeholder 10">
            <a:extLst>
              <a:ext uri="{FF2B5EF4-FFF2-40B4-BE49-F238E27FC236}">
                <a16:creationId xmlns:a16="http://schemas.microsoft.com/office/drawing/2014/main" id="{2DDA8123-7ECD-2A44-A629-7F2DB0D01D34}"/>
              </a:ext>
            </a:extLst>
          </p:cNvPr>
          <p:cNvSpPr>
            <a:spLocks noGrp="1"/>
          </p:cNvSpPr>
          <p:nvPr>
            <p:ph type="body" sz="half" idx="2"/>
          </p:nvPr>
        </p:nvSpPr>
        <p:spPr>
          <a:xfrm>
            <a:off x="1228299" y="2209341"/>
            <a:ext cx="3414330" cy="3012666"/>
          </a:xfrm>
        </p:spPr>
        <p:txBody>
          <a:bodyPr vert="horz" lIns="0" tIns="45720" rIns="91440" bIns="45720" rtlCol="0" anchor="t">
            <a:normAutofit/>
          </a:bodyPr>
          <a:lstStyle/>
          <a:p>
            <a:pPr marL="285750" indent="-285750">
              <a:buChar char="•"/>
            </a:pPr>
            <a:r>
              <a:rPr lang="en-US">
                <a:ea typeface="Open Sans"/>
              </a:rPr>
              <a:t>Transcripts </a:t>
            </a:r>
            <a:endParaRPr lang="en-US"/>
          </a:p>
          <a:p>
            <a:pPr marL="285750" indent="-285750">
              <a:buChar char="•"/>
            </a:pPr>
            <a:r>
              <a:rPr lang="en-US">
                <a:ea typeface="Open Sans"/>
              </a:rPr>
              <a:t>Latin Honors: </a:t>
            </a:r>
            <a:endParaRPr lang="en-US"/>
          </a:p>
          <a:p>
            <a:pPr marL="742950" lvl="1" indent="-285750">
              <a:buChar char="•"/>
            </a:pPr>
            <a:r>
              <a:rPr lang="en-US">
                <a:ea typeface="Open Sans"/>
              </a:rPr>
              <a:t>Criteria </a:t>
            </a:r>
            <a:endParaRPr lang="en-US"/>
          </a:p>
          <a:p>
            <a:pPr marL="742950" lvl="1" indent="-285750">
              <a:buChar char="•"/>
            </a:pPr>
            <a:r>
              <a:rPr lang="en-US">
                <a:ea typeface="Open Sans"/>
              </a:rPr>
              <a:t>Programming/Processing</a:t>
            </a:r>
            <a:endParaRPr lang="en-US"/>
          </a:p>
          <a:p>
            <a:pPr marL="285750" indent="-285750">
              <a:buChar char="•"/>
            </a:pPr>
            <a:endParaRPr lang="en-US">
              <a:ea typeface="Open Sans"/>
            </a:endParaRPr>
          </a:p>
          <a:p>
            <a:pPr marL="285750" indent="-285750">
              <a:buChar char="•"/>
            </a:pPr>
            <a:r>
              <a:rPr lang="en-US">
                <a:ea typeface="Open Sans"/>
              </a:rPr>
              <a:t>Commencement for Baccalaureate Students</a:t>
            </a:r>
            <a:endParaRPr lang="en-US"/>
          </a:p>
          <a:p>
            <a:pPr marL="285750" indent="-285750">
              <a:buChar char="•"/>
            </a:pPr>
            <a:endParaRPr lang="en-US"/>
          </a:p>
          <a:p>
            <a:pPr marL="285750" indent="-285750">
              <a:buChar char="•"/>
            </a:pPr>
            <a:r>
              <a:rPr lang="en-US">
                <a:ea typeface="Open Sans"/>
              </a:rPr>
              <a:t>Diploma</a:t>
            </a:r>
          </a:p>
        </p:txBody>
      </p:sp>
    </p:spTree>
    <p:extLst>
      <p:ext uri="{BB962C8B-B14F-4D97-AF65-F5344CB8AC3E}">
        <p14:creationId xmlns:p14="http://schemas.microsoft.com/office/powerpoint/2010/main" val="38689377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56AC8A-AA32-7364-FE86-3D9D40420E3B}"/>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8D389578-D382-BFA6-0E47-51DAD4D18F9E}"/>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AFC44BD5-20C2-DBCD-BFB3-4D44DFBFC755}"/>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How are you feeling?</a:t>
            </a:r>
          </a:p>
        </p:txBody>
      </p:sp>
      <p:sp>
        <p:nvSpPr>
          <p:cNvPr id="7" name="Rectangle 6">
            <a:extLst>
              <a:ext uri="{FF2B5EF4-FFF2-40B4-BE49-F238E27FC236}">
                <a16:creationId xmlns:a16="http://schemas.microsoft.com/office/drawing/2014/main" id="{BC1ACEC4-D167-916C-6DE2-063F3883B4C2}"/>
              </a:ext>
            </a:extLst>
          </p:cNvPr>
          <p:cNvSpPr/>
          <p:nvPr>
            <p:custDataLst>
              <p:tags r:id="rId5"/>
            </p:custDataLst>
          </p:nvPr>
        </p:nvSpPr>
        <p:spPr>
          <a:xfrm>
            <a:off x="3200400" y="6096000"/>
            <a:ext cx="8737600" cy="510125"/>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401005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940781"/>
            <a:ext cx="10515600" cy="976437"/>
          </a:xfrm>
        </p:spPr>
        <p:txBody>
          <a:bodyPr/>
          <a:lstStyle/>
          <a:p>
            <a:pPr algn="ctr"/>
            <a:r>
              <a:rPr lang="en-US"/>
              <a:t>Questions and Answers</a:t>
            </a:r>
          </a:p>
        </p:txBody>
      </p:sp>
    </p:spTree>
    <p:extLst>
      <p:ext uri="{BB962C8B-B14F-4D97-AF65-F5344CB8AC3E}">
        <p14:creationId xmlns:p14="http://schemas.microsoft.com/office/powerpoint/2010/main" val="2419812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Travel Themed Flat lay">
            <a:extLst>
              <a:ext uri="{FF2B5EF4-FFF2-40B4-BE49-F238E27FC236}">
                <a16:creationId xmlns:a16="http://schemas.microsoft.com/office/drawing/2014/main" id="{2320BECE-3734-8743-8137-451E559E9974}"/>
              </a:ext>
            </a:extLst>
          </p:cNvPr>
          <p:cNvPicPr>
            <a:picLocks noGrp="1" noChangeAspect="1"/>
          </p:cNvPicPr>
          <p:nvPr>
            <p:ph type="pic" sz="quarter" idx="13"/>
          </p:nvPr>
        </p:nvPicPr>
        <p:blipFill>
          <a:blip r:embed="rId3"/>
          <a:srcRect t="11745" b="11745"/>
          <a:stretch>
            <a:fillRect/>
          </a:stretch>
        </p:blipFill>
        <p:spPr>
          <a:xfrm>
            <a:off x="838200" y="0"/>
            <a:ext cx="11353800" cy="5791201"/>
          </a:xfrm>
        </p:spPr>
      </p:pic>
      <p:sp>
        <p:nvSpPr>
          <p:cNvPr id="4" name="Title 3">
            <a:extLst>
              <a:ext uri="{FF2B5EF4-FFF2-40B4-BE49-F238E27FC236}">
                <a16:creationId xmlns:a16="http://schemas.microsoft.com/office/drawing/2014/main" id="{EB516E3E-5EFE-4EBE-B821-28A54E2B1169}"/>
              </a:ext>
            </a:extLst>
          </p:cNvPr>
          <p:cNvSpPr>
            <a:spLocks noGrp="1"/>
          </p:cNvSpPr>
          <p:nvPr>
            <p:ph type="title"/>
          </p:nvPr>
        </p:nvSpPr>
        <p:spPr/>
        <p:txBody>
          <a:bodyPr anchor="b"/>
          <a:lstStyle/>
          <a:p>
            <a:pPr lvl="0"/>
            <a:r>
              <a:rPr lang="en-US">
                <a:sym typeface="Bebas"/>
              </a:rPr>
              <a:t>THANK YOU</a:t>
            </a:r>
            <a:endParaRPr lang="en-US"/>
          </a:p>
        </p:txBody>
      </p:sp>
      <p:sp>
        <p:nvSpPr>
          <p:cNvPr id="6" name="Text Placeholder 5">
            <a:extLst>
              <a:ext uri="{FF2B5EF4-FFF2-40B4-BE49-F238E27FC236}">
                <a16:creationId xmlns:a16="http://schemas.microsoft.com/office/drawing/2014/main" id="{4E492036-E696-4CD7-AA21-39FC74717BB9}"/>
              </a:ext>
            </a:extLst>
          </p:cNvPr>
          <p:cNvSpPr>
            <a:spLocks noGrp="1"/>
          </p:cNvSpPr>
          <p:nvPr>
            <p:ph type="body" sz="quarter" idx="14"/>
          </p:nvPr>
        </p:nvSpPr>
        <p:spPr>
          <a:xfrm>
            <a:off x="9039225" y="161108"/>
            <a:ext cx="3062289" cy="1562099"/>
          </a:xfrm>
        </p:spPr>
        <p:txBody>
          <a:bodyPr vert="horz" lIns="91440" tIns="45720" rIns="91440" bIns="45720" rtlCol="0" anchor="t">
            <a:normAutofit/>
          </a:bodyPr>
          <a:lstStyle/>
          <a:p>
            <a:r>
              <a:rPr lang="en-US">
                <a:latin typeface="Open Sans"/>
                <a:ea typeface="Open Sans"/>
                <a:cs typeface="Open Sans"/>
              </a:rPr>
              <a:t>2024 Counselor Conference</a:t>
            </a:r>
            <a:endParaRPr lang="en-US"/>
          </a:p>
        </p:txBody>
      </p:sp>
    </p:spTree>
    <p:extLst>
      <p:ext uri="{BB962C8B-B14F-4D97-AF65-F5344CB8AC3E}">
        <p14:creationId xmlns:p14="http://schemas.microsoft.com/office/powerpoint/2010/main" val="511889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text, sky&#10;&#10;Description automatically generated">
            <a:extLst>
              <a:ext uri="{FF2B5EF4-FFF2-40B4-BE49-F238E27FC236}">
                <a16:creationId xmlns:a16="http://schemas.microsoft.com/office/drawing/2014/main" id="{90F237AE-7985-2F4B-FC87-48064F07D5BA}"/>
              </a:ext>
            </a:extLst>
          </p:cNvPr>
          <p:cNvPicPr>
            <a:picLocks noGrp="1" noChangeAspect="1"/>
          </p:cNvPicPr>
          <p:nvPr>
            <p:ph type="pic" sz="quarter" idx="10"/>
          </p:nvPr>
        </p:nvPicPr>
        <p:blipFill rotWithShape="1">
          <a:blip r:embed="rId3"/>
          <a:srcRect r="278" b="1"/>
          <a:stretch/>
        </p:blipFill>
        <p:spPr>
          <a:xfrm>
            <a:off x="20" y="10"/>
            <a:ext cx="12191980" cy="6857990"/>
          </a:xfrm>
          <a:noFill/>
        </p:spPr>
      </p:pic>
      <p:sp>
        <p:nvSpPr>
          <p:cNvPr id="4" name="Title 3">
            <a:extLst>
              <a:ext uri="{FF2B5EF4-FFF2-40B4-BE49-F238E27FC236}">
                <a16:creationId xmlns:a16="http://schemas.microsoft.com/office/drawing/2014/main" id="{566F62C9-A1BC-DD47-B0A8-8EF9838D62BB}"/>
              </a:ext>
            </a:extLst>
          </p:cNvPr>
          <p:cNvSpPr>
            <a:spLocks noGrp="1"/>
          </p:cNvSpPr>
          <p:nvPr>
            <p:ph type="title"/>
          </p:nvPr>
        </p:nvSpPr>
        <p:spPr>
          <a:xfrm>
            <a:off x="1148373" y="3259238"/>
            <a:ext cx="5445858" cy="2241018"/>
          </a:xfrm>
        </p:spPr>
        <p:txBody>
          <a:bodyPr anchor="b">
            <a:normAutofit/>
          </a:bodyPr>
          <a:lstStyle/>
          <a:p>
            <a:r>
              <a:rPr lang="en-US" spc="-300"/>
              <a:t>Welcome and Introductions</a:t>
            </a:r>
            <a:br>
              <a:rPr lang="en-US" spc="-300"/>
            </a:br>
            <a:endParaRPr lang="en-US"/>
          </a:p>
        </p:txBody>
      </p:sp>
      <p:sp>
        <p:nvSpPr>
          <p:cNvPr id="15" name="Text Placeholder 14">
            <a:extLst>
              <a:ext uri="{FF2B5EF4-FFF2-40B4-BE49-F238E27FC236}">
                <a16:creationId xmlns:a16="http://schemas.microsoft.com/office/drawing/2014/main" id="{BD5253D3-376F-F247-863E-0A946AC774A9}"/>
              </a:ext>
            </a:extLst>
          </p:cNvPr>
          <p:cNvSpPr>
            <a:spLocks noGrp="1"/>
          </p:cNvSpPr>
          <p:nvPr>
            <p:ph type="body" idx="1"/>
          </p:nvPr>
        </p:nvSpPr>
        <p:spPr>
          <a:xfrm>
            <a:off x="1148373" y="4919441"/>
            <a:ext cx="5445858" cy="1384377"/>
          </a:xfrm>
        </p:spPr>
        <p:txBody>
          <a:bodyPr vert="horz" lIns="91440" tIns="45720" rIns="91440" bIns="45720" rtlCol="0" anchor="t">
            <a:normAutofit/>
          </a:bodyPr>
          <a:lstStyle/>
          <a:p>
            <a:r>
              <a:rPr lang="en-US">
                <a:ea typeface="Open Sans"/>
                <a:cs typeface="Gill Sans Light"/>
              </a:rPr>
              <a:t>Victor DeVore, Dean, Student Services</a:t>
            </a:r>
          </a:p>
          <a:p>
            <a:r>
              <a:rPr lang="en-US">
                <a:ea typeface="Open Sans"/>
                <a:cs typeface="Gill Sans Light"/>
              </a:rPr>
              <a:t>Shelly Hess, Dean, Instructional Services</a:t>
            </a:r>
          </a:p>
        </p:txBody>
      </p:sp>
    </p:spTree>
    <p:extLst>
      <p:ext uri="{BB962C8B-B14F-4D97-AF65-F5344CB8AC3E}">
        <p14:creationId xmlns:p14="http://schemas.microsoft.com/office/powerpoint/2010/main" val="241500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2FCB55E-59A0-A24E-82CA-C867595835BD}"/>
              </a:ext>
            </a:extLst>
          </p:cNvPr>
          <p:cNvSpPr>
            <a:spLocks noGrp="1"/>
          </p:cNvSpPr>
          <p:nvPr>
            <p:ph type="title"/>
          </p:nvPr>
        </p:nvSpPr>
        <p:spPr>
          <a:xfrm>
            <a:off x="1328737" y="786810"/>
            <a:ext cx="5626867" cy="1395208"/>
          </a:xfrm>
        </p:spPr>
        <p:txBody>
          <a:bodyPr>
            <a:normAutofit/>
          </a:bodyPr>
          <a:lstStyle/>
          <a:p>
            <a:r>
              <a:rPr lang="en-US"/>
              <a:t>Agenda</a:t>
            </a:r>
          </a:p>
        </p:txBody>
      </p:sp>
      <p:sp>
        <p:nvSpPr>
          <p:cNvPr id="11" name="Text Placeholder 10">
            <a:extLst>
              <a:ext uri="{FF2B5EF4-FFF2-40B4-BE49-F238E27FC236}">
                <a16:creationId xmlns:a16="http://schemas.microsoft.com/office/drawing/2014/main" id="{2DDA8123-7ECD-2A44-A629-7F2DB0D01D34}"/>
              </a:ext>
            </a:extLst>
          </p:cNvPr>
          <p:cNvSpPr>
            <a:spLocks noGrp="1"/>
          </p:cNvSpPr>
          <p:nvPr>
            <p:ph type="body" sz="quarter" idx="11"/>
          </p:nvPr>
        </p:nvSpPr>
        <p:spPr>
          <a:xfrm>
            <a:off x="1328738" y="2293496"/>
            <a:ext cx="4008437" cy="3825010"/>
          </a:xfrm>
        </p:spPr>
        <p:txBody>
          <a:bodyPr vert="horz" lIns="0" tIns="45720" rIns="91440" bIns="45720" rtlCol="0" anchor="t">
            <a:normAutofit/>
          </a:bodyPr>
          <a:lstStyle/>
          <a:p>
            <a:pPr>
              <a:lnSpc>
                <a:spcPct val="120000"/>
              </a:lnSpc>
            </a:pPr>
            <a:r>
              <a:rPr lang="en-US" sz="1600"/>
              <a:t>Introductions and Getting to Know You</a:t>
            </a:r>
          </a:p>
          <a:p>
            <a:pPr>
              <a:lnSpc>
                <a:spcPct val="120000"/>
              </a:lnSpc>
            </a:pPr>
            <a:r>
              <a:rPr lang="en-US" sz="1600"/>
              <a:t>San Diego Community College District</a:t>
            </a:r>
          </a:p>
          <a:p>
            <a:pPr>
              <a:lnSpc>
                <a:spcPct val="120000"/>
              </a:lnSpc>
            </a:pPr>
            <a:r>
              <a:rPr lang="en-US" sz="1600"/>
              <a:t>How we Got Here Planning and Collaboration</a:t>
            </a:r>
          </a:p>
          <a:p>
            <a:pPr lvl="1">
              <a:lnSpc>
                <a:spcPct val="120000"/>
              </a:lnSpc>
            </a:pPr>
            <a:r>
              <a:rPr lang="en-US" sz="1600"/>
              <a:t>BDP Team</a:t>
            </a:r>
          </a:p>
          <a:p>
            <a:pPr lvl="1">
              <a:lnSpc>
                <a:spcPct val="120000"/>
              </a:lnSpc>
            </a:pPr>
            <a:r>
              <a:rPr lang="en-US" sz="1600"/>
              <a:t>Internal Approvals and Budgeting</a:t>
            </a:r>
          </a:p>
          <a:p>
            <a:pPr lvl="1">
              <a:lnSpc>
                <a:spcPct val="120000"/>
              </a:lnSpc>
            </a:pPr>
            <a:r>
              <a:rPr lang="en-US" sz="1600"/>
              <a:t>BDP Manual</a:t>
            </a:r>
          </a:p>
          <a:p>
            <a:pPr>
              <a:lnSpc>
                <a:spcPct val="120000"/>
              </a:lnSpc>
            </a:pPr>
            <a:r>
              <a:rPr lang="en-US" sz="1800"/>
              <a:t>Student Services Impact</a:t>
            </a:r>
          </a:p>
          <a:p>
            <a:pPr>
              <a:lnSpc>
                <a:spcPct val="120000"/>
              </a:lnSpc>
            </a:pPr>
            <a:r>
              <a:rPr lang="en-US" sz="1800"/>
              <a:t>Transcripts and Graduation</a:t>
            </a:r>
          </a:p>
        </p:txBody>
      </p:sp>
      <p:pic>
        <p:nvPicPr>
          <p:cNvPr id="5" name="Picture Placeholder 4" descr="Flat lay of work desk with woman pointing at map">
            <a:extLst>
              <a:ext uri="{FF2B5EF4-FFF2-40B4-BE49-F238E27FC236}">
                <a16:creationId xmlns:a16="http://schemas.microsoft.com/office/drawing/2014/main" id="{F1AF67EB-A440-4F40-861A-A266D594A0BE}"/>
              </a:ext>
            </a:extLst>
          </p:cNvPr>
          <p:cNvPicPr>
            <a:picLocks noGrp="1" noChangeAspect="1"/>
          </p:cNvPicPr>
          <p:nvPr>
            <p:ph type="pic" sz="quarter" idx="10"/>
          </p:nvPr>
        </p:nvPicPr>
        <p:blipFill>
          <a:blip r:embed="rId3"/>
          <a:srcRect l="4321" r="4321"/>
          <a:stretch>
            <a:fillRect/>
          </a:stretch>
        </p:blipFill>
        <p:spPr>
          <a:xfrm>
            <a:off x="6955604" y="0"/>
            <a:ext cx="5236396" cy="6858000"/>
          </a:xfrm>
        </p:spPr>
      </p:pic>
    </p:spTree>
    <p:extLst>
      <p:ext uri="{BB962C8B-B14F-4D97-AF65-F5344CB8AC3E}">
        <p14:creationId xmlns:p14="http://schemas.microsoft.com/office/powerpoint/2010/main" val="3957067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58A585-52FA-4A45-B2D0-660EC2D22B31}"/>
              </a:ext>
            </a:extLst>
          </p:cNvPr>
          <p:cNvSpPr>
            <a:spLocks noGrp="1"/>
          </p:cNvSpPr>
          <p:nvPr>
            <p:ph type="title"/>
          </p:nvPr>
        </p:nvSpPr>
        <p:spPr>
          <a:xfrm>
            <a:off x="1328737" y="786810"/>
            <a:ext cx="4008437" cy="706383"/>
          </a:xfrm>
        </p:spPr>
        <p:txBody>
          <a:bodyPr anchor="b">
            <a:normAutofit/>
          </a:bodyPr>
          <a:lstStyle/>
          <a:p>
            <a:r>
              <a:rPr lang="en-US" sz="3100">
                <a:ea typeface="Open Sans"/>
                <a:cs typeface="Open Sans"/>
              </a:rPr>
              <a:t>Getting to know you…</a:t>
            </a:r>
          </a:p>
        </p:txBody>
      </p:sp>
      <p:sp>
        <p:nvSpPr>
          <p:cNvPr id="10" name="Text Placeholder 9">
            <a:extLst>
              <a:ext uri="{FF2B5EF4-FFF2-40B4-BE49-F238E27FC236}">
                <a16:creationId xmlns:a16="http://schemas.microsoft.com/office/drawing/2014/main" id="{76C3E0A7-1C3E-0A40-AC21-1EAD4086CBB7}"/>
              </a:ext>
            </a:extLst>
          </p:cNvPr>
          <p:cNvSpPr>
            <a:spLocks noGrp="1"/>
          </p:cNvSpPr>
          <p:nvPr>
            <p:ph type="body" sz="quarter" idx="11"/>
          </p:nvPr>
        </p:nvSpPr>
        <p:spPr>
          <a:xfrm>
            <a:off x="1328736" y="1758308"/>
            <a:ext cx="4008437" cy="3889967"/>
          </a:xfrm>
        </p:spPr>
        <p:txBody>
          <a:bodyPr vert="horz" lIns="0" tIns="45720" rIns="91440" bIns="45720" rtlCol="0" anchor="t">
            <a:normAutofit fontScale="70000" lnSpcReduction="20000"/>
          </a:bodyPr>
          <a:lstStyle/>
          <a:p>
            <a:r>
              <a:rPr lang="en-US" sz="3600"/>
              <a:t>Currently offering a baccalaureate degree?</a:t>
            </a:r>
          </a:p>
          <a:p>
            <a:r>
              <a:rPr lang="en-US" sz="3600"/>
              <a:t>Interested in offering a baccalaureate degree or offering more degrees at your institution? </a:t>
            </a:r>
          </a:p>
          <a:p>
            <a:endParaRPr lang="en-US" sz="3600"/>
          </a:p>
        </p:txBody>
      </p:sp>
      <p:pic>
        <p:nvPicPr>
          <p:cNvPr id="1026" name="Picture 2" descr="Elder's Quorum Get-To-Know-You - The Church of Jesus Christ of Latter-day  Saints">
            <a:extLst>
              <a:ext uri="{FF2B5EF4-FFF2-40B4-BE49-F238E27FC236}">
                <a16:creationId xmlns:a16="http://schemas.microsoft.com/office/drawing/2014/main" id="{36D7077B-7FF9-78B2-F8F5-D5BBEC002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0534" y="2062720"/>
            <a:ext cx="6281466" cy="3281142"/>
          </a:xfrm>
          <a:prstGeom prst="rect">
            <a:avLst/>
          </a:prstGeom>
          <a:noFill/>
        </p:spPr>
      </p:pic>
    </p:spTree>
    <p:extLst>
      <p:ext uri="{BB962C8B-B14F-4D97-AF65-F5344CB8AC3E}">
        <p14:creationId xmlns:p14="http://schemas.microsoft.com/office/powerpoint/2010/main" val="3818363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A8C82B-597F-E8DF-945B-C28C2A566B50}"/>
              </a:ext>
            </a:extLst>
          </p:cNvPr>
          <p:cNvPicPr>
            <a:picLocks/>
          </p:cNvPicPr>
          <p:nvPr>
            <p:custDataLst>
              <p:tags r:id="rId2"/>
            </p:custDataLst>
          </p:nvPr>
        </p:nvPicPr>
        <p:blipFill>
          <a:blip r:embed="rId7"/>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83D4709-E282-1669-D85F-A37CCE2CAEDC}"/>
              </a:ext>
            </a:extLst>
          </p:cNvPr>
          <p:cNvPicPr>
            <a:picLocks/>
          </p:cNvPicPr>
          <p:nvPr>
            <p:custDataLst>
              <p:tags r:id="rId3"/>
            </p:custDataLst>
          </p:nvPr>
        </p:nvPicPr>
        <p:blipFill>
          <a:blip r:embed="rId8"/>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E79E7326-0C52-392F-6591-D74B3A70D5EA}"/>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Where is your college at?</a:t>
            </a:r>
          </a:p>
        </p:txBody>
      </p:sp>
      <p:sp>
        <p:nvSpPr>
          <p:cNvPr id="7" name="Rectangle 6">
            <a:extLst>
              <a:ext uri="{FF2B5EF4-FFF2-40B4-BE49-F238E27FC236}">
                <a16:creationId xmlns:a16="http://schemas.microsoft.com/office/drawing/2014/main" id="{E983E2B3-BDB7-79D8-E34E-F6C922F53DE0}"/>
              </a:ext>
            </a:extLst>
          </p:cNvPr>
          <p:cNvSpPr/>
          <p:nvPr>
            <p:custDataLst>
              <p:tags r:id="rId5"/>
            </p:custDataLst>
          </p:nvPr>
        </p:nvSpPr>
        <p:spPr>
          <a:xfrm>
            <a:off x="3200400" y="6096000"/>
            <a:ext cx="8737600" cy="510125"/>
          </a:xfrm>
          <a:prstGeom prst="rect">
            <a:avLst/>
          </a:prstGeom>
          <a:solidFill>
            <a:srgbClr val="FFFFFF"/>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268315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FE43-D6F4-10F5-EBC3-A28D26CD8B8E}"/>
              </a:ext>
            </a:extLst>
          </p:cNvPr>
          <p:cNvSpPr>
            <a:spLocks noGrp="1"/>
          </p:cNvSpPr>
          <p:nvPr>
            <p:ph type="title"/>
          </p:nvPr>
        </p:nvSpPr>
        <p:spPr>
          <a:xfrm>
            <a:off x="1139252" y="365125"/>
            <a:ext cx="10216136" cy="1325563"/>
          </a:xfrm>
        </p:spPr>
        <p:txBody>
          <a:bodyPr/>
          <a:lstStyle/>
          <a:p>
            <a:r>
              <a:rPr lang="en-US"/>
              <a:t>San Diego Community College District (SDCCD)</a:t>
            </a:r>
          </a:p>
        </p:txBody>
      </p:sp>
      <p:sp>
        <p:nvSpPr>
          <p:cNvPr id="4" name="Content Placeholder 3">
            <a:extLst>
              <a:ext uri="{FF2B5EF4-FFF2-40B4-BE49-F238E27FC236}">
                <a16:creationId xmlns:a16="http://schemas.microsoft.com/office/drawing/2014/main" id="{39E5E5BC-DCF6-0DB2-CDE2-763009821A30}"/>
              </a:ext>
            </a:extLst>
          </p:cNvPr>
          <p:cNvSpPr>
            <a:spLocks noGrp="1"/>
          </p:cNvSpPr>
          <p:nvPr>
            <p:ph sz="half" idx="2"/>
          </p:nvPr>
        </p:nvSpPr>
        <p:spPr>
          <a:xfrm>
            <a:off x="1139252" y="1798820"/>
            <a:ext cx="4858323" cy="4390843"/>
          </a:xfrm>
        </p:spPr>
        <p:txBody>
          <a:bodyPr>
            <a:normAutofit fontScale="92500" lnSpcReduction="10000"/>
          </a:bodyPr>
          <a:lstStyle/>
          <a:p>
            <a:pPr>
              <a:lnSpc>
                <a:spcPct val="100000"/>
              </a:lnSpc>
            </a:pPr>
            <a:r>
              <a:rPr lang="en-US" sz="2800"/>
              <a:t>One of largest of California’s 73 community college districts</a:t>
            </a:r>
          </a:p>
          <a:p>
            <a:pPr>
              <a:lnSpc>
                <a:spcPct val="100000"/>
              </a:lnSpc>
            </a:pPr>
            <a:r>
              <a:rPr lang="en-US" sz="2800"/>
              <a:t>Serves 80,000 students annually:</a:t>
            </a:r>
          </a:p>
          <a:p>
            <a:pPr lvl="1">
              <a:lnSpc>
                <a:spcPct val="100000"/>
              </a:lnSpc>
            </a:pPr>
            <a:r>
              <a:rPr lang="en-US" sz="2400"/>
              <a:t>Three credit colleges</a:t>
            </a:r>
          </a:p>
          <a:p>
            <a:pPr lvl="2">
              <a:lnSpc>
                <a:spcPct val="100000"/>
              </a:lnSpc>
            </a:pPr>
            <a:r>
              <a:rPr lang="en-US" sz="2000"/>
              <a:t>City College</a:t>
            </a:r>
          </a:p>
          <a:p>
            <a:pPr lvl="2">
              <a:lnSpc>
                <a:spcPct val="100000"/>
              </a:lnSpc>
            </a:pPr>
            <a:r>
              <a:rPr lang="en-US" sz="2000"/>
              <a:t>Mesa College</a:t>
            </a:r>
          </a:p>
          <a:p>
            <a:pPr lvl="2">
              <a:lnSpc>
                <a:spcPct val="100000"/>
              </a:lnSpc>
            </a:pPr>
            <a:r>
              <a:rPr lang="en-US" sz="2000"/>
              <a:t>Miramar College</a:t>
            </a:r>
          </a:p>
          <a:p>
            <a:pPr lvl="1">
              <a:lnSpc>
                <a:spcPct val="100000"/>
              </a:lnSpc>
            </a:pPr>
            <a:r>
              <a:rPr lang="en-US" sz="2400"/>
              <a:t>Noncredit </a:t>
            </a:r>
          </a:p>
          <a:p>
            <a:pPr lvl="2">
              <a:lnSpc>
                <a:spcPct val="100000"/>
              </a:lnSpc>
            </a:pPr>
            <a:r>
              <a:rPr lang="en-US" sz="2000"/>
              <a:t>College of Continuing Education</a:t>
            </a:r>
          </a:p>
        </p:txBody>
      </p:sp>
      <p:sp>
        <p:nvSpPr>
          <p:cNvPr id="6" name="Content Placeholder 5">
            <a:extLst>
              <a:ext uri="{FF2B5EF4-FFF2-40B4-BE49-F238E27FC236}">
                <a16:creationId xmlns:a16="http://schemas.microsoft.com/office/drawing/2014/main" id="{495CF536-9994-570C-6149-771F1D046C41}"/>
              </a:ext>
            </a:extLst>
          </p:cNvPr>
          <p:cNvSpPr>
            <a:spLocks noGrp="1"/>
          </p:cNvSpPr>
          <p:nvPr>
            <p:ph sz="quarter" idx="4"/>
          </p:nvPr>
        </p:nvSpPr>
        <p:spPr>
          <a:xfrm>
            <a:off x="6172200" y="1798820"/>
            <a:ext cx="5183188" cy="4390843"/>
          </a:xfrm>
        </p:spPr>
        <p:txBody>
          <a:bodyPr>
            <a:normAutofit fontScale="92500" lnSpcReduction="10000"/>
          </a:bodyPr>
          <a:lstStyle/>
          <a:p>
            <a:pPr>
              <a:lnSpc>
                <a:spcPct val="100000"/>
              </a:lnSpc>
            </a:pPr>
            <a:r>
              <a:rPr lang="en-US" sz="2800"/>
              <a:t>Active partnerships with local business and industry, community, and military</a:t>
            </a:r>
          </a:p>
          <a:p>
            <a:pPr>
              <a:lnSpc>
                <a:spcPct val="100000"/>
              </a:lnSpc>
            </a:pPr>
            <a:r>
              <a:rPr lang="en-US" sz="2800"/>
              <a:t>Graduates have a combined economic benefit to the region $4.5 billion annually </a:t>
            </a:r>
          </a:p>
          <a:p>
            <a:pPr>
              <a:lnSpc>
                <a:spcPct val="100000"/>
              </a:lnSpc>
            </a:pPr>
            <a:r>
              <a:rPr lang="en-US" sz="2800"/>
              <a:t>SDCCD’s adopted budget for fiscal year 2023-2024: $1 billion</a:t>
            </a:r>
          </a:p>
        </p:txBody>
      </p:sp>
    </p:spTree>
    <p:extLst>
      <p:ext uri="{BB962C8B-B14F-4D97-AF65-F5344CB8AC3E}">
        <p14:creationId xmlns:p14="http://schemas.microsoft.com/office/powerpoint/2010/main" val="440198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5C407F-5016-178B-C886-9A51B6E413DA}"/>
              </a:ext>
            </a:extLst>
          </p:cNvPr>
          <p:cNvSpPr>
            <a:spLocks noGrp="1"/>
          </p:cNvSpPr>
          <p:nvPr>
            <p:ph type="title"/>
          </p:nvPr>
        </p:nvSpPr>
        <p:spPr>
          <a:xfrm>
            <a:off x="1047610" y="91393"/>
            <a:ext cx="7931497" cy="1395208"/>
          </a:xfrm>
        </p:spPr>
        <p:txBody>
          <a:bodyPr anchor="b">
            <a:normAutofit/>
          </a:bodyPr>
          <a:lstStyle/>
          <a:p>
            <a:r>
              <a:rPr lang="en-US">
                <a:ea typeface="Open Sans"/>
                <a:cs typeface="Open Sans"/>
              </a:rPr>
              <a:t>SDCCD Baccalaureate Degrees</a:t>
            </a:r>
            <a:endParaRPr lang="en-US"/>
          </a:p>
        </p:txBody>
      </p:sp>
      <p:sp>
        <p:nvSpPr>
          <p:cNvPr id="4" name="Text Placeholder 3">
            <a:extLst>
              <a:ext uri="{FF2B5EF4-FFF2-40B4-BE49-F238E27FC236}">
                <a16:creationId xmlns:a16="http://schemas.microsoft.com/office/drawing/2014/main" id="{5FF36A5B-9152-23E0-87D5-61AC104B1F62}"/>
              </a:ext>
            </a:extLst>
          </p:cNvPr>
          <p:cNvSpPr>
            <a:spLocks noGrp="1"/>
          </p:cNvSpPr>
          <p:nvPr>
            <p:ph type="body" sz="quarter" idx="11"/>
          </p:nvPr>
        </p:nvSpPr>
        <p:spPr>
          <a:xfrm>
            <a:off x="1259174" y="1628517"/>
            <a:ext cx="9841086" cy="4978259"/>
          </a:xfrm>
        </p:spPr>
        <p:txBody>
          <a:bodyPr vert="horz" lIns="0" tIns="45720" rIns="91440" bIns="45720" rtlCol="0" anchor="t">
            <a:noAutofit/>
          </a:bodyPr>
          <a:lstStyle/>
          <a:p>
            <a:r>
              <a:rPr lang="en-US" sz="2400"/>
              <a:t>Health Information Management, Bachelor of Science</a:t>
            </a:r>
            <a:br>
              <a:rPr lang="en-US" sz="2400"/>
            </a:br>
            <a:r>
              <a:rPr lang="en-US" sz="2400"/>
              <a:t>Mesa College, </a:t>
            </a:r>
            <a:r>
              <a:rPr lang="en-US" sz="2400" i="1">
                <a:solidFill>
                  <a:srgbClr val="009999"/>
                </a:solidFill>
              </a:rPr>
              <a:t>implemented fall 2015</a:t>
            </a:r>
          </a:p>
          <a:p>
            <a:r>
              <a:rPr lang="en-US" sz="2400"/>
              <a:t>Cyber Defense and Analysis, Bachelor of Science</a:t>
            </a:r>
            <a:br>
              <a:rPr lang="en-US" sz="2400"/>
            </a:br>
            <a:r>
              <a:rPr lang="en-US" sz="2400"/>
              <a:t>City College, </a:t>
            </a:r>
            <a:r>
              <a:rPr lang="en-US" sz="2400" i="1">
                <a:solidFill>
                  <a:srgbClr val="009999"/>
                </a:solidFill>
              </a:rPr>
              <a:t>implementing fall 2024</a:t>
            </a:r>
          </a:p>
          <a:p>
            <a:r>
              <a:rPr lang="en-US" sz="2400"/>
              <a:t>Public Safety Management, Bachelor of Science</a:t>
            </a:r>
            <a:br>
              <a:rPr lang="en-US" sz="2400"/>
            </a:br>
            <a:r>
              <a:rPr lang="en-US" sz="2400"/>
              <a:t>Miramar College, </a:t>
            </a:r>
            <a:r>
              <a:rPr lang="en-US" sz="2400" i="1">
                <a:solidFill>
                  <a:srgbClr val="009999"/>
                </a:solidFill>
              </a:rPr>
              <a:t>implementing fall 2025</a:t>
            </a:r>
          </a:p>
          <a:p>
            <a:r>
              <a:rPr lang="en-US" sz="2400"/>
              <a:t>Physical Therapist Assistant, Bachelor of Science</a:t>
            </a:r>
            <a:br>
              <a:rPr lang="en-US" sz="2400"/>
            </a:br>
            <a:r>
              <a:rPr lang="en-US" sz="2400"/>
              <a:t>Mesa College, </a:t>
            </a:r>
            <a:r>
              <a:rPr lang="en-US" sz="2400" i="1">
                <a:solidFill>
                  <a:srgbClr val="009999"/>
                </a:solidFill>
              </a:rPr>
              <a:t>pending CSU consultation </a:t>
            </a:r>
          </a:p>
          <a:p>
            <a:endParaRPr lang="en-US" sz="2400"/>
          </a:p>
        </p:txBody>
      </p:sp>
    </p:spTree>
    <p:extLst>
      <p:ext uri="{BB962C8B-B14F-4D97-AF65-F5344CB8AC3E}">
        <p14:creationId xmlns:p14="http://schemas.microsoft.com/office/powerpoint/2010/main" val="29879169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0.0"/>
  <p:tag name="SLIDO_PRESENTATION_ID" val="00000000-0000-0000-0000-000000000000"/>
  <p:tag name="SLIDO_EVENT_UUID" val="ae9ec6bd-fdb3-4cb7-b754-59628a083f23"/>
  <p:tag name="SLIDO_EVENT_SECTION_UUID" val="e6f0fecf-01be-46bc-a494-6e5b110a3d74"/>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TYPE" val="SlidoPoll"/>
  <p:tag name="SLIDO_POLL_UUID" val="f4869697-2aec-4b54-b999-34fffe3ded51"/>
  <p:tag name="SLIDO_TIMELINE" val="W3sic2hvd1Jlc3VsdHMiOnRydWUsInBvbGxRdWVzdGlvblV1aWQiOiI5ZGFlYjZhYy1hYTFiLTRiYTMtOWI3YS0yYWZmYmUwZjI3NjUi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TYPE" val="SlidoPoll"/>
  <p:tag name="SLIDO_POLL_UUID" val="59b3be2c-af1a-422a-9f80-1fa3d877559b"/>
  <p:tag name="SLIDO_TIMELINE" val="W3sicG9sbFF1ZXN0aW9uVXVpZCI6IjdkN2Y3YTUxLTdkM2EtNGFlMi1iMzVmLWEyYjYzMDVlYmFiZiIsInNob3dSZXN1bHRzIjp0cnV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ags/tag2.xml><?xml version="1.0" encoding="utf-8"?>
<p:tagLst xmlns:a="http://schemas.openxmlformats.org/drawingml/2006/main" xmlns:r="http://schemas.openxmlformats.org/officeDocument/2006/relationships" xmlns:p="http://schemas.openxmlformats.org/presentationml/2006/main">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Office Theme">
  <a:themeElements>
    <a:clrScheme name="Custom 25">
      <a:dk1>
        <a:srgbClr val="3F3F3F"/>
      </a:dk1>
      <a:lt1>
        <a:srgbClr val="FFFFFF"/>
      </a:lt1>
      <a:dk2>
        <a:srgbClr val="000000"/>
      </a:dk2>
      <a:lt2>
        <a:srgbClr val="A5A5A5"/>
      </a:lt2>
      <a:accent1>
        <a:srgbClr val="00194C"/>
      </a:accent1>
      <a:accent2>
        <a:srgbClr val="EAB200"/>
      </a:accent2>
      <a:accent3>
        <a:srgbClr val="DDDDDD"/>
      </a:accent3>
      <a:accent4>
        <a:srgbClr val="954F72"/>
      </a:accent4>
      <a:accent5>
        <a:srgbClr val="00843B"/>
      </a:accent5>
      <a:accent6>
        <a:srgbClr val="014067"/>
      </a:accent6>
      <a:hlink>
        <a:srgbClr val="00194C"/>
      </a:hlink>
      <a:folHlink>
        <a:srgbClr val="954F72"/>
      </a:folHlink>
    </a:clrScheme>
    <a:fontScheme name="Custom 28">
      <a:majorFont>
        <a:latin typeface="Gill Sans MT"/>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646930_Travel presentation_AAS_v4" id="{69A0B7D3-DFC2-4DF4-94EE-39D7101E6D25}" vid="{C2C8F544-DED4-470E-87EA-91DC811D31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DE6D2A-0A40-4DAB-B8AE-656243D6AB33}">
  <ds:schemaRefs>
    <ds:schemaRef ds:uri="16c05727-aa75-4e4a-9b5f-8a80a1165891"/>
    <ds:schemaRef ds:uri="71af3243-3dd4-4a8d-8c0d-dd76da1f02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FE2D894-9887-4C6E-B664-EB7E082F3464}">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2A67AA4-7A39-4D54-84CA-5821BEF7F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Travel presentation</Template>
  <Application>Microsoft Office PowerPoint</Application>
  <PresentationFormat>Widescreen</PresentationFormat>
  <Slides>39</Slides>
  <Notes>20</Notes>
  <HiddenSlides>0</HiddenSlide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So you have a Baccalaureate…</vt:lpstr>
      <vt:lpstr>PowerPoint Presentation</vt:lpstr>
      <vt:lpstr>PowerPoint Presentation</vt:lpstr>
      <vt:lpstr>Welcome and Introductions </vt:lpstr>
      <vt:lpstr>Agenda</vt:lpstr>
      <vt:lpstr>Getting to know you…</vt:lpstr>
      <vt:lpstr>PowerPoint Presentation</vt:lpstr>
      <vt:lpstr>San Diego Community College District (SDCCD)</vt:lpstr>
      <vt:lpstr>SDCCD Baccalaureate Degrees</vt:lpstr>
      <vt:lpstr>How did we get here?</vt:lpstr>
      <vt:lpstr>Baccalaureate Degree Program Team</vt:lpstr>
      <vt:lpstr>Internal Approval Process</vt:lpstr>
      <vt:lpstr>Comprehensive Funding Plan</vt:lpstr>
      <vt:lpstr>Budget Calculation Tool</vt:lpstr>
      <vt:lpstr>Budget Calculation Tool</vt:lpstr>
      <vt:lpstr>Baccalaureate Degree Manual</vt:lpstr>
      <vt:lpstr>Student Services</vt:lpstr>
      <vt:lpstr>California Community Colleges</vt:lpstr>
      <vt:lpstr>Application Process</vt:lpstr>
      <vt:lpstr>Application Process</vt:lpstr>
      <vt:lpstr>Streamlining Admissions</vt:lpstr>
      <vt:lpstr>Admissions Timeline</vt:lpstr>
      <vt:lpstr>Sample Rubric</vt:lpstr>
      <vt:lpstr>Student Pathways</vt:lpstr>
      <vt:lpstr>Financial Aid</vt:lpstr>
      <vt:lpstr>Update your PPA and your IPA</vt:lpstr>
      <vt:lpstr>CCCCO Approval Letter</vt:lpstr>
      <vt:lpstr>ACCJC Approval Letter</vt:lpstr>
      <vt:lpstr>Approval letter from department of education</vt:lpstr>
      <vt:lpstr>Financial Aid</vt:lpstr>
      <vt:lpstr>Registering and Enrolling Students</vt:lpstr>
      <vt:lpstr>Student Fees</vt:lpstr>
      <vt:lpstr>Student Support Services</vt:lpstr>
      <vt:lpstr>Transcript Evaluations and Graduation </vt:lpstr>
      <vt:lpstr>Transcript Evaluations</vt:lpstr>
      <vt:lpstr>Graduation Considerations</vt:lpstr>
      <vt:lpstr>PowerPoint Presentation</vt:lpstr>
      <vt:lpstr>Questions and Answers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MARGIE’S  TRAVEL</dc:title>
  <dc:creator>Victor DeVore</dc:creator>
  <cp:revision>1</cp:revision>
  <dcterms:created xsi:type="dcterms:W3CDTF">2022-09-29T03:12:16Z</dcterms:created>
  <dcterms:modified xsi:type="dcterms:W3CDTF">2024-03-25T21:07:42Z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