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4"/>
    <p:sldMasterId id="2147483672" r:id="rId5"/>
  </p:sldMasterIdLst>
  <p:notesMasterIdLst>
    <p:notesMasterId r:id="rId52"/>
  </p:notesMasterIdLst>
  <p:handoutMasterIdLst>
    <p:handoutMasterId r:id="rId53"/>
  </p:handoutMasterIdLst>
  <p:sldIdLst>
    <p:sldId id="292" r:id="rId6"/>
    <p:sldId id="355" r:id="rId7"/>
    <p:sldId id="356" r:id="rId8"/>
    <p:sldId id="357" r:id="rId9"/>
    <p:sldId id="358" r:id="rId10"/>
    <p:sldId id="359" r:id="rId11"/>
    <p:sldId id="360" r:id="rId12"/>
    <p:sldId id="361" r:id="rId13"/>
    <p:sldId id="363" r:id="rId14"/>
    <p:sldId id="362" r:id="rId15"/>
    <p:sldId id="365" r:id="rId16"/>
    <p:sldId id="366" r:id="rId17"/>
    <p:sldId id="405" r:id="rId18"/>
    <p:sldId id="444" r:id="rId19"/>
    <p:sldId id="459" r:id="rId20"/>
    <p:sldId id="454" r:id="rId21"/>
    <p:sldId id="3078" r:id="rId22"/>
    <p:sldId id="3077" r:id="rId23"/>
    <p:sldId id="440" r:id="rId24"/>
    <p:sldId id="451" r:id="rId25"/>
    <p:sldId id="457" r:id="rId26"/>
    <p:sldId id="449" r:id="rId27"/>
    <p:sldId id="442" r:id="rId28"/>
    <p:sldId id="3080" r:id="rId29"/>
    <p:sldId id="3041" r:id="rId30"/>
    <p:sldId id="453" r:id="rId31"/>
    <p:sldId id="462" r:id="rId32"/>
    <p:sldId id="275" r:id="rId33"/>
    <p:sldId id="279" r:id="rId34"/>
    <p:sldId id="3038" r:id="rId35"/>
    <p:sldId id="3079" r:id="rId36"/>
    <p:sldId id="264" r:id="rId37"/>
    <p:sldId id="3076" r:id="rId38"/>
    <p:sldId id="461" r:id="rId39"/>
    <p:sldId id="401" r:id="rId40"/>
    <p:sldId id="467" r:id="rId41"/>
    <p:sldId id="402" r:id="rId42"/>
    <p:sldId id="463" r:id="rId43"/>
    <p:sldId id="464" r:id="rId44"/>
    <p:sldId id="465" r:id="rId45"/>
    <p:sldId id="468" r:id="rId46"/>
    <p:sldId id="469" r:id="rId47"/>
    <p:sldId id="470" r:id="rId48"/>
    <p:sldId id="471" r:id="rId49"/>
    <p:sldId id="336" r:id="rId50"/>
    <p:sldId id="337" r:id="rId51"/>
  </p:sldIdLst>
  <p:sldSz cx="12192000" cy="6858000"/>
  <p:notesSz cx="7010400" cy="9296400"/>
  <p:embeddedFontLst>
    <p:embeddedFont>
      <p:font typeface="Source Sans Pro" panose="020B0503030403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000000"/>
    <a:srgbClr val="53575A"/>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44" autoAdjust="0"/>
  </p:normalViewPr>
  <p:slideViewPr>
    <p:cSldViewPr snapToGrid="0" snapToObjects="1" showGuides="1">
      <p:cViewPr varScale="1">
        <p:scale>
          <a:sx n="91" d="100"/>
          <a:sy n="91" d="100"/>
        </p:scale>
        <p:origin x="1212" y="78"/>
      </p:cViewPr>
      <p:guideLst>
        <p:guide orient="horz" pos="624"/>
        <p:guide pos="64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9EBCF-08E0-4C9F-BF54-03FECD0A12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13E242-A3A6-4A4D-A451-587006628A68}">
      <dgm:prSet custT="1"/>
      <dgm:spPr/>
      <dgm:t>
        <a:bodyPr/>
        <a:lstStyle/>
        <a:p>
          <a:pPr>
            <a:lnSpc>
              <a:spcPct val="100000"/>
            </a:lnSpc>
          </a:pPr>
          <a:r>
            <a:rPr lang="en-US" sz="2400"/>
            <a:t>Standard hours for unit of lecture: </a:t>
          </a:r>
        </a:p>
      </dgm:t>
    </dgm:pt>
    <dgm:pt modelId="{38803576-B1A8-472D-9D9E-2ABEA8C3BEAE}" type="parTrans" cxnId="{3726FDFF-6496-419F-BBA7-EBE1504502E6}">
      <dgm:prSet/>
      <dgm:spPr/>
      <dgm:t>
        <a:bodyPr/>
        <a:lstStyle/>
        <a:p>
          <a:endParaRPr lang="en-US"/>
        </a:p>
      </dgm:t>
    </dgm:pt>
    <dgm:pt modelId="{2519CF1E-DD5B-40A6-8BEF-C3D8CBD81FDB}" type="sibTrans" cxnId="{3726FDFF-6496-419F-BBA7-EBE1504502E6}">
      <dgm:prSet/>
      <dgm:spPr/>
      <dgm:t>
        <a:bodyPr/>
        <a:lstStyle/>
        <a:p>
          <a:endParaRPr lang="en-US"/>
        </a:p>
      </dgm:t>
    </dgm:pt>
    <dgm:pt modelId="{686FACAD-2565-48FD-ABEF-E2BE630D1F8F}">
      <dgm:prSet custT="1"/>
      <dgm:spPr/>
      <dgm:t>
        <a:bodyPr/>
        <a:lstStyle/>
        <a:p>
          <a:pPr>
            <a:lnSpc>
              <a:spcPct val="100000"/>
            </a:lnSpc>
          </a:pPr>
          <a:r>
            <a:rPr lang="en-US" sz="1800"/>
            <a:t>18 for semester colleges</a:t>
          </a:r>
        </a:p>
      </dgm:t>
    </dgm:pt>
    <dgm:pt modelId="{CF054A7C-1B5C-4B3D-9986-27E463DF6070}" type="parTrans" cxnId="{D0E49077-D621-4432-9CD8-74885D1844F7}">
      <dgm:prSet/>
      <dgm:spPr/>
      <dgm:t>
        <a:bodyPr/>
        <a:lstStyle/>
        <a:p>
          <a:endParaRPr lang="en-US"/>
        </a:p>
      </dgm:t>
    </dgm:pt>
    <dgm:pt modelId="{1BAF70ED-6239-4F8E-BEED-C94CA5CA98BB}" type="sibTrans" cxnId="{D0E49077-D621-4432-9CD8-74885D1844F7}">
      <dgm:prSet/>
      <dgm:spPr/>
      <dgm:t>
        <a:bodyPr/>
        <a:lstStyle/>
        <a:p>
          <a:endParaRPr lang="en-US"/>
        </a:p>
      </dgm:t>
    </dgm:pt>
    <dgm:pt modelId="{AEFA144D-651B-4141-89AB-D881BD5BB103}">
      <dgm:prSet custT="1"/>
      <dgm:spPr/>
      <dgm:t>
        <a:bodyPr/>
        <a:lstStyle/>
        <a:p>
          <a:pPr>
            <a:lnSpc>
              <a:spcPct val="100000"/>
            </a:lnSpc>
          </a:pPr>
          <a:r>
            <a:rPr lang="en-US" sz="1800"/>
            <a:t>12 for quarter colleges</a:t>
          </a:r>
        </a:p>
      </dgm:t>
    </dgm:pt>
    <dgm:pt modelId="{C9A0E531-0B58-4BE0-9E51-4C221C799EFD}" type="parTrans" cxnId="{C1F80D5A-598F-438F-AA01-2F2512882EE6}">
      <dgm:prSet/>
      <dgm:spPr/>
      <dgm:t>
        <a:bodyPr/>
        <a:lstStyle/>
        <a:p>
          <a:endParaRPr lang="en-US"/>
        </a:p>
      </dgm:t>
    </dgm:pt>
    <dgm:pt modelId="{9F021CD3-1C3A-4CCF-B347-4F9140E536E3}" type="sibTrans" cxnId="{C1F80D5A-598F-438F-AA01-2F2512882EE6}">
      <dgm:prSet/>
      <dgm:spPr/>
      <dgm:t>
        <a:bodyPr/>
        <a:lstStyle/>
        <a:p>
          <a:endParaRPr lang="en-US"/>
        </a:p>
      </dgm:t>
    </dgm:pt>
    <dgm:pt modelId="{196B219A-C256-4709-874F-6B07A7BC2C90}">
      <dgm:prSet custT="1"/>
      <dgm:spPr/>
      <dgm:t>
        <a:bodyPr/>
        <a:lstStyle/>
        <a:p>
          <a:pPr>
            <a:lnSpc>
              <a:spcPct val="100000"/>
            </a:lnSpc>
          </a:pPr>
          <a:r>
            <a:rPr lang="en-US" sz="2400"/>
            <a:t>Standard hours for unit of lab:</a:t>
          </a:r>
        </a:p>
      </dgm:t>
    </dgm:pt>
    <dgm:pt modelId="{1C0CB9D7-23E1-41D1-BC6F-8CBE27325371}" type="parTrans" cxnId="{5D07B774-4BA2-421A-9E13-03DC584A6A17}">
      <dgm:prSet/>
      <dgm:spPr/>
      <dgm:t>
        <a:bodyPr/>
        <a:lstStyle/>
        <a:p>
          <a:endParaRPr lang="en-US"/>
        </a:p>
      </dgm:t>
    </dgm:pt>
    <dgm:pt modelId="{C48EF2C6-C397-4CFA-834E-A6535746158A}" type="sibTrans" cxnId="{5D07B774-4BA2-421A-9E13-03DC584A6A17}">
      <dgm:prSet/>
      <dgm:spPr/>
      <dgm:t>
        <a:bodyPr/>
        <a:lstStyle/>
        <a:p>
          <a:endParaRPr lang="en-US"/>
        </a:p>
      </dgm:t>
    </dgm:pt>
    <dgm:pt modelId="{DB68271E-53E1-4F0C-9719-10E9E37D96FF}">
      <dgm:prSet custT="1"/>
      <dgm:spPr/>
      <dgm:t>
        <a:bodyPr/>
        <a:lstStyle/>
        <a:p>
          <a:pPr>
            <a:lnSpc>
              <a:spcPct val="100000"/>
            </a:lnSpc>
          </a:pPr>
          <a:r>
            <a:rPr lang="en-US" sz="1800"/>
            <a:t>54 for semester colleges</a:t>
          </a:r>
        </a:p>
      </dgm:t>
    </dgm:pt>
    <dgm:pt modelId="{B7FD90E3-2C99-4A6F-A481-DDF61C867D7F}" type="parTrans" cxnId="{DBD11D7F-A8B7-47B1-9A73-BC01192B2C07}">
      <dgm:prSet/>
      <dgm:spPr/>
      <dgm:t>
        <a:bodyPr/>
        <a:lstStyle/>
        <a:p>
          <a:endParaRPr lang="en-US"/>
        </a:p>
      </dgm:t>
    </dgm:pt>
    <dgm:pt modelId="{FB882E56-EB7F-4358-9D2F-4A5F2A13477E}" type="sibTrans" cxnId="{DBD11D7F-A8B7-47B1-9A73-BC01192B2C07}">
      <dgm:prSet/>
      <dgm:spPr/>
      <dgm:t>
        <a:bodyPr/>
        <a:lstStyle/>
        <a:p>
          <a:endParaRPr lang="en-US"/>
        </a:p>
      </dgm:t>
    </dgm:pt>
    <dgm:pt modelId="{BD94CA16-680F-49BE-8A0A-9E86144BE3F2}">
      <dgm:prSet custT="1"/>
      <dgm:spPr/>
      <dgm:t>
        <a:bodyPr/>
        <a:lstStyle/>
        <a:p>
          <a:pPr>
            <a:lnSpc>
              <a:spcPct val="100000"/>
            </a:lnSpc>
          </a:pPr>
          <a:r>
            <a:rPr lang="en-US" sz="1800"/>
            <a:t>36 for quarter colleges</a:t>
          </a:r>
        </a:p>
      </dgm:t>
    </dgm:pt>
    <dgm:pt modelId="{9FE32547-5DE4-44E7-87E6-87551BB3F682}" type="parTrans" cxnId="{52D0D73C-595F-4D48-82A6-B9BBB5754912}">
      <dgm:prSet/>
      <dgm:spPr/>
      <dgm:t>
        <a:bodyPr/>
        <a:lstStyle/>
        <a:p>
          <a:endParaRPr lang="en-US"/>
        </a:p>
      </dgm:t>
    </dgm:pt>
    <dgm:pt modelId="{76FFE709-4A7C-4F81-AD3B-669999BC0E91}" type="sibTrans" cxnId="{52D0D73C-595F-4D48-82A6-B9BBB5754912}">
      <dgm:prSet/>
      <dgm:spPr/>
      <dgm:t>
        <a:bodyPr/>
        <a:lstStyle/>
        <a:p>
          <a:endParaRPr lang="en-US"/>
        </a:p>
      </dgm:t>
    </dgm:pt>
    <dgm:pt modelId="{AD552CC1-5AB9-42C7-BE2C-5F425F5A2E3F}" type="pres">
      <dgm:prSet presAssocID="{C819EBCF-08E0-4C9F-BF54-03FECD0A12C4}" presName="root" presStyleCnt="0">
        <dgm:presLayoutVars>
          <dgm:dir/>
          <dgm:resizeHandles val="exact"/>
        </dgm:presLayoutVars>
      </dgm:prSet>
      <dgm:spPr/>
    </dgm:pt>
    <dgm:pt modelId="{0B1594DF-B820-45DE-B4B3-8C07E25B8BA1}" type="pres">
      <dgm:prSet presAssocID="{1C13E242-A3A6-4A4D-A451-587006628A68}" presName="compNode" presStyleCnt="0"/>
      <dgm:spPr/>
    </dgm:pt>
    <dgm:pt modelId="{208AE0A2-2418-4F78-B8D3-7BFB645A8FC0}" type="pres">
      <dgm:prSet presAssocID="{1C13E242-A3A6-4A4D-A451-587006628A68}" presName="bgRect" presStyleLbl="bgShp" presStyleIdx="0" presStyleCnt="2"/>
      <dgm:spPr/>
    </dgm:pt>
    <dgm:pt modelId="{7E14B65A-EF5E-481B-9A4C-6998A93C7F1E}" type="pres">
      <dgm:prSet presAssocID="{1C13E242-A3A6-4A4D-A451-587006628A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Books"/>
        </a:ext>
      </dgm:extLst>
    </dgm:pt>
    <dgm:pt modelId="{508B6887-DCD4-412A-A221-E73D43CAF05C}" type="pres">
      <dgm:prSet presAssocID="{1C13E242-A3A6-4A4D-A451-587006628A68}" presName="spaceRect" presStyleCnt="0"/>
      <dgm:spPr/>
    </dgm:pt>
    <dgm:pt modelId="{D9BEB935-D537-43BF-A37A-86D110C573BA}" type="pres">
      <dgm:prSet presAssocID="{1C13E242-A3A6-4A4D-A451-587006628A68}" presName="parTx" presStyleLbl="revTx" presStyleIdx="0" presStyleCnt="4">
        <dgm:presLayoutVars>
          <dgm:chMax val="0"/>
          <dgm:chPref val="0"/>
        </dgm:presLayoutVars>
      </dgm:prSet>
      <dgm:spPr/>
    </dgm:pt>
    <dgm:pt modelId="{7D4E3730-937F-49D3-B600-3FE558437B96}" type="pres">
      <dgm:prSet presAssocID="{1C13E242-A3A6-4A4D-A451-587006628A68}" presName="desTx" presStyleLbl="revTx" presStyleIdx="1" presStyleCnt="4">
        <dgm:presLayoutVars/>
      </dgm:prSet>
      <dgm:spPr/>
    </dgm:pt>
    <dgm:pt modelId="{25296889-CEE4-4C5C-8ECA-1746EFCF5FDE}" type="pres">
      <dgm:prSet presAssocID="{2519CF1E-DD5B-40A6-8BEF-C3D8CBD81FDB}" presName="sibTrans" presStyleCnt="0"/>
      <dgm:spPr/>
    </dgm:pt>
    <dgm:pt modelId="{78A304BD-DA87-433C-8275-601530A7353C}" type="pres">
      <dgm:prSet presAssocID="{196B219A-C256-4709-874F-6B07A7BC2C90}" presName="compNode" presStyleCnt="0"/>
      <dgm:spPr/>
    </dgm:pt>
    <dgm:pt modelId="{7F26B76C-1134-46D3-9F95-0D514208E7D3}" type="pres">
      <dgm:prSet presAssocID="{196B219A-C256-4709-874F-6B07A7BC2C90}" presName="bgRect" presStyleLbl="bgShp" presStyleIdx="1" presStyleCnt="2" custLinFactNeighborX="-3044" custLinFactNeighborY="1545"/>
      <dgm:spPr/>
    </dgm:pt>
    <dgm:pt modelId="{BF66FA65-518B-433D-B6C9-77599E67D1AA}" type="pres">
      <dgm:prSet presAssocID="{196B219A-C256-4709-874F-6B07A7BC2C90}"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Test tubes"/>
        </a:ext>
      </dgm:extLst>
    </dgm:pt>
    <dgm:pt modelId="{A9A222BC-6B04-407B-B116-6F8CD7AFEDC6}" type="pres">
      <dgm:prSet presAssocID="{196B219A-C256-4709-874F-6B07A7BC2C90}" presName="spaceRect" presStyleCnt="0"/>
      <dgm:spPr/>
    </dgm:pt>
    <dgm:pt modelId="{EAAE78FB-023B-4068-ACE9-13C79F77E0FF}" type="pres">
      <dgm:prSet presAssocID="{196B219A-C256-4709-874F-6B07A7BC2C90}" presName="parTx" presStyleLbl="revTx" presStyleIdx="2" presStyleCnt="4">
        <dgm:presLayoutVars>
          <dgm:chMax val="0"/>
          <dgm:chPref val="0"/>
        </dgm:presLayoutVars>
      </dgm:prSet>
      <dgm:spPr/>
    </dgm:pt>
    <dgm:pt modelId="{4B544808-1455-4A4E-A608-69BF439921CA}" type="pres">
      <dgm:prSet presAssocID="{196B219A-C256-4709-874F-6B07A7BC2C90}" presName="desTx" presStyleLbl="revTx" presStyleIdx="3" presStyleCnt="4">
        <dgm:presLayoutVars/>
      </dgm:prSet>
      <dgm:spPr/>
    </dgm:pt>
  </dgm:ptLst>
  <dgm:cxnLst>
    <dgm:cxn modelId="{B336460C-4129-4E13-9012-5C80EA465C5C}" type="presOf" srcId="{C819EBCF-08E0-4C9F-BF54-03FECD0A12C4}" destId="{AD552CC1-5AB9-42C7-BE2C-5F425F5A2E3F}" srcOrd="0" destOrd="0" presId="urn:microsoft.com/office/officeart/2018/2/layout/IconVerticalSolidList"/>
    <dgm:cxn modelId="{37D3000F-0421-4DEA-A217-C731380CC359}" type="presOf" srcId="{1C13E242-A3A6-4A4D-A451-587006628A68}" destId="{D9BEB935-D537-43BF-A37A-86D110C573BA}" srcOrd="0" destOrd="0" presId="urn:microsoft.com/office/officeart/2018/2/layout/IconVerticalSolidList"/>
    <dgm:cxn modelId="{52D0D73C-595F-4D48-82A6-B9BBB5754912}" srcId="{196B219A-C256-4709-874F-6B07A7BC2C90}" destId="{BD94CA16-680F-49BE-8A0A-9E86144BE3F2}" srcOrd="1" destOrd="0" parTransId="{9FE32547-5DE4-44E7-87E6-87551BB3F682}" sibTransId="{76FFE709-4A7C-4F81-AD3B-669999BC0E91}"/>
    <dgm:cxn modelId="{16F3FB42-F249-4D17-BFD2-734AA1F797E6}" type="presOf" srcId="{BD94CA16-680F-49BE-8A0A-9E86144BE3F2}" destId="{4B544808-1455-4A4E-A608-69BF439921CA}" srcOrd="0" destOrd="1" presId="urn:microsoft.com/office/officeart/2018/2/layout/IconVerticalSolidList"/>
    <dgm:cxn modelId="{DE80E665-6141-406A-A5A6-43898321909A}" type="presOf" srcId="{AEFA144D-651B-4141-89AB-D881BD5BB103}" destId="{7D4E3730-937F-49D3-B600-3FE558437B96}" srcOrd="0" destOrd="1" presId="urn:microsoft.com/office/officeart/2018/2/layout/IconVerticalSolidList"/>
    <dgm:cxn modelId="{5F9E5550-A97E-4B1D-9205-EE900D651E95}" type="presOf" srcId="{196B219A-C256-4709-874F-6B07A7BC2C90}" destId="{EAAE78FB-023B-4068-ACE9-13C79F77E0FF}" srcOrd="0" destOrd="0" presId="urn:microsoft.com/office/officeart/2018/2/layout/IconVerticalSolidList"/>
    <dgm:cxn modelId="{A608C971-8814-4A82-A872-AF2DC8AA274A}" type="presOf" srcId="{DB68271E-53E1-4F0C-9719-10E9E37D96FF}" destId="{4B544808-1455-4A4E-A608-69BF439921CA}" srcOrd="0" destOrd="0" presId="urn:microsoft.com/office/officeart/2018/2/layout/IconVerticalSolidList"/>
    <dgm:cxn modelId="{5D07B774-4BA2-421A-9E13-03DC584A6A17}" srcId="{C819EBCF-08E0-4C9F-BF54-03FECD0A12C4}" destId="{196B219A-C256-4709-874F-6B07A7BC2C90}" srcOrd="1" destOrd="0" parTransId="{1C0CB9D7-23E1-41D1-BC6F-8CBE27325371}" sibTransId="{C48EF2C6-C397-4CFA-834E-A6535746158A}"/>
    <dgm:cxn modelId="{D0E49077-D621-4432-9CD8-74885D1844F7}" srcId="{1C13E242-A3A6-4A4D-A451-587006628A68}" destId="{686FACAD-2565-48FD-ABEF-E2BE630D1F8F}" srcOrd="0" destOrd="0" parTransId="{CF054A7C-1B5C-4B3D-9986-27E463DF6070}" sibTransId="{1BAF70ED-6239-4F8E-BEED-C94CA5CA98BB}"/>
    <dgm:cxn modelId="{C1F80D5A-598F-438F-AA01-2F2512882EE6}" srcId="{1C13E242-A3A6-4A4D-A451-587006628A68}" destId="{AEFA144D-651B-4141-89AB-D881BD5BB103}" srcOrd="1" destOrd="0" parTransId="{C9A0E531-0B58-4BE0-9E51-4C221C799EFD}" sibTransId="{9F021CD3-1C3A-4CCF-B347-4F9140E536E3}"/>
    <dgm:cxn modelId="{DBD11D7F-A8B7-47B1-9A73-BC01192B2C07}" srcId="{196B219A-C256-4709-874F-6B07A7BC2C90}" destId="{DB68271E-53E1-4F0C-9719-10E9E37D96FF}" srcOrd="0" destOrd="0" parTransId="{B7FD90E3-2C99-4A6F-A481-DDF61C867D7F}" sibTransId="{FB882E56-EB7F-4358-9D2F-4A5F2A13477E}"/>
    <dgm:cxn modelId="{33F0A091-9AC0-4F55-970D-AEF441D6E2B1}" type="presOf" srcId="{686FACAD-2565-48FD-ABEF-E2BE630D1F8F}" destId="{7D4E3730-937F-49D3-B600-3FE558437B96}" srcOrd="0" destOrd="0" presId="urn:microsoft.com/office/officeart/2018/2/layout/IconVerticalSolidList"/>
    <dgm:cxn modelId="{3726FDFF-6496-419F-BBA7-EBE1504502E6}" srcId="{C819EBCF-08E0-4C9F-BF54-03FECD0A12C4}" destId="{1C13E242-A3A6-4A4D-A451-587006628A68}" srcOrd="0" destOrd="0" parTransId="{38803576-B1A8-472D-9D9E-2ABEA8C3BEAE}" sibTransId="{2519CF1E-DD5B-40A6-8BEF-C3D8CBD81FDB}"/>
    <dgm:cxn modelId="{5C0AD4DC-E2A8-4D2D-ACB9-777BEF4A5952}" type="presParOf" srcId="{AD552CC1-5AB9-42C7-BE2C-5F425F5A2E3F}" destId="{0B1594DF-B820-45DE-B4B3-8C07E25B8BA1}" srcOrd="0" destOrd="0" presId="urn:microsoft.com/office/officeart/2018/2/layout/IconVerticalSolidList"/>
    <dgm:cxn modelId="{12075497-F0AB-48BB-A61F-294328D7A49B}" type="presParOf" srcId="{0B1594DF-B820-45DE-B4B3-8C07E25B8BA1}" destId="{208AE0A2-2418-4F78-B8D3-7BFB645A8FC0}" srcOrd="0" destOrd="0" presId="urn:microsoft.com/office/officeart/2018/2/layout/IconVerticalSolidList"/>
    <dgm:cxn modelId="{2F5896A4-138A-4163-BAE1-539B7D731CDE}" type="presParOf" srcId="{0B1594DF-B820-45DE-B4B3-8C07E25B8BA1}" destId="{7E14B65A-EF5E-481B-9A4C-6998A93C7F1E}" srcOrd="1" destOrd="0" presId="urn:microsoft.com/office/officeart/2018/2/layout/IconVerticalSolidList"/>
    <dgm:cxn modelId="{301168AF-D9CA-4BDB-A1AB-B2F13E2653E8}" type="presParOf" srcId="{0B1594DF-B820-45DE-B4B3-8C07E25B8BA1}" destId="{508B6887-DCD4-412A-A221-E73D43CAF05C}" srcOrd="2" destOrd="0" presId="urn:microsoft.com/office/officeart/2018/2/layout/IconVerticalSolidList"/>
    <dgm:cxn modelId="{6A1C42A7-3D5D-49D3-B798-C9001406EB6D}" type="presParOf" srcId="{0B1594DF-B820-45DE-B4B3-8C07E25B8BA1}" destId="{D9BEB935-D537-43BF-A37A-86D110C573BA}" srcOrd="3" destOrd="0" presId="urn:microsoft.com/office/officeart/2018/2/layout/IconVerticalSolidList"/>
    <dgm:cxn modelId="{A7ABF7AF-19D4-4F3A-84DF-3495A4420AC5}" type="presParOf" srcId="{0B1594DF-B820-45DE-B4B3-8C07E25B8BA1}" destId="{7D4E3730-937F-49D3-B600-3FE558437B96}" srcOrd="4" destOrd="0" presId="urn:microsoft.com/office/officeart/2018/2/layout/IconVerticalSolidList"/>
    <dgm:cxn modelId="{157DA9AA-5504-49CE-BBA9-87FA839E7A67}" type="presParOf" srcId="{AD552CC1-5AB9-42C7-BE2C-5F425F5A2E3F}" destId="{25296889-CEE4-4C5C-8ECA-1746EFCF5FDE}" srcOrd="1" destOrd="0" presId="urn:microsoft.com/office/officeart/2018/2/layout/IconVerticalSolidList"/>
    <dgm:cxn modelId="{4595124E-84B8-4174-82A9-95B6A1FE32C1}" type="presParOf" srcId="{AD552CC1-5AB9-42C7-BE2C-5F425F5A2E3F}" destId="{78A304BD-DA87-433C-8275-601530A7353C}" srcOrd="2" destOrd="0" presId="urn:microsoft.com/office/officeart/2018/2/layout/IconVerticalSolidList"/>
    <dgm:cxn modelId="{BE1E1552-EA96-46CE-9CBF-C2B35861FF66}" type="presParOf" srcId="{78A304BD-DA87-433C-8275-601530A7353C}" destId="{7F26B76C-1134-46D3-9F95-0D514208E7D3}" srcOrd="0" destOrd="0" presId="urn:microsoft.com/office/officeart/2018/2/layout/IconVerticalSolidList"/>
    <dgm:cxn modelId="{D6446B7A-3D1D-4A30-A36A-7F1783D63B70}" type="presParOf" srcId="{78A304BD-DA87-433C-8275-601530A7353C}" destId="{BF66FA65-518B-433D-B6C9-77599E67D1AA}" srcOrd="1" destOrd="0" presId="urn:microsoft.com/office/officeart/2018/2/layout/IconVerticalSolidList"/>
    <dgm:cxn modelId="{0EAA17EC-69B7-419E-9187-653CD770FEBB}" type="presParOf" srcId="{78A304BD-DA87-433C-8275-601530A7353C}" destId="{A9A222BC-6B04-407B-B116-6F8CD7AFEDC6}" srcOrd="2" destOrd="0" presId="urn:microsoft.com/office/officeart/2018/2/layout/IconVerticalSolidList"/>
    <dgm:cxn modelId="{8684007F-25CD-43EF-95FE-0F74D7459E84}" type="presParOf" srcId="{78A304BD-DA87-433C-8275-601530A7353C}" destId="{EAAE78FB-023B-4068-ACE9-13C79F77E0FF}" srcOrd="3" destOrd="0" presId="urn:microsoft.com/office/officeart/2018/2/layout/IconVerticalSolidList"/>
    <dgm:cxn modelId="{30BF8FE9-9D2B-4D49-BD64-913886257BE9}" type="presParOf" srcId="{78A304BD-DA87-433C-8275-601530A7353C}" destId="{4B544808-1455-4A4E-A608-69BF439921C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AE0A2-2418-4F78-B8D3-7BFB645A8FC0}">
      <dsp:nvSpPr>
        <dsp:cNvPr id="0" name=""/>
        <dsp:cNvSpPr/>
      </dsp:nvSpPr>
      <dsp:spPr>
        <a:xfrm>
          <a:off x="0" y="371720"/>
          <a:ext cx="10515600" cy="6821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4B65A-EF5E-481B-9A4C-6998A93C7F1E}">
      <dsp:nvSpPr>
        <dsp:cNvPr id="0" name=""/>
        <dsp:cNvSpPr/>
      </dsp:nvSpPr>
      <dsp:spPr>
        <a:xfrm>
          <a:off x="206349" y="525203"/>
          <a:ext cx="375181" cy="3751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EB935-D537-43BF-A37A-86D110C573BA}">
      <dsp:nvSpPr>
        <dsp:cNvPr id="0" name=""/>
        <dsp:cNvSpPr/>
      </dsp:nvSpPr>
      <dsp:spPr>
        <a:xfrm>
          <a:off x="787880" y="371720"/>
          <a:ext cx="4732020" cy="6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194" tIns="72194" rIns="72194" bIns="72194" numCol="1" spcCol="1270" anchor="ctr" anchorCtr="0">
          <a:noAutofit/>
        </a:bodyPr>
        <a:lstStyle/>
        <a:p>
          <a:pPr marL="0" lvl="0" indent="0" algn="l" defTabSz="1066800">
            <a:lnSpc>
              <a:spcPct val="100000"/>
            </a:lnSpc>
            <a:spcBef>
              <a:spcPct val="0"/>
            </a:spcBef>
            <a:spcAft>
              <a:spcPct val="35000"/>
            </a:spcAft>
            <a:buNone/>
          </a:pPr>
          <a:r>
            <a:rPr lang="en-US" sz="2400" kern="1200"/>
            <a:t>Standard hours for unit of lecture: </a:t>
          </a:r>
        </a:p>
      </dsp:txBody>
      <dsp:txXfrm>
        <a:off x="787880" y="371720"/>
        <a:ext cx="4732020" cy="682147"/>
      </dsp:txXfrm>
    </dsp:sp>
    <dsp:sp modelId="{7D4E3730-937F-49D3-B600-3FE558437B96}">
      <dsp:nvSpPr>
        <dsp:cNvPr id="0" name=""/>
        <dsp:cNvSpPr/>
      </dsp:nvSpPr>
      <dsp:spPr>
        <a:xfrm>
          <a:off x="5519900" y="371720"/>
          <a:ext cx="4994929" cy="6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194" tIns="72194" rIns="72194" bIns="72194" numCol="1" spcCol="1270" anchor="ctr" anchorCtr="0">
          <a:noAutofit/>
        </a:bodyPr>
        <a:lstStyle/>
        <a:p>
          <a:pPr marL="0" lvl="0" indent="0" algn="l" defTabSz="800100">
            <a:lnSpc>
              <a:spcPct val="100000"/>
            </a:lnSpc>
            <a:spcBef>
              <a:spcPct val="0"/>
            </a:spcBef>
            <a:spcAft>
              <a:spcPct val="35000"/>
            </a:spcAft>
            <a:buNone/>
          </a:pPr>
          <a:r>
            <a:rPr lang="en-US" sz="1800" kern="1200"/>
            <a:t>18 for semester colleges</a:t>
          </a:r>
        </a:p>
        <a:p>
          <a:pPr marL="0" lvl="0" indent="0" algn="l" defTabSz="800100">
            <a:lnSpc>
              <a:spcPct val="100000"/>
            </a:lnSpc>
            <a:spcBef>
              <a:spcPct val="0"/>
            </a:spcBef>
            <a:spcAft>
              <a:spcPct val="35000"/>
            </a:spcAft>
            <a:buNone/>
          </a:pPr>
          <a:r>
            <a:rPr lang="en-US" sz="1800" kern="1200"/>
            <a:t>12 for quarter colleges</a:t>
          </a:r>
        </a:p>
      </dsp:txBody>
      <dsp:txXfrm>
        <a:off x="5519900" y="371720"/>
        <a:ext cx="4994929" cy="682147"/>
      </dsp:txXfrm>
    </dsp:sp>
    <dsp:sp modelId="{7F26B76C-1134-46D3-9F95-0D514208E7D3}">
      <dsp:nvSpPr>
        <dsp:cNvPr id="0" name=""/>
        <dsp:cNvSpPr/>
      </dsp:nvSpPr>
      <dsp:spPr>
        <a:xfrm>
          <a:off x="0" y="1234943"/>
          <a:ext cx="10515600" cy="6821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FA65-518B-433D-B6C9-77599E67D1AA}">
      <dsp:nvSpPr>
        <dsp:cNvPr id="0" name=""/>
        <dsp:cNvSpPr/>
      </dsp:nvSpPr>
      <dsp:spPr>
        <a:xfrm>
          <a:off x="206349" y="1377887"/>
          <a:ext cx="375181" cy="3751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E78FB-023B-4068-ACE9-13C79F77E0FF}">
      <dsp:nvSpPr>
        <dsp:cNvPr id="0" name=""/>
        <dsp:cNvSpPr/>
      </dsp:nvSpPr>
      <dsp:spPr>
        <a:xfrm>
          <a:off x="787880" y="1224404"/>
          <a:ext cx="4732020" cy="6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194" tIns="72194" rIns="72194" bIns="72194" numCol="1" spcCol="1270" anchor="ctr" anchorCtr="0">
          <a:noAutofit/>
        </a:bodyPr>
        <a:lstStyle/>
        <a:p>
          <a:pPr marL="0" lvl="0" indent="0" algn="l" defTabSz="1066800">
            <a:lnSpc>
              <a:spcPct val="100000"/>
            </a:lnSpc>
            <a:spcBef>
              <a:spcPct val="0"/>
            </a:spcBef>
            <a:spcAft>
              <a:spcPct val="35000"/>
            </a:spcAft>
            <a:buNone/>
          </a:pPr>
          <a:r>
            <a:rPr lang="en-US" sz="2400" kern="1200"/>
            <a:t>Standard hours for unit of lab:</a:t>
          </a:r>
        </a:p>
      </dsp:txBody>
      <dsp:txXfrm>
        <a:off x="787880" y="1224404"/>
        <a:ext cx="4732020" cy="682147"/>
      </dsp:txXfrm>
    </dsp:sp>
    <dsp:sp modelId="{4B544808-1455-4A4E-A608-69BF439921CA}">
      <dsp:nvSpPr>
        <dsp:cNvPr id="0" name=""/>
        <dsp:cNvSpPr/>
      </dsp:nvSpPr>
      <dsp:spPr>
        <a:xfrm>
          <a:off x="5519900" y="1224404"/>
          <a:ext cx="4994929" cy="6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194" tIns="72194" rIns="72194" bIns="72194" numCol="1" spcCol="1270" anchor="ctr" anchorCtr="0">
          <a:noAutofit/>
        </a:bodyPr>
        <a:lstStyle/>
        <a:p>
          <a:pPr marL="0" lvl="0" indent="0" algn="l" defTabSz="800100">
            <a:lnSpc>
              <a:spcPct val="100000"/>
            </a:lnSpc>
            <a:spcBef>
              <a:spcPct val="0"/>
            </a:spcBef>
            <a:spcAft>
              <a:spcPct val="35000"/>
            </a:spcAft>
            <a:buNone/>
          </a:pPr>
          <a:r>
            <a:rPr lang="en-US" sz="1800" kern="1200"/>
            <a:t>54 for semester colleges</a:t>
          </a:r>
        </a:p>
        <a:p>
          <a:pPr marL="0" lvl="0" indent="0" algn="l" defTabSz="800100">
            <a:lnSpc>
              <a:spcPct val="100000"/>
            </a:lnSpc>
            <a:spcBef>
              <a:spcPct val="0"/>
            </a:spcBef>
            <a:spcAft>
              <a:spcPct val="35000"/>
            </a:spcAft>
            <a:buNone/>
          </a:pPr>
          <a:r>
            <a:rPr lang="en-US" sz="1800" kern="1200"/>
            <a:t>36 for quarter colleges</a:t>
          </a:r>
        </a:p>
      </dsp:txBody>
      <dsp:txXfrm>
        <a:off x="5519900" y="1224404"/>
        <a:ext cx="4994929" cy="6821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2/26/2024</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2/26/2024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5109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ECCB95-8C40-4173-9A98-23696C93896A}" type="slidenum">
              <a:rPr lang="en-US" altLang="en-US" smtClean="0">
                <a:solidFill>
                  <a:srgbClr val="000000"/>
                </a:solidFill>
              </a:rPr>
              <a:pPr>
                <a:spcBef>
                  <a:spcPct val="0"/>
                </a:spcBef>
              </a:pPr>
              <a:t>10</a:t>
            </a:fld>
            <a:endParaRPr lang="en-US" altLang="en-US">
              <a:solidFill>
                <a:srgbClr val="000000"/>
              </a:solidFill>
            </a:endParaRPr>
          </a:p>
        </p:txBody>
      </p:sp>
      <p:sp>
        <p:nvSpPr>
          <p:cNvPr id="2457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defRPr/>
            </a:pPr>
            <a:endParaRPr lang="en-US" sz="900" dirty="0"/>
          </a:p>
        </p:txBody>
      </p:sp>
    </p:spTree>
    <p:extLst>
      <p:ext uri="{BB962C8B-B14F-4D97-AF65-F5344CB8AC3E}">
        <p14:creationId xmlns:p14="http://schemas.microsoft.com/office/powerpoint/2010/main" val="365165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62EE80-6641-4BDF-BB05-D6DCD5B7CB35}" type="slidenum">
              <a:rPr lang="en-US" altLang="en-US" smtClean="0">
                <a:solidFill>
                  <a:srgbClr val="000000"/>
                </a:solidFill>
              </a:rPr>
              <a:pPr>
                <a:spcBef>
                  <a:spcPct val="0"/>
                </a:spcBef>
              </a:pPr>
              <a:t>11</a:t>
            </a:fld>
            <a:endParaRPr lang="en-US" alt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1D0FD1"/>
              </a:buClr>
            </a:pPr>
            <a:endParaRPr lang="en-US" altLang="en-US" sz="1000" dirty="0"/>
          </a:p>
        </p:txBody>
      </p:sp>
    </p:spTree>
    <p:extLst>
      <p:ext uri="{BB962C8B-B14F-4D97-AF65-F5344CB8AC3E}">
        <p14:creationId xmlns:p14="http://schemas.microsoft.com/office/powerpoint/2010/main" val="41550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12</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endParaRPr lang="en-US" sz="1000" dirty="0"/>
          </a:p>
          <a:p>
            <a:pPr>
              <a:buClr>
                <a:srgbClr val="1D0FD1"/>
              </a:buClr>
              <a:defRPr/>
            </a:pPr>
            <a:endParaRPr lang="en-US" sz="1000" dirty="0"/>
          </a:p>
        </p:txBody>
      </p:sp>
    </p:spTree>
    <p:extLst>
      <p:ext uri="{BB962C8B-B14F-4D97-AF65-F5344CB8AC3E}">
        <p14:creationId xmlns:p14="http://schemas.microsoft.com/office/powerpoint/2010/main" val="323109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13</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10702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208502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55575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15</a:t>
            </a:fld>
            <a:endParaRPr lang="en-US"/>
          </a:p>
        </p:txBody>
      </p:sp>
    </p:spTree>
    <p:extLst>
      <p:ext uri="{BB962C8B-B14F-4D97-AF65-F5344CB8AC3E}">
        <p14:creationId xmlns:p14="http://schemas.microsoft.com/office/powerpoint/2010/main" val="348765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870427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17</a:t>
            </a:fld>
            <a:endParaRPr lang="en-US"/>
          </a:p>
        </p:txBody>
      </p:sp>
    </p:spTree>
    <p:extLst>
      <p:ext uri="{BB962C8B-B14F-4D97-AF65-F5344CB8AC3E}">
        <p14:creationId xmlns:p14="http://schemas.microsoft.com/office/powerpoint/2010/main" val="327629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153066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19</a:t>
            </a:fld>
            <a:endParaRPr lang="en-US"/>
          </a:p>
        </p:txBody>
      </p:sp>
    </p:spTree>
    <p:extLst>
      <p:ext uri="{BB962C8B-B14F-4D97-AF65-F5344CB8AC3E}">
        <p14:creationId xmlns:p14="http://schemas.microsoft.com/office/powerpoint/2010/main" val="187474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314A31-FCB1-426E-B7D4-0E8DE614A669}" type="slidenum">
              <a:rPr lang="en-US" altLang="en-US" smtClean="0">
                <a:solidFill>
                  <a:srgbClr val="000000"/>
                </a:solidFill>
              </a:rPr>
              <a:pPr>
                <a:spcBef>
                  <a:spcPct val="0"/>
                </a:spcBef>
              </a:pPr>
              <a:t>2</a:t>
            </a:fld>
            <a:endParaRPr lang="en-US"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1200"/>
              </a:spcBef>
              <a:spcAft>
                <a:spcPts val="0"/>
              </a:spcAft>
              <a:buFont typeface="Wingdings" pitchFamily="2" charset="2"/>
              <a:buNone/>
              <a:defRPr/>
            </a:pPr>
            <a:endParaRPr lang="en-US" sz="1200" dirty="0">
              <a:solidFill>
                <a:srgbClr val="000000"/>
              </a:solidFill>
            </a:endParaRPr>
          </a:p>
          <a:p>
            <a:pPr marL="228600" indent="-228600">
              <a:lnSpc>
                <a:spcPct val="90000"/>
              </a:lnSpc>
              <a:buFontTx/>
              <a:buChar char="•"/>
              <a:defRPr/>
            </a:pPr>
            <a:endParaRPr lang="en-US" altLang="en-US" sz="1400" dirty="0"/>
          </a:p>
          <a:p>
            <a:pPr marL="228600" indent="-228600">
              <a:lnSpc>
                <a:spcPct val="90000"/>
              </a:lnSpc>
              <a:buFontTx/>
              <a:buChar char="•"/>
              <a:defRPr/>
            </a:pPr>
            <a:endParaRPr lang="en-US" altLang="en-US" sz="1400" dirty="0"/>
          </a:p>
          <a:p>
            <a:pPr marL="228600" indent="-228600">
              <a:lnSpc>
                <a:spcPct val="90000"/>
              </a:lnSpc>
              <a:buFontTx/>
              <a:buChar char="•"/>
              <a:defRPr/>
            </a:pPr>
            <a:endParaRPr lang="en-US" altLang="en-US" sz="1400" dirty="0"/>
          </a:p>
          <a:p>
            <a:pPr marL="228600" indent="-228600">
              <a:lnSpc>
                <a:spcPct val="90000"/>
              </a:lnSpc>
              <a:defRPr/>
            </a:pPr>
            <a:endParaRPr lang="en-US" altLang="en-US" dirty="0"/>
          </a:p>
          <a:p>
            <a:pPr marL="228600" indent="-228600">
              <a:lnSpc>
                <a:spcPct val="90000"/>
              </a:lnSpc>
              <a:buFontTx/>
              <a:buChar char="•"/>
              <a:defRPr/>
            </a:pPr>
            <a:endParaRPr lang="en-US" altLang="en-US" dirty="0"/>
          </a:p>
        </p:txBody>
      </p:sp>
    </p:spTree>
    <p:extLst>
      <p:ext uri="{BB962C8B-B14F-4D97-AF65-F5344CB8AC3E}">
        <p14:creationId xmlns:p14="http://schemas.microsoft.com/office/powerpoint/2010/main" val="404830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37968D-5969-4CC4-A63D-C90CD4C34E88}" type="slidenum">
              <a:rPr lang="en-US" smtClean="0"/>
              <a:t>20</a:t>
            </a:fld>
            <a:endParaRPr lang="en-US"/>
          </a:p>
        </p:txBody>
      </p:sp>
    </p:spTree>
    <p:extLst>
      <p:ext uri="{BB962C8B-B14F-4D97-AF65-F5344CB8AC3E}">
        <p14:creationId xmlns:p14="http://schemas.microsoft.com/office/powerpoint/2010/main" val="182276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55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952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86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0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25</a:t>
            </a:fld>
            <a:endParaRPr lang="en-US"/>
          </a:p>
        </p:txBody>
      </p:sp>
    </p:spTree>
    <p:extLst>
      <p:ext uri="{BB962C8B-B14F-4D97-AF65-F5344CB8AC3E}">
        <p14:creationId xmlns:p14="http://schemas.microsoft.com/office/powerpoint/2010/main" val="273459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27</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1910818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28</a:t>
            </a:fld>
            <a:endParaRPr lang="en-US"/>
          </a:p>
        </p:txBody>
      </p:sp>
    </p:spTree>
    <p:extLst>
      <p:ext uri="{BB962C8B-B14F-4D97-AF65-F5344CB8AC3E}">
        <p14:creationId xmlns:p14="http://schemas.microsoft.com/office/powerpoint/2010/main" val="318117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30</a:t>
            </a:fld>
            <a:endParaRPr lang="en-US"/>
          </a:p>
        </p:txBody>
      </p:sp>
    </p:spTree>
    <p:extLst>
      <p:ext uri="{BB962C8B-B14F-4D97-AF65-F5344CB8AC3E}">
        <p14:creationId xmlns:p14="http://schemas.microsoft.com/office/powerpoint/2010/main" val="3596027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31</a:t>
            </a:fld>
            <a:endParaRPr lang="en-US"/>
          </a:p>
        </p:txBody>
      </p:sp>
    </p:spTree>
    <p:extLst>
      <p:ext uri="{BB962C8B-B14F-4D97-AF65-F5344CB8AC3E}">
        <p14:creationId xmlns:p14="http://schemas.microsoft.com/office/powerpoint/2010/main" val="113488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CBB36A-FC38-45C1-A940-A66874490042}" type="slidenum">
              <a:rPr lang="en-US" altLang="en-US" smtClean="0">
                <a:solidFill>
                  <a:srgbClr val="000000"/>
                </a:solidFill>
              </a:rPr>
              <a:pPr>
                <a:spcBef>
                  <a:spcPct val="0"/>
                </a:spcBef>
              </a:pPr>
              <a:t>3</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100" dirty="0"/>
          </a:p>
        </p:txBody>
      </p:sp>
    </p:spTree>
    <p:extLst>
      <p:ext uri="{BB962C8B-B14F-4D97-AF65-F5344CB8AC3E}">
        <p14:creationId xmlns:p14="http://schemas.microsoft.com/office/powerpoint/2010/main" val="384535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32</a:t>
            </a:fld>
            <a:endParaRPr lang="en-US"/>
          </a:p>
        </p:txBody>
      </p:sp>
    </p:spTree>
    <p:extLst>
      <p:ext uri="{BB962C8B-B14F-4D97-AF65-F5344CB8AC3E}">
        <p14:creationId xmlns:p14="http://schemas.microsoft.com/office/powerpoint/2010/main" val="2518145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regs on the methods being eliminated (Weekly census, daily census, al attendance accounting method credit) will sunset </a:t>
            </a:r>
            <a:r>
              <a:rPr lang="en-US" sz="1200" dirty="0"/>
              <a:t>June 30, 2026</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33</a:t>
            </a:fld>
            <a:endParaRPr lang="en-US"/>
          </a:p>
        </p:txBody>
      </p:sp>
    </p:spTree>
    <p:extLst>
      <p:ext uri="{BB962C8B-B14F-4D97-AF65-F5344CB8AC3E}">
        <p14:creationId xmlns:p14="http://schemas.microsoft.com/office/powerpoint/2010/main" val="1134079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34</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952567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35</a:t>
            </a:fld>
            <a:endParaRPr lang="en-US"/>
          </a:p>
        </p:txBody>
      </p:sp>
    </p:spTree>
    <p:extLst>
      <p:ext uri="{BB962C8B-B14F-4D97-AF65-F5344CB8AC3E}">
        <p14:creationId xmlns:p14="http://schemas.microsoft.com/office/powerpoint/2010/main" val="2826990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36</a:t>
            </a:fld>
            <a:endParaRPr lang="en-US"/>
          </a:p>
        </p:txBody>
      </p:sp>
    </p:spTree>
    <p:extLst>
      <p:ext uri="{BB962C8B-B14F-4D97-AF65-F5344CB8AC3E}">
        <p14:creationId xmlns:p14="http://schemas.microsoft.com/office/powerpoint/2010/main" val="560821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37</a:t>
            </a:fld>
            <a:endParaRPr lang="en-US"/>
          </a:p>
        </p:txBody>
      </p:sp>
    </p:spTree>
    <p:extLst>
      <p:ext uri="{BB962C8B-B14F-4D97-AF65-F5344CB8AC3E}">
        <p14:creationId xmlns:p14="http://schemas.microsoft.com/office/powerpoint/2010/main" val="2247585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38</a:t>
            </a:fld>
            <a:endParaRPr lang="en-US"/>
          </a:p>
        </p:txBody>
      </p:sp>
    </p:spTree>
    <p:extLst>
      <p:ext uri="{BB962C8B-B14F-4D97-AF65-F5344CB8AC3E}">
        <p14:creationId xmlns:p14="http://schemas.microsoft.com/office/powerpoint/2010/main" val="106349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39</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843003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40</a:t>
            </a:fld>
            <a:endParaRPr lang="en-US"/>
          </a:p>
        </p:txBody>
      </p:sp>
    </p:spTree>
    <p:extLst>
      <p:ext uri="{BB962C8B-B14F-4D97-AF65-F5344CB8AC3E}">
        <p14:creationId xmlns:p14="http://schemas.microsoft.com/office/powerpoint/2010/main" val="3988437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41</a:t>
            </a:fld>
            <a:endParaRPr lang="en-US"/>
          </a:p>
        </p:txBody>
      </p:sp>
    </p:spTree>
    <p:extLst>
      <p:ext uri="{BB962C8B-B14F-4D97-AF65-F5344CB8AC3E}">
        <p14:creationId xmlns:p14="http://schemas.microsoft.com/office/powerpoint/2010/main" val="354764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3FCDE3-2823-4F80-9676-66878CEB6093}" type="slidenum">
              <a:rPr lang="en-US" altLang="en-US" smtClean="0">
                <a:solidFill>
                  <a:srgbClr val="000000"/>
                </a:solidFill>
              </a:rPr>
              <a:pPr>
                <a:spcBef>
                  <a:spcPct val="0"/>
                </a:spcBef>
              </a:pPr>
              <a:t>4</a:t>
            </a:fld>
            <a:endParaRPr lang="en-US" altLang="en-US">
              <a:solidFill>
                <a:srgbClr val="000000"/>
              </a:solidFill>
            </a:endParaRPr>
          </a:p>
        </p:txBody>
      </p:sp>
      <p:sp>
        <p:nvSpPr>
          <p:cNvPr id="1433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100" dirty="0"/>
          </a:p>
        </p:txBody>
      </p:sp>
    </p:spTree>
    <p:extLst>
      <p:ext uri="{BB962C8B-B14F-4D97-AF65-F5344CB8AC3E}">
        <p14:creationId xmlns:p14="http://schemas.microsoft.com/office/powerpoint/2010/main" val="1584536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pPr algn="l" fontAlgn="base"/>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42</a:t>
            </a:fld>
            <a:endParaRPr lang="en-US"/>
          </a:p>
        </p:txBody>
      </p:sp>
    </p:spTree>
    <p:extLst>
      <p:ext uri="{BB962C8B-B14F-4D97-AF65-F5344CB8AC3E}">
        <p14:creationId xmlns:p14="http://schemas.microsoft.com/office/powerpoint/2010/main" val="291385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pPr algn="l" fontAlgn="base"/>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43</a:t>
            </a:fld>
            <a:endParaRPr lang="en-US"/>
          </a:p>
        </p:txBody>
      </p:sp>
    </p:spTree>
    <p:extLst>
      <p:ext uri="{BB962C8B-B14F-4D97-AF65-F5344CB8AC3E}">
        <p14:creationId xmlns:p14="http://schemas.microsoft.com/office/powerpoint/2010/main" val="2554399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44</a:t>
            </a:fld>
            <a:endParaRPr lang="en-US"/>
          </a:p>
        </p:txBody>
      </p:sp>
    </p:spTree>
    <p:extLst>
      <p:ext uri="{BB962C8B-B14F-4D97-AF65-F5344CB8AC3E}">
        <p14:creationId xmlns:p14="http://schemas.microsoft.com/office/powerpoint/2010/main" val="1605195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B7726-D95C-4568-B6E0-40DB032D07D2}" type="slidenum">
              <a:rPr lang="en-US" altLang="en-US" smtClean="0"/>
              <a:pPr>
                <a:spcBef>
                  <a:spcPct val="0"/>
                </a:spcBef>
              </a:pPr>
              <a:t>45</a:t>
            </a:fld>
            <a:endParaRPr lang="en-US" altLang="en-US"/>
          </a:p>
        </p:txBody>
      </p:sp>
      <p:sp>
        <p:nvSpPr>
          <p:cNvPr id="2" name="Date Placeholder 1"/>
          <p:cNvSpPr>
            <a:spLocks noGrp="1"/>
          </p:cNvSpPr>
          <p:nvPr>
            <p:ph type="dt" sz="quarter" idx="1"/>
          </p:nvPr>
        </p:nvSpPr>
        <p:spPr/>
        <p:txBody>
          <a:bodyPr/>
          <a:lstStyle/>
          <a:p>
            <a:pPr>
              <a:defRPr/>
            </a:pPr>
            <a:fld id="{FBB4141B-E919-4EB8-B382-FA9A94505EC9}" type="datetime1">
              <a:rPr lang="en-US"/>
              <a:pPr>
                <a:defRPr/>
              </a:pPr>
              <a:t>2/26/2024</a:t>
            </a:fld>
            <a:endParaRPr lang="en-US"/>
          </a:p>
        </p:txBody>
      </p:sp>
    </p:spTree>
    <p:extLst>
      <p:ext uri="{BB962C8B-B14F-4D97-AF65-F5344CB8AC3E}">
        <p14:creationId xmlns:p14="http://schemas.microsoft.com/office/powerpoint/2010/main" val="2624789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AFF8D6D-7741-4F79-9BAE-55D58B474ABC}" type="slidenum">
              <a:rPr lang="en-US" altLang="en-US"/>
              <a:pPr algn="r">
                <a:spcBef>
                  <a:spcPct val="0"/>
                </a:spcBef>
              </a:pPr>
              <a:t>46</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dirty="0"/>
          </a:p>
          <a:p>
            <a:pPr>
              <a:lnSpc>
                <a:spcPct val="80000"/>
              </a:lnSpc>
            </a:pPr>
            <a:endParaRPr lang="en-US" altLang="en-US" sz="1000" dirty="0"/>
          </a:p>
        </p:txBody>
      </p:sp>
      <p:sp>
        <p:nvSpPr>
          <p:cNvPr id="2" name="Date Placeholder 1"/>
          <p:cNvSpPr>
            <a:spLocks noGrp="1"/>
          </p:cNvSpPr>
          <p:nvPr>
            <p:ph type="dt" sz="quarter" idx="1"/>
          </p:nvPr>
        </p:nvSpPr>
        <p:spPr/>
        <p:txBody>
          <a:bodyPr/>
          <a:lstStyle/>
          <a:p>
            <a:pPr>
              <a:defRPr/>
            </a:pPr>
            <a:fld id="{8521DD3B-191D-40B2-93A9-E1B9436D3C0C}" type="datetime1">
              <a:rPr lang="en-US"/>
              <a:pPr>
                <a:defRPr/>
              </a:pPr>
              <a:t>2/26/2024</a:t>
            </a:fld>
            <a:endParaRPr lang="en-US"/>
          </a:p>
        </p:txBody>
      </p:sp>
    </p:spTree>
    <p:extLst>
      <p:ext uri="{BB962C8B-B14F-4D97-AF65-F5344CB8AC3E}">
        <p14:creationId xmlns:p14="http://schemas.microsoft.com/office/powerpoint/2010/main" val="38182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3EFC8-7C12-4921-BF4C-3373859224EF}" type="slidenum">
              <a:rPr lang="en-US" altLang="en-US" smtClean="0">
                <a:solidFill>
                  <a:srgbClr val="000000"/>
                </a:solidFill>
              </a:rPr>
              <a:pPr>
                <a:spcBef>
                  <a:spcPct val="0"/>
                </a:spcBef>
              </a:pPr>
              <a:t>5</a:t>
            </a:fld>
            <a:endParaRPr lang="en-US" alt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100" dirty="0"/>
          </a:p>
        </p:txBody>
      </p:sp>
    </p:spTree>
    <p:extLst>
      <p:ext uri="{BB962C8B-B14F-4D97-AF65-F5344CB8AC3E}">
        <p14:creationId xmlns:p14="http://schemas.microsoft.com/office/powerpoint/2010/main" val="335647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BE5A0F-DF49-40DC-8200-D42384C6F2FB}" type="slidenum">
              <a:rPr lang="en-US" altLang="en-US" smtClean="0">
                <a:solidFill>
                  <a:srgbClr val="000000"/>
                </a:solidFill>
              </a:rPr>
              <a:pPr>
                <a:spcBef>
                  <a:spcPct val="0"/>
                </a:spcBef>
              </a:pPr>
              <a:t>6</a:t>
            </a:fld>
            <a:endParaRPr lang="en-US" altLang="en-US">
              <a:solidFill>
                <a:srgbClr val="000000"/>
              </a:solidFill>
            </a:endParaRPr>
          </a:p>
        </p:txBody>
      </p:sp>
      <p:sp>
        <p:nvSpPr>
          <p:cNvPr id="18435"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defRPr/>
            </a:pPr>
            <a:endParaRPr lang="en-US" altLang="en-US" sz="1400" dirty="0"/>
          </a:p>
        </p:txBody>
      </p:sp>
    </p:spTree>
    <p:extLst>
      <p:ext uri="{BB962C8B-B14F-4D97-AF65-F5344CB8AC3E}">
        <p14:creationId xmlns:p14="http://schemas.microsoft.com/office/powerpoint/2010/main" val="339915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AB61A3-C470-4A6E-98AD-AED7C60F7778}" type="slidenum">
              <a:rPr lang="en-US" altLang="en-US" smtClean="0">
                <a:solidFill>
                  <a:srgbClr val="000000"/>
                </a:solidFill>
              </a:rPr>
              <a:pPr>
                <a:spcBef>
                  <a:spcPct val="0"/>
                </a:spcBef>
              </a:pPr>
              <a:t>7</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altLang="en-US" dirty="0"/>
          </a:p>
        </p:txBody>
      </p:sp>
    </p:spTree>
    <p:extLst>
      <p:ext uri="{BB962C8B-B14F-4D97-AF65-F5344CB8AC3E}">
        <p14:creationId xmlns:p14="http://schemas.microsoft.com/office/powerpoint/2010/main" val="27315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2EA6BF-9857-4157-83DC-2FA295083507}" type="slidenum">
              <a:rPr lang="en-US" altLang="en-US" smtClean="0">
                <a:solidFill>
                  <a:srgbClr val="000000"/>
                </a:solidFill>
              </a:rPr>
              <a:pPr>
                <a:spcBef>
                  <a:spcPct val="0"/>
                </a:spcBef>
              </a:pPr>
              <a:t>8</a:t>
            </a:fld>
            <a:endParaRPr lang="en-US"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100" dirty="0"/>
          </a:p>
        </p:txBody>
      </p:sp>
    </p:spTree>
    <p:extLst>
      <p:ext uri="{BB962C8B-B14F-4D97-AF65-F5344CB8AC3E}">
        <p14:creationId xmlns:p14="http://schemas.microsoft.com/office/powerpoint/2010/main" val="257857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254B9-59B6-4D46-957A-0557AF9EA4B0}" type="slidenum">
              <a:rPr lang="en-US" altLang="en-US" smtClean="0">
                <a:solidFill>
                  <a:srgbClr val="000000"/>
                </a:solidFill>
              </a:rPr>
              <a:pPr>
                <a:spcBef>
                  <a:spcPct val="0"/>
                </a:spcBef>
              </a:pPr>
              <a:t>9</a:t>
            </a:fld>
            <a:endParaRPr lang="en-US"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100" dirty="0"/>
          </a:p>
        </p:txBody>
      </p:sp>
    </p:spTree>
    <p:extLst>
      <p:ext uri="{BB962C8B-B14F-4D97-AF65-F5344CB8AC3E}">
        <p14:creationId xmlns:p14="http://schemas.microsoft.com/office/powerpoint/2010/main" val="427889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68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51395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sv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3"/>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90" r:id="rId8"/>
    <p:sldLayoutId id="2147483691" r:id="rId9"/>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hyperlink" Target="https://leginfo.legislature.ca.gov/faces/billNavClient.xhtml?bill_id=202320240AB15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187"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cccco.edu/-/media/CCCCO-Website/docs/memo/ESLEI-24-06-Implementation-Guidance-for-Supervised-Tutoring-Regulations-Revisions.pdf?la=en&amp;hash=4215AEE88F9503D2269C5682B84EA959D42E73EC"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govt.westlaw.com/calregs/Document/I17C77EC08A9E11EEA359CB64A84E6877?viewType=FullText&amp;listSource=Search&amp;originationContext=Search+Result&amp;transitionType=SearchItem&amp;contextData=(sc.Search)&amp;navigationPath=Search%2fv1%2fresults%2fnavigation%2fi0ad62d340000018dd720a83ebeaad6cf%3fppcid%3db6ded4c758f9406cb23215ddecf04d43%26Nav%3dREGULATION_PUBLICVIEW%26fragmentIdentifier%3dI17C77EC08A9E11EEA359CB64A84E6877%26startIndex%3d1%26transitionType%3dSearchItem%26contextData%3d%2528sc.Default%2529%26originationContext%3dSearch%2520Result&amp;list=REGULATION_PUBLICVIEW&amp;rank=1&amp;t_T1=5&amp;t_T2=58160&amp;t_S1=CA+ADC+s"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govt.westlaw.com/calregs/Document/I0D6431808A9E11EE8EF2BD9ECAB69486?viewType=FullText&amp;listSource=Search&amp;originationContext=Search+Result&amp;transitionType=SearchItem&amp;contextData=(sc.Search)&amp;navigationPath=Search%2fv1%2fresults%2fnavigation%2fi0ad62d330000018dd71fd19308bb218a%3fppcid%3dbab72f5e882f4a67be7748de665b6446%26Nav%3dREGULATION_PUBLICVIEW%26fragmentIdentifier%3dI0D6431808A9E11EE8EF2BD9ECAB69486%26startIndex%3d1%26transitionType%3dSearchItem%26contextData%3d%2528sc.Default%2529%26originationContext%3dSearch%2520Result&amp;list=REGULATION_PUBLICVIEW&amp;rank=1&amp;t_T1=5&amp;t_T2=53415&amp;t_S1=CA+ADC+s" TargetMode="External"/><Relationship Id="rId5" Type="http://schemas.openxmlformats.org/officeDocument/2006/relationships/hyperlink" Target="https://govt.westlaw.com/calregs/Document/I618D73708A9E11EEB1B9C9C491914D89?viewType=FullText&amp;listSource=Search&amp;originationContext=Search+Result&amp;transitionType=SearchItem&amp;contextData=(sc.Search)&amp;navigationPath=Search%2fv1%2fresults%2fnavigation%2fi0ad62d340000018dd71f4e5fbeaad6a8%3fppcid%3d24de9024bb9f465ba3106cb75eef2838%26Nav%3dREGULATION_PUBLICVIEW%26fragmentIdentifier%3dI618D73708A9E11EEB1B9C9C491914D89%26startIndex%3d1%26transitionType%3dSearchItem%26contextData%3d%2528sc.Default%2529%26originationContext%3dSearch%2520Result&amp;list=REGULATION_PUBLICVIEW&amp;rank=1&amp;t_T1=5&amp;t_T2=58170&amp;t_S1=CA+ADC+s" TargetMode="External"/><Relationship Id="rId4" Type="http://schemas.openxmlformats.org/officeDocument/2006/relationships/hyperlink" Target="https://govt.westlaw.com/calregs/Document/I0C41AA808A9E11EEB1AEF0E5834194C1?viewType=FullText&amp;listSource=Search&amp;originationContext=Search+Result&amp;transitionType=SearchItem&amp;contextData=(sc.Search)&amp;navigationPath=Search%2fv1%2fresults%2fnavigation%2fi0ad62d340000018dd71ecd51beaad6a2%3fppcid%3d00f12bacd82f4230a013b93fe1580bb9%26Nav%3dREGULATION_PUBLICVIEW%26fragmentIdentifier%3dI0C41AA808A9E11EEB1AEF0E5834194C1%26startIndex%3d1%26transitionType%3dSearchItem%26contextData%3d%2528sc.Default%2529%26originationContext%3dSearch%2520Result&amp;list=REGULATION_PUBLICVIEW&amp;rank=1&amp;t_T1=5&amp;t_T2=58168&amp;t_S1=CA+ADC+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264"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8075.6.&amp;lawCode=EDC"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law.cornell.edu/uscode/text/8/1157#:~:text=%C2%A7%201157-,8%20U.S.%20Code%20%C2%A7%201157%20%2D%20Annual%20admission%20of%20refugees,admission%20of%20emergency%20situation%20refuge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8/chapter-I/subchapter-B/part-207"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942"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hyperlink" Target="https://youtu.be/hVkuYN98Qa4?si=wNN5x3PZMmIqjXQm" TargetMode="External"/><Relationship Id="rId4" Type="http://schemas.openxmlformats.org/officeDocument/2006/relationships/hyperlink" Target="https://nova.cccco.edu/sign_up/64caa4fe-a49d-415e-acca-93814d70cd35"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SB971"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ccfs320admin@cccco.edu"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cccco.edu/-/media/CCCCO-Website/College-Finance-and-Facilities/Attendance-Acctg-Residency/2023residencyoverviewdocumentdraft5222023cleana11y.pdf?la=en&amp;hash=AB93FFC44105C3FA7C4738193E716DB25E1D62B4"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hyperlink" Target="https://www.cccco.edu/About-Us/Chancellors-Office/Divisions/College-Finance-and-Facilities-Planning/Fiscal-and-Policy-Updates" TargetMode="External"/><Relationship Id="rId4" Type="http://schemas.openxmlformats.org/officeDocument/2006/relationships/hyperlink" Target="https://www.cccco.edu/-/media/CCCCO-Website/College-Finance-and-Facilities/Manuals/SAAM/2022/cccco-saamreport-2022-a11y-Edit-100522.pdf?la=en&amp;hash=3F93FCA3B1D9D3E55B0F5660A450C42000F6C43C"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mailto:nwagner@cccco.edu"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hyperlink" Target="mailto:lromero@cccco.edu" TargetMode="External"/><Relationship Id="rId4" Type="http://schemas.openxmlformats.org/officeDocument/2006/relationships/hyperlink" Target="mailto:rartiga@cccco.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2146852"/>
            <a:ext cx="9144000" cy="3480225"/>
          </a:xfrm>
        </p:spPr>
        <p:txBody>
          <a:bodyPr>
            <a:normAutofit/>
          </a:bodyPr>
          <a:lstStyle/>
          <a:p>
            <a:r>
              <a:rPr lang="en-US" b="1" dirty="0"/>
              <a:t>Student Residency Classification</a:t>
            </a:r>
            <a:br>
              <a:rPr lang="en-US" b="1" dirty="0"/>
            </a:br>
            <a:r>
              <a:rPr lang="en-US" b="1" dirty="0"/>
              <a:t>Overview and Current Updates</a:t>
            </a:r>
            <a:br>
              <a:rPr lang="en-US" dirty="0"/>
            </a:br>
            <a:br>
              <a:rPr lang="en-US" dirty="0"/>
            </a:br>
            <a:r>
              <a:rPr lang="en-US" sz="2700" dirty="0">
                <a:solidFill>
                  <a:srgbClr val="53575A"/>
                </a:solidFill>
                <a:cs typeface="+mn-cs"/>
              </a:rPr>
              <a:t>Natalie Wagner, CCC Chancellor’s Office</a:t>
            </a:r>
            <a:br>
              <a:rPr lang="en-US" sz="2700" dirty="0">
                <a:solidFill>
                  <a:srgbClr val="53575A"/>
                </a:solidFill>
                <a:cs typeface="+mn-cs"/>
              </a:rPr>
            </a:br>
            <a:endParaRPr lang="en-US" sz="2700" dirty="0">
              <a:solidFill>
                <a:srgbClr val="53575A"/>
              </a:solidFill>
              <a:cs typeface="+mn-cs"/>
            </a:endParaRP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371600" y="1391692"/>
            <a:ext cx="9144000" cy="480864"/>
          </a:xfrm>
        </p:spPr>
        <p:txBody>
          <a:bodyPr/>
          <a:lstStyle/>
          <a:p>
            <a:r>
              <a:rPr lang="en-US" dirty="0"/>
              <a:t>CACCRAO Annual Conference 2024</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9705" y="312261"/>
            <a:ext cx="10924674" cy="762000"/>
          </a:xfrm>
        </p:spPr>
        <p:txBody>
          <a:bodyPr>
            <a:noAutofit/>
          </a:bodyPr>
          <a:lstStyle/>
          <a:p>
            <a:pPr algn="ctr">
              <a:defRPr/>
            </a:pPr>
            <a:r>
              <a:rPr lang="en-US" altLang="en-US" b="1" dirty="0"/>
              <a:t>General Rules and Guidelines</a:t>
            </a:r>
          </a:p>
        </p:txBody>
      </p:sp>
      <p:sp>
        <p:nvSpPr>
          <p:cNvPr id="23555" name="Rectangle 3"/>
          <p:cNvSpPr>
            <a:spLocks noGrp="1" noChangeArrowheads="1"/>
          </p:cNvSpPr>
          <p:nvPr>
            <p:ph type="body" idx="1"/>
          </p:nvPr>
        </p:nvSpPr>
        <p:spPr>
          <a:xfrm>
            <a:off x="649705" y="1371320"/>
            <a:ext cx="10924674" cy="4191000"/>
          </a:xfrm>
        </p:spPr>
        <p:txBody>
          <a:bodyPr>
            <a:normAutofit/>
          </a:bodyPr>
          <a:lstStyle/>
          <a:p>
            <a:pPr marL="0" indent="0">
              <a:buClr>
                <a:srgbClr val="1D0FD1"/>
              </a:buClr>
              <a:buNone/>
            </a:pPr>
            <a:r>
              <a:rPr lang="en-US" altLang="en-US" sz="2382" b="1" dirty="0">
                <a:solidFill>
                  <a:schemeClr val="tx1"/>
                </a:solidFill>
              </a:rPr>
              <a:t>Rules For Determining Residence (Cont.)</a:t>
            </a:r>
          </a:p>
          <a:p>
            <a:pPr lvl="1">
              <a:lnSpc>
                <a:spcPct val="90000"/>
              </a:lnSpc>
            </a:pPr>
            <a:r>
              <a:rPr lang="en-US" altLang="en-US" dirty="0">
                <a:solidFill>
                  <a:schemeClr val="tx2"/>
                </a:solidFill>
              </a:rPr>
              <a:t>A person’s residence shall not be derived from that of his or her spouse. EC § 68062(e)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The residence of the parent with whom an unmarried minor child resides is the residence of the unmarried minor child.  When the minor lives with neither parent, his or her residence is that of the parent with whom he or she last resided. EC § 68062(f) </a:t>
            </a:r>
          </a:p>
          <a:p>
            <a:pPr marL="457200" lvl="1" indent="0">
              <a:lnSpc>
                <a:spcPct val="90000"/>
              </a:lnSpc>
              <a:buNone/>
            </a:pPr>
            <a:endParaRPr lang="en-US" altLang="en-US" dirty="0">
              <a:solidFill>
                <a:schemeClr val="tx2"/>
              </a:solidFill>
            </a:endParaRPr>
          </a:p>
          <a:p>
            <a:pPr lvl="1"/>
            <a:r>
              <a:rPr lang="en-US" altLang="en-US" dirty="0">
                <a:solidFill>
                  <a:schemeClr val="tx2"/>
                </a:solidFill>
              </a:rPr>
              <a:t>Moving to California primarily to attend school does not constitute establishing California residence, regardless of the length of that presence. T5 § 54022(c)</a:t>
            </a:r>
          </a:p>
          <a:p>
            <a:pPr marL="457200" lvl="1" indent="0">
              <a:lnSpc>
                <a:spcPct val="90000"/>
              </a:lnSpc>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268603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1579" y="276166"/>
            <a:ext cx="11008895" cy="762000"/>
          </a:xfrm>
        </p:spPr>
        <p:txBody>
          <a:bodyPr>
            <a:noAutofit/>
          </a:bodyPr>
          <a:lstStyle/>
          <a:p>
            <a:pPr algn="ctr">
              <a:defRPr/>
            </a:pPr>
            <a:r>
              <a:rPr lang="en-US" altLang="en-US" b="1" dirty="0"/>
              <a:t>General Rules and Guidelines</a:t>
            </a:r>
          </a:p>
        </p:txBody>
      </p:sp>
      <p:sp>
        <p:nvSpPr>
          <p:cNvPr id="29699" name="Rectangle 3"/>
          <p:cNvSpPr>
            <a:spLocks noGrp="1" noChangeArrowheads="1"/>
          </p:cNvSpPr>
          <p:nvPr>
            <p:ph type="body" idx="1"/>
          </p:nvPr>
        </p:nvSpPr>
        <p:spPr>
          <a:xfrm>
            <a:off x="601579" y="1371320"/>
            <a:ext cx="11008895" cy="4191000"/>
          </a:xfrm>
        </p:spPr>
        <p:txBody>
          <a:bodyPr/>
          <a:lstStyle/>
          <a:p>
            <a:pPr marL="0" indent="0">
              <a:buClr>
                <a:srgbClr val="1D0FD1"/>
              </a:buClr>
              <a:buNone/>
            </a:pPr>
            <a:r>
              <a:rPr lang="en-US" altLang="en-US" sz="2382" b="1" dirty="0">
                <a:solidFill>
                  <a:schemeClr val="tx1"/>
                </a:solidFill>
              </a:rPr>
              <a:t>Residency Reclassification and Financial Independence:</a:t>
            </a:r>
          </a:p>
          <a:p>
            <a:pPr lvl="1">
              <a:lnSpc>
                <a:spcPct val="90000"/>
              </a:lnSpc>
              <a:buClr>
                <a:srgbClr val="1D0FD1"/>
              </a:buClr>
            </a:pPr>
            <a:endParaRPr lang="en-US" altLang="en-US" sz="882" dirty="0">
              <a:solidFill>
                <a:srgbClr val="1C1C1C"/>
              </a:solidFill>
            </a:endParaRPr>
          </a:p>
          <a:p>
            <a:pPr lvl="1"/>
            <a:r>
              <a:rPr lang="en-US" altLang="en-US" dirty="0">
                <a:solidFill>
                  <a:schemeClr val="tx2"/>
                </a:solidFill>
              </a:rPr>
              <a:t>Financial independence status must be included as one of the factors in residency </a:t>
            </a:r>
            <a:r>
              <a:rPr lang="en-US" altLang="en-US" u="sng" dirty="0">
                <a:solidFill>
                  <a:schemeClr val="tx2"/>
                </a:solidFill>
              </a:rPr>
              <a:t>reclassifications</a:t>
            </a:r>
            <a:r>
              <a:rPr lang="en-US" altLang="en-US" dirty="0">
                <a:solidFill>
                  <a:schemeClr val="tx2"/>
                </a:solidFill>
              </a:rPr>
              <a:t> EC § 68044; T5 § 54032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EC § 68044 focuses on parental support aspects, but also permits district governing boards to define other factors which may be considered in making residency reclassifications, such as support from family members other than the parent(s)</a:t>
            </a:r>
          </a:p>
        </p:txBody>
      </p:sp>
    </p:spTree>
    <p:extLst>
      <p:ext uri="{BB962C8B-B14F-4D97-AF65-F5344CB8AC3E}">
        <p14:creationId xmlns:p14="http://schemas.microsoft.com/office/powerpoint/2010/main" val="397289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pPr algn="ctr">
              <a:defRPr/>
            </a:pPr>
            <a:r>
              <a:rPr lang="en-US" altLang="en-US" b="1" dirty="0"/>
              <a:t>General Rules and Guidelines</a:t>
            </a:r>
          </a:p>
        </p:txBody>
      </p:sp>
      <p:sp>
        <p:nvSpPr>
          <p:cNvPr id="87043" name="Rectangle 3"/>
          <p:cNvSpPr>
            <a:spLocks noGrp="1" noChangeArrowheads="1"/>
          </p:cNvSpPr>
          <p:nvPr>
            <p:ph type="body" idx="1"/>
          </p:nvPr>
        </p:nvSpPr>
        <p:spPr>
          <a:xfrm>
            <a:off x="625641" y="1371321"/>
            <a:ext cx="10936705" cy="4355711"/>
          </a:xfrm>
        </p:spPr>
        <p:txBody>
          <a:bodyPr>
            <a:normAutofit fontScale="92500"/>
          </a:bodyPr>
          <a:lstStyle/>
          <a:p>
            <a:pPr marL="0" indent="0">
              <a:buClr>
                <a:srgbClr val="1D0FD1"/>
              </a:buClr>
              <a:buNone/>
              <a:defRPr/>
            </a:pPr>
            <a:r>
              <a:rPr lang="en-US" altLang="en-US" sz="2600" b="1" dirty="0">
                <a:solidFill>
                  <a:schemeClr val="tx1"/>
                </a:solidFill>
              </a:rPr>
              <a:t>Residency Reclassification and Financial Independence (cont.):</a:t>
            </a:r>
          </a:p>
          <a:p>
            <a:pPr>
              <a:lnSpc>
                <a:spcPct val="90000"/>
              </a:lnSpc>
              <a:spcBef>
                <a:spcPts val="1200"/>
              </a:spcBef>
              <a:buClrTx/>
              <a:buFont typeface="Arial" panose="020B0604020202020204" pitchFamily="34" charset="0"/>
              <a:buChar char="•"/>
              <a:defRPr/>
            </a:pPr>
            <a:r>
              <a:rPr lang="en-US" altLang="en-US" sz="2600" dirty="0">
                <a:solidFill>
                  <a:schemeClr val="tx2"/>
                </a:solidFill>
              </a:rPr>
              <a:t>In determining intent, financial independence weighs in favor of California residence and financial dependence shall weigh against finding California residence</a:t>
            </a:r>
          </a:p>
          <a:p>
            <a:pPr>
              <a:lnSpc>
                <a:spcPct val="90000"/>
              </a:lnSpc>
              <a:spcBef>
                <a:spcPts val="1200"/>
              </a:spcBef>
              <a:buClrTx/>
              <a:buFont typeface="Arial" panose="020B0604020202020204" pitchFamily="34" charset="0"/>
              <a:buChar char="•"/>
              <a:defRPr/>
            </a:pPr>
            <a:r>
              <a:rPr lang="en-US" altLang="en-US" sz="2600" dirty="0">
                <a:solidFill>
                  <a:schemeClr val="tx2"/>
                </a:solidFill>
              </a:rPr>
              <a:t>Financial dependence in the current or preceding calendar year shall be overcome only if </a:t>
            </a:r>
          </a:p>
          <a:p>
            <a:pPr marL="1302753" lvl="2" indent="-403433">
              <a:spcBef>
                <a:spcPts val="0"/>
              </a:spcBef>
              <a:buFont typeface="+mj-lt"/>
              <a:buAutoNum type="arabicPeriod"/>
              <a:defRPr/>
            </a:pPr>
            <a:r>
              <a:rPr lang="en-US" altLang="en-US" sz="2600" dirty="0">
                <a:solidFill>
                  <a:schemeClr val="tx2"/>
                </a:solidFill>
              </a:rPr>
              <a:t>the parent on whom the student is dependent is a California resident, or</a:t>
            </a:r>
          </a:p>
          <a:p>
            <a:pPr marL="1302753" lvl="2" indent="-403433">
              <a:spcBef>
                <a:spcPts val="0"/>
              </a:spcBef>
              <a:buFont typeface="+mj-lt"/>
              <a:buAutoNum type="arabicPeriod"/>
              <a:defRPr/>
            </a:pPr>
            <a:r>
              <a:rPr lang="en-US" altLang="en-US" sz="2600" dirty="0">
                <a:solidFill>
                  <a:schemeClr val="tx2"/>
                </a:solidFill>
              </a:rPr>
              <a:t>there is no evidence of the student’s continuing residence in another state</a:t>
            </a:r>
          </a:p>
          <a:p>
            <a:pPr marL="228600" lvl="1">
              <a:spcBef>
                <a:spcPts val="1200"/>
              </a:spcBef>
              <a:defRPr/>
            </a:pPr>
            <a:r>
              <a:rPr lang="en-US" altLang="en-US" sz="2600" dirty="0">
                <a:solidFill>
                  <a:schemeClr val="tx2"/>
                </a:solidFill>
              </a:rPr>
              <a:t>T5 § 54032(d) permits a district to disregard a finding of financial dependence where there is not intent to establish (or maintain) residence elsewhere.</a:t>
            </a: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679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Recently Passed Legislation and Current Updates</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190091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7F5C-13B3-DEFD-F051-8D5183C69FBB}"/>
              </a:ext>
            </a:extLst>
          </p:cNvPr>
          <p:cNvSpPr>
            <a:spLocks noGrp="1"/>
          </p:cNvSpPr>
          <p:nvPr>
            <p:ph type="title"/>
          </p:nvPr>
        </p:nvSpPr>
        <p:spPr/>
        <p:txBody>
          <a:bodyPr>
            <a:normAutofit/>
          </a:bodyPr>
          <a:lstStyle/>
          <a:p>
            <a:r>
              <a:rPr lang="en-US" sz="4000" b="1" dirty="0"/>
              <a:t>AB 1540: AB 540 Affidavit from CSAC</a:t>
            </a:r>
            <a:br>
              <a:rPr lang="en-US" sz="4000" b="1" dirty="0"/>
            </a:br>
            <a:endParaRPr lang="en-US" sz="4000" b="1" dirty="0">
              <a:solidFill>
                <a:schemeClr val="accent5"/>
              </a:solidFill>
            </a:endParaRPr>
          </a:p>
        </p:txBody>
      </p:sp>
      <p:sp>
        <p:nvSpPr>
          <p:cNvPr id="3" name="Content Placeholder 2">
            <a:extLst>
              <a:ext uri="{FF2B5EF4-FFF2-40B4-BE49-F238E27FC236}">
                <a16:creationId xmlns:a16="http://schemas.microsoft.com/office/drawing/2014/main" id="{5E52C46C-F98E-C4F5-8B78-3F7139DCEE6B}"/>
              </a:ext>
            </a:extLst>
          </p:cNvPr>
          <p:cNvSpPr>
            <a:spLocks noGrp="1"/>
          </p:cNvSpPr>
          <p:nvPr>
            <p:ph idx="1"/>
          </p:nvPr>
        </p:nvSpPr>
        <p:spPr>
          <a:xfrm>
            <a:off x="838199" y="1456841"/>
            <a:ext cx="10918371" cy="4592267"/>
          </a:xfrm>
        </p:spPr>
        <p:txBody>
          <a:bodyPr>
            <a:noAutofit/>
          </a:bodyPr>
          <a:lstStyle/>
          <a:p>
            <a:r>
              <a:rPr lang="en-US" sz="2200" dirty="0">
                <a:solidFill>
                  <a:schemeClr val="tx2"/>
                </a:solidFill>
                <a:latin typeface="+mn-lt"/>
              </a:rPr>
              <a:t>AB </a:t>
            </a:r>
            <a:r>
              <a:rPr lang="en-US" sz="2200" dirty="0">
                <a:solidFill>
                  <a:schemeClr val="tx2"/>
                </a:solidFill>
                <a:latin typeface="+mn-lt"/>
                <a:hlinkClick r:id="rId4"/>
              </a:rPr>
              <a:t>1540</a:t>
            </a:r>
            <a:r>
              <a:rPr lang="en-US" sz="2200" dirty="0">
                <a:solidFill>
                  <a:schemeClr val="tx2"/>
                </a:solidFill>
                <a:latin typeface="+mn-lt"/>
              </a:rPr>
              <a:t> (Fong, 2023) amended </a:t>
            </a:r>
            <a:r>
              <a:rPr lang="en-US" sz="2200" dirty="0">
                <a:solidFill>
                  <a:schemeClr val="tx2"/>
                </a:solidFill>
                <a:effectLst/>
                <a:latin typeface="+mn-lt"/>
                <a:ea typeface="Times New Roman" panose="02020603050405020304" pitchFamily="18" charset="0"/>
              </a:rPr>
              <a:t>Education Code section 68130.5 to require that community colleges accept a student’s AB 540 affidavit from the California Student Aid Commission (CSAC) that is completed as part of the student’s California Dream Act financial aid application.</a:t>
            </a:r>
          </a:p>
          <a:p>
            <a:r>
              <a:rPr lang="en-US" sz="2200" dirty="0">
                <a:solidFill>
                  <a:schemeClr val="tx2"/>
                </a:solidFill>
                <a:latin typeface="+mn-lt"/>
              </a:rPr>
              <a:t>CSAC is responsible for sending  the completed affidavit to all colleges listed on the student’s California Dream Act application.</a:t>
            </a:r>
          </a:p>
          <a:p>
            <a:r>
              <a:rPr lang="en-US" sz="2200" dirty="0">
                <a:solidFill>
                  <a:schemeClr val="tx2"/>
                </a:solidFill>
                <a:latin typeface="+mn-lt"/>
              </a:rPr>
              <a:t>Once the affidavit is received from CSAC, the college should have a process in place to share the affidavit with all relevant departments within the college.</a:t>
            </a:r>
          </a:p>
          <a:p>
            <a:r>
              <a:rPr lang="en-US" sz="2200" dirty="0">
                <a:solidFill>
                  <a:schemeClr val="tx2"/>
                </a:solidFill>
                <a:latin typeface="+mn-lt"/>
              </a:rPr>
              <a:t>CSAC is not responsible for determining student eligibility for the AB540 nonresident tuition exemption or for verifying the information on the affidavit. </a:t>
            </a:r>
          </a:p>
          <a:p>
            <a:r>
              <a:rPr lang="en-US" sz="2200" dirty="0">
                <a:solidFill>
                  <a:schemeClr val="tx2"/>
                </a:solidFill>
                <a:latin typeface="+mn-lt"/>
              </a:rPr>
              <a:t>Colleges may take steps to determine a student’s eligibility including verifying the information provided in the affidavit</a:t>
            </a:r>
          </a:p>
        </p:txBody>
      </p:sp>
      <p:sp>
        <p:nvSpPr>
          <p:cNvPr id="4" name="Slide Number Placeholder 3">
            <a:extLst>
              <a:ext uri="{FF2B5EF4-FFF2-40B4-BE49-F238E27FC236}">
                <a16:creationId xmlns:a16="http://schemas.microsoft.com/office/drawing/2014/main" id="{7C2ADD56-BBFB-AE77-EA00-84B5EB82E6D5}"/>
              </a:ext>
            </a:extLst>
          </p:cNvPr>
          <p:cNvSpPr>
            <a:spLocks noGrp="1"/>
          </p:cNvSpPr>
          <p:nvPr>
            <p:ph type="sldNum" sz="quarter" idx="10"/>
          </p:nvPr>
        </p:nvSpPr>
        <p:spPr/>
        <p:txBody>
          <a:bodyPr/>
          <a:lstStyle/>
          <a:p>
            <a:fld id="{7934E7AA-586C-4B13-A389-1429762DA247}" type="slidenum">
              <a:rPr lang="en-US" smtClean="0"/>
              <a:pPr/>
              <a:t>14</a:t>
            </a:fld>
            <a:endParaRPr lang="en-US" dirty="0"/>
          </a:p>
        </p:txBody>
      </p:sp>
    </p:spTree>
    <p:extLst>
      <p:ext uri="{BB962C8B-B14F-4D97-AF65-F5344CB8AC3E}">
        <p14:creationId xmlns:p14="http://schemas.microsoft.com/office/powerpoint/2010/main" val="20382235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Apportionment for Tutoring </a:t>
            </a:r>
            <a:br>
              <a:rPr lang="en-US" b="1" dirty="0">
                <a:effectLst/>
                <a:latin typeface="Source Sans Pro" panose="020B0503030403020204" pitchFamily="34" charset="0"/>
                <a:ea typeface="Calibri" panose="020F0502020204030204" pitchFamily="34" charset="0"/>
                <a:cs typeface="Times New Roman" panose="02020603050405020304" pitchFamily="18" charset="0"/>
              </a:rPr>
            </a:br>
            <a:r>
              <a:rPr lang="en-US" b="1" dirty="0">
                <a:effectLst/>
                <a:latin typeface="Source Sans Pro" panose="020B0503030403020204" pitchFamily="34" charset="0"/>
                <a:ea typeface="Calibri" panose="020F0502020204030204" pitchFamily="34" charset="0"/>
                <a:cs typeface="Times New Roman" panose="02020603050405020304" pitchFamily="18" charset="0"/>
              </a:rPr>
              <a:t>AB 1187 (Irwin)</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711201" y="1825625"/>
            <a:ext cx="11016342" cy="3654512"/>
          </a:xfrm>
        </p:spPr>
        <p:txBody>
          <a:bodyPr vert="horz" lIns="91440" tIns="45720" rIns="91440" bIns="45720" rtlCol="0" anchor="t">
            <a:normAutofit/>
          </a:bodyPr>
          <a:lstStyle/>
          <a:p>
            <a:pPr marL="0" indent="0">
              <a:buNone/>
            </a:pPr>
            <a:r>
              <a:rPr lang="en-US" dirty="0">
                <a:latin typeface="+mn-lt"/>
              </a:rPr>
              <a:t>AB </a:t>
            </a:r>
            <a:r>
              <a:rPr lang="en-US" dirty="0">
                <a:latin typeface="+mn-lt"/>
                <a:hlinkClick r:id="rId3"/>
              </a:rPr>
              <a:t>1187</a:t>
            </a:r>
            <a:r>
              <a:rPr lang="en-US" dirty="0">
                <a:latin typeface="+mn-lt"/>
              </a:rPr>
              <a:t>(Irwin, 2022) expands the type of noncredit courses eligible for state apportionment funds to include supervised tutoring for foundational skills and for degree-applicable and transfer-level courses.</a:t>
            </a:r>
          </a:p>
          <a:p>
            <a:pPr marL="0" indent="0">
              <a:buNone/>
            </a:pPr>
            <a:endParaRPr lang="en-US" sz="1000" dirty="0">
              <a:effectLst/>
              <a:latin typeface="Calibri" panose="020F0502020204030204" pitchFamily="34" charset="0"/>
              <a:ea typeface="Times New Roman" panose="02020603050405020304" pitchFamily="18" charset="0"/>
            </a:endParaRPr>
          </a:p>
          <a:p>
            <a:pPr marL="0" indent="0">
              <a:buNone/>
            </a:pPr>
            <a:r>
              <a:rPr lang="en-US" dirty="0">
                <a:solidFill>
                  <a:srgbClr val="555759"/>
                </a:solidFill>
              </a:rPr>
              <a:t>The intended outcome is for all courses in students’ English and mathematics sequences to be eligible for supervised tutoring and thereby enable more students to be successful in courses leading to degrees, certificates, and </a:t>
            </a:r>
            <a:r>
              <a:rPr lang="en-US" sz="2800" b="0" i="0" dirty="0">
                <a:solidFill>
                  <a:srgbClr val="555759"/>
                </a:solidFill>
                <a:effectLst/>
                <a:latin typeface="Source Sans Pro" panose="020B0503030403020204" pitchFamily="34" charset="0"/>
              </a:rPr>
              <a:t>transfer in less time and reducing the number of units students accumulate in their academic journey.</a:t>
            </a:r>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15</a:t>
            </a:fld>
            <a:endParaRPr lang="en-US" dirty="0"/>
          </a:p>
        </p:txBody>
      </p:sp>
    </p:spTree>
    <p:extLst>
      <p:ext uri="{BB962C8B-B14F-4D97-AF65-F5344CB8AC3E}">
        <p14:creationId xmlns:p14="http://schemas.microsoft.com/office/powerpoint/2010/main" val="277158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Apportionment for Tutoring</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838200" y="1794510"/>
            <a:ext cx="10515600" cy="4091940"/>
          </a:xfrm>
        </p:spPr>
        <p:txBody>
          <a:bodyPr vert="horz" lIns="91440" tIns="45720" rIns="91440" bIns="45720" rtlCol="0" anchor="t">
            <a:normAutofit fontScale="77500" lnSpcReduction="20000"/>
          </a:bodyPr>
          <a:lstStyle/>
          <a:p>
            <a:pPr marL="0" indent="0" algn="just" fontAlgn="base">
              <a:buNone/>
            </a:pPr>
            <a:r>
              <a:rPr lang="en-US" sz="3400" b="1" dirty="0">
                <a:solidFill>
                  <a:srgbClr val="555759"/>
                </a:solidFill>
              </a:rPr>
              <a:t>84757</a:t>
            </a:r>
          </a:p>
          <a:p>
            <a:pPr marL="0" indent="0" algn="just" fontAlgn="base">
              <a:buNone/>
            </a:pPr>
            <a:r>
              <a:rPr lang="en-US" sz="3400" dirty="0">
                <a:solidFill>
                  <a:srgbClr val="555759"/>
                </a:solidFill>
              </a:rPr>
              <a:t>(a) For purposes of this chapter, the following noncredit courses, noncredit classes, and support services shall be eligible for funding:</a:t>
            </a:r>
          </a:p>
          <a:p>
            <a:pPr marL="0" indent="0" algn="just" fontAlgn="base">
              <a:buNone/>
            </a:pPr>
            <a:r>
              <a:rPr lang="en-US" sz="3400" dirty="0">
                <a:solidFill>
                  <a:srgbClr val="555759"/>
                </a:solidFill>
              </a:rPr>
              <a:t>.</a:t>
            </a:r>
          </a:p>
          <a:p>
            <a:pPr marL="0" indent="0" algn="just" fontAlgn="base">
              <a:buNone/>
            </a:pPr>
            <a:r>
              <a:rPr lang="en-US" sz="3400" dirty="0">
                <a:solidFill>
                  <a:srgbClr val="555759"/>
                </a:solidFill>
              </a:rPr>
              <a:t>.</a:t>
            </a:r>
          </a:p>
          <a:p>
            <a:pPr marL="0" indent="0" algn="just" fontAlgn="base">
              <a:buNone/>
            </a:pPr>
            <a:r>
              <a:rPr lang="en-US" sz="3400" dirty="0">
                <a:solidFill>
                  <a:srgbClr val="555759"/>
                </a:solidFill>
              </a:rPr>
              <a:t>.</a:t>
            </a:r>
          </a:p>
          <a:p>
            <a:pPr marL="0" indent="0" algn="just" fontAlgn="base">
              <a:buNone/>
            </a:pPr>
            <a:r>
              <a:rPr lang="en-US" sz="3300" dirty="0">
                <a:solidFill>
                  <a:srgbClr val="555759"/>
                </a:solidFill>
              </a:rPr>
              <a:t>(10) Supervised tutoring for foundational skills and for degree-applicable and transfer-level courses, as authorized pursuant to regulations adopted by the board of governors on or before July 31, 2023. These regulations shall ensure that community colleges are compliant with Section 78213 in the implementation of supervised tutoring pursuant to this paragraph.</a:t>
            </a:r>
          </a:p>
          <a:p>
            <a:pPr marL="0" indent="0">
              <a:buNone/>
            </a:pPr>
            <a:endParaRPr lang="en-US" sz="2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16</a:t>
            </a:fld>
            <a:endParaRPr lang="en-US" dirty="0"/>
          </a:p>
        </p:txBody>
      </p:sp>
    </p:spTree>
    <p:extLst>
      <p:ext uri="{BB962C8B-B14F-4D97-AF65-F5344CB8AC3E}">
        <p14:creationId xmlns:p14="http://schemas.microsoft.com/office/powerpoint/2010/main" val="166758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Regulatory Changes: Tutoring</a:t>
            </a:r>
            <a:endParaRPr lang="en-US" b="1" dirty="0">
              <a:latin typeface="Source Sans Pro"/>
              <a:ea typeface="Source Sans Pro"/>
            </a:endParaRPr>
          </a:p>
        </p:txBody>
      </p:sp>
      <p:sp>
        <p:nvSpPr>
          <p:cNvPr id="3" name="Content Placeholder 2">
            <a:extLst>
              <a:ext uri="{FF2B5EF4-FFF2-40B4-BE49-F238E27FC236}">
                <a16:creationId xmlns:a16="http://schemas.microsoft.com/office/drawing/2014/main" id="{B2611E6B-F443-4E0A-B8FA-09C658AEF48C}"/>
              </a:ext>
            </a:extLst>
          </p:cNvPr>
          <p:cNvSpPr>
            <a:spLocks noGrp="1"/>
          </p:cNvSpPr>
          <p:nvPr>
            <p:ph idx="1"/>
          </p:nvPr>
        </p:nvSpPr>
        <p:spPr>
          <a:xfrm>
            <a:off x="838200" y="1555531"/>
            <a:ext cx="10515600" cy="4204137"/>
          </a:xfrm>
        </p:spPr>
        <p:txBody>
          <a:bodyPr vert="horz" lIns="91440" tIns="45720" rIns="91440" bIns="45720" rtlCol="0" anchor="t">
            <a:normAutofit fontScale="85000" lnSpcReduction="20000"/>
          </a:bodyPr>
          <a:lstStyle/>
          <a:p>
            <a:pPr marL="0" indent="0" algn="just" fontAlgn="base">
              <a:buNone/>
            </a:pPr>
            <a:r>
              <a:rPr lang="en-US" sz="3000" dirty="0">
                <a:solidFill>
                  <a:srgbClr val="555759"/>
                </a:solidFill>
              </a:rPr>
              <a:t>In 2023, the CCCCO approved regulatory changes to align the regulations with the changes in statute.</a:t>
            </a:r>
          </a:p>
          <a:p>
            <a:pPr marL="0" indent="0" algn="l">
              <a:buNone/>
            </a:pPr>
            <a:r>
              <a:rPr lang="en-US" sz="3000" dirty="0">
                <a:solidFill>
                  <a:srgbClr val="555759"/>
                </a:solidFill>
              </a:rPr>
              <a:t>These changes are summarized in memo </a:t>
            </a:r>
            <a:r>
              <a:rPr lang="en-US" sz="3000" dirty="0">
                <a:solidFill>
                  <a:srgbClr val="555759"/>
                </a:solidFill>
                <a:hlinkClick r:id="rId3"/>
              </a:rPr>
              <a:t>ESLEI 24-06 </a:t>
            </a:r>
            <a:r>
              <a:rPr lang="en-US" sz="3000" dirty="0">
                <a:solidFill>
                  <a:srgbClr val="555759"/>
                </a:solidFill>
              </a:rPr>
              <a:t>.</a:t>
            </a:r>
          </a:p>
          <a:p>
            <a:pPr marL="0" indent="0" algn="l">
              <a:buNone/>
            </a:pPr>
            <a:endParaRPr lang="en-US" sz="600" dirty="0">
              <a:solidFill>
                <a:srgbClr val="555759"/>
              </a:solidFill>
            </a:endParaRPr>
          </a:p>
          <a:p>
            <a:pPr marL="0" indent="0" algn="l">
              <a:buNone/>
            </a:pPr>
            <a:r>
              <a:rPr lang="en-US" sz="3000" dirty="0">
                <a:solidFill>
                  <a:srgbClr val="555759"/>
                </a:solidFill>
              </a:rPr>
              <a:t>Reminders: </a:t>
            </a:r>
          </a:p>
          <a:p>
            <a:pPr marL="0" indent="0" algn="l">
              <a:buNone/>
            </a:pPr>
            <a:r>
              <a:rPr lang="en-US" sz="3000" dirty="0">
                <a:solidFill>
                  <a:srgbClr val="555759"/>
                </a:solidFill>
              </a:rPr>
              <a:t>1. A </a:t>
            </a:r>
            <a:r>
              <a:rPr lang="en-US" sz="3000" b="0" i="0" u="none" strike="noStrike" baseline="0" dirty="0">
                <a:solidFill>
                  <a:srgbClr val="585858"/>
                </a:solidFill>
                <a:latin typeface="Source Sans Pro" panose="020B0503030403020204" pitchFamily="34" charset="0"/>
              </a:rPr>
              <a:t>tutorial center may offer tutoring where the tutor and tutee are separated by distance and are using on-line or other synchronous “real time” technologies. When this method is used, the supervisor must be able to monitor the communication and accurately track positive attendance hours. </a:t>
            </a:r>
            <a:endParaRPr lang="en-US" sz="3000" dirty="0">
              <a:solidFill>
                <a:srgbClr val="555759"/>
              </a:solidFill>
            </a:endParaRPr>
          </a:p>
          <a:p>
            <a:pPr marL="0" indent="0" algn="l">
              <a:buNone/>
            </a:pPr>
            <a:r>
              <a:rPr lang="en-US" sz="3000" dirty="0">
                <a:solidFill>
                  <a:srgbClr val="555759"/>
                </a:solidFill>
              </a:rPr>
              <a:t>2. Districts may not claim apportionment for tutoring that is </a:t>
            </a:r>
            <a:r>
              <a:rPr lang="en-US" sz="3000" u="sng" dirty="0">
                <a:solidFill>
                  <a:srgbClr val="555759"/>
                </a:solidFill>
              </a:rPr>
              <a:t>fully funded </a:t>
            </a:r>
            <a:r>
              <a:rPr lang="en-US" sz="3000" dirty="0">
                <a:solidFill>
                  <a:srgbClr val="555759"/>
                </a:solidFill>
              </a:rPr>
              <a:t>by another source such as categorical funds.</a:t>
            </a:r>
          </a:p>
          <a:p>
            <a:pPr marL="0" indent="0" algn="l">
              <a:buNone/>
            </a:pPr>
            <a:endParaRPr lang="en-US" sz="3400" dirty="0">
              <a:solidFill>
                <a:srgbClr val="555759"/>
              </a:solidFill>
            </a:endParaRPr>
          </a:p>
          <a:p>
            <a:pPr marL="0" indent="0">
              <a:buNone/>
            </a:pPr>
            <a:endParaRPr lang="en-US" sz="2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17948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124-7E9D-4A83-A52F-4AEADC006504}"/>
              </a:ext>
            </a:extLst>
          </p:cNvPr>
          <p:cNvSpPr>
            <a:spLocks noGrp="1"/>
          </p:cNvSpPr>
          <p:nvPr>
            <p:ph type="title"/>
          </p:nvPr>
        </p:nvSpPr>
        <p:spPr>
          <a:xfrm>
            <a:off x="838200" y="157825"/>
            <a:ext cx="10515600" cy="1325563"/>
          </a:xfrm>
        </p:spPr>
        <p:txBody>
          <a:bodyPr>
            <a:normAutofit/>
          </a:bodyPr>
          <a:lstStyle/>
          <a:p>
            <a:r>
              <a:rPr lang="en-US" b="1" dirty="0">
                <a:effectLst/>
                <a:latin typeface="Source Sans Pro" panose="020B0503030403020204" pitchFamily="34" charset="0"/>
                <a:ea typeface="Calibri" panose="020F0502020204030204" pitchFamily="34" charset="0"/>
                <a:cs typeface="Times New Roman" panose="02020603050405020304" pitchFamily="18" charset="0"/>
              </a:rPr>
              <a:t>Regulatory Changes: Tutoring</a:t>
            </a:r>
            <a:endParaRPr lang="en-US" b="1" dirty="0">
              <a:latin typeface="Source Sans Pro"/>
              <a:ea typeface="Source Sans Pro"/>
            </a:endParaRPr>
          </a:p>
        </p:txBody>
      </p:sp>
      <p:graphicFrame>
        <p:nvGraphicFramePr>
          <p:cNvPr id="6" name="Content Placeholder 5">
            <a:extLst>
              <a:ext uri="{FF2B5EF4-FFF2-40B4-BE49-F238E27FC236}">
                <a16:creationId xmlns:a16="http://schemas.microsoft.com/office/drawing/2014/main" id="{72CEF2D4-F377-6055-A8A0-C8B9C8AEC105}"/>
              </a:ext>
            </a:extLst>
          </p:cNvPr>
          <p:cNvGraphicFramePr>
            <a:graphicFrameLocks noGrp="1"/>
          </p:cNvGraphicFramePr>
          <p:nvPr>
            <p:ph idx="1"/>
            <p:extLst>
              <p:ext uri="{D42A27DB-BD31-4B8C-83A1-F6EECF244321}">
                <p14:modId xmlns:p14="http://schemas.microsoft.com/office/powerpoint/2010/main" val="520382737"/>
              </p:ext>
            </p:extLst>
          </p:nvPr>
        </p:nvGraphicFramePr>
        <p:xfrm>
          <a:off x="578069" y="1282262"/>
          <a:ext cx="11193517" cy="5003936"/>
        </p:xfrm>
        <a:graphic>
          <a:graphicData uri="http://schemas.openxmlformats.org/drawingml/2006/table">
            <a:tbl>
              <a:tblPr>
                <a:tableStyleId>{ED083AE6-46FA-4A59-8FB0-9F97EB10719F}</a:tableStyleId>
              </a:tblPr>
              <a:tblGrid>
                <a:gridCol w="4803896">
                  <a:extLst>
                    <a:ext uri="{9D8B030D-6E8A-4147-A177-3AD203B41FA5}">
                      <a16:colId xmlns:a16="http://schemas.microsoft.com/office/drawing/2014/main" val="557339565"/>
                    </a:ext>
                  </a:extLst>
                </a:gridCol>
                <a:gridCol w="6389621">
                  <a:extLst>
                    <a:ext uri="{9D8B030D-6E8A-4147-A177-3AD203B41FA5}">
                      <a16:colId xmlns:a16="http://schemas.microsoft.com/office/drawing/2014/main" val="3106081462"/>
                    </a:ext>
                  </a:extLst>
                </a:gridCol>
              </a:tblGrid>
              <a:tr h="455314">
                <a:tc gridSpan="2">
                  <a:txBody>
                    <a:bodyPr/>
                    <a:lstStyle/>
                    <a:p>
                      <a:pPr marL="0" marR="0" algn="ctr">
                        <a:lnSpc>
                          <a:spcPct val="107000"/>
                        </a:lnSpc>
                        <a:spcBef>
                          <a:spcPts val="0"/>
                        </a:spcBef>
                        <a:spcAft>
                          <a:spcPts val="0"/>
                        </a:spcAft>
                      </a:pPr>
                      <a:r>
                        <a:rPr lang="en-US" sz="2800" b="1" kern="100" dirty="0">
                          <a:effectLst/>
                        </a:rPr>
                        <a:t>Summary of Regulatory Changes</a:t>
                      </a:r>
                      <a:endParaRPr lang="en-US" sz="1600" b="1" kern="100" dirty="0">
                        <a:effectLst/>
                      </a:endParaRPr>
                    </a:p>
                  </a:txBody>
                  <a:tcPr marL="68580" marR="68580" marT="0" marB="0"/>
                </a:tc>
                <a:tc hMerge="1">
                  <a:txBody>
                    <a:bodyPr/>
                    <a:lstStyle/>
                    <a:p>
                      <a:endParaRPr lang="en-US"/>
                    </a:p>
                  </a:txBody>
                  <a:tcPr/>
                </a:tc>
                <a:extLst>
                  <a:ext uri="{0D108BD9-81ED-4DB2-BD59-A6C34878D82A}">
                    <a16:rowId xmlns:a16="http://schemas.microsoft.com/office/drawing/2014/main" val="3513089772"/>
                  </a:ext>
                </a:extLst>
              </a:tr>
              <a:tr h="1213927">
                <a:tc>
                  <a:txBody>
                    <a:bodyPr/>
                    <a:lstStyle/>
                    <a:p>
                      <a:pPr marL="0" marR="0">
                        <a:lnSpc>
                          <a:spcPct val="107000"/>
                        </a:lnSpc>
                        <a:spcBef>
                          <a:spcPts val="0"/>
                        </a:spcBef>
                        <a:spcAft>
                          <a:spcPts val="0"/>
                        </a:spcAft>
                      </a:pPr>
                      <a:r>
                        <a:rPr lang="en-US" sz="1800" kern="100" dirty="0">
                          <a:solidFill>
                            <a:schemeClr val="tx2"/>
                          </a:solidFill>
                          <a:effectLst/>
                          <a:hlinkClick r:id="rId3"/>
                        </a:rPr>
                        <a:t>58160</a:t>
                      </a:r>
                      <a:r>
                        <a:rPr lang="en-US" sz="1800" kern="100" dirty="0">
                          <a:solidFill>
                            <a:schemeClr val="tx2"/>
                          </a:solidFill>
                          <a:effectLst/>
                        </a:rPr>
                        <a:t>: “State Apportionment for Noncredit Courses, Noncredit Classes, and Support Services.” </a:t>
                      </a: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rPr>
                        <a:t>Updated the exclusive list of noncredit courses that are eligible for state apportionment funding. </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3247329206"/>
                  </a:ext>
                </a:extLst>
              </a:tr>
              <a:tr h="12139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2"/>
                          </a:solidFill>
                          <a:effectLst/>
                          <a:hlinkClick r:id="rId4"/>
                        </a:rPr>
                        <a:t>58168</a:t>
                      </a:r>
                      <a:r>
                        <a:rPr lang="en-US" sz="1800" kern="100" dirty="0">
                          <a:solidFill>
                            <a:schemeClr val="tx2"/>
                          </a:solidFill>
                          <a:effectLst/>
                        </a:rPr>
                        <a:t>: “Criteria for Supervised Tutoring.” </a:t>
                      </a: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rPr>
                        <a:t>Clarified the coordination of Supervised Tutoring </a:t>
                      </a:r>
                    </a:p>
                    <a:p>
                      <a:pPr marL="0" marR="0">
                        <a:lnSpc>
                          <a:spcPct val="107000"/>
                        </a:lnSpc>
                        <a:spcBef>
                          <a:spcPts val="0"/>
                        </a:spcBef>
                        <a:spcAft>
                          <a:spcPts val="0"/>
                        </a:spcAft>
                      </a:pPr>
                      <a:r>
                        <a:rPr lang="en-US" sz="1800" kern="100" dirty="0">
                          <a:solidFill>
                            <a:schemeClr val="tx2"/>
                          </a:solidFill>
                          <a:effectLst/>
                        </a:rPr>
                        <a:t>Clarified Supervision of faculty </a:t>
                      </a:r>
                    </a:p>
                    <a:p>
                      <a:pPr marL="0" marR="0">
                        <a:lnSpc>
                          <a:spcPct val="107000"/>
                        </a:lnSpc>
                        <a:spcBef>
                          <a:spcPts val="0"/>
                        </a:spcBef>
                        <a:spcAft>
                          <a:spcPts val="0"/>
                        </a:spcAft>
                      </a:pPr>
                      <a:r>
                        <a:rPr lang="en-US" sz="1800" kern="100" dirty="0">
                          <a:solidFill>
                            <a:schemeClr val="tx2"/>
                          </a:solidFill>
                          <a:effectLst/>
                        </a:rPr>
                        <a:t>Clarified the role of Classified Staff </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1428690859"/>
                  </a:ext>
                </a:extLst>
              </a:tr>
              <a:tr h="906841">
                <a:tc>
                  <a:txBody>
                    <a:bodyPr/>
                    <a:lstStyle/>
                    <a:p>
                      <a:pPr marL="0" marR="0">
                        <a:lnSpc>
                          <a:spcPct val="107000"/>
                        </a:lnSpc>
                        <a:spcBef>
                          <a:spcPts val="0"/>
                        </a:spcBef>
                        <a:spcAft>
                          <a:spcPts val="0"/>
                        </a:spcAft>
                      </a:pPr>
                      <a:r>
                        <a:rPr lang="en-US" sz="1800" kern="100" dirty="0">
                          <a:solidFill>
                            <a:schemeClr val="tx2"/>
                          </a:solidFill>
                          <a:effectLst/>
                          <a:hlinkClick r:id="rId5"/>
                        </a:rPr>
                        <a:t>58170</a:t>
                      </a:r>
                      <a:r>
                        <a:rPr lang="en-US" sz="1800" kern="100" dirty="0">
                          <a:solidFill>
                            <a:schemeClr val="tx2"/>
                          </a:solidFill>
                          <a:effectLst/>
                        </a:rPr>
                        <a:t>: “Apportionment for Tutoring” </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rPr>
                        <a:t> Section removed. Apportionment requirements moved to 58160.</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809983813"/>
                  </a:ext>
                </a:extLst>
              </a:tr>
              <a:tr h="12139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2"/>
                          </a:solidFill>
                          <a:effectLst/>
                          <a:hlinkClick r:id="rId6"/>
                        </a:rPr>
                        <a:t>53415</a:t>
                      </a:r>
                      <a:r>
                        <a:rPr lang="en-US" sz="1800" kern="100" dirty="0">
                          <a:solidFill>
                            <a:schemeClr val="tx2"/>
                          </a:solidFill>
                          <a:effectLst/>
                        </a:rPr>
                        <a:t>: “Minimum Qualifications for Learning </a:t>
                      </a:r>
                    </a:p>
                    <a:p>
                      <a:pPr marL="0" marR="0">
                        <a:lnSpc>
                          <a:spcPct val="107000"/>
                        </a:lnSpc>
                        <a:spcBef>
                          <a:spcPts val="0"/>
                        </a:spcBef>
                        <a:spcAft>
                          <a:spcPts val="0"/>
                        </a:spcAft>
                      </a:pPr>
                      <a:r>
                        <a:rPr lang="en-US" sz="1800" kern="100" dirty="0">
                          <a:solidFill>
                            <a:schemeClr val="tx2"/>
                          </a:solidFill>
                          <a:effectLst/>
                        </a:rPr>
                        <a:t>Assistance Instructors” </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tc>
                  <a:txBody>
                    <a:bodyPr/>
                    <a:lstStyle/>
                    <a:p>
                      <a:pPr marL="0" marR="0">
                        <a:lnSpc>
                          <a:spcPct val="107000"/>
                        </a:lnSpc>
                        <a:spcBef>
                          <a:spcPts val="0"/>
                        </a:spcBef>
                        <a:spcAft>
                          <a:spcPts val="0"/>
                        </a:spcAft>
                      </a:pPr>
                      <a:r>
                        <a:rPr lang="en-US" sz="1800" kern="100" dirty="0">
                          <a:solidFill>
                            <a:schemeClr val="tx2"/>
                          </a:solidFill>
                          <a:effectLst/>
                        </a:rPr>
                        <a:t>Clarified the minimum qualifications </a:t>
                      </a:r>
                    </a:p>
                    <a:p>
                      <a:pPr marL="0" marR="0">
                        <a:lnSpc>
                          <a:spcPct val="107000"/>
                        </a:lnSpc>
                        <a:spcBef>
                          <a:spcPts val="0"/>
                        </a:spcBef>
                        <a:spcAft>
                          <a:spcPts val="0"/>
                        </a:spcAft>
                      </a:pPr>
                      <a:r>
                        <a:rPr lang="en-US" sz="1800" kern="100" dirty="0">
                          <a:solidFill>
                            <a:schemeClr val="tx2"/>
                          </a:solidFill>
                          <a:effectLst/>
                        </a:rPr>
                        <a:t> </a:t>
                      </a:r>
                      <a:endParaRPr lang="en-US" sz="1800" kern="100" dirty="0">
                        <a:solidFill>
                          <a:schemeClr val="tx2"/>
                        </a:solidFill>
                        <a:effectLst/>
                        <a:latin typeface="Source Sans Pro" panose="020B0503030403020204" pitchFamily="34" charset="0"/>
                        <a:ea typeface="Calibri" panose="020F0502020204030204" pitchFamily="34" charset="0"/>
                        <a:cs typeface="Source Sans Pro" panose="020B0503030403020204" pitchFamily="34" charset="0"/>
                      </a:endParaRPr>
                    </a:p>
                  </a:txBody>
                  <a:tcPr marL="68580" marR="68580" marT="0" marB="0"/>
                </a:tc>
                <a:extLst>
                  <a:ext uri="{0D108BD9-81ED-4DB2-BD59-A6C34878D82A}">
                    <a16:rowId xmlns:a16="http://schemas.microsoft.com/office/drawing/2014/main" val="3280680988"/>
                  </a:ext>
                </a:extLst>
              </a:tr>
            </a:tbl>
          </a:graphicData>
        </a:graphic>
      </p:graphicFrame>
      <p:sp>
        <p:nvSpPr>
          <p:cNvPr id="4" name="Slide Number Placeholder 3">
            <a:extLst>
              <a:ext uri="{FF2B5EF4-FFF2-40B4-BE49-F238E27FC236}">
                <a16:creationId xmlns:a16="http://schemas.microsoft.com/office/drawing/2014/main" id="{BDF53C3C-4481-47FD-BCE4-2FCD4E3B1F86}"/>
              </a:ext>
            </a:extLst>
          </p:cNvPr>
          <p:cNvSpPr>
            <a:spLocks noGrp="1"/>
          </p:cNvSpPr>
          <p:nvPr>
            <p:ph type="sldNum" sz="quarter" idx="10"/>
          </p:nvPr>
        </p:nvSpPr>
        <p:spPr/>
        <p:txBody>
          <a:bodyPr/>
          <a:lstStyle/>
          <a:p>
            <a:fld id="{7934E7AA-586C-4B13-A389-1429762DA247}" type="slidenum">
              <a:rPr lang="en-US" smtClean="0"/>
              <a:pPr/>
              <a:t>18</a:t>
            </a:fld>
            <a:endParaRPr lang="en-US" dirty="0"/>
          </a:p>
        </p:txBody>
      </p:sp>
    </p:spTree>
    <p:extLst>
      <p:ext uri="{BB962C8B-B14F-4D97-AF65-F5344CB8AC3E}">
        <p14:creationId xmlns:p14="http://schemas.microsoft.com/office/powerpoint/2010/main" val="250400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435"/>
            <a:ext cx="10515600" cy="1325563"/>
          </a:xfrm>
        </p:spPr>
        <p:txBody>
          <a:bodyPr/>
          <a:lstStyle/>
          <a:p>
            <a:r>
              <a:rPr lang="en-US" b="1" dirty="0"/>
              <a:t>Mandated Holidays: Lunar New Year </a:t>
            </a:r>
            <a:br>
              <a:rPr lang="en-US" b="1" dirty="0"/>
            </a:br>
            <a:r>
              <a:rPr lang="en-US" b="1" dirty="0"/>
              <a:t>AB 264</a:t>
            </a:r>
          </a:p>
        </p:txBody>
      </p:sp>
      <p:sp>
        <p:nvSpPr>
          <p:cNvPr id="3" name="Content Placeholder 2"/>
          <p:cNvSpPr>
            <a:spLocks noGrp="1"/>
          </p:cNvSpPr>
          <p:nvPr>
            <p:ph idx="1"/>
          </p:nvPr>
        </p:nvSpPr>
        <p:spPr>
          <a:xfrm>
            <a:off x="838200" y="2351515"/>
            <a:ext cx="10515600" cy="3790042"/>
          </a:xfrm>
        </p:spPr>
        <p:txBody>
          <a:bodyPr>
            <a:normAutofit/>
          </a:bodyPr>
          <a:lstStyle/>
          <a:p>
            <a:pPr marL="0" indent="0">
              <a:buNone/>
            </a:pPr>
            <a:r>
              <a:rPr lang="en-US" sz="3600" dirty="0">
                <a:effectLst/>
                <a:latin typeface="Calibri" panose="020F0502020204030204" pitchFamily="34" charset="0"/>
                <a:ea typeface="Times New Roman" panose="02020603050405020304" pitchFamily="18" charset="0"/>
              </a:rPr>
              <a:t>AB </a:t>
            </a:r>
            <a:r>
              <a:rPr lang="en-US" sz="3600" dirty="0">
                <a:effectLst/>
                <a:latin typeface="Calibri" panose="020F0502020204030204" pitchFamily="34" charset="0"/>
                <a:ea typeface="Times New Roman" panose="02020603050405020304" pitchFamily="18" charset="0"/>
                <a:hlinkClick r:id="rId3"/>
              </a:rPr>
              <a:t>264</a:t>
            </a:r>
            <a:r>
              <a:rPr lang="en-US" sz="3600" dirty="0">
                <a:effectLst/>
                <a:latin typeface="Calibri" panose="020F0502020204030204" pitchFamily="34" charset="0"/>
                <a:ea typeface="Times New Roman" panose="02020603050405020304" pitchFamily="18" charset="0"/>
              </a:rPr>
              <a:t> (Ting). </a:t>
            </a:r>
            <a:r>
              <a:rPr lang="en-US" sz="3600" dirty="0">
                <a:latin typeface="Calibri" panose="020F0502020204030204" pitchFamily="34" charset="0"/>
                <a:ea typeface="Calibri" panose="020F0502020204030204" pitchFamily="34" charset="0"/>
              </a:rPr>
              <a:t>A</a:t>
            </a:r>
            <a:r>
              <a:rPr lang="en-US" sz="3600" dirty="0">
                <a:effectLst/>
                <a:latin typeface="Calibri" panose="020F0502020204030204" pitchFamily="34" charset="0"/>
                <a:ea typeface="Calibri" panose="020F0502020204030204" pitchFamily="34" charset="0"/>
              </a:rPr>
              <a:t>llows community college districts to replace Lincoln Day or Washington Day with</a:t>
            </a:r>
            <a:r>
              <a:rPr lang="en-US" sz="3600" dirty="0">
                <a:effectLst/>
                <a:latin typeface="Calibri" panose="020F0502020204030204" pitchFamily="34" charset="0"/>
                <a:ea typeface="Times New Roman" panose="02020603050405020304" pitchFamily="18" charset="0"/>
              </a:rPr>
              <a:t> the date corresponding with Lunar New Year.</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19</a:t>
            </a:fld>
            <a:endParaRPr lang="en-US" dirty="0"/>
          </a:p>
        </p:txBody>
      </p:sp>
    </p:spTree>
    <p:extLst>
      <p:ext uri="{BB962C8B-B14F-4D97-AF65-F5344CB8AC3E}">
        <p14:creationId xmlns:p14="http://schemas.microsoft.com/office/powerpoint/2010/main" val="369506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443914" y="430895"/>
            <a:ext cx="6729132" cy="686360"/>
          </a:xfrm>
        </p:spPr>
        <p:txBody>
          <a:bodyPr>
            <a:normAutofit fontScale="90000"/>
          </a:bodyPr>
          <a:lstStyle/>
          <a:p>
            <a:pPr algn="ctr" defTabSz="806867">
              <a:defRPr/>
            </a:pPr>
            <a:r>
              <a:rPr lang="en-US" b="1" dirty="0"/>
              <a:t>AGENDA</a:t>
            </a:r>
          </a:p>
        </p:txBody>
      </p:sp>
      <p:sp>
        <p:nvSpPr>
          <p:cNvPr id="4099" name="Rectangle 3"/>
          <p:cNvSpPr>
            <a:spLocks noGrp="1" noChangeArrowheads="1"/>
          </p:cNvSpPr>
          <p:nvPr>
            <p:ph type="body" idx="1"/>
          </p:nvPr>
        </p:nvSpPr>
        <p:spPr>
          <a:xfrm>
            <a:off x="2012731" y="1447577"/>
            <a:ext cx="8166537" cy="3962845"/>
          </a:xfrm>
        </p:spPr>
        <p:txBody>
          <a:bodyPr>
            <a:normAutofit fontScale="25000" lnSpcReduction="20000"/>
          </a:bodyPr>
          <a:lstStyle/>
          <a:p>
            <a:pPr defTabSz="806867">
              <a:lnSpc>
                <a:spcPct val="120000"/>
              </a:lnSpc>
              <a:spcBef>
                <a:spcPts val="1200"/>
              </a:spcBef>
              <a:buFont typeface="Wingdings" panose="05000000000000000000" pitchFamily="2" charset="2"/>
              <a:buChar char="ü"/>
              <a:defRPr/>
            </a:pPr>
            <a:r>
              <a:rPr lang="en-US" sz="11200" dirty="0">
                <a:solidFill>
                  <a:schemeClr val="tx2"/>
                </a:solidFill>
              </a:rPr>
              <a:t> Basic Residency Definitions</a:t>
            </a:r>
          </a:p>
          <a:p>
            <a:pPr defTabSz="806867">
              <a:lnSpc>
                <a:spcPct val="120000"/>
              </a:lnSpc>
              <a:spcBef>
                <a:spcPts val="1200"/>
              </a:spcBef>
              <a:buFont typeface="Wingdings" panose="05000000000000000000" pitchFamily="2" charset="2"/>
              <a:buChar char="ü"/>
              <a:defRPr/>
            </a:pPr>
            <a:r>
              <a:rPr lang="en-US" sz="11200" dirty="0">
                <a:solidFill>
                  <a:schemeClr val="tx2"/>
                </a:solidFill>
              </a:rPr>
              <a:t> Primary Purposes for Residence Classification</a:t>
            </a:r>
          </a:p>
          <a:p>
            <a:pPr defTabSz="806867">
              <a:lnSpc>
                <a:spcPct val="120000"/>
              </a:lnSpc>
              <a:spcBef>
                <a:spcPts val="1200"/>
              </a:spcBef>
              <a:buFont typeface="Wingdings" panose="05000000000000000000" pitchFamily="2" charset="2"/>
              <a:buChar char="ü"/>
              <a:defRPr/>
            </a:pPr>
            <a:r>
              <a:rPr lang="en-US" sz="11200" dirty="0">
                <a:solidFill>
                  <a:schemeClr val="tx2"/>
                </a:solidFill>
              </a:rPr>
              <a:t> General Rules and Guidelines</a:t>
            </a:r>
          </a:p>
          <a:p>
            <a:pPr defTabSz="806867">
              <a:lnSpc>
                <a:spcPct val="120000"/>
              </a:lnSpc>
              <a:spcBef>
                <a:spcPts val="1200"/>
              </a:spcBef>
              <a:buFont typeface="Wingdings" panose="05000000000000000000" pitchFamily="2" charset="2"/>
              <a:buChar char="ü"/>
              <a:defRPr/>
            </a:pPr>
            <a:r>
              <a:rPr lang="en-US" sz="11200" dirty="0">
                <a:solidFill>
                  <a:schemeClr val="tx2"/>
                </a:solidFill>
              </a:rPr>
              <a:t>Current Updates and Reminders</a:t>
            </a:r>
          </a:p>
          <a:p>
            <a:pPr defTabSz="806867">
              <a:lnSpc>
                <a:spcPct val="120000"/>
              </a:lnSpc>
              <a:spcBef>
                <a:spcPts val="1200"/>
              </a:spcBef>
              <a:buFont typeface="Wingdings" panose="05000000000000000000" pitchFamily="2" charset="2"/>
              <a:buChar char="ü"/>
              <a:defRPr/>
            </a:pPr>
            <a:r>
              <a:rPr lang="en-US" sz="11200" dirty="0">
                <a:solidFill>
                  <a:schemeClr val="tx2"/>
                </a:solidFill>
              </a:rPr>
              <a:t>Attendance Accounting Changes Coming</a:t>
            </a:r>
          </a:p>
          <a:p>
            <a:pPr defTabSz="806867">
              <a:lnSpc>
                <a:spcPct val="120000"/>
              </a:lnSpc>
              <a:spcBef>
                <a:spcPts val="1200"/>
              </a:spcBef>
              <a:buFont typeface="Wingdings" panose="05000000000000000000" pitchFamily="2" charset="2"/>
              <a:buChar char="ü"/>
              <a:defRPr/>
            </a:pPr>
            <a:r>
              <a:rPr lang="en-US" sz="11200" dirty="0">
                <a:solidFill>
                  <a:schemeClr val="tx2"/>
                </a:solidFill>
              </a:rPr>
              <a:t>Residency Quiz</a:t>
            </a:r>
          </a:p>
          <a:p>
            <a:pPr defTabSz="806867">
              <a:lnSpc>
                <a:spcPct val="120000"/>
              </a:lnSpc>
              <a:spcBef>
                <a:spcPts val="1200"/>
              </a:spcBef>
              <a:buFont typeface="Wingdings" panose="05000000000000000000" pitchFamily="2" charset="2"/>
              <a:buChar char="ü"/>
              <a:defRPr/>
            </a:pPr>
            <a:r>
              <a:rPr lang="en-US" sz="11200" dirty="0">
                <a:solidFill>
                  <a:schemeClr val="tx2"/>
                </a:solidFill>
              </a:rPr>
              <a:t> Questions/Comments</a:t>
            </a:r>
          </a:p>
          <a:p>
            <a:pPr defTabSz="806867">
              <a:spcBef>
                <a:spcPts val="2647"/>
              </a:spcBef>
              <a:buFont typeface="Wingdings" pitchFamily="2" charset="2"/>
              <a:buChar char="§"/>
              <a:defRPr/>
            </a:pPr>
            <a:endParaRPr lang="en-US" sz="2471" b="1" dirty="0">
              <a:solidFill>
                <a:schemeClr val="accent4"/>
              </a:solidFill>
            </a:endParaRPr>
          </a:p>
          <a:p>
            <a:pPr defTabSz="806867">
              <a:spcBef>
                <a:spcPts val="2647"/>
              </a:spcBef>
              <a:buFont typeface="Wingdings" pitchFamily="2" charset="2"/>
              <a:buChar char="§"/>
              <a:defRPr/>
            </a:pPr>
            <a:endParaRPr lang="en-US" sz="2471" b="1" dirty="0">
              <a:solidFill>
                <a:schemeClr val="accent4"/>
              </a:solidFill>
            </a:endParaRPr>
          </a:p>
          <a:p>
            <a:pPr defTabSz="806867">
              <a:spcBef>
                <a:spcPts val="2647"/>
              </a:spcBef>
              <a:buFont typeface="Wingdings" pitchFamily="2" charset="2"/>
              <a:buChar char="§"/>
              <a:defRPr/>
            </a:pPr>
            <a:endParaRPr lang="en-US" sz="2471" b="1" dirty="0">
              <a:solidFill>
                <a:schemeClr val="accent4"/>
              </a:solidFill>
            </a:endParaRPr>
          </a:p>
          <a:p>
            <a:pPr>
              <a:lnSpc>
                <a:spcPct val="90000"/>
              </a:lnSpc>
              <a:buClr>
                <a:srgbClr val="1D0FD1"/>
              </a:buClr>
              <a:defRPr/>
            </a:pPr>
            <a:endParaRPr lang="en-US" sz="927" b="1" dirty="0">
              <a:solidFill>
                <a:schemeClr val="tx1"/>
              </a:solidFill>
            </a:endParaRPr>
          </a:p>
          <a:p>
            <a:pPr>
              <a:lnSpc>
                <a:spcPct val="90000"/>
              </a:lnSpc>
              <a:buClr>
                <a:srgbClr val="1D0FD1"/>
              </a:buClr>
              <a:buFont typeface="Wingdings" pitchFamily="2" charset="2"/>
              <a:buChar char="q"/>
              <a:defRPr/>
            </a:pPr>
            <a:endParaRPr lang="en-US" sz="927" dirty="0">
              <a:solidFill>
                <a:schemeClr val="tx1"/>
              </a:solidFill>
            </a:endParaRPr>
          </a:p>
          <a:p>
            <a:pPr>
              <a:lnSpc>
                <a:spcPct val="90000"/>
              </a:lnSpc>
              <a:buClr>
                <a:srgbClr val="1D0FD1"/>
              </a:buClr>
              <a:buFont typeface="Monotype Sorts"/>
              <a:buNone/>
              <a:defRPr/>
            </a:pP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90323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7"/>
            <a:ext cx="10515600" cy="1325563"/>
          </a:xfrm>
        </p:spPr>
        <p:txBody>
          <a:bodyPr>
            <a:normAutofit/>
          </a:bodyPr>
          <a:lstStyle/>
          <a:p>
            <a:r>
              <a:rPr lang="en-US" b="1" dirty="0"/>
              <a:t>Special Admit FTES Limits</a:t>
            </a:r>
          </a:p>
        </p:txBody>
      </p:sp>
      <p:sp>
        <p:nvSpPr>
          <p:cNvPr id="3" name="Content Placeholder 2"/>
          <p:cNvSpPr>
            <a:spLocks noGrp="1"/>
          </p:cNvSpPr>
          <p:nvPr>
            <p:ph idx="1"/>
          </p:nvPr>
        </p:nvSpPr>
        <p:spPr>
          <a:xfrm>
            <a:off x="938213" y="1504950"/>
            <a:ext cx="10415587" cy="4612296"/>
          </a:xfrm>
        </p:spPr>
        <p:txBody>
          <a:bodyPr>
            <a:normAutofit lnSpcReduction="10000"/>
          </a:bodyPr>
          <a:lstStyle/>
          <a:p>
            <a:pPr marL="0" lvl="1" indent="0">
              <a:buNone/>
            </a:pPr>
            <a:r>
              <a:rPr lang="en-US" b="1" i="0" u="none" strike="noStrike" baseline="0" dirty="0">
                <a:solidFill>
                  <a:srgbClr val="545658"/>
                </a:solidFill>
                <a:latin typeface="+mn-lt"/>
              </a:rPr>
              <a:t>Special Admit FTES Limits:</a:t>
            </a:r>
          </a:p>
          <a:p>
            <a:pPr marL="0" indent="0">
              <a:lnSpc>
                <a:spcPct val="107000"/>
              </a:lnSpc>
              <a:spcBef>
                <a:spcPts val="0"/>
              </a:spcBef>
              <a:buNone/>
            </a:pPr>
            <a:r>
              <a:rPr lang="en-US" sz="2400" dirty="0">
                <a:effectLst/>
                <a:latin typeface="+mn-lt"/>
                <a:ea typeface="Calibri" panose="020F0502020204030204" pitchFamily="34" charset="0"/>
                <a:cs typeface="Times New Roman" panose="02020603050405020304" pitchFamily="18" charset="0"/>
              </a:rPr>
              <a:t>1. A district may only claim apportionment for up to 10% special admit students enrolled in a PE course, if they go over this amount the extra students must be excluded from the apportionment calculations.</a:t>
            </a:r>
          </a:p>
          <a:p>
            <a:pPr marL="0" indent="0">
              <a:lnSpc>
                <a:spcPct val="107000"/>
              </a:lnSpc>
              <a:spcBef>
                <a:spcPts val="0"/>
              </a:spcBef>
              <a:buNone/>
            </a:pPr>
            <a:r>
              <a:rPr lang="en-US" sz="2400" b="1" dirty="0">
                <a:effectLst/>
                <a:latin typeface="+mn-lt"/>
                <a:ea typeface="Calibri" panose="020F0502020204030204" pitchFamily="34" charset="0"/>
                <a:cs typeface="Times New Roman" panose="02020603050405020304" pitchFamily="18" charset="0"/>
              </a:rPr>
              <a:t>(Special admit students in a PE course/total students in the PE course &lt; 10%)</a:t>
            </a:r>
            <a:endParaRPr lang="en-US" sz="24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dirty="0">
                <a:effectLst/>
                <a:latin typeface="+mn-lt"/>
                <a:ea typeface="Calibri" panose="020F0502020204030204" pitchFamily="34" charset="0"/>
                <a:cs typeface="Times New Roman" panose="02020603050405020304" pitchFamily="18" charset="0"/>
              </a:rPr>
              <a:t>2. A district may not claim apportionment for special admit students enrolled in PE courses in excess of 5% of the districts total special admit students. </a:t>
            </a:r>
          </a:p>
          <a:p>
            <a:pPr marL="0" marR="0" indent="0">
              <a:lnSpc>
                <a:spcPct val="107000"/>
              </a:lnSpc>
              <a:spcBef>
                <a:spcPts val="0"/>
              </a:spcBef>
              <a:spcAft>
                <a:spcPts val="0"/>
              </a:spcAft>
              <a:buNone/>
            </a:pPr>
            <a:r>
              <a:rPr lang="en-US" sz="2400" b="1" dirty="0">
                <a:effectLst/>
                <a:latin typeface="+mn-lt"/>
                <a:ea typeface="Calibri" panose="020F0502020204030204" pitchFamily="34" charset="0"/>
                <a:cs typeface="Times New Roman" panose="02020603050405020304" pitchFamily="18" charset="0"/>
              </a:rPr>
              <a:t>(Special Admit PE/total special admit FTES &lt; 5%)</a:t>
            </a:r>
          </a:p>
          <a:p>
            <a:pPr marL="0" marR="0" indent="0">
              <a:lnSpc>
                <a:spcPct val="107000"/>
              </a:lnSpc>
              <a:spcBef>
                <a:spcPts val="0"/>
              </a:spcBef>
              <a:spcAft>
                <a:spcPts val="0"/>
              </a:spcAft>
              <a:buNone/>
            </a:pPr>
            <a:endParaRPr lang="en-US" sz="2400" b="1" dirty="0">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trike="sngStrike" dirty="0">
                <a:effectLst/>
                <a:latin typeface="+mn-lt"/>
                <a:ea typeface="Calibri" panose="020F0502020204030204" pitchFamily="34" charset="0"/>
                <a:cs typeface="Times New Roman" panose="02020603050405020304" pitchFamily="18" charset="0"/>
              </a:rPr>
              <a:t>3. Statewide Cap: Special Admit FTES shall not be more than 10 percent of total FTES statewide. (76004(w))</a:t>
            </a:r>
          </a:p>
          <a:p>
            <a:pPr marL="0" lvl="1" indent="0">
              <a:buNone/>
            </a:pPr>
            <a:endParaRPr lang="en-US" sz="1800" b="0" i="0" u="none" strike="noStrike" baseline="0" dirty="0">
              <a:solidFill>
                <a:srgbClr val="545658"/>
              </a:solidFill>
              <a:latin typeface="Source Sans Pro" panose="020B0503030403020204" pitchFamily="34" charset="0"/>
            </a:endParaRPr>
          </a:p>
          <a:p>
            <a:pPr marL="0" lvl="1" indent="0">
              <a:buNone/>
            </a:pPr>
            <a:endParaRPr lang="en-US" sz="1800" dirty="0">
              <a:solidFill>
                <a:srgbClr val="545658"/>
              </a:solidFill>
            </a:endParaRPr>
          </a:p>
          <a:p>
            <a:pPr marL="0" lvl="1" indent="0">
              <a:buNone/>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42279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Afghan and Ukrainian Parolees</a:t>
            </a:r>
          </a:p>
        </p:txBody>
      </p:sp>
      <p:sp>
        <p:nvSpPr>
          <p:cNvPr id="3" name="Content Placeholder 2"/>
          <p:cNvSpPr>
            <a:spLocks noGrp="1"/>
          </p:cNvSpPr>
          <p:nvPr>
            <p:ph idx="1"/>
          </p:nvPr>
        </p:nvSpPr>
        <p:spPr>
          <a:xfrm>
            <a:off x="838200" y="1502228"/>
            <a:ext cx="10515600" cy="4782194"/>
          </a:xfrm>
        </p:spPr>
        <p:txBody>
          <a:bodyPr>
            <a:normAutofit fontScale="92500" lnSpcReduction="20000"/>
          </a:bodyPr>
          <a:lstStyle/>
          <a:p>
            <a:pPr>
              <a:spcBef>
                <a:spcPts val="0"/>
              </a:spcBef>
            </a:pPr>
            <a:r>
              <a:rPr lang="en-US" sz="3000" dirty="0">
                <a:effectLst/>
                <a:latin typeface="Source Sans Pro" panose="020B0503030403020204" pitchFamily="34" charset="0"/>
                <a:ea typeface="Calibri" panose="020F0502020204030204" pitchFamily="34" charset="0"/>
              </a:rPr>
              <a:t>In 2021 the U.S. Department of Homeland Security granted certain Afghan individuals with humanitarian parole in response to their need for rapid evacuation and relocation under Operation Allies Refuge/Operation Allies Welcome.  </a:t>
            </a:r>
            <a:endParaRPr lang="en-US" sz="3000" dirty="0">
              <a:effectLst/>
              <a:latin typeface="Calibri" panose="020F0502020204030204" pitchFamily="34" charset="0"/>
              <a:ea typeface="Calibri" panose="020F0502020204030204" pitchFamily="34" charset="0"/>
            </a:endParaRPr>
          </a:p>
          <a:p>
            <a:pPr marL="0" indent="0">
              <a:spcBef>
                <a:spcPts val="0"/>
              </a:spcBef>
              <a:buNone/>
            </a:pPr>
            <a:endParaRPr lang="en-US" sz="3000" dirty="0">
              <a:effectLst/>
              <a:latin typeface="Calibri" panose="020F0502020204030204" pitchFamily="34" charset="0"/>
              <a:ea typeface="Calibri" panose="020F0502020204030204" pitchFamily="34" charset="0"/>
            </a:endParaRPr>
          </a:p>
          <a:p>
            <a:pPr>
              <a:spcBef>
                <a:spcPts val="0"/>
              </a:spcBef>
            </a:pPr>
            <a:r>
              <a:rPr lang="en-US" sz="3000" dirty="0">
                <a:effectLst/>
                <a:latin typeface="Source Sans Pro" panose="020B0503030403020204" pitchFamily="34" charset="0"/>
                <a:ea typeface="Calibri" panose="020F0502020204030204" pitchFamily="34" charset="0"/>
              </a:rPr>
              <a:t>In 2022, there was a similar evacuation of citizens and foreign nationals of Ukraine under the Additional Ukraine Supplemental Appropriations Act, 2022 (AUSAA). These individuals were also granted humanitarian parole.</a:t>
            </a:r>
            <a:endParaRPr lang="en-US" sz="3000" dirty="0">
              <a:effectLst/>
              <a:latin typeface="Calibri" panose="020F0502020204030204" pitchFamily="34" charset="0"/>
              <a:ea typeface="Calibri" panose="020F0502020204030204" pitchFamily="34" charset="0"/>
            </a:endParaRPr>
          </a:p>
          <a:p>
            <a:pPr>
              <a:spcBef>
                <a:spcPts val="0"/>
              </a:spcBef>
            </a:pPr>
            <a:endParaRPr lang="en-US" sz="3000" dirty="0">
              <a:effectLst/>
              <a:latin typeface="Calibri" panose="020F0502020204030204" pitchFamily="34" charset="0"/>
              <a:ea typeface="Calibri" panose="020F0502020204030204" pitchFamily="34" charset="0"/>
            </a:endParaRPr>
          </a:p>
          <a:p>
            <a:pPr>
              <a:spcBef>
                <a:spcPts val="0"/>
              </a:spcBef>
            </a:pPr>
            <a:r>
              <a:rPr lang="en-US" sz="3000" dirty="0">
                <a:effectLst/>
                <a:latin typeface="Source Sans Pro" panose="020B0503030403020204" pitchFamily="34" charset="0"/>
                <a:ea typeface="Calibri" panose="020F0502020204030204" pitchFamily="34" charset="0"/>
              </a:rPr>
              <a:t>Being “paroled” into the US is the most expedient way to get people out of a certain country or identified area during evacuations. Being granted parole means that this person has permission to enter the US before having applied or been approved for an actual status such as refugee or a visa. </a:t>
            </a:r>
            <a:endParaRPr lang="en-US" sz="3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90755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Afghan and Ukrainian Parolees</a:t>
            </a:r>
          </a:p>
        </p:txBody>
      </p:sp>
      <p:sp>
        <p:nvSpPr>
          <p:cNvPr id="3" name="Content Placeholder 2"/>
          <p:cNvSpPr>
            <a:spLocks noGrp="1"/>
          </p:cNvSpPr>
          <p:nvPr>
            <p:ph idx="1"/>
          </p:nvPr>
        </p:nvSpPr>
        <p:spPr>
          <a:xfrm>
            <a:off x="838200" y="1502228"/>
            <a:ext cx="10515600" cy="4615017"/>
          </a:xfrm>
        </p:spPr>
        <p:txBody>
          <a:bodyPr>
            <a:normAutofit/>
          </a:bodyPr>
          <a:lstStyle/>
          <a:p>
            <a:pPr>
              <a:spcBef>
                <a:spcPts val="0"/>
              </a:spcBef>
            </a:pPr>
            <a:r>
              <a:rPr lang="en-US" sz="2200" dirty="0">
                <a:effectLst/>
                <a:latin typeface="Source Sans Pro" panose="020B0503030403020204" pitchFamily="34" charset="0"/>
                <a:ea typeface="Calibri" panose="020F0502020204030204" pitchFamily="34" charset="0"/>
              </a:rPr>
              <a:t>Education Code section </a:t>
            </a:r>
            <a:r>
              <a:rPr lang="en-US" sz="2200" u="sng" dirty="0">
                <a:solidFill>
                  <a:srgbClr val="0563C1"/>
                </a:solidFill>
                <a:effectLst/>
                <a:latin typeface="Source Sans Pro" panose="020B0503030403020204" pitchFamily="34" charset="0"/>
                <a:ea typeface="Calibri" panose="020F0502020204030204" pitchFamily="34" charset="0"/>
                <a:hlinkClick r:id="rId3"/>
              </a:rPr>
              <a:t>68075.6</a:t>
            </a:r>
            <a:r>
              <a:rPr lang="en-US" sz="2200" dirty="0">
                <a:effectLst/>
                <a:latin typeface="Source Sans Pro" panose="020B0503030403020204" pitchFamily="34" charset="0"/>
                <a:ea typeface="Calibri" panose="020F0502020204030204" pitchFamily="34" charset="0"/>
              </a:rPr>
              <a:t> grants a one-year exemption to Nonresident Tuition fees to refugees admitted under section 207 of the Immigration and Nationality Act (</a:t>
            </a:r>
            <a:r>
              <a:rPr lang="en-US" sz="2200" u="sng" dirty="0">
                <a:solidFill>
                  <a:srgbClr val="0563C1"/>
                </a:solidFill>
                <a:effectLst/>
                <a:latin typeface="Source Sans Pro" panose="020B0503030403020204" pitchFamily="34" charset="0"/>
                <a:ea typeface="Calibri" panose="020F0502020204030204" pitchFamily="34" charset="0"/>
                <a:hlinkClick r:id="rId4"/>
              </a:rPr>
              <a:t>8 U.S.C. 1157</a:t>
            </a:r>
            <a:r>
              <a:rPr lang="en-US" sz="2200" dirty="0">
                <a:effectLst/>
                <a:latin typeface="Source Sans Pro" panose="020B0503030403020204" pitchFamily="34" charset="0"/>
                <a:ea typeface="Calibri" panose="020F0502020204030204" pitchFamily="34" charset="0"/>
              </a:rPr>
              <a:t>) who settled in California upon entering the United States. </a:t>
            </a:r>
          </a:p>
          <a:p>
            <a:pPr marL="0" indent="0">
              <a:spcBef>
                <a:spcPts val="0"/>
              </a:spcBef>
              <a:buNone/>
            </a:pPr>
            <a:endParaRPr lang="en-US" sz="2200" dirty="0">
              <a:effectLst/>
              <a:latin typeface="Calibri" panose="020F0502020204030204" pitchFamily="34" charset="0"/>
              <a:ea typeface="Calibri" panose="020F0502020204030204" pitchFamily="34" charset="0"/>
            </a:endParaRPr>
          </a:p>
          <a:p>
            <a:pPr>
              <a:spcBef>
                <a:spcPts val="0"/>
              </a:spcBef>
            </a:pPr>
            <a:r>
              <a:rPr lang="en-US" sz="2200" dirty="0">
                <a:effectLst/>
                <a:latin typeface="Source Sans Pro" panose="020B0503030403020204" pitchFamily="34" charset="0"/>
                <a:ea typeface="Calibri" panose="020F0502020204030204" pitchFamily="34" charset="0"/>
              </a:rPr>
              <a:t>Given their eligibility to apply for benefits available to refugees admitted under section 207 of the Immigration and Nationality Act (8 U.S.C. 1157), Afghan humanitarian parolees and Ukrainian parolees who settled in California upon entering the United States may be eligible for this one-year nonresident tuition exemption until March 31, 2023 (for Afghan Parolees), or September 30, 2023 (for Ukrainian Parolees) or the end of their parole term, whichever is later. </a:t>
            </a:r>
          </a:p>
          <a:p>
            <a:pPr marL="0" indent="0">
              <a:spcBef>
                <a:spcPts val="0"/>
              </a:spcBef>
              <a:buNone/>
            </a:pPr>
            <a:endParaRPr lang="en-US" sz="2200" dirty="0">
              <a:effectLst/>
              <a:latin typeface="Source Sans Pro" panose="020B0503030403020204" pitchFamily="34" charset="0"/>
              <a:ea typeface="Calibri" panose="020F0502020204030204" pitchFamily="34" charset="0"/>
            </a:endParaRPr>
          </a:p>
          <a:p>
            <a:pPr>
              <a:spcBef>
                <a:spcPts val="0"/>
              </a:spcBef>
            </a:pPr>
            <a:r>
              <a:rPr lang="en-US" sz="2200" dirty="0">
                <a:ea typeface="Calibri" panose="020F0502020204030204" pitchFamily="34" charset="0"/>
              </a:rPr>
              <a:t>No new </a:t>
            </a:r>
            <a:r>
              <a:rPr lang="en-US" sz="2200" dirty="0"/>
              <a:t>nonresident tuition exemptions have been added specifically for Afghan or Ukrainian Parolees. ECS 68075.6 is an option as long as the individual does not have another status or visa that precludes them from being eligible.</a:t>
            </a:r>
            <a:endParaRPr lang="en-US" sz="22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7030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Refugees</a:t>
            </a:r>
          </a:p>
        </p:txBody>
      </p:sp>
      <p:sp>
        <p:nvSpPr>
          <p:cNvPr id="3" name="Content Placeholder 2"/>
          <p:cNvSpPr>
            <a:spLocks noGrp="1"/>
          </p:cNvSpPr>
          <p:nvPr>
            <p:ph idx="1"/>
          </p:nvPr>
        </p:nvSpPr>
        <p:spPr>
          <a:xfrm>
            <a:off x="838200" y="1707016"/>
            <a:ext cx="10515600" cy="4782194"/>
          </a:xfrm>
        </p:spPr>
        <p:txBody>
          <a:bodyPr>
            <a:normAutofit/>
          </a:bodyPr>
          <a:lstStyle/>
          <a:p>
            <a:pPr marL="0" indent="0" algn="l">
              <a:buNone/>
            </a:pPr>
            <a:r>
              <a:rPr lang="en-US" sz="2400" dirty="0">
                <a:solidFill>
                  <a:srgbClr val="525252"/>
                </a:solidFill>
              </a:rPr>
              <a:t>Reminder: Education </a:t>
            </a:r>
            <a:r>
              <a:rPr lang="en-US" sz="2400" b="0" i="0" u="none" strike="noStrike" baseline="0" dirty="0">
                <a:solidFill>
                  <a:srgbClr val="525252"/>
                </a:solidFill>
                <a:latin typeface="Source Sans Pro" panose="020B0503030403020204" pitchFamily="34" charset="0"/>
              </a:rPr>
              <a:t>Code section 68075.6 grants an immediate Nonresident Tuition exemption to eligible Special Immigrant Visa (SIV) holders and refugee students. This exemption is granted for one year (the time it takes to establish residence). </a:t>
            </a:r>
          </a:p>
          <a:p>
            <a:pPr marL="0" indent="0" algn="l">
              <a:buNone/>
            </a:pPr>
            <a:r>
              <a:rPr lang="en-US" sz="2400" b="0" i="0" u="none" strike="noStrike" baseline="0" dirty="0">
                <a:solidFill>
                  <a:srgbClr val="525252"/>
                </a:solidFill>
                <a:latin typeface="Source Sans Pro" panose="020B0503030403020204" pitchFamily="34" charset="0"/>
              </a:rPr>
              <a:t>The statute cites refugees admitted under Section 1157 of Title 8 of the United States Code.  </a:t>
            </a:r>
            <a:r>
              <a:rPr lang="en-US" sz="2400" dirty="0">
                <a:solidFill>
                  <a:srgbClr val="525252"/>
                </a:solidFill>
              </a:rPr>
              <a:t>Title 8 USC section 1157 is tied to section 207 of the Immigration and Nationality Act: </a:t>
            </a:r>
            <a:r>
              <a:rPr lang="en-US" sz="2400" dirty="0">
                <a:solidFill>
                  <a:srgbClr val="525252"/>
                </a:solidFill>
                <a:hlinkClick r:id="rId3"/>
              </a:rPr>
              <a:t>Admission of Refugees</a:t>
            </a:r>
            <a:endParaRPr lang="en-US" sz="2400" dirty="0">
              <a:solidFill>
                <a:srgbClr val="525252"/>
              </a:solidFill>
            </a:endParaRPr>
          </a:p>
          <a:p>
            <a:pPr marL="0" indent="0">
              <a:buNone/>
            </a:pPr>
            <a:endParaRPr lang="en-US" sz="500" b="0" i="0" u="none" strike="noStrike" baseline="0" dirty="0">
              <a:solidFill>
                <a:srgbClr val="525252"/>
              </a:solidFill>
              <a:latin typeface="Source Sans Pro" panose="020B0503030403020204" pitchFamily="34" charset="0"/>
            </a:endParaRPr>
          </a:p>
          <a:p>
            <a:pPr marL="0" indent="0">
              <a:buNone/>
            </a:pPr>
            <a:r>
              <a:rPr lang="en-US" sz="2400" dirty="0">
                <a:solidFill>
                  <a:srgbClr val="525252"/>
                </a:solidFill>
              </a:rPr>
              <a:t>If students refugee paperwork includes references to section 207, this also makes them eligible. The statute is intended to apply to refugees broadly, not a certain population of refugees.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49190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Students Enrolled in 6 or Fewer Units</a:t>
            </a:r>
          </a:p>
        </p:txBody>
      </p:sp>
      <p:sp>
        <p:nvSpPr>
          <p:cNvPr id="3" name="Content Placeholder 2"/>
          <p:cNvSpPr>
            <a:spLocks noGrp="1"/>
          </p:cNvSpPr>
          <p:nvPr>
            <p:ph idx="1"/>
          </p:nvPr>
        </p:nvSpPr>
        <p:spPr>
          <a:xfrm>
            <a:off x="838200" y="1690688"/>
            <a:ext cx="10515600" cy="4593734"/>
          </a:xfrm>
        </p:spPr>
        <p:txBody>
          <a:bodyPr>
            <a:normAutofit/>
          </a:bodyPr>
          <a:lstStyle/>
          <a:p>
            <a:pPr marL="0" indent="0" algn="l">
              <a:buNone/>
            </a:pPr>
            <a:r>
              <a:rPr lang="en-US" sz="2400" dirty="0">
                <a:solidFill>
                  <a:srgbClr val="525252"/>
                </a:solidFill>
                <a:latin typeface="+mn-lt"/>
              </a:rPr>
              <a:t>Reminder: </a:t>
            </a:r>
            <a:r>
              <a:rPr lang="en-US" sz="2400" dirty="0">
                <a:effectLst/>
                <a:latin typeface="+mn-lt"/>
                <a:ea typeface="Calibri" panose="020F0502020204030204" pitchFamily="34" charset="0"/>
              </a:rPr>
              <a:t>Education Code section 76140(a)(1) allows community college districts to provide a nonresident tuition exemption to students taking 6 or fewer units. </a:t>
            </a:r>
            <a:r>
              <a:rPr lang="en-US" sz="2400" dirty="0">
                <a:latin typeface="+mn-lt"/>
                <a:ea typeface="Calibri" panose="020F0502020204030204" pitchFamily="34" charset="0"/>
              </a:rPr>
              <a:t>The language states </a:t>
            </a:r>
            <a:r>
              <a:rPr lang="en-US" sz="2400" i="1" dirty="0">
                <a:latin typeface="+mn-lt"/>
                <a:ea typeface="Calibri" panose="020F0502020204030204" pitchFamily="34" charset="0"/>
              </a:rPr>
              <a:t>Exemptions made pursuant to this paragraph shall not be made on an individual basis</a:t>
            </a:r>
            <a:r>
              <a:rPr lang="en-US" sz="2400" dirty="0">
                <a:latin typeface="+mn-lt"/>
                <a:ea typeface="Calibri" panose="020F0502020204030204" pitchFamily="34" charset="0"/>
              </a:rPr>
              <a:t>, meaning </a:t>
            </a:r>
            <a:r>
              <a:rPr lang="en-US" sz="2400" dirty="0">
                <a:effectLst/>
                <a:latin typeface="+mn-lt"/>
                <a:ea typeface="Calibri" panose="020F0502020204030204" pitchFamily="34" charset="0"/>
              </a:rPr>
              <a:t>that either the exemption applies to all nonresident students who take 6 or fewer units or the district does not offer this exemption at all.</a:t>
            </a:r>
          </a:p>
          <a:p>
            <a:pPr marL="0" indent="0" algn="l">
              <a:buNone/>
            </a:pPr>
            <a:r>
              <a:rPr lang="en-US" sz="2400" dirty="0">
                <a:latin typeface="+mn-lt"/>
              </a:rPr>
              <a:t>Our office has been informed that a few colleges have approved nonresident tuition exemptions for students taking 6 or fewer units but allowing only certain students to qualify for the exemption rather than all nonresident students as the law requires.</a:t>
            </a:r>
            <a:endParaRPr lang="en-US" sz="2400" dirty="0">
              <a:solidFill>
                <a:srgbClr val="545658"/>
              </a:solidFill>
              <a:latin typeface="+mn-lt"/>
            </a:endParaRPr>
          </a:p>
          <a:p>
            <a:pPr marL="0" indent="0" algn="l">
              <a:buNone/>
            </a:pPr>
            <a:r>
              <a:rPr lang="en-US" sz="2400" dirty="0">
                <a:solidFill>
                  <a:srgbClr val="545658"/>
                </a:solidFill>
                <a:latin typeface="+mn-lt"/>
              </a:rPr>
              <a:t>Our legal division is looking at this, will likely issue guidance reminding districts that the exemption may not be provided to only certain groups of students.</a:t>
            </a:r>
            <a:endParaRPr lang="en-US" sz="24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2135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Safety ISA Report</a:t>
            </a:r>
          </a:p>
        </p:txBody>
      </p:sp>
      <p:sp>
        <p:nvSpPr>
          <p:cNvPr id="3" name="Slide Number Placeholder 2"/>
          <p:cNvSpPr>
            <a:spLocks noGrp="1"/>
          </p:cNvSpPr>
          <p:nvPr>
            <p:ph type="sldNum" sz="quarter" idx="10"/>
          </p:nvPr>
        </p:nvSpPr>
        <p:spPr/>
        <p:txBody>
          <a:bodyPr/>
          <a:lstStyle/>
          <a:p>
            <a:fld id="{7934E7AA-586C-4B13-A389-1429762DA247}" type="slidenum">
              <a:rPr lang="en-US" smtClean="0"/>
              <a:pPr/>
              <a:t>25</a:t>
            </a:fld>
            <a:endParaRPr lang="en-US" dirty="0"/>
          </a:p>
        </p:txBody>
      </p:sp>
      <p:sp>
        <p:nvSpPr>
          <p:cNvPr id="4" name="Text Placeholder 3"/>
          <p:cNvSpPr>
            <a:spLocks noGrp="1"/>
          </p:cNvSpPr>
          <p:nvPr>
            <p:ph type="body" sz="quarter" idx="11"/>
          </p:nvPr>
        </p:nvSpPr>
        <p:spPr>
          <a:xfrm>
            <a:off x="838201" y="1571625"/>
            <a:ext cx="10515600" cy="4327525"/>
          </a:xfrm>
        </p:spPr>
        <p:txBody>
          <a:bodyPr>
            <a:normAutofit lnSpcReduction="10000"/>
          </a:bodyPr>
          <a:lstStyle/>
          <a:p>
            <a:pPr>
              <a:spcAft>
                <a:spcPts val="1200"/>
              </a:spcAft>
            </a:pPr>
            <a:r>
              <a:rPr lang="en-US" sz="2800" dirty="0">
                <a:effectLst/>
                <a:latin typeface="+mn-lt"/>
                <a:ea typeface="Calibri" panose="020F0502020204030204" pitchFamily="34" charset="0"/>
              </a:rPr>
              <a:t>Pursuant to </a:t>
            </a:r>
            <a:r>
              <a:rPr lang="en-US" sz="2800" u="sng" dirty="0">
                <a:solidFill>
                  <a:srgbClr val="0563C1"/>
                </a:solidFill>
                <a:effectLst/>
                <a:latin typeface="+mn-lt"/>
                <a:ea typeface="Calibri" panose="020F0502020204030204" pitchFamily="34" charset="0"/>
                <a:hlinkClick r:id="rId3"/>
              </a:rPr>
              <a:t>AB 1942</a:t>
            </a:r>
            <a:r>
              <a:rPr lang="en-US" sz="2800" dirty="0">
                <a:effectLst/>
                <a:latin typeface="+mn-lt"/>
                <a:ea typeface="Calibri" panose="020F0502020204030204" pitchFamily="34" charset="0"/>
              </a:rPr>
              <a:t> (2022, Muratsuchi), beginning January 1, 2024, each community college district with an instructional service agreement (ISA) with a public safety agency may annually submit a copy of the most up-to-date ISA, as well as specified data related to course offerings, enrollment, and course completion, to the California Community Colleges Chancellor’s Office for review. </a:t>
            </a:r>
          </a:p>
          <a:p>
            <a:r>
              <a:rPr lang="en-US" dirty="0">
                <a:latin typeface="+mn-lt"/>
              </a:rPr>
              <a:t>The </a:t>
            </a:r>
            <a:r>
              <a:rPr lang="en-US" dirty="0">
                <a:latin typeface="+mn-lt"/>
                <a:hlinkClick r:id="rId4"/>
              </a:rPr>
              <a:t>Public Safety ISA Report </a:t>
            </a:r>
            <a:r>
              <a:rPr lang="en-US" dirty="0">
                <a:latin typeface="+mn-lt"/>
              </a:rPr>
              <a:t>in NOVA includes submission of current ISA documents. </a:t>
            </a:r>
          </a:p>
          <a:p>
            <a:r>
              <a:rPr lang="en-US" spc="20" dirty="0">
                <a:solidFill>
                  <a:srgbClr val="555759"/>
                </a:solidFill>
                <a:effectLst/>
                <a:latin typeface="+mn-lt"/>
                <a:ea typeface="Calibri" panose="020F0502020204030204" pitchFamily="34" charset="0"/>
                <a:cs typeface="Times New Roman" panose="02020603050405020304" pitchFamily="18" charset="0"/>
              </a:rPr>
              <a:t>This </a:t>
            </a:r>
            <a:r>
              <a:rPr lang="en-US" u="sng" spc="20" dirty="0">
                <a:solidFill>
                  <a:srgbClr val="555759"/>
                </a:solidFill>
                <a:effectLst/>
                <a:uFill>
                  <a:solidFill>
                    <a:srgbClr val="4D4D4F"/>
                  </a:solidFill>
                </a:uFill>
                <a:latin typeface="+mn-lt"/>
                <a:ea typeface="Calibri" panose="020F0502020204030204" pitchFamily="34" charset="0"/>
                <a:cs typeface="Times New Roman" panose="02020603050405020304" pitchFamily="18" charset="0"/>
                <a:hlinkClick r:id="rId5"/>
              </a:rPr>
              <a:t>instructional video</a:t>
            </a:r>
            <a:r>
              <a:rPr lang="en-US" spc="20" dirty="0">
                <a:solidFill>
                  <a:srgbClr val="555759"/>
                </a:solidFill>
                <a:effectLst/>
                <a:latin typeface="+mn-lt"/>
                <a:ea typeface="Calibri" panose="020F0502020204030204" pitchFamily="34" charset="0"/>
                <a:cs typeface="Times New Roman" panose="02020603050405020304" pitchFamily="18" charset="0"/>
              </a:rPr>
              <a:t> provides information and guidance on completing the report.</a:t>
            </a:r>
          </a:p>
          <a:p>
            <a:pPr>
              <a:spcAft>
                <a:spcPts val="1200"/>
              </a:spcAft>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80350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9334-A196-6D09-7D83-E911ABFEFF9B}"/>
              </a:ext>
            </a:extLst>
          </p:cNvPr>
          <p:cNvSpPr>
            <a:spLocks noGrp="1"/>
          </p:cNvSpPr>
          <p:nvPr>
            <p:ph type="title"/>
          </p:nvPr>
        </p:nvSpPr>
        <p:spPr/>
        <p:txBody>
          <a:bodyPr>
            <a:normAutofit/>
          </a:bodyPr>
          <a:lstStyle/>
          <a:p>
            <a:r>
              <a:rPr lang="en-US" b="1" dirty="0"/>
              <a:t>Proposed Legislation: </a:t>
            </a:r>
            <a:r>
              <a:rPr lang="en-US" b="1" dirty="0">
                <a:solidFill>
                  <a:schemeClr val="accent5"/>
                </a:solidFill>
                <a:hlinkClick r:id="rId2"/>
              </a:rPr>
              <a:t>SB 971(Portantino) </a:t>
            </a:r>
            <a:r>
              <a:rPr lang="en-US" b="1" dirty="0"/>
              <a:t>Nonresident Tuition Exemption </a:t>
            </a:r>
          </a:p>
        </p:txBody>
      </p:sp>
      <p:sp>
        <p:nvSpPr>
          <p:cNvPr id="3" name="Content Placeholder 2">
            <a:extLst>
              <a:ext uri="{FF2B5EF4-FFF2-40B4-BE49-F238E27FC236}">
                <a16:creationId xmlns:a16="http://schemas.microsoft.com/office/drawing/2014/main" id="{0FB47FD9-16D4-F3CE-8B7B-F139A531E62D}"/>
              </a:ext>
            </a:extLst>
          </p:cNvPr>
          <p:cNvSpPr>
            <a:spLocks noGrp="1"/>
          </p:cNvSpPr>
          <p:nvPr>
            <p:ph idx="1"/>
          </p:nvPr>
        </p:nvSpPr>
        <p:spPr>
          <a:xfrm>
            <a:off x="838200" y="1690687"/>
            <a:ext cx="10751820" cy="4550079"/>
          </a:xfrm>
        </p:spPr>
        <p:txBody>
          <a:bodyPr>
            <a:noAutofit/>
          </a:bodyPr>
          <a:lstStyle/>
          <a:p>
            <a:pPr marL="0" indent="0">
              <a:lnSpc>
                <a:spcPct val="100000"/>
              </a:lnSpc>
              <a:spcBef>
                <a:spcPts val="600"/>
              </a:spcBef>
              <a:buNone/>
            </a:pPr>
            <a:r>
              <a:rPr lang="en-US" dirty="0"/>
              <a:t>SB 971(Portantino) proposes to amend education code section 76140 to add a nonresident tuition exemption for a low-income student who: </a:t>
            </a:r>
          </a:p>
          <a:p>
            <a:pPr marL="514350" indent="-514350">
              <a:lnSpc>
                <a:spcPct val="100000"/>
              </a:lnSpc>
              <a:spcBef>
                <a:spcPts val="600"/>
              </a:spcBef>
              <a:buAutoNum type="arabicParenBoth"/>
            </a:pPr>
            <a:r>
              <a:rPr lang="en-US" dirty="0"/>
              <a:t>is a resident of a region impacted by war or other regional conflict, as specified</a:t>
            </a:r>
          </a:p>
          <a:p>
            <a:pPr marL="514350" indent="-514350">
              <a:lnSpc>
                <a:spcPct val="100000"/>
              </a:lnSpc>
              <a:spcBef>
                <a:spcPts val="600"/>
              </a:spcBef>
              <a:buAutoNum type="arabicParenBoth"/>
            </a:pPr>
            <a:r>
              <a:rPr lang="en-US" dirty="0"/>
              <a:t>registers for lower division courses at a community college, and </a:t>
            </a:r>
          </a:p>
          <a:p>
            <a:pPr marL="514350" indent="-514350">
              <a:lnSpc>
                <a:spcPct val="100000"/>
              </a:lnSpc>
              <a:spcBef>
                <a:spcPts val="600"/>
              </a:spcBef>
              <a:buAutoNum type="arabicParenBoth"/>
            </a:pPr>
            <a:r>
              <a:rPr lang="en-US" dirty="0"/>
              <a:t>has indicated that they have sought residency in California in an effort to find relief from identified conflicts in their nation of origin.</a:t>
            </a:r>
          </a:p>
          <a:p>
            <a:pPr marL="0" indent="0">
              <a:lnSpc>
                <a:spcPct val="100000"/>
              </a:lnSpc>
              <a:spcBef>
                <a:spcPts val="600"/>
              </a:spcBef>
              <a:buNone/>
            </a:pPr>
            <a:r>
              <a:rPr lang="en-US" dirty="0"/>
              <a:t>Districts may report these as resident FTES for apportionment purposes, up to 150 FTES.</a:t>
            </a:r>
          </a:p>
          <a:p>
            <a:pPr marL="0" indent="0">
              <a:lnSpc>
                <a:spcPct val="100000"/>
              </a:lnSpc>
              <a:spcBef>
                <a:spcPts val="600"/>
              </a:spcBef>
              <a:buNone/>
            </a:pPr>
            <a:endParaRPr lang="en-US" dirty="0"/>
          </a:p>
        </p:txBody>
      </p:sp>
      <p:sp>
        <p:nvSpPr>
          <p:cNvPr id="4" name="Slide Number Placeholder 3">
            <a:extLst>
              <a:ext uri="{FF2B5EF4-FFF2-40B4-BE49-F238E27FC236}">
                <a16:creationId xmlns:a16="http://schemas.microsoft.com/office/drawing/2014/main" id="{FC35026D-E5B0-D682-D3E0-6FA87013DF38}"/>
              </a:ext>
            </a:extLst>
          </p:cNvPr>
          <p:cNvSpPr>
            <a:spLocks noGrp="1"/>
          </p:cNvSpPr>
          <p:nvPr>
            <p:ph type="sldNum" sz="quarter" idx="10"/>
          </p:nvPr>
        </p:nvSpPr>
        <p:spPr/>
        <p:txBody>
          <a:bodyPr/>
          <a:lstStyle/>
          <a:p>
            <a:fld id="{7934E7AA-586C-4B13-A389-1429762DA247}" type="slidenum">
              <a:rPr lang="en-US" smtClean="0"/>
              <a:pPr/>
              <a:t>26</a:t>
            </a:fld>
            <a:endParaRPr lang="en-US" dirty="0"/>
          </a:p>
        </p:txBody>
      </p:sp>
    </p:spTree>
    <p:extLst>
      <p:ext uri="{BB962C8B-B14F-4D97-AF65-F5344CB8AC3E}">
        <p14:creationId xmlns:p14="http://schemas.microsoft.com/office/powerpoint/2010/main" val="216604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577340"/>
            <a:ext cx="10936705" cy="4149692"/>
          </a:xfrm>
        </p:spPr>
        <p:txBody>
          <a:bodyPr>
            <a:normAutofit/>
          </a:bodyPr>
          <a:lstStyle/>
          <a:p>
            <a:pPr marL="0" indent="0">
              <a:buNone/>
            </a:pPr>
            <a:r>
              <a:rPr lang="en-US" altLang="en-US" sz="6000" b="1" dirty="0">
                <a:solidFill>
                  <a:schemeClr val="accent5">
                    <a:lumMod val="50000"/>
                  </a:schemeClr>
                </a:solidFill>
              </a:rPr>
              <a:t>New Standardized Attendance Accounting Method  for Credit Courses</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66183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5">
                    <a:lumMod val="50000"/>
                  </a:schemeClr>
                </a:solidFill>
                <a:latin typeface="+mn-lt"/>
              </a:rPr>
              <a:t>Working Learner Taskforce: Attendance Accounting Changes</a:t>
            </a:r>
            <a:endParaRPr lang="en-US" dirty="0"/>
          </a:p>
        </p:txBody>
      </p:sp>
      <p:sp>
        <p:nvSpPr>
          <p:cNvPr id="3" name="Slide Number Placeholder 2"/>
          <p:cNvSpPr>
            <a:spLocks noGrp="1"/>
          </p:cNvSpPr>
          <p:nvPr>
            <p:ph type="sldNum" sz="quarter" idx="10"/>
          </p:nvPr>
        </p:nvSpPr>
        <p:spPr/>
        <p:txBody>
          <a:bodyPr/>
          <a:lstStyle/>
          <a:p>
            <a:fld id="{7934E7AA-586C-4B13-A389-1429762DA247}" type="slidenum">
              <a:rPr lang="en-US" smtClean="0"/>
              <a:pPr/>
              <a:t>28</a:t>
            </a:fld>
            <a:endParaRPr lang="en-US" dirty="0"/>
          </a:p>
        </p:txBody>
      </p:sp>
      <p:sp>
        <p:nvSpPr>
          <p:cNvPr id="4" name="Text Placeholder 3"/>
          <p:cNvSpPr>
            <a:spLocks noGrp="1"/>
          </p:cNvSpPr>
          <p:nvPr>
            <p:ph type="body" sz="quarter" idx="11"/>
          </p:nvPr>
        </p:nvSpPr>
        <p:spPr>
          <a:xfrm>
            <a:off x="706120" y="1828800"/>
            <a:ext cx="10561320" cy="4070349"/>
          </a:xfrm>
        </p:spPr>
        <p:txBody>
          <a:bodyPr>
            <a:normAutofit/>
          </a:bodyPr>
          <a:lstStyle/>
          <a:p>
            <a:pPr marR="34020" algn="l"/>
            <a:r>
              <a:rPr lang="en-US" b="0" i="0" u="none" strike="noStrike" baseline="0" dirty="0">
                <a:solidFill>
                  <a:srgbClr val="52565A"/>
                </a:solidFill>
                <a:latin typeface="Source Sans Pro" panose="020B0503030403020204" pitchFamily="34" charset="0"/>
              </a:rPr>
              <a:t>Our office convened </a:t>
            </a:r>
            <a:r>
              <a:rPr lang="en-US" dirty="0">
                <a:solidFill>
                  <a:srgbClr val="52565A"/>
                </a:solidFill>
              </a:rPr>
              <a:t>the Working Learner Taskforce to propose </a:t>
            </a:r>
            <a:r>
              <a:rPr lang="en-US" b="0" i="0" u="none" strike="noStrike" baseline="0" dirty="0">
                <a:solidFill>
                  <a:srgbClr val="52565A"/>
                </a:solidFill>
                <a:latin typeface="Source Sans Pro" panose="020B0503030403020204" pitchFamily="34" charset="0"/>
              </a:rPr>
              <a:t>updates to the current attendance accounting rules for credit courses through regulatory changes. </a:t>
            </a:r>
          </a:p>
          <a:p>
            <a:pPr marR="34020" algn="l"/>
            <a:r>
              <a:rPr lang="en-US" b="0" i="0" u="none" strike="noStrike" baseline="0" dirty="0">
                <a:solidFill>
                  <a:srgbClr val="52565A"/>
                </a:solidFill>
                <a:latin typeface="Source Sans Pro" panose="020B0503030403020204" pitchFamily="34" charset="0"/>
              </a:rPr>
              <a:t>The purpose of these updates is to remove barriers and incentivize the offering of shorter-length and flexible courses</a:t>
            </a:r>
            <a:r>
              <a:rPr lang="en-US" dirty="0">
                <a:solidFill>
                  <a:srgbClr val="52565A"/>
                </a:solidFill>
              </a:rPr>
              <a:t> to better serve working adults.</a:t>
            </a:r>
            <a:endParaRPr lang="en-US" b="0" i="0" u="none" strike="noStrike" baseline="0" dirty="0">
              <a:solidFill>
                <a:srgbClr val="52565A"/>
              </a:solidFill>
              <a:latin typeface="Source Sans Pro" panose="020B0503030403020204" pitchFamily="34" charset="0"/>
            </a:endParaRPr>
          </a:p>
          <a:p>
            <a:pPr marR="34020"/>
            <a:r>
              <a:rPr lang="en-US" sz="2800" dirty="0">
                <a:solidFill>
                  <a:srgbClr val="52565A"/>
                </a:solidFill>
                <a:ea typeface="Calibri" panose="020F0502020204030204" pitchFamily="34" charset="0"/>
              </a:rPr>
              <a:t>The </a:t>
            </a:r>
            <a:r>
              <a:rPr lang="en-US" dirty="0">
                <a:solidFill>
                  <a:srgbClr val="52565A"/>
                </a:solidFill>
                <a:ea typeface="Calibri" panose="020F0502020204030204" pitchFamily="34" charset="0"/>
              </a:rPr>
              <a:t>updated regulations were p</a:t>
            </a:r>
            <a:r>
              <a:rPr lang="en-US" sz="2800" dirty="0">
                <a:solidFill>
                  <a:srgbClr val="52565A"/>
                </a:solidFill>
                <a:ea typeface="Calibri" panose="020F0502020204030204" pitchFamily="34" charset="0"/>
              </a:rPr>
              <a:t>resented at Consultation Council </a:t>
            </a:r>
            <a:r>
              <a:rPr lang="en-US" dirty="0">
                <a:solidFill>
                  <a:srgbClr val="52565A"/>
                </a:solidFill>
                <a:ea typeface="Calibri" panose="020F0502020204030204" pitchFamily="34" charset="0"/>
              </a:rPr>
              <a:t>in January</a:t>
            </a:r>
            <a:r>
              <a:rPr lang="en-US" sz="2800" dirty="0">
                <a:solidFill>
                  <a:srgbClr val="52565A"/>
                </a:solidFill>
                <a:ea typeface="Calibri" panose="020F0502020204030204" pitchFamily="34" charset="0"/>
              </a:rPr>
              <a:t> and went to the Board of Governors for a first reading </a:t>
            </a:r>
            <a:r>
              <a:rPr lang="en-US" dirty="0">
                <a:solidFill>
                  <a:srgbClr val="52565A"/>
                </a:solidFill>
                <a:ea typeface="Calibri" panose="020F0502020204030204" pitchFamily="34" charset="0"/>
              </a:rPr>
              <a:t>in January and a second reading in March</a:t>
            </a:r>
            <a:r>
              <a:rPr lang="en-US" sz="2800" dirty="0">
                <a:solidFill>
                  <a:srgbClr val="52565A"/>
                </a:solidFill>
                <a:ea typeface="Calibri" panose="020F0502020204030204" pitchFamily="34" charset="0"/>
              </a:rPr>
              <a:t>.</a:t>
            </a:r>
          </a:p>
          <a:p>
            <a:pPr marR="34020" algn="l"/>
            <a:endParaRPr lang="en-US" b="0" i="0" u="none" strike="noStrike" baseline="0" dirty="0">
              <a:solidFill>
                <a:srgbClr val="52565A"/>
              </a:solidFill>
              <a:latin typeface="Source Sans Pro" panose="020B0503030403020204" pitchFamily="34" charset="0"/>
            </a:endParaRPr>
          </a:p>
        </p:txBody>
      </p:sp>
    </p:spTree>
    <p:extLst>
      <p:ext uri="{BB962C8B-B14F-4D97-AF65-F5344CB8AC3E}">
        <p14:creationId xmlns:p14="http://schemas.microsoft.com/office/powerpoint/2010/main" val="324826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0" y="190832"/>
            <a:ext cx="11648440" cy="1371600"/>
          </a:xfrm>
        </p:spPr>
        <p:txBody>
          <a:bodyPr/>
          <a:lstStyle/>
          <a:p>
            <a:r>
              <a:rPr lang="en-US" sz="4400" b="1" dirty="0">
                <a:solidFill>
                  <a:schemeClr val="accent5">
                    <a:lumMod val="50000"/>
                  </a:schemeClr>
                </a:solidFill>
                <a:latin typeface="+mn-lt"/>
              </a:rPr>
              <a:t>Standardized Attendance Accounting for Credit Courses</a:t>
            </a:r>
            <a:endParaRPr lang="en-US" dirty="0"/>
          </a:p>
        </p:txBody>
      </p:sp>
      <p:sp>
        <p:nvSpPr>
          <p:cNvPr id="4" name="Text Placeholder 3"/>
          <p:cNvSpPr>
            <a:spLocks noGrp="1"/>
          </p:cNvSpPr>
          <p:nvPr>
            <p:ph type="body" sz="quarter" idx="12"/>
          </p:nvPr>
        </p:nvSpPr>
        <p:spPr>
          <a:xfrm>
            <a:off x="543560" y="1515477"/>
            <a:ext cx="10952480" cy="1779104"/>
          </a:xfrm>
        </p:spPr>
        <p:txBody>
          <a:bodyPr>
            <a:normAutofit/>
          </a:bodyPr>
          <a:lstStyle/>
          <a:p>
            <a:r>
              <a:rPr lang="en-US" dirty="0"/>
              <a:t>The proposed changes eliminate three of the existing attendance accounting methods (weekly census, daily census, and the alternative attendance accounting procedure for credit courses) and replace these with the new standardized attendance accounting method.</a:t>
            </a:r>
          </a:p>
        </p:txBody>
      </p:sp>
      <p:sp>
        <p:nvSpPr>
          <p:cNvPr id="13" name="Content Placeholder 12">
            <a:extLst>
              <a:ext uri="{FF2B5EF4-FFF2-40B4-BE49-F238E27FC236}">
                <a16:creationId xmlns:a16="http://schemas.microsoft.com/office/drawing/2014/main" id="{D5ED7305-2F78-C93B-586B-62D4189E6822}"/>
              </a:ext>
            </a:extLst>
          </p:cNvPr>
          <p:cNvSpPr>
            <a:spLocks noGrp="1"/>
          </p:cNvSpPr>
          <p:nvPr>
            <p:ph sz="half" idx="1"/>
          </p:nvPr>
        </p:nvSpPr>
        <p:spPr>
          <a:xfrm>
            <a:off x="660400" y="3150704"/>
            <a:ext cx="5394960" cy="2830664"/>
          </a:xfrm>
        </p:spPr>
        <p:txBody>
          <a:bodyPr>
            <a:normAutofit fontScale="70000" lnSpcReduction="20000"/>
          </a:bodyPr>
          <a:lstStyle/>
          <a:p>
            <a:r>
              <a:rPr lang="en-US" b="1" u="sng" dirty="0"/>
              <a:t>Current Attendance Accounting Methods</a:t>
            </a:r>
          </a:p>
          <a:p>
            <a:pPr marL="514350" indent="-514350">
              <a:buFont typeface="+mj-lt"/>
              <a:buAutoNum type="arabicPeriod"/>
            </a:pPr>
            <a:r>
              <a:rPr lang="en-US" dirty="0"/>
              <a:t>Weekly Census</a:t>
            </a:r>
          </a:p>
          <a:p>
            <a:pPr marL="514350" indent="-514350">
              <a:buFont typeface="+mj-lt"/>
              <a:buAutoNum type="arabicPeriod"/>
            </a:pPr>
            <a:r>
              <a:rPr lang="en-US" dirty="0"/>
              <a:t>Daily Census </a:t>
            </a:r>
          </a:p>
          <a:p>
            <a:pPr marL="514350" indent="-514350">
              <a:buFont typeface="+mj-lt"/>
              <a:buAutoNum type="arabicPeriod"/>
            </a:pPr>
            <a:r>
              <a:rPr lang="en-US" dirty="0"/>
              <a:t>Positive Attendance (Credit and Noncredit)</a:t>
            </a:r>
          </a:p>
          <a:p>
            <a:pPr marL="514350" indent="-514350">
              <a:buFont typeface="+mj-lt"/>
              <a:buAutoNum type="arabicPeriod"/>
            </a:pPr>
            <a:r>
              <a:rPr lang="en-US" dirty="0"/>
              <a:t>Alternative Attendance Accounting Method (Credit)</a:t>
            </a:r>
          </a:p>
          <a:p>
            <a:pPr marL="514350" indent="-514350">
              <a:buFont typeface="+mj-lt"/>
              <a:buAutoNum type="arabicPeriod"/>
            </a:pPr>
            <a:r>
              <a:rPr lang="en-US" dirty="0"/>
              <a:t>Alternative Attendance Accounting Method (Noncredit)</a:t>
            </a:r>
          </a:p>
        </p:txBody>
      </p:sp>
      <p:sp>
        <p:nvSpPr>
          <p:cNvPr id="14" name="Content Placeholder 13">
            <a:extLst>
              <a:ext uri="{FF2B5EF4-FFF2-40B4-BE49-F238E27FC236}">
                <a16:creationId xmlns:a16="http://schemas.microsoft.com/office/drawing/2014/main" id="{4BCC4EF9-6E96-5DC7-CBD5-2D27A42C6426}"/>
              </a:ext>
            </a:extLst>
          </p:cNvPr>
          <p:cNvSpPr>
            <a:spLocks noGrp="1"/>
          </p:cNvSpPr>
          <p:nvPr>
            <p:ph sz="half" idx="10"/>
          </p:nvPr>
        </p:nvSpPr>
        <p:spPr>
          <a:xfrm>
            <a:off x="6055360" y="3145221"/>
            <a:ext cx="5631180" cy="2830663"/>
          </a:xfrm>
        </p:spPr>
        <p:txBody>
          <a:bodyPr>
            <a:normAutofit/>
          </a:bodyPr>
          <a:lstStyle/>
          <a:p>
            <a:r>
              <a:rPr lang="en-US" sz="2000" b="1" u="sng" dirty="0"/>
              <a:t>Proposed Attendance Accounting Methods</a:t>
            </a:r>
          </a:p>
          <a:p>
            <a:pPr marL="457200" indent="-457200">
              <a:buFont typeface="+mj-lt"/>
              <a:buAutoNum type="arabicPeriod"/>
            </a:pPr>
            <a:r>
              <a:rPr lang="en-US" sz="2000" dirty="0"/>
              <a:t>Standardized Attendance Accounting Method</a:t>
            </a:r>
          </a:p>
          <a:p>
            <a:pPr marL="457200" indent="-457200">
              <a:buFont typeface="+mj-lt"/>
              <a:buAutoNum type="arabicPeriod"/>
            </a:pPr>
            <a:r>
              <a:rPr lang="en-US" sz="2000" dirty="0"/>
              <a:t>Positive Attendance (Credit and Noncredit)</a:t>
            </a:r>
          </a:p>
          <a:p>
            <a:pPr marL="457200" indent="-457200">
              <a:buFont typeface="+mj-lt"/>
              <a:buAutoNum type="arabicPeriod"/>
            </a:pPr>
            <a:r>
              <a:rPr lang="en-US" sz="2000" dirty="0"/>
              <a:t>Alternative Attendance Accounting Method (noncredit)</a:t>
            </a:r>
          </a:p>
        </p:txBody>
      </p:sp>
      <p:sp>
        <p:nvSpPr>
          <p:cNvPr id="3" name="Slide Number Placeholder 2"/>
          <p:cNvSpPr>
            <a:spLocks noGrp="1"/>
          </p:cNvSpPr>
          <p:nvPr>
            <p:ph type="sldNum" sz="quarter" idx="11"/>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20108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817616" y="504206"/>
            <a:ext cx="6877610" cy="762000"/>
          </a:xfrm>
        </p:spPr>
        <p:txBody>
          <a:bodyPr>
            <a:normAutofit fontScale="90000"/>
          </a:bodyPr>
          <a:lstStyle/>
          <a:p>
            <a:pPr algn="ctr">
              <a:defRPr/>
            </a:pPr>
            <a:r>
              <a:rPr lang="en-US" altLang="en-US" b="1" dirty="0"/>
              <a:t>Basic Residency Definitions</a:t>
            </a:r>
          </a:p>
        </p:txBody>
      </p:sp>
      <p:sp>
        <p:nvSpPr>
          <p:cNvPr id="11267" name="Rectangle 3"/>
          <p:cNvSpPr>
            <a:spLocks noGrp="1" noChangeArrowheads="1"/>
          </p:cNvSpPr>
          <p:nvPr>
            <p:ph type="body" idx="1"/>
          </p:nvPr>
        </p:nvSpPr>
        <p:spPr>
          <a:xfrm>
            <a:off x="962526" y="1371320"/>
            <a:ext cx="10587790" cy="4191000"/>
          </a:xfrm>
        </p:spPr>
        <p:txBody>
          <a:bodyPr>
            <a:normAutofit/>
          </a:bodyPr>
          <a:lstStyle/>
          <a:p>
            <a:pPr marL="0" indent="0">
              <a:lnSpc>
                <a:spcPct val="90000"/>
              </a:lnSpc>
              <a:buClrTx/>
              <a:buNone/>
            </a:pPr>
            <a:r>
              <a:rPr lang="en-US" altLang="en-US" sz="2400" b="1" dirty="0">
                <a:solidFill>
                  <a:schemeClr val="tx2"/>
                </a:solidFill>
              </a:rPr>
              <a:t>Resident (for tuition purposes):</a:t>
            </a:r>
          </a:p>
          <a:p>
            <a:pPr lvl="1">
              <a:lnSpc>
                <a:spcPct val="90000"/>
              </a:lnSpc>
              <a:buFont typeface="Wingdings" panose="05000000000000000000" pitchFamily="2" charset="2"/>
              <a:buChar char="§"/>
            </a:pPr>
            <a:r>
              <a:rPr lang="en-US" altLang="en-US" dirty="0">
                <a:solidFill>
                  <a:schemeClr val="tx2"/>
                </a:solidFill>
              </a:rPr>
              <a:t>Unless precluded, a “resident” is a student who has been physically present in the state for more than one year immediately preceding the residence determination date (one year and one day), and has demonstrated an intent to make California a permanent home. EC § 68017</a:t>
            </a:r>
          </a:p>
          <a:p>
            <a:pPr lvl="1">
              <a:lnSpc>
                <a:spcPct val="90000"/>
              </a:lnSpc>
              <a:buFont typeface="Wingdings" panose="05000000000000000000" pitchFamily="2" charset="2"/>
              <a:buChar char="§"/>
            </a:pPr>
            <a:endParaRPr lang="en-US" altLang="en-US" dirty="0">
              <a:solidFill>
                <a:schemeClr val="tx2"/>
              </a:solidFill>
            </a:endParaRPr>
          </a:p>
          <a:p>
            <a:pPr marL="0" indent="0">
              <a:lnSpc>
                <a:spcPct val="90000"/>
              </a:lnSpc>
              <a:buClrTx/>
              <a:buNone/>
            </a:pPr>
            <a:r>
              <a:rPr lang="en-US" altLang="en-US" sz="2400" b="1" dirty="0">
                <a:solidFill>
                  <a:schemeClr val="tx2"/>
                </a:solidFill>
              </a:rPr>
              <a:t>Nonresident</a:t>
            </a:r>
          </a:p>
          <a:p>
            <a:pPr lvl="1">
              <a:lnSpc>
                <a:spcPct val="90000"/>
              </a:lnSpc>
              <a:buFont typeface="Wingdings" panose="05000000000000000000" pitchFamily="2" charset="2"/>
              <a:buChar char="§"/>
            </a:pPr>
            <a:r>
              <a:rPr lang="en-US" altLang="en-US" dirty="0">
                <a:solidFill>
                  <a:schemeClr val="tx2"/>
                </a:solidFill>
              </a:rPr>
              <a:t>A “nonresident” is a student who does not have residence in the state for more than one year immediately preceding the residence determination date. EC § 68018</a:t>
            </a:r>
          </a:p>
        </p:txBody>
      </p:sp>
    </p:spTree>
    <p:extLst>
      <p:ext uri="{BB962C8B-B14F-4D97-AF65-F5344CB8AC3E}">
        <p14:creationId xmlns:p14="http://schemas.microsoft.com/office/powerpoint/2010/main" val="3417794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1AAE-55A9-41C9-9C5C-2706E1C2BC98}"/>
              </a:ext>
            </a:extLst>
          </p:cNvPr>
          <p:cNvSpPr>
            <a:spLocks noGrp="1"/>
          </p:cNvSpPr>
          <p:nvPr>
            <p:ph type="title"/>
          </p:nvPr>
        </p:nvSpPr>
        <p:spPr>
          <a:xfrm>
            <a:off x="518129" y="256646"/>
            <a:ext cx="11673870" cy="1325563"/>
          </a:xfrm>
        </p:spPr>
        <p:txBody>
          <a:bodyPr>
            <a:normAutofit/>
          </a:bodyPr>
          <a:lstStyle/>
          <a:p>
            <a:r>
              <a:rPr lang="en-US" sz="3600" b="1" dirty="0">
                <a:solidFill>
                  <a:schemeClr val="accent5">
                    <a:lumMod val="50000"/>
                  </a:schemeClr>
                </a:solidFill>
                <a:latin typeface="+mn-lt"/>
              </a:rPr>
              <a:t>Standardized Attendance Accounting for Credit Courses</a:t>
            </a:r>
            <a:br>
              <a:rPr lang="en-US" sz="3600" b="1" dirty="0">
                <a:solidFill>
                  <a:schemeClr val="accent5">
                    <a:lumMod val="50000"/>
                  </a:schemeClr>
                </a:solidFill>
                <a:latin typeface="+mn-lt"/>
              </a:rPr>
            </a:br>
            <a:r>
              <a:rPr lang="en-US" sz="3600" b="1" dirty="0">
                <a:solidFill>
                  <a:schemeClr val="accent2"/>
                </a:solidFill>
                <a:effectLst>
                  <a:outerShdw blurRad="38100" dist="38100" dir="2700000" algn="tl">
                    <a:srgbClr val="000000">
                      <a:alpha val="43137"/>
                    </a:srgbClr>
                  </a:outerShdw>
                </a:effectLst>
                <a:latin typeface="+mn-lt"/>
              </a:rPr>
              <a:t>Proposed New Methodology</a:t>
            </a:r>
            <a:endParaRPr lang="en-US" sz="3600" b="1" dirty="0">
              <a:solidFill>
                <a:schemeClr val="accent5">
                  <a:lumMod val="50000"/>
                </a:schemeClr>
              </a:solidFill>
              <a:latin typeface="+mn-lt"/>
            </a:endParaRPr>
          </a:p>
        </p:txBody>
      </p:sp>
      <p:sp>
        <p:nvSpPr>
          <p:cNvPr id="4" name="Rectangle 3">
            <a:extLst>
              <a:ext uri="{FF2B5EF4-FFF2-40B4-BE49-F238E27FC236}">
                <a16:creationId xmlns:a16="http://schemas.microsoft.com/office/drawing/2014/main" id="{907481BE-46EE-4842-AD23-E1D411587EBE}"/>
              </a:ext>
            </a:extLst>
          </p:cNvPr>
          <p:cNvSpPr/>
          <p:nvPr/>
        </p:nvSpPr>
        <p:spPr>
          <a:xfrm>
            <a:off x="674892" y="2092138"/>
            <a:ext cx="21843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66BA">
                    <a:lumMod val="50000"/>
                  </a:srgbClr>
                </a:solidFill>
                <a:effectLst/>
                <a:uLnTx/>
                <a:uFillTx/>
                <a:latin typeface="Source Sans Pro"/>
                <a:ea typeface="+mn-ea"/>
                <a:cs typeface="+mn-cs"/>
              </a:rPr>
              <a:t>FTES = </a:t>
            </a:r>
            <a:endParaRPr kumimoji="0" lang="en-US" sz="48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5" name="Rectangle 4">
            <a:extLst>
              <a:ext uri="{FF2B5EF4-FFF2-40B4-BE49-F238E27FC236}">
                <a16:creationId xmlns:a16="http://schemas.microsoft.com/office/drawing/2014/main" id="{7946B0FA-0929-44A1-9EED-C975F483F6C9}"/>
              </a:ext>
            </a:extLst>
          </p:cNvPr>
          <p:cNvSpPr/>
          <p:nvPr/>
        </p:nvSpPr>
        <p:spPr>
          <a:xfrm>
            <a:off x="6013741" y="2075580"/>
            <a:ext cx="52450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66BA">
                    <a:lumMod val="50000"/>
                  </a:srgbClr>
                </a:solidFill>
                <a:effectLst/>
                <a:uLnTx/>
                <a:uFillTx/>
                <a:latin typeface="Source Sans Pro"/>
                <a:ea typeface="+mn-ea"/>
                <a:cs typeface="+mn-cs"/>
              </a:rPr>
              <a:t>X</a:t>
            </a:r>
            <a:endParaRPr kumimoji="0" lang="en-US" sz="24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6" name="Rectangle: Rounded Corners 5">
            <a:extLst>
              <a:ext uri="{FF2B5EF4-FFF2-40B4-BE49-F238E27FC236}">
                <a16:creationId xmlns:a16="http://schemas.microsoft.com/office/drawing/2014/main" id="{68F76AAE-AE00-4362-9105-AD11BDA8E1A3}"/>
              </a:ext>
            </a:extLst>
          </p:cNvPr>
          <p:cNvSpPr/>
          <p:nvPr/>
        </p:nvSpPr>
        <p:spPr>
          <a:xfrm>
            <a:off x="2862475" y="2075580"/>
            <a:ext cx="2912716" cy="8309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ource Sans Pro"/>
                <a:ea typeface="+mn-ea"/>
                <a:cs typeface="+mn-cs"/>
              </a:rPr>
              <a:t>Standardized Total Hours </a:t>
            </a:r>
            <a:br>
              <a:rPr kumimoji="0" lang="en-US" sz="1800" b="1" i="0" u="none" strike="noStrike" kern="1200" cap="none" spc="0" normalizeH="0" baseline="0" noProof="0">
                <a:ln>
                  <a:noFill/>
                </a:ln>
                <a:solidFill>
                  <a:srgbClr val="FFFFFF"/>
                </a:solidFill>
                <a:effectLst/>
                <a:uLnTx/>
                <a:uFillTx/>
                <a:latin typeface="Source Sans Pro"/>
                <a:ea typeface="+mn-ea"/>
                <a:cs typeface="+mn-cs"/>
              </a:rPr>
            </a:br>
            <a:r>
              <a:rPr kumimoji="0" lang="en-US" sz="1800" b="1" i="0" u="none" strike="noStrike" kern="1200" cap="none" spc="0" normalizeH="0" baseline="0" noProof="0">
                <a:ln>
                  <a:noFill/>
                </a:ln>
                <a:solidFill>
                  <a:srgbClr val="FFFFFF"/>
                </a:solidFill>
                <a:effectLst/>
                <a:uLnTx/>
                <a:uFillTx/>
                <a:latin typeface="Source Sans Pro"/>
                <a:ea typeface="+mn-ea"/>
                <a:cs typeface="+mn-cs"/>
              </a:rPr>
              <a:t>(based on COR)</a:t>
            </a:r>
          </a:p>
        </p:txBody>
      </p:sp>
      <p:sp>
        <p:nvSpPr>
          <p:cNvPr id="8" name="Rectangle: Rounded Corners 7">
            <a:extLst>
              <a:ext uri="{FF2B5EF4-FFF2-40B4-BE49-F238E27FC236}">
                <a16:creationId xmlns:a16="http://schemas.microsoft.com/office/drawing/2014/main" id="{FEF4DC4F-83E9-4959-B1C0-7B1CEC4C5F6C}"/>
              </a:ext>
            </a:extLst>
          </p:cNvPr>
          <p:cNvSpPr/>
          <p:nvPr/>
        </p:nvSpPr>
        <p:spPr>
          <a:xfrm>
            <a:off x="6776794" y="2075579"/>
            <a:ext cx="2184326" cy="8309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ource Sans Pro"/>
                <a:ea typeface="+mn-ea"/>
                <a:cs typeface="+mn-cs"/>
              </a:rPr>
              <a:t># of Students </a:t>
            </a:r>
            <a:br>
              <a:rPr kumimoji="0" lang="en-US" sz="1800" b="1" i="0" u="none" strike="noStrike" kern="1200" cap="none" spc="0" normalizeH="0" baseline="0" noProof="0">
                <a:ln>
                  <a:noFill/>
                </a:ln>
                <a:solidFill>
                  <a:srgbClr val="FFFFFF"/>
                </a:solidFill>
                <a:effectLst/>
                <a:uLnTx/>
                <a:uFillTx/>
                <a:latin typeface="Source Sans Pro"/>
                <a:ea typeface="+mn-ea"/>
                <a:cs typeface="+mn-cs"/>
              </a:rPr>
            </a:br>
            <a:r>
              <a:rPr kumimoji="0" lang="en-US" sz="1800" b="1" i="0" u="none" strike="noStrike" kern="1200" cap="none" spc="0" normalizeH="0" baseline="0" noProof="0">
                <a:ln>
                  <a:noFill/>
                </a:ln>
                <a:solidFill>
                  <a:srgbClr val="FFFFFF"/>
                </a:solidFill>
                <a:effectLst/>
                <a:uLnTx/>
                <a:uFillTx/>
                <a:latin typeface="Source Sans Pro"/>
                <a:ea typeface="+mn-ea"/>
                <a:cs typeface="+mn-cs"/>
              </a:rPr>
              <a:t>enrolled at Census</a:t>
            </a:r>
          </a:p>
        </p:txBody>
      </p:sp>
      <p:sp>
        <p:nvSpPr>
          <p:cNvPr id="9" name="Rectangle 8">
            <a:extLst>
              <a:ext uri="{FF2B5EF4-FFF2-40B4-BE49-F238E27FC236}">
                <a16:creationId xmlns:a16="http://schemas.microsoft.com/office/drawing/2014/main" id="{93DD3558-52F8-420B-9FA3-F5CE92085699}"/>
              </a:ext>
            </a:extLst>
          </p:cNvPr>
          <p:cNvSpPr/>
          <p:nvPr/>
        </p:nvSpPr>
        <p:spPr>
          <a:xfrm>
            <a:off x="9582171" y="2075579"/>
            <a:ext cx="13364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66BA">
                    <a:lumMod val="50000"/>
                  </a:srgbClr>
                </a:solidFill>
                <a:effectLst/>
                <a:uLnTx/>
                <a:uFillTx/>
                <a:latin typeface="Source Sans Pro"/>
                <a:ea typeface="+mn-ea"/>
                <a:cs typeface="+mn-cs"/>
              </a:rPr>
              <a:t>525</a:t>
            </a:r>
            <a:endParaRPr kumimoji="0" lang="en-US" sz="2400" b="0" i="0" u="none" strike="noStrike" kern="1200" cap="none" spc="0" normalizeH="0" baseline="0" noProof="0">
              <a:ln>
                <a:noFill/>
              </a:ln>
              <a:solidFill>
                <a:srgbClr val="002F6D"/>
              </a:solidFill>
              <a:effectLst/>
              <a:uLnTx/>
              <a:uFillTx/>
              <a:latin typeface="Source Sans Pro"/>
              <a:ea typeface="+mn-ea"/>
              <a:cs typeface="+mn-cs"/>
            </a:endParaRPr>
          </a:p>
        </p:txBody>
      </p:sp>
      <p:cxnSp>
        <p:nvCxnSpPr>
          <p:cNvPr id="11" name="Straight Connector 10">
            <a:extLst>
              <a:ext uri="{FF2B5EF4-FFF2-40B4-BE49-F238E27FC236}">
                <a16:creationId xmlns:a16="http://schemas.microsoft.com/office/drawing/2014/main" id="{1FADBFA5-EDD5-466B-BF93-4D1D7F499BE7}"/>
              </a:ext>
            </a:extLst>
          </p:cNvPr>
          <p:cNvCxnSpPr>
            <a:cxnSpLocks/>
          </p:cNvCxnSpPr>
          <p:nvPr/>
        </p:nvCxnSpPr>
        <p:spPr>
          <a:xfrm flipH="1">
            <a:off x="8986448" y="1835915"/>
            <a:ext cx="707173" cy="1289304"/>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9">
            <a:extLst>
              <a:ext uri="{FF2B5EF4-FFF2-40B4-BE49-F238E27FC236}">
                <a16:creationId xmlns:a16="http://schemas.microsoft.com/office/drawing/2014/main" id="{C35B1014-07F6-2E2E-01D6-021C4F293556}"/>
              </a:ext>
            </a:extLst>
          </p:cNvPr>
          <p:cNvGraphicFramePr>
            <a:graphicFrameLocks noGrp="1"/>
          </p:cNvGraphicFramePr>
          <p:nvPr>
            <p:ph idx="1"/>
          </p:nvPr>
        </p:nvGraphicFramePr>
        <p:xfrm>
          <a:off x="838200" y="3364884"/>
          <a:ext cx="10515600" cy="227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D1A404C-0686-1267-768A-B622A5433016}"/>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30</a:t>
            </a:fld>
            <a:endParaRPr lang="en-US"/>
          </a:p>
        </p:txBody>
      </p:sp>
    </p:spTree>
    <p:extLst>
      <p:ext uri="{BB962C8B-B14F-4D97-AF65-F5344CB8AC3E}">
        <p14:creationId xmlns:p14="http://schemas.microsoft.com/office/powerpoint/2010/main" val="3956726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1AAE-55A9-41C9-9C5C-2706E1C2BC98}"/>
              </a:ext>
            </a:extLst>
          </p:cNvPr>
          <p:cNvSpPr>
            <a:spLocks noGrp="1"/>
          </p:cNvSpPr>
          <p:nvPr>
            <p:ph type="title"/>
          </p:nvPr>
        </p:nvSpPr>
        <p:spPr>
          <a:xfrm>
            <a:off x="518129" y="256646"/>
            <a:ext cx="11673870" cy="1325563"/>
          </a:xfrm>
        </p:spPr>
        <p:txBody>
          <a:bodyPr>
            <a:normAutofit/>
          </a:bodyPr>
          <a:lstStyle/>
          <a:p>
            <a:r>
              <a:rPr lang="en-US" sz="3600" b="1" dirty="0">
                <a:solidFill>
                  <a:schemeClr val="accent5">
                    <a:lumMod val="50000"/>
                  </a:schemeClr>
                </a:solidFill>
                <a:latin typeface="+mn-lt"/>
              </a:rPr>
              <a:t>Standardized Attendance Accounting for Credit Courses</a:t>
            </a:r>
            <a:br>
              <a:rPr lang="en-US" sz="3600" b="1" dirty="0">
                <a:solidFill>
                  <a:schemeClr val="accent5">
                    <a:lumMod val="50000"/>
                  </a:schemeClr>
                </a:solidFill>
                <a:latin typeface="+mn-lt"/>
              </a:rPr>
            </a:br>
            <a:r>
              <a:rPr lang="en-US" sz="3600" b="1" dirty="0">
                <a:solidFill>
                  <a:schemeClr val="accent2"/>
                </a:solidFill>
                <a:effectLst>
                  <a:outerShdw blurRad="38100" dist="38100" dir="2700000" algn="tl">
                    <a:srgbClr val="000000">
                      <a:alpha val="43137"/>
                    </a:srgbClr>
                  </a:outerShdw>
                </a:effectLst>
                <a:latin typeface="+mn-lt"/>
              </a:rPr>
              <a:t>Sample Calculations</a:t>
            </a:r>
            <a:endParaRPr lang="en-US" sz="3600" b="1" dirty="0">
              <a:solidFill>
                <a:schemeClr val="accent5">
                  <a:lumMod val="50000"/>
                </a:schemeClr>
              </a:solidFill>
              <a:latin typeface="+mn-lt"/>
            </a:endParaRPr>
          </a:p>
        </p:txBody>
      </p:sp>
      <p:sp>
        <p:nvSpPr>
          <p:cNvPr id="3" name="Slide Number Placeholder 2">
            <a:extLst>
              <a:ext uri="{FF2B5EF4-FFF2-40B4-BE49-F238E27FC236}">
                <a16:creationId xmlns:a16="http://schemas.microsoft.com/office/drawing/2014/main" id="{8D1A404C-0686-1267-768A-B622A5433016}"/>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31</a:t>
            </a:fld>
            <a:endParaRPr lang="en-US"/>
          </a:p>
        </p:txBody>
      </p:sp>
      <p:sp>
        <p:nvSpPr>
          <p:cNvPr id="10" name="Content Placeholder 9">
            <a:extLst>
              <a:ext uri="{FF2B5EF4-FFF2-40B4-BE49-F238E27FC236}">
                <a16:creationId xmlns:a16="http://schemas.microsoft.com/office/drawing/2014/main" id="{EC4090DC-D2A2-614F-06A1-85F8B17CC90D}"/>
              </a:ext>
            </a:extLst>
          </p:cNvPr>
          <p:cNvSpPr>
            <a:spLocks noGrp="1"/>
          </p:cNvSpPr>
          <p:nvPr>
            <p:ph idx="1"/>
          </p:nvPr>
        </p:nvSpPr>
        <p:spPr>
          <a:xfrm>
            <a:off x="589769" y="1582209"/>
            <a:ext cx="10924051" cy="3654512"/>
          </a:xfrm>
        </p:spPr>
        <p:txBody>
          <a:bodyPr>
            <a:normAutofit lnSpcReduction="10000"/>
          </a:bodyPr>
          <a:lstStyle/>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rPr>
              <a:t>3 unit course, semester college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3 units * 18 hours =54 standardized total hours</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54 total hours x 30 students = 1620 / 525 = 3.09 FTES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rPr>
              <a:t>3 unit lecture course with 1 unit of lab, semester college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3 units * 18 hours =54 standardized total hours (lecture)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1 unit * 54 hours =54 standardized total hours (lab)</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54 + 54 = 108 standardized total hours x 30 students = 3240 / 525 = 6.17 FTES</a:t>
            </a:r>
          </a:p>
          <a:p>
            <a:endParaRPr lang="en-US" dirty="0"/>
          </a:p>
        </p:txBody>
      </p:sp>
    </p:spTree>
    <p:extLst>
      <p:ext uri="{BB962C8B-B14F-4D97-AF65-F5344CB8AC3E}">
        <p14:creationId xmlns:p14="http://schemas.microsoft.com/office/powerpoint/2010/main" val="1980666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8182-0A88-4DBE-EA16-377CDCEDF839}"/>
              </a:ext>
            </a:extLst>
          </p:cNvPr>
          <p:cNvSpPr>
            <a:spLocks noGrp="1"/>
          </p:cNvSpPr>
          <p:nvPr>
            <p:ph type="title"/>
          </p:nvPr>
        </p:nvSpPr>
        <p:spPr>
          <a:xfrm>
            <a:off x="838200" y="365125"/>
            <a:ext cx="11353800" cy="1325563"/>
          </a:xfrm>
        </p:spPr>
        <p:txBody>
          <a:bodyPr>
            <a:normAutofit/>
          </a:bodyPr>
          <a:lstStyle/>
          <a:p>
            <a:r>
              <a:rPr lang="en-US" b="1" dirty="0"/>
              <a:t>Summary of Regulatory Changes: BOG First Reading</a:t>
            </a:r>
          </a:p>
        </p:txBody>
      </p:sp>
      <p:sp>
        <p:nvSpPr>
          <p:cNvPr id="3" name="Content Placeholder 2">
            <a:extLst>
              <a:ext uri="{FF2B5EF4-FFF2-40B4-BE49-F238E27FC236}">
                <a16:creationId xmlns:a16="http://schemas.microsoft.com/office/drawing/2014/main" id="{87A3F43B-0C2E-6A85-EA1B-59057931AE59}"/>
              </a:ext>
            </a:extLst>
          </p:cNvPr>
          <p:cNvSpPr>
            <a:spLocks noGrp="1"/>
          </p:cNvSpPr>
          <p:nvPr>
            <p:ph idx="1"/>
          </p:nvPr>
        </p:nvSpPr>
        <p:spPr>
          <a:xfrm>
            <a:off x="838200" y="1690688"/>
            <a:ext cx="10515600" cy="4005919"/>
          </a:xfrm>
        </p:spPr>
        <p:txBody>
          <a:bodyPr>
            <a:normAutofit fontScale="85000" lnSpcReduction="20000"/>
          </a:bodyPr>
          <a:lstStyle/>
          <a:p>
            <a:pPr>
              <a:spcBef>
                <a:spcPts val="0"/>
              </a:spcBef>
              <a:spcAft>
                <a:spcPts val="1200"/>
              </a:spcAft>
            </a:pPr>
            <a:r>
              <a:rPr lang="en-US" sz="3400" dirty="0"/>
              <a:t>Eliminate Daily, Weekly, and Alternative for Credit attendance accounting methodologies</a:t>
            </a:r>
          </a:p>
          <a:p>
            <a:pPr lvl="1">
              <a:spcBef>
                <a:spcPts val="0"/>
              </a:spcBef>
              <a:spcAft>
                <a:spcPts val="1200"/>
              </a:spcAft>
            </a:pPr>
            <a:r>
              <a:rPr lang="en-US" sz="3400" dirty="0"/>
              <a:t>Proposed related Title 5 sections would become inoperative by June 30, 2025</a:t>
            </a:r>
          </a:p>
          <a:p>
            <a:pPr>
              <a:spcBef>
                <a:spcPts val="0"/>
              </a:spcBef>
              <a:spcAft>
                <a:spcPts val="1200"/>
              </a:spcAft>
            </a:pPr>
            <a:r>
              <a:rPr lang="en-US" sz="3400" dirty="0"/>
              <a:t>Standardize hours per unit of lecture</a:t>
            </a:r>
          </a:p>
          <a:p>
            <a:pPr>
              <a:spcBef>
                <a:spcPts val="0"/>
              </a:spcBef>
              <a:spcAft>
                <a:spcPts val="1200"/>
              </a:spcAft>
            </a:pPr>
            <a:r>
              <a:rPr lang="en-US" sz="3400" dirty="0"/>
              <a:t>Standardize hours per unit of lab</a:t>
            </a:r>
          </a:p>
          <a:p>
            <a:pPr>
              <a:spcBef>
                <a:spcPts val="0"/>
              </a:spcBef>
              <a:spcAft>
                <a:spcPts val="1200"/>
              </a:spcAft>
            </a:pPr>
            <a:r>
              <a:rPr lang="en-US" sz="3400" dirty="0"/>
              <a:t>Align definition to Title 5, § 55002.5 and the Program and Course Approval Handbook</a:t>
            </a:r>
          </a:p>
          <a:p>
            <a:pPr>
              <a:spcBef>
                <a:spcPts val="0"/>
              </a:spcBef>
              <a:spcAft>
                <a:spcPts val="1200"/>
              </a:spcAft>
            </a:pPr>
            <a:r>
              <a:rPr lang="en-US" sz="3400" dirty="0"/>
              <a:t>Removal of financial penalties for shorter-length courses and more innovative scheduling.</a:t>
            </a:r>
          </a:p>
        </p:txBody>
      </p:sp>
      <p:sp>
        <p:nvSpPr>
          <p:cNvPr id="4" name="Slide Number Placeholder 3">
            <a:extLst>
              <a:ext uri="{FF2B5EF4-FFF2-40B4-BE49-F238E27FC236}">
                <a16:creationId xmlns:a16="http://schemas.microsoft.com/office/drawing/2014/main" id="{3E71F3D8-9CF0-BBBD-C418-2FAE3641CD47}"/>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32</a:t>
            </a:fld>
            <a:endParaRPr lang="en-US"/>
          </a:p>
        </p:txBody>
      </p:sp>
    </p:spTree>
    <p:extLst>
      <p:ext uri="{BB962C8B-B14F-4D97-AF65-F5344CB8AC3E}">
        <p14:creationId xmlns:p14="http://schemas.microsoft.com/office/powerpoint/2010/main" val="36583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8182-0A88-4DBE-EA16-377CDCEDF839}"/>
              </a:ext>
            </a:extLst>
          </p:cNvPr>
          <p:cNvSpPr>
            <a:spLocks noGrp="1"/>
          </p:cNvSpPr>
          <p:nvPr>
            <p:ph type="title"/>
          </p:nvPr>
        </p:nvSpPr>
        <p:spPr>
          <a:xfrm>
            <a:off x="838200" y="365125"/>
            <a:ext cx="11353800" cy="1325563"/>
          </a:xfrm>
        </p:spPr>
        <p:txBody>
          <a:bodyPr>
            <a:normAutofit/>
          </a:bodyPr>
          <a:lstStyle/>
          <a:p>
            <a:r>
              <a:rPr lang="en-US" b="1" dirty="0"/>
              <a:t>Updates to Proposed Regulatory Changes: BOG Second Reading</a:t>
            </a:r>
          </a:p>
        </p:txBody>
      </p:sp>
      <p:sp>
        <p:nvSpPr>
          <p:cNvPr id="3" name="Content Placeholder 2">
            <a:extLst>
              <a:ext uri="{FF2B5EF4-FFF2-40B4-BE49-F238E27FC236}">
                <a16:creationId xmlns:a16="http://schemas.microsoft.com/office/drawing/2014/main" id="{87A3F43B-0C2E-6A85-EA1B-59057931AE59}"/>
              </a:ext>
            </a:extLst>
          </p:cNvPr>
          <p:cNvSpPr>
            <a:spLocks noGrp="1"/>
          </p:cNvSpPr>
          <p:nvPr>
            <p:ph idx="1"/>
          </p:nvPr>
        </p:nvSpPr>
        <p:spPr>
          <a:xfrm>
            <a:off x="838200" y="1690688"/>
            <a:ext cx="10515600" cy="4005919"/>
          </a:xfrm>
        </p:spPr>
        <p:txBody>
          <a:bodyPr>
            <a:normAutofit fontScale="92500" lnSpcReduction="20000"/>
          </a:bodyPr>
          <a:lstStyle/>
          <a:p>
            <a:pPr>
              <a:spcBef>
                <a:spcPts val="0"/>
              </a:spcBef>
              <a:spcAft>
                <a:spcPts val="1200"/>
              </a:spcAft>
            </a:pPr>
            <a:r>
              <a:rPr lang="en-US" sz="3400" dirty="0"/>
              <a:t>The proposed regulatory changes taken to the Board in January included one optional year (2024-25) and required all districts to implement the new attendance accounting method starting in 2025-26.</a:t>
            </a:r>
          </a:p>
          <a:p>
            <a:pPr>
              <a:spcBef>
                <a:spcPts val="0"/>
              </a:spcBef>
              <a:spcAft>
                <a:spcPts val="1200"/>
              </a:spcAft>
            </a:pPr>
            <a:r>
              <a:rPr lang="en-US" sz="3400" dirty="0"/>
              <a:t>In response to comments received, we have added one more optional year. Districts would have the option of using the existing attendance accounting methods in 2024-25 </a:t>
            </a:r>
            <a:r>
              <a:rPr lang="en-US" sz="3400" b="1" u="sng" dirty="0"/>
              <a:t>and</a:t>
            </a:r>
            <a:r>
              <a:rPr lang="en-US" sz="3400" dirty="0"/>
              <a:t> 2025-26. New method must be fully implemented beginning in 2026-27.</a:t>
            </a:r>
          </a:p>
          <a:p>
            <a:pPr>
              <a:spcBef>
                <a:spcPts val="0"/>
              </a:spcBef>
              <a:spcAft>
                <a:spcPts val="1200"/>
              </a:spcAft>
            </a:pPr>
            <a:r>
              <a:rPr lang="en-US" sz="3400" dirty="0"/>
              <a:t>Full Transition must happen in a single year</a:t>
            </a:r>
          </a:p>
        </p:txBody>
      </p:sp>
      <p:sp>
        <p:nvSpPr>
          <p:cNvPr id="4" name="Slide Number Placeholder 3">
            <a:extLst>
              <a:ext uri="{FF2B5EF4-FFF2-40B4-BE49-F238E27FC236}">
                <a16:creationId xmlns:a16="http://schemas.microsoft.com/office/drawing/2014/main" id="{3E71F3D8-9CF0-BBBD-C418-2FAE3641CD47}"/>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33</a:t>
            </a:fld>
            <a:endParaRPr lang="en-US"/>
          </a:p>
        </p:txBody>
      </p:sp>
    </p:spTree>
    <p:extLst>
      <p:ext uri="{BB962C8B-B14F-4D97-AF65-F5344CB8AC3E}">
        <p14:creationId xmlns:p14="http://schemas.microsoft.com/office/powerpoint/2010/main" val="4012486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CCFS-320 Reminders</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505225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02907"/>
            <a:ext cx="10515600" cy="1325563"/>
          </a:xfrm>
        </p:spPr>
        <p:txBody>
          <a:bodyPr/>
          <a:lstStyle/>
          <a:p>
            <a:r>
              <a:rPr lang="en-US" b="1" dirty="0"/>
              <a:t>CCFS-320 User Access</a:t>
            </a:r>
          </a:p>
        </p:txBody>
      </p:sp>
      <p:sp>
        <p:nvSpPr>
          <p:cNvPr id="3" name="Content Placeholder 2"/>
          <p:cNvSpPr>
            <a:spLocks noGrp="1"/>
          </p:cNvSpPr>
          <p:nvPr>
            <p:ph idx="1"/>
          </p:nvPr>
        </p:nvSpPr>
        <p:spPr>
          <a:xfrm>
            <a:off x="557136" y="1364343"/>
            <a:ext cx="11141378" cy="4627968"/>
          </a:xfrm>
        </p:spPr>
        <p:txBody>
          <a:bodyPr>
            <a:noAutofit/>
          </a:bodyPr>
          <a:lstStyle/>
          <a:p>
            <a:pPr>
              <a:lnSpc>
                <a:spcPct val="100000"/>
              </a:lnSpc>
            </a:pPr>
            <a:r>
              <a:rPr lang="en-US" sz="2300" dirty="0">
                <a:effectLst/>
                <a:latin typeface="+mn-lt"/>
                <a:ea typeface="Calibri" panose="020F0502020204030204" pitchFamily="34" charset="0"/>
              </a:rPr>
              <a:t>Starting with 2023-24 P2, the CCFS-320 web application will undergo authentication changes to improve the application's security.</a:t>
            </a:r>
          </a:p>
          <a:p>
            <a:pPr>
              <a:lnSpc>
                <a:spcPct val="100000"/>
              </a:lnSpc>
            </a:pPr>
            <a:r>
              <a:rPr lang="en-US" sz="2300" dirty="0">
                <a:latin typeface="+mn-lt"/>
                <a:ea typeface="Calibri" panose="020F0502020204030204" pitchFamily="34" charset="0"/>
              </a:rPr>
              <a:t>A</a:t>
            </a:r>
            <a:r>
              <a:rPr lang="en-US" sz="2300" dirty="0">
                <a:effectLst/>
                <a:latin typeface="+mn-lt"/>
                <a:ea typeface="Calibri" panose="020F0502020204030204" pitchFamily="34" charset="0"/>
              </a:rPr>
              <a:t>ll users will now log in to the application using their Microsoft 365 accounts</a:t>
            </a:r>
          </a:p>
          <a:p>
            <a:pPr>
              <a:lnSpc>
                <a:spcPct val="100000"/>
              </a:lnSpc>
            </a:pPr>
            <a:r>
              <a:rPr lang="en-US" sz="2300" dirty="0">
                <a:effectLst/>
                <a:latin typeface="+mn-lt"/>
                <a:ea typeface="Calibri" panose="020F0502020204030204" pitchFamily="34" charset="0"/>
              </a:rPr>
              <a:t>Our office has requested that all districts provide a list of anyone who should have access to the CCFS-320 web application. List should include: Name, email address, and appropriate role: District Administrator, District view, College Administrator, or College view. If your district is associated with multiple colleges, then please also note which college(s). </a:t>
            </a:r>
          </a:p>
          <a:p>
            <a:pPr>
              <a:lnSpc>
                <a:spcPct val="100000"/>
              </a:lnSpc>
            </a:pPr>
            <a:r>
              <a:rPr lang="en-US" sz="2300" dirty="0">
                <a:latin typeface="+mn-lt"/>
              </a:rPr>
              <a:t>The list should have been sent to </a:t>
            </a:r>
            <a:r>
              <a:rPr lang="en-US" sz="2300" u="sng" dirty="0">
                <a:solidFill>
                  <a:srgbClr val="0000FF"/>
                </a:solidFill>
                <a:effectLst/>
                <a:latin typeface="+mn-lt"/>
                <a:ea typeface="Calibri" panose="020F0502020204030204" pitchFamily="34" charset="0"/>
                <a:hlinkClick r:id="rId3"/>
              </a:rPr>
              <a:t>ccfs320admin@cccco.edu</a:t>
            </a:r>
            <a:r>
              <a:rPr lang="en-US" sz="2300" dirty="0">
                <a:solidFill>
                  <a:srgbClr val="000000"/>
                </a:solidFill>
                <a:effectLst/>
                <a:latin typeface="+mn-lt"/>
                <a:ea typeface="Calibri" panose="020F0502020204030204" pitchFamily="34" charset="0"/>
              </a:rPr>
              <a:t> </a:t>
            </a:r>
            <a:r>
              <a:rPr lang="en-US" sz="2300" dirty="0">
                <a:latin typeface="+mn-lt"/>
              </a:rPr>
              <a:t>by February 23, 2024. </a:t>
            </a:r>
          </a:p>
          <a:p>
            <a:pPr>
              <a:lnSpc>
                <a:spcPct val="100000"/>
              </a:lnSpc>
            </a:pPr>
            <a:r>
              <a:rPr lang="en-US" sz="2300" dirty="0">
                <a:latin typeface="+mn-lt"/>
                <a:ea typeface="Calibri" panose="020F0502020204030204" pitchFamily="34" charset="0"/>
              </a:rPr>
              <a:t>Districts </a:t>
            </a:r>
            <a:r>
              <a:rPr lang="en-US" sz="2300" dirty="0">
                <a:effectLst/>
                <a:latin typeface="+mn-lt"/>
                <a:ea typeface="Calibri" panose="020F0502020204030204" pitchFamily="34" charset="0"/>
              </a:rPr>
              <a:t>will still be able to request additional CCFS-320 users after the application rolls over to the updated CCFS-320.</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35</a:t>
            </a:fld>
            <a:endParaRPr lang="en-US" dirty="0"/>
          </a:p>
        </p:txBody>
      </p:sp>
    </p:spTree>
    <p:extLst>
      <p:ext uri="{BB962C8B-B14F-4D97-AF65-F5344CB8AC3E}">
        <p14:creationId xmlns:p14="http://schemas.microsoft.com/office/powerpoint/2010/main" val="3003099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36" y="202907"/>
            <a:ext cx="10515600" cy="1325563"/>
          </a:xfrm>
        </p:spPr>
        <p:txBody>
          <a:bodyPr/>
          <a:lstStyle/>
          <a:p>
            <a:r>
              <a:rPr lang="en-US" b="1" dirty="0"/>
              <a:t>CCFS-320 Report Reminders</a:t>
            </a:r>
          </a:p>
        </p:txBody>
      </p:sp>
      <p:sp>
        <p:nvSpPr>
          <p:cNvPr id="3" name="Content Placeholder 2"/>
          <p:cNvSpPr>
            <a:spLocks noGrp="1"/>
          </p:cNvSpPr>
          <p:nvPr>
            <p:ph idx="1"/>
          </p:nvPr>
        </p:nvSpPr>
        <p:spPr>
          <a:xfrm>
            <a:off x="557136" y="1364343"/>
            <a:ext cx="11141378" cy="4627968"/>
          </a:xfrm>
        </p:spPr>
        <p:txBody>
          <a:bodyPr>
            <a:noAutofit/>
          </a:bodyPr>
          <a:lstStyle/>
          <a:p>
            <a:pPr>
              <a:lnSpc>
                <a:spcPct val="100000"/>
              </a:lnSpc>
            </a:pPr>
            <a:r>
              <a:rPr lang="en-US" sz="2600" dirty="0"/>
              <a:t>The information under District Forms, Part IX should be reported at each reporting period and should be an estimate for the year (</a:t>
            </a:r>
            <a:r>
              <a:rPr lang="en-US" sz="2600" dirty="0" err="1"/>
              <a:t>annualizers</a:t>
            </a:r>
            <a:r>
              <a:rPr lang="en-US" sz="2600" dirty="0"/>
              <a:t> do not apply to this section)</a:t>
            </a:r>
          </a:p>
          <a:p>
            <a:pPr>
              <a:lnSpc>
                <a:spcPct val="100000"/>
              </a:lnSpc>
            </a:pPr>
            <a:r>
              <a:rPr lang="en-US" sz="2600" dirty="0"/>
              <a:t>Special Admit FTES should include all special admit students (CCAP, </a:t>
            </a:r>
            <a:r>
              <a:rPr lang="en-US" sz="2600" dirty="0" err="1"/>
              <a:t>nonCCAP</a:t>
            </a:r>
            <a:r>
              <a:rPr lang="en-US" sz="2600" dirty="0"/>
              <a:t>, middle college high school, </a:t>
            </a:r>
            <a:r>
              <a:rPr lang="en-US" sz="2600" dirty="0" err="1"/>
              <a:t>etc</a:t>
            </a:r>
            <a:r>
              <a:rPr lang="en-US" sz="2600" dirty="0"/>
              <a:t>) broken out into credit and noncredit</a:t>
            </a:r>
          </a:p>
          <a:p>
            <a:pPr>
              <a:lnSpc>
                <a:spcPct val="100000"/>
              </a:lnSpc>
            </a:pPr>
            <a:r>
              <a:rPr lang="en-US" sz="2600" dirty="0"/>
              <a:t>Inmates in correctional facilities FTES needs to be broken out into credit and noncredit</a:t>
            </a:r>
          </a:p>
          <a:p>
            <a:pPr>
              <a:lnSpc>
                <a:spcPct val="100000"/>
              </a:lnSpc>
            </a:pPr>
            <a:r>
              <a:rPr lang="en-US" sz="2600" dirty="0"/>
              <a:t>Apprenticeship FTES must be broken out into credit and noncredit</a:t>
            </a:r>
          </a:p>
          <a:p>
            <a:pPr>
              <a:lnSpc>
                <a:spcPct val="100000"/>
              </a:lnSpc>
            </a:pPr>
            <a:r>
              <a:rPr lang="en-US" sz="2600" dirty="0"/>
              <a:t>Total Noncredit FTES (reported in Part IV and Part VII)should be greater than the number of CDCP FTES reported in the CDCP section.</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36</a:t>
            </a:fld>
            <a:endParaRPr lang="en-US" dirty="0"/>
          </a:p>
        </p:txBody>
      </p:sp>
    </p:spTree>
    <p:extLst>
      <p:ext uri="{BB962C8B-B14F-4D97-AF65-F5344CB8AC3E}">
        <p14:creationId xmlns:p14="http://schemas.microsoft.com/office/powerpoint/2010/main" val="3693859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56807"/>
            <a:ext cx="3429000" cy="3982056"/>
          </a:xfrm>
        </p:spPr>
        <p:txBody>
          <a:bodyPr>
            <a:normAutofit/>
          </a:bodyPr>
          <a:lstStyle/>
          <a:p>
            <a:endParaRPr lang="en-US" dirty="0"/>
          </a:p>
        </p:txBody>
      </p:sp>
      <p:sp>
        <p:nvSpPr>
          <p:cNvPr id="3" name="Content Placeholder 2"/>
          <p:cNvSpPr>
            <a:spLocks noGrp="1"/>
          </p:cNvSpPr>
          <p:nvPr>
            <p:ph idx="1"/>
          </p:nvPr>
        </p:nvSpPr>
        <p:spPr>
          <a:xfrm>
            <a:off x="3031956" y="3016751"/>
            <a:ext cx="7840579" cy="3654512"/>
          </a:xfrm>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37</a:t>
            </a:fld>
            <a:endParaRPr lang="en-US" dirty="0"/>
          </a:p>
        </p:txBody>
      </p:sp>
      <p:pic>
        <p:nvPicPr>
          <p:cNvPr id="7" name="Picture 6">
            <a:extLst>
              <a:ext uri="{FF2B5EF4-FFF2-40B4-BE49-F238E27FC236}">
                <a16:creationId xmlns:a16="http://schemas.microsoft.com/office/drawing/2014/main" id="{5AA2A60E-AC73-5698-8100-6202F4F970FB}"/>
              </a:ext>
            </a:extLst>
          </p:cNvPr>
          <p:cNvPicPr>
            <a:picLocks noChangeAspect="1"/>
          </p:cNvPicPr>
          <p:nvPr/>
        </p:nvPicPr>
        <p:blipFill>
          <a:blip r:embed="rId3"/>
          <a:stretch>
            <a:fillRect/>
          </a:stretch>
        </p:blipFill>
        <p:spPr>
          <a:xfrm>
            <a:off x="838200" y="375629"/>
            <a:ext cx="11010818" cy="6244405"/>
          </a:xfrm>
          <a:prstGeom prst="rect">
            <a:avLst/>
          </a:prstGeom>
        </p:spPr>
      </p:pic>
    </p:spTree>
    <p:extLst>
      <p:ext uri="{BB962C8B-B14F-4D97-AF65-F5344CB8AC3E}">
        <p14:creationId xmlns:p14="http://schemas.microsoft.com/office/powerpoint/2010/main" val="325905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and Ways to Stay Informed</a:t>
            </a:r>
          </a:p>
        </p:txBody>
      </p:sp>
      <p:sp>
        <p:nvSpPr>
          <p:cNvPr id="3" name="Content Placeholder 2"/>
          <p:cNvSpPr>
            <a:spLocks noGrp="1"/>
          </p:cNvSpPr>
          <p:nvPr>
            <p:ph idx="1"/>
          </p:nvPr>
        </p:nvSpPr>
        <p:spPr>
          <a:xfrm>
            <a:off x="954158" y="1690687"/>
            <a:ext cx="10744356" cy="4301623"/>
          </a:xfrm>
        </p:spPr>
        <p:txBody>
          <a:bodyPr>
            <a:noAutofit/>
          </a:bodyPr>
          <a:lstStyle/>
          <a:p>
            <a:pPr>
              <a:lnSpc>
                <a:spcPct val="100000"/>
              </a:lnSpc>
            </a:pPr>
            <a:r>
              <a:rPr lang="en-US" sz="3600" dirty="0"/>
              <a:t>Residency Overview </a:t>
            </a:r>
            <a:r>
              <a:rPr lang="en-US" sz="3600" dirty="0">
                <a:hlinkClick r:id="rId3"/>
              </a:rPr>
              <a:t>Document</a:t>
            </a:r>
            <a:endParaRPr lang="en-US" sz="3600" dirty="0"/>
          </a:p>
          <a:p>
            <a:pPr>
              <a:lnSpc>
                <a:spcPct val="100000"/>
              </a:lnSpc>
            </a:pPr>
            <a:r>
              <a:rPr lang="en-US" sz="3600" dirty="0"/>
              <a:t>Student Attendance Accounting </a:t>
            </a:r>
            <a:r>
              <a:rPr lang="en-US" sz="3600" dirty="0">
                <a:hlinkClick r:id="rId4"/>
              </a:rPr>
              <a:t>Manual</a:t>
            </a:r>
            <a:endParaRPr lang="en-US" sz="3600" dirty="0"/>
          </a:p>
          <a:p>
            <a:pPr>
              <a:lnSpc>
                <a:spcPct val="100000"/>
              </a:lnSpc>
            </a:pPr>
            <a:r>
              <a:rPr lang="en-US" sz="3600" dirty="0"/>
              <a:t>Chancellor’s Office Monthly </a:t>
            </a:r>
            <a:r>
              <a:rPr lang="en-US" sz="3600" dirty="0">
                <a:hlinkClick r:id="rId5"/>
              </a:rPr>
              <a:t>Fiscal &amp; Policy Webinars</a:t>
            </a:r>
            <a:endParaRPr lang="en-US" sz="3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38</a:t>
            </a:fld>
            <a:endParaRPr lang="en-US" dirty="0"/>
          </a:p>
        </p:txBody>
      </p:sp>
    </p:spTree>
    <p:extLst>
      <p:ext uri="{BB962C8B-B14F-4D97-AF65-F5344CB8AC3E}">
        <p14:creationId xmlns:p14="http://schemas.microsoft.com/office/powerpoint/2010/main" val="281842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Residency Quiz</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3978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25111" y="456640"/>
            <a:ext cx="6877610" cy="762000"/>
          </a:xfrm>
        </p:spPr>
        <p:txBody>
          <a:bodyPr>
            <a:normAutofit fontScale="90000"/>
          </a:bodyPr>
          <a:lstStyle/>
          <a:p>
            <a:pPr algn="ctr">
              <a:defRPr/>
            </a:pPr>
            <a:r>
              <a:rPr lang="en-US" altLang="en-US" b="1" dirty="0"/>
              <a:t>Basic Residency Definitions</a:t>
            </a:r>
          </a:p>
        </p:txBody>
      </p:sp>
      <p:sp>
        <p:nvSpPr>
          <p:cNvPr id="78851" name="Rectangle 3"/>
          <p:cNvSpPr>
            <a:spLocks noGrp="1" noChangeArrowheads="1"/>
          </p:cNvSpPr>
          <p:nvPr>
            <p:ph idx="1"/>
          </p:nvPr>
        </p:nvSpPr>
        <p:spPr>
          <a:xfrm>
            <a:off x="1058779" y="1218641"/>
            <a:ext cx="10010274" cy="4724960"/>
          </a:xfrm>
        </p:spPr>
        <p:txBody>
          <a:bodyPr>
            <a:noAutofit/>
          </a:bodyPr>
          <a:lstStyle/>
          <a:p>
            <a:pPr marL="0" indent="0">
              <a:buClr>
                <a:srgbClr val="1D0FD1"/>
              </a:buClr>
              <a:buNone/>
              <a:defRPr/>
            </a:pPr>
            <a:r>
              <a:rPr lang="en-US" altLang="en-US" sz="2400" b="1" dirty="0">
                <a:solidFill>
                  <a:schemeClr val="tx2"/>
                </a:solidFill>
              </a:rPr>
              <a:t>Residence:</a:t>
            </a:r>
          </a:p>
          <a:p>
            <a:pPr marL="0" indent="0">
              <a:buClr>
                <a:srgbClr val="1D0FD1"/>
              </a:buClr>
              <a:buNone/>
              <a:defRPr/>
            </a:pPr>
            <a:r>
              <a:rPr lang="en-US" altLang="en-US" sz="2400" dirty="0">
                <a:solidFill>
                  <a:schemeClr val="tx2"/>
                </a:solidFill>
              </a:rPr>
              <a:t>To establish or change a residence, a person capable of establishing residence must couple his or her physical presence with objective evidence that the physical presence is with intent to make California the home for other than a temporary purpose.  EC §68062(d); Note: Physical presence alone is insufficient; intent alone is insufficient</a:t>
            </a:r>
          </a:p>
          <a:p>
            <a:pPr marL="0" indent="0">
              <a:buClr>
                <a:srgbClr val="1D0FD1"/>
              </a:buClr>
              <a:buNone/>
              <a:defRPr/>
            </a:pPr>
            <a:r>
              <a:rPr lang="en-US" altLang="en-US" sz="2400" b="1" dirty="0">
                <a:solidFill>
                  <a:schemeClr val="tx2"/>
                </a:solidFill>
              </a:rPr>
              <a:t>Residence Determination Date:</a:t>
            </a:r>
          </a:p>
          <a:p>
            <a:pPr marL="0" indent="0">
              <a:buClr>
                <a:srgbClr val="1D0FD1"/>
              </a:buClr>
              <a:buNone/>
              <a:defRPr/>
            </a:pPr>
            <a:r>
              <a:rPr lang="en-US" altLang="en-US" sz="2400" dirty="0">
                <a:solidFill>
                  <a:schemeClr val="tx2"/>
                </a:solidFill>
              </a:rPr>
              <a:t>Residence determination date is the day immediately preceding the opening day of instruction of the quarter, semester, or other session as set by the district governing board, during which the student proposes to attend a college.  Enrollments in late starting classes within a term are subject to this uniform residence determination date.</a:t>
            </a:r>
          </a:p>
        </p:txBody>
      </p:sp>
    </p:spTree>
    <p:extLst>
      <p:ext uri="{BB962C8B-B14F-4D97-AF65-F5344CB8AC3E}">
        <p14:creationId xmlns:p14="http://schemas.microsoft.com/office/powerpoint/2010/main" val="50032326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True or False: Minors derive residence from their parents</a:t>
            </a:r>
          </a:p>
        </p:txBody>
      </p:sp>
      <p:sp>
        <p:nvSpPr>
          <p:cNvPr id="3" name="Content Placeholder 2"/>
          <p:cNvSpPr>
            <a:spLocks noGrp="1"/>
          </p:cNvSpPr>
          <p:nvPr>
            <p:ph idx="1"/>
          </p:nvPr>
        </p:nvSpPr>
        <p:spPr>
          <a:xfrm>
            <a:off x="838200" y="1690687"/>
            <a:ext cx="10860314" cy="4301623"/>
          </a:xfrm>
        </p:spPr>
        <p:txBody>
          <a:bodyPr>
            <a:noAutofit/>
          </a:bodyPr>
          <a:lstStyle/>
          <a:p>
            <a:pPr>
              <a:lnSpc>
                <a:spcPct val="100000"/>
              </a:lnSpc>
            </a:pPr>
            <a:r>
              <a:rPr lang="en-US" sz="2600" b="1" dirty="0"/>
              <a:t>True</a:t>
            </a:r>
            <a:r>
              <a:rPr lang="en-US" sz="2600" dirty="0"/>
              <a:t>. In addition, if their parents do not live together, minors derive residence from the parent with whom they reside. If they reside with neither parent, they derive residence from the parent with whom they most recently resided. See: Education Code § 68062(f).</a:t>
            </a:r>
          </a:p>
          <a:p>
            <a:pPr>
              <a:lnSpc>
                <a:spcPct val="100000"/>
              </a:lnSpc>
            </a:pPr>
            <a:r>
              <a:rPr lang="en-US" sz="2600" dirty="0"/>
              <a:t>Also keep in mind: If a minor moves to California to live with a parent, they do not need to wait a year, immediately derive from the parent in California. (ECS 68076)</a:t>
            </a:r>
          </a:p>
          <a:p>
            <a:pPr>
              <a:lnSpc>
                <a:spcPct val="100000"/>
              </a:lnSpc>
            </a:pPr>
            <a:r>
              <a:rPr lang="en-US" sz="2600" dirty="0"/>
              <a:t>Student who remains in state after parent moves elsewhere may maintain California residence until he or she can establish as long as the students is continuously enrolled (ECS 68070)</a:t>
            </a: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40</a:t>
            </a:fld>
            <a:endParaRPr lang="en-US" dirty="0"/>
          </a:p>
        </p:txBody>
      </p:sp>
    </p:spTree>
    <p:extLst>
      <p:ext uri="{BB962C8B-B14F-4D97-AF65-F5344CB8AC3E}">
        <p14:creationId xmlns:p14="http://schemas.microsoft.com/office/powerpoint/2010/main" val="8896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True or False: Students may derive residency from their spouse</a:t>
            </a:r>
          </a:p>
        </p:txBody>
      </p:sp>
      <p:sp>
        <p:nvSpPr>
          <p:cNvPr id="3" name="Content Placeholder 2"/>
          <p:cNvSpPr>
            <a:spLocks noGrp="1"/>
          </p:cNvSpPr>
          <p:nvPr>
            <p:ph idx="1"/>
          </p:nvPr>
        </p:nvSpPr>
        <p:spPr>
          <a:xfrm>
            <a:off x="899160" y="1920240"/>
            <a:ext cx="10799354" cy="4072070"/>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While this is generally false, </a:t>
            </a:r>
            <a:r>
              <a:rPr lang="en-US" i="1"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Education Code § 68074</a:t>
            </a:r>
            <a:r>
              <a:rPr lang="en-US"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 grants an exemption to residence classification for dependents, including spouses, of members of the military on active duty stationed in California.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41</a:t>
            </a:fld>
            <a:endParaRPr lang="en-US" dirty="0"/>
          </a:p>
        </p:txBody>
      </p:sp>
    </p:spTree>
    <p:extLst>
      <p:ext uri="{BB962C8B-B14F-4D97-AF65-F5344CB8AC3E}">
        <p14:creationId xmlns:p14="http://schemas.microsoft.com/office/powerpoint/2010/main" val="13689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15620"/>
          </a:xfrm>
        </p:spPr>
        <p:txBody>
          <a:bodyPr>
            <a:noAutofit/>
          </a:bodyPr>
          <a:lstStyle/>
          <a:p>
            <a:pPr>
              <a:lnSpc>
                <a:spcPct val="100000"/>
              </a:lnSpc>
            </a:pPr>
            <a:r>
              <a:rPr lang="en-US" sz="4000" b="1" dirty="0"/>
              <a:t>True or False: All students, including noncredit students must be classified as a resident or nonresident</a:t>
            </a:r>
          </a:p>
        </p:txBody>
      </p:sp>
      <p:sp>
        <p:nvSpPr>
          <p:cNvPr id="3" name="Content Placeholder 2"/>
          <p:cNvSpPr>
            <a:spLocks noGrp="1"/>
          </p:cNvSpPr>
          <p:nvPr>
            <p:ph idx="1"/>
          </p:nvPr>
        </p:nvSpPr>
        <p:spPr>
          <a:xfrm>
            <a:off x="899160" y="2764220"/>
            <a:ext cx="10799354" cy="3228089"/>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100" spc="-15" dirty="0">
                <a:solidFill>
                  <a:srgbClr val="313537"/>
                </a:solidFill>
                <a:effectLst/>
                <a:latin typeface="Lato" panose="020F0502020204030204"/>
                <a:ea typeface="Calibri" panose="020F0502020204030204" pitchFamily="34" charset="0"/>
                <a:cs typeface="Times New Roman" panose="02020603050405020304" pitchFamily="18" charset="0"/>
              </a:rPr>
              <a:t>Students taking only noncredit classes are exempt from residence determination. See: Education Code § 68086, amended by AB 3101 (</a:t>
            </a:r>
            <a:r>
              <a:rPr lang="en-US" kern="100" spc="-15" dirty="0" err="1">
                <a:solidFill>
                  <a:srgbClr val="313537"/>
                </a:solidFill>
                <a:effectLst/>
                <a:latin typeface="Lato" panose="020F0502020204030204"/>
                <a:ea typeface="Calibri" panose="020F0502020204030204" pitchFamily="34" charset="0"/>
                <a:cs typeface="Times New Roman" panose="02020603050405020304" pitchFamily="18" charset="0"/>
              </a:rPr>
              <a:t>Carillo</a:t>
            </a:r>
            <a:r>
              <a:rPr lang="en-US" kern="100" spc="-15" dirty="0">
                <a:solidFill>
                  <a:srgbClr val="313537"/>
                </a:solidFill>
                <a:effectLst/>
                <a:latin typeface="Lato" panose="020F0502020204030204"/>
                <a:ea typeface="Calibri" panose="020F0502020204030204" pitchFamily="34" charset="0"/>
                <a:cs typeface="Times New Roman" panose="02020603050405020304" pitchFamily="18" charset="0"/>
              </a:rPr>
              <a:t>, 2018).</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4400" dirty="0">
              <a:solidFill>
                <a:srgbClr val="002F6D"/>
              </a:solidFill>
              <a:cs typeface="+mj-cs"/>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42</a:t>
            </a:fld>
            <a:endParaRPr lang="en-US" dirty="0"/>
          </a:p>
        </p:txBody>
      </p:sp>
    </p:spTree>
    <p:extLst>
      <p:ext uri="{BB962C8B-B14F-4D97-AF65-F5344CB8AC3E}">
        <p14:creationId xmlns:p14="http://schemas.microsoft.com/office/powerpoint/2010/main" val="2546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2861"/>
          </a:xfrm>
        </p:spPr>
        <p:txBody>
          <a:bodyPr>
            <a:normAutofit fontScale="90000"/>
          </a:bodyPr>
          <a:lstStyle/>
          <a:p>
            <a:pPr marL="0" marR="0">
              <a:lnSpc>
                <a:spcPct val="100000"/>
              </a:lnSpc>
              <a:spcBef>
                <a:spcPts val="0"/>
              </a:spcBef>
              <a:spcAft>
                <a:spcPts val="800"/>
              </a:spcAft>
            </a:pPr>
            <a:r>
              <a:rPr lang="en-US" b="1" dirty="0"/>
              <a:t>True or False: The one-year period necessary to be classified as a resident begins on the day an individual enters California.</a:t>
            </a:r>
          </a:p>
        </p:txBody>
      </p:sp>
      <p:sp>
        <p:nvSpPr>
          <p:cNvPr id="3" name="Content Placeholder 2"/>
          <p:cNvSpPr>
            <a:spLocks noGrp="1"/>
          </p:cNvSpPr>
          <p:nvPr>
            <p:ph idx="1"/>
          </p:nvPr>
        </p:nvSpPr>
        <p:spPr>
          <a:xfrm>
            <a:off x="899160" y="2428240"/>
            <a:ext cx="10799354" cy="3564070"/>
          </a:xfrm>
        </p:spPr>
        <p:txBody>
          <a:bodyPr>
            <a:noAutofit/>
          </a:bodyPr>
          <a:lstStyle/>
          <a:p>
            <a:pPr marL="0" marR="0" indent="0">
              <a:lnSpc>
                <a:spcPct val="107000"/>
              </a:lnSpc>
              <a:spcBef>
                <a:spcPts val="0"/>
              </a:spcBef>
              <a:spcAft>
                <a:spcPts val="800"/>
              </a:spcAft>
              <a:buNone/>
            </a:pPr>
            <a:r>
              <a:rPr lang="en-US" b="1" kern="100" spc="-15" dirty="0">
                <a:solidFill>
                  <a:srgbClr val="313537"/>
                </a:solidFill>
                <a:effectLst/>
                <a:latin typeface="Lato" panose="020F0502020204030204" pitchFamily="34" charset="0"/>
                <a:ea typeface="Calibri" panose="020F0502020204030204" pitchFamily="34" charset="0"/>
                <a:cs typeface="Times New Roman" panose="02020603050405020304" pitchFamily="18" charset="0"/>
              </a:rPr>
              <a:t>False</a:t>
            </a:r>
          </a:p>
          <a:p>
            <a:pPr marL="0" marR="0" indent="0">
              <a:lnSpc>
                <a:spcPct val="107000"/>
              </a:lnSpc>
              <a:spcBef>
                <a:spcPts val="0"/>
              </a:spcBef>
              <a:spcAft>
                <a:spcPts val="800"/>
              </a:spcAft>
              <a:buNone/>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spc="-15" dirty="0">
                <a:solidFill>
                  <a:srgbClr val="313537"/>
                </a:solidFill>
                <a:effectLst/>
                <a:latin typeface="Lato" panose="020F0502020204030204"/>
                <a:ea typeface="Calibri" panose="020F0502020204030204" pitchFamily="34" charset="0"/>
                <a:cs typeface="Times New Roman" panose="02020603050405020304" pitchFamily="18" charset="0"/>
              </a:rPr>
              <a:t>The one-year period necessary to be classified as a resident starts the day a student can demonstrate both physical presence and intent.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spc="-15" dirty="0">
                <a:solidFill>
                  <a:srgbClr val="313537"/>
                </a:solidFill>
                <a:effectLst/>
                <a:latin typeface="Lato" panose="020F0502020204030204"/>
                <a:ea typeface="Calibri" panose="020F0502020204030204" pitchFamily="34" charset="0"/>
                <a:cs typeface="Times New Roman" panose="02020603050405020304" pitchFamily="18" charset="0"/>
              </a:rPr>
              <a:t>Students must couple their physical presence in California with objective evidence that the physical presence is with the intent to make California the home for other than a temporary purpose. See: Education Code § 68062(d) and Title 5 § 54020.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43</a:t>
            </a:fld>
            <a:endParaRPr lang="en-US" dirty="0"/>
          </a:p>
        </p:txBody>
      </p:sp>
    </p:spTree>
    <p:extLst>
      <p:ext uri="{BB962C8B-B14F-4D97-AF65-F5344CB8AC3E}">
        <p14:creationId xmlns:p14="http://schemas.microsoft.com/office/powerpoint/2010/main" val="267199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00000"/>
              </a:lnSpc>
              <a:spcBef>
                <a:spcPts val="0"/>
              </a:spcBef>
              <a:spcAft>
                <a:spcPts val="800"/>
              </a:spcAft>
            </a:pPr>
            <a:r>
              <a:rPr lang="en-US" b="1" dirty="0"/>
              <a:t>True or False: Special part-time students, other than nonimmigrants, are exempt from the nonresident tuition fee.</a:t>
            </a:r>
          </a:p>
        </p:txBody>
      </p:sp>
      <p:sp>
        <p:nvSpPr>
          <p:cNvPr id="3" name="Content Placeholder 2"/>
          <p:cNvSpPr>
            <a:spLocks noGrp="1"/>
          </p:cNvSpPr>
          <p:nvPr>
            <p:ph idx="1"/>
          </p:nvPr>
        </p:nvSpPr>
        <p:spPr>
          <a:xfrm>
            <a:off x="899160" y="2428240"/>
            <a:ext cx="10799354" cy="3564070"/>
          </a:xfrm>
        </p:spPr>
        <p:txBody>
          <a:bodyPr>
            <a:noAutofit/>
          </a:bodyPr>
          <a:lstStyle/>
          <a:p>
            <a:pPr marL="0" marR="0" indent="0">
              <a:lnSpc>
                <a:spcPct val="107000"/>
              </a:lnSpc>
              <a:spcBef>
                <a:spcPts val="0"/>
              </a:spcBef>
              <a:spcAft>
                <a:spcPts val="800"/>
              </a:spcAft>
              <a:buNone/>
            </a:pPr>
            <a:r>
              <a:rPr lang="en-US" b="1" kern="100" spc="-15" dirty="0">
                <a:solidFill>
                  <a:srgbClr val="313537"/>
                </a:solidFill>
                <a:latin typeface="Lato" panose="020F0502020204030204" pitchFamily="34" charset="0"/>
                <a:ea typeface="Calibri" panose="020F0502020204030204" pitchFamily="34" charset="0"/>
                <a:cs typeface="Times New Roman" panose="02020603050405020304" pitchFamily="18" charset="0"/>
              </a:rPr>
              <a:t>True</a:t>
            </a:r>
          </a:p>
          <a:p>
            <a:pPr marL="0" marR="0" indent="0">
              <a:lnSpc>
                <a:spcPct val="107000"/>
              </a:lnSpc>
              <a:spcBef>
                <a:spcPts val="0"/>
              </a:spcBef>
              <a:spcAft>
                <a:spcPts val="800"/>
              </a:spcAft>
              <a:buNone/>
            </a:pPr>
            <a:endParaRPr lang="en-US" sz="1800" kern="100" spc="-15" dirty="0">
              <a:solidFill>
                <a:srgbClr val="313537"/>
              </a:solidFill>
              <a:latin typeface="Lato" panose="020F0502020204030204"/>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spc="-15" dirty="0">
                <a:solidFill>
                  <a:srgbClr val="313537"/>
                </a:solidFill>
                <a:effectLst/>
                <a:latin typeface="Lato" panose="020F0502020204030204"/>
                <a:ea typeface="Calibri" panose="020F0502020204030204" pitchFamily="34" charset="0"/>
                <a:cs typeface="Times New Roman" panose="02020603050405020304" pitchFamily="18" charset="0"/>
              </a:rPr>
              <a:t>AB 2364 (2017) requires districts to exempt all qualifying nonresident special “part-time” students (other than those with a non-immigrant status, such as those present in the United States on a B Visa or an F Visa) from the nonresident tuition fee and expressly allows districts to report their attendance as resident FTES for apportionment purposes. See: Education Code EC § 76140.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44</a:t>
            </a:fld>
            <a:endParaRPr lang="en-US" dirty="0"/>
          </a:p>
        </p:txBody>
      </p:sp>
    </p:spTree>
    <p:extLst>
      <p:ext uri="{BB962C8B-B14F-4D97-AF65-F5344CB8AC3E}">
        <p14:creationId xmlns:p14="http://schemas.microsoft.com/office/powerpoint/2010/main" val="34230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Questions/Comments</a:t>
            </a:r>
          </a:p>
        </p:txBody>
      </p:sp>
      <p:pic>
        <p:nvPicPr>
          <p:cNvPr id="8294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561" y="2293641"/>
            <a:ext cx="4164877" cy="2718393"/>
          </a:xfrm>
        </p:spPr>
      </p:pic>
    </p:spTree>
    <p:extLst>
      <p:ext uri="{BB962C8B-B14F-4D97-AF65-F5344CB8AC3E}">
        <p14:creationId xmlns:p14="http://schemas.microsoft.com/office/powerpoint/2010/main" val="325638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Contact Information</a:t>
            </a:r>
          </a:p>
        </p:txBody>
      </p:sp>
      <p:sp>
        <p:nvSpPr>
          <p:cNvPr id="101379" name="Rectangle 3"/>
          <p:cNvSpPr>
            <a:spLocks noGrp="1" noChangeArrowheads="1"/>
          </p:cNvSpPr>
          <p:nvPr>
            <p:ph idx="1"/>
          </p:nvPr>
        </p:nvSpPr>
        <p:spPr>
          <a:xfrm>
            <a:off x="838200" y="1471448"/>
            <a:ext cx="10515600" cy="4008689"/>
          </a:xfrm>
        </p:spPr>
        <p:txBody>
          <a:bodyPr>
            <a:normAutofit fontScale="92500" lnSpcReduction="10000"/>
          </a:bodyPr>
          <a:lstStyle/>
          <a:p>
            <a:pPr marL="762041" lvl="1" indent="-369814" algn="ctr">
              <a:spcBef>
                <a:spcPct val="0"/>
              </a:spcBef>
              <a:buClr>
                <a:srgbClr val="1D0FD1"/>
              </a:buClr>
              <a:buNone/>
              <a:defRPr/>
            </a:pPr>
            <a:endParaRPr lang="en-US" sz="706" b="1" dirty="0">
              <a:solidFill>
                <a:schemeClr val="tx1">
                  <a:lumMod val="95000"/>
                  <a:lumOff val="5000"/>
                </a:schemeClr>
              </a:solidFill>
              <a:latin typeface="+mj-lt"/>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r>
              <a:rPr lang="en-US" altLang="en-US" sz="3200" b="1" dirty="0">
                <a:solidFill>
                  <a:schemeClr val="accent3">
                    <a:lumMod val="75000"/>
                  </a:schemeClr>
                </a:solidFill>
                <a:latin typeface="+mn-lt"/>
              </a:rPr>
              <a:t>Natalie Wagner</a:t>
            </a:r>
          </a:p>
          <a:p>
            <a:pPr marL="369814" indent="-369814" algn="ctr">
              <a:spcBef>
                <a:spcPct val="0"/>
              </a:spcBef>
              <a:buClr>
                <a:srgbClr val="1D0FD1"/>
              </a:buClr>
              <a:buNone/>
              <a:defRPr/>
            </a:pPr>
            <a:r>
              <a:rPr lang="en-US" altLang="en-US" sz="3200" dirty="0">
                <a:solidFill>
                  <a:schemeClr val="tx2"/>
                </a:solidFill>
                <a:latin typeface="+mn-lt"/>
                <a:hlinkClick r:id="rId3"/>
              </a:rPr>
              <a:t>nwagner@cccco.edu</a:t>
            </a: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r>
              <a:rPr lang="en-US" altLang="en-US" sz="3200" b="1" dirty="0">
                <a:solidFill>
                  <a:schemeClr val="accent3">
                    <a:lumMod val="75000"/>
                  </a:schemeClr>
                </a:solidFill>
                <a:latin typeface="+mn-lt"/>
                <a:ea typeface="+mj-ea"/>
                <a:cs typeface="+mj-cs"/>
              </a:rPr>
              <a:t>Rafael Artiga (CCFS-320)</a:t>
            </a:r>
          </a:p>
          <a:p>
            <a:pPr marL="369814" indent="-369814" algn="ctr">
              <a:spcBef>
                <a:spcPct val="0"/>
              </a:spcBef>
              <a:buClr>
                <a:srgbClr val="1D0FD1"/>
              </a:buClr>
              <a:buNone/>
              <a:defRPr/>
            </a:pPr>
            <a:r>
              <a:rPr lang="en-US" altLang="en-US" sz="3200" dirty="0">
                <a:solidFill>
                  <a:srgbClr val="2D5CB9"/>
                </a:solidFill>
                <a:latin typeface="+mn-lt"/>
                <a:ea typeface="+mj-ea"/>
                <a:cs typeface="+mj-cs"/>
                <a:hlinkClick r:id="rId4"/>
              </a:rPr>
              <a:t>rartiga@cccco.edu</a:t>
            </a: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r>
              <a:rPr lang="en-US" altLang="en-US" sz="3200" b="1" dirty="0">
                <a:solidFill>
                  <a:schemeClr val="accent3">
                    <a:lumMod val="75000"/>
                  </a:schemeClr>
                </a:solidFill>
                <a:latin typeface="+mn-lt"/>
                <a:ea typeface="+mj-ea"/>
                <a:cs typeface="+mj-cs"/>
              </a:rPr>
              <a:t>Lorena Romero (Director, Fiscal Standards and Accountability)</a:t>
            </a:r>
          </a:p>
          <a:p>
            <a:pPr marL="369814" indent="-369814" algn="ctr">
              <a:spcBef>
                <a:spcPct val="0"/>
              </a:spcBef>
              <a:buClr>
                <a:srgbClr val="1D0FD1"/>
              </a:buClr>
              <a:buNone/>
              <a:defRPr/>
            </a:pPr>
            <a:r>
              <a:rPr lang="en-US" altLang="en-US" sz="3200" dirty="0">
                <a:solidFill>
                  <a:srgbClr val="2D5CB9"/>
                </a:solidFill>
                <a:latin typeface="+mn-lt"/>
                <a:ea typeface="+mj-ea"/>
                <a:cs typeface="+mj-cs"/>
                <a:hlinkClick r:id="rId5"/>
              </a:rPr>
              <a:t>lromero@cccco.edu</a:t>
            </a: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p:txBody>
      </p:sp>
    </p:spTree>
    <p:extLst>
      <p:ext uri="{BB962C8B-B14F-4D97-AF65-F5344CB8AC3E}">
        <p14:creationId xmlns:p14="http://schemas.microsoft.com/office/powerpoint/2010/main" val="34667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709331" y="347029"/>
            <a:ext cx="6877610" cy="762000"/>
          </a:xfrm>
        </p:spPr>
        <p:txBody>
          <a:bodyPr>
            <a:normAutofit fontScale="90000"/>
          </a:bodyPr>
          <a:lstStyle/>
          <a:p>
            <a:pPr algn="ctr">
              <a:defRPr/>
            </a:pPr>
            <a:r>
              <a:rPr lang="en-US" altLang="en-US" b="1" dirty="0"/>
              <a:t>Basic Residency Definitions</a:t>
            </a:r>
          </a:p>
        </p:txBody>
      </p:sp>
      <p:sp>
        <p:nvSpPr>
          <p:cNvPr id="15363" name="Rectangle 3"/>
          <p:cNvSpPr>
            <a:spLocks noGrp="1" noChangeArrowheads="1"/>
          </p:cNvSpPr>
          <p:nvPr>
            <p:ph idx="1"/>
          </p:nvPr>
        </p:nvSpPr>
        <p:spPr>
          <a:xfrm>
            <a:off x="733926" y="1075765"/>
            <a:ext cx="10828421" cy="5144561"/>
          </a:xfrm>
        </p:spPr>
        <p:txBody>
          <a:bodyPr>
            <a:noAutofit/>
          </a:bodyPr>
          <a:lstStyle/>
          <a:p>
            <a:pPr marL="0" indent="0">
              <a:lnSpc>
                <a:spcPct val="90000"/>
              </a:lnSpc>
              <a:spcBef>
                <a:spcPts val="600"/>
              </a:spcBef>
              <a:buClrTx/>
              <a:buNone/>
            </a:pPr>
            <a:r>
              <a:rPr lang="en-US" altLang="en-US" sz="2100" b="1" dirty="0">
                <a:solidFill>
                  <a:schemeClr val="tx2"/>
                </a:solidFill>
              </a:rPr>
              <a:t>Exceptions to Residence Determination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prescribes several exceptions to residence determination—some are required (e.g. military members stationed in CA ECS 68075) and some are permitted (e.g. individuals hired as a peace officer by public agency ECS 76140.5)</a:t>
            </a:r>
          </a:p>
          <a:p>
            <a:pPr lvl="1">
              <a:lnSpc>
                <a:spcPct val="90000"/>
              </a:lnSpc>
              <a:spcBef>
                <a:spcPts val="600"/>
              </a:spcBef>
              <a:buFont typeface="Wingdings" panose="05000000000000000000" pitchFamily="2" charset="2"/>
              <a:buChar char="§"/>
            </a:pPr>
            <a:r>
              <a:rPr lang="en-US" altLang="en-US" sz="2100" dirty="0">
                <a:solidFill>
                  <a:schemeClr val="tx2"/>
                </a:solidFill>
              </a:rPr>
              <a:t>These apply where an individual that is NOT otherwise eligible to be classified as a Resident for tuition purposes, can nonetheless be classified as a Resident and claimed for apportionment purposes if applicable requirements are met</a:t>
            </a:r>
          </a:p>
          <a:p>
            <a:pPr lvl="2">
              <a:lnSpc>
                <a:spcPct val="90000"/>
              </a:lnSpc>
              <a:spcBef>
                <a:spcPts val="600"/>
              </a:spcBef>
              <a:buFont typeface="Wingdings" panose="05000000000000000000" pitchFamily="2" charset="2"/>
              <a:buChar char="§"/>
            </a:pPr>
            <a:endParaRPr lang="en-US" altLang="en-US" sz="2100" dirty="0">
              <a:solidFill>
                <a:schemeClr val="tx2"/>
              </a:solidFill>
            </a:endParaRPr>
          </a:p>
          <a:p>
            <a:pPr marL="0" indent="0">
              <a:lnSpc>
                <a:spcPct val="90000"/>
              </a:lnSpc>
              <a:spcBef>
                <a:spcPts val="600"/>
              </a:spcBef>
              <a:buClrTx/>
              <a:buNone/>
            </a:pPr>
            <a:r>
              <a:rPr lang="en-US" altLang="en-US" sz="2100" b="1" dirty="0">
                <a:solidFill>
                  <a:schemeClr val="tx2"/>
                </a:solidFill>
              </a:rPr>
              <a:t>Exceptions to Payment of Nonresident Tuition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also prescribes situations where the nonresident tuition is either required to be exempted (e.g., AB 540, AB 2364) or a district is given permission to exempt specified students (e.g., non resident students who take six or fewer units 76140(a)(1))</a:t>
            </a:r>
          </a:p>
          <a:p>
            <a:pPr lvl="1">
              <a:lnSpc>
                <a:spcPct val="90000"/>
              </a:lnSpc>
              <a:spcBef>
                <a:spcPts val="600"/>
              </a:spcBef>
              <a:buFont typeface="Wingdings" panose="05000000000000000000" pitchFamily="2" charset="2"/>
              <a:buChar char="§"/>
            </a:pPr>
            <a:r>
              <a:rPr lang="en-US" altLang="en-US" sz="2100" dirty="0">
                <a:solidFill>
                  <a:schemeClr val="tx2"/>
                </a:solidFill>
              </a:rPr>
              <a:t>In some cases apportionment can be claimed for exempted student (e.g., AB 540, AB 2364) and in others apportionment is NOT claimable (e.g., non resident students who take six or fewer units 76140(a)(1) )</a:t>
            </a:r>
          </a:p>
        </p:txBody>
      </p:sp>
    </p:spTree>
    <p:extLst>
      <p:ext uri="{BB962C8B-B14F-4D97-AF65-F5344CB8AC3E}">
        <p14:creationId xmlns:p14="http://schemas.microsoft.com/office/powerpoint/2010/main" val="28485016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61737" y="456639"/>
            <a:ext cx="10912642" cy="955301"/>
          </a:xfrm>
        </p:spPr>
        <p:txBody>
          <a:bodyPr>
            <a:noAutofit/>
          </a:bodyPr>
          <a:lstStyle/>
          <a:p>
            <a:pPr>
              <a:defRPr/>
            </a:pPr>
            <a:r>
              <a:rPr lang="en-US" altLang="en-US" b="1" dirty="0"/>
              <a:t>Primary Purposes for Residence Classification</a:t>
            </a:r>
          </a:p>
        </p:txBody>
      </p:sp>
      <p:sp>
        <p:nvSpPr>
          <p:cNvPr id="99331" name="Rectangle 3"/>
          <p:cNvSpPr>
            <a:spLocks noGrp="1" noChangeArrowheads="1"/>
          </p:cNvSpPr>
          <p:nvPr>
            <p:ph idx="1"/>
          </p:nvPr>
        </p:nvSpPr>
        <p:spPr>
          <a:xfrm>
            <a:off x="661737" y="1411941"/>
            <a:ext cx="10912642" cy="4363217"/>
          </a:xfrm>
        </p:spPr>
        <p:txBody>
          <a:bodyPr>
            <a:normAutofit fontScale="92500" lnSpcReduction="10000"/>
          </a:bodyPr>
          <a:lstStyle/>
          <a:p>
            <a:pPr>
              <a:lnSpc>
                <a:spcPct val="90000"/>
              </a:lnSpc>
              <a:buClr>
                <a:srgbClr val="1D0FD1"/>
              </a:buClr>
              <a:defRPr/>
            </a:pPr>
            <a:endParaRPr lang="en-US" altLang="en-US" sz="882" b="1" dirty="0">
              <a:solidFill>
                <a:schemeClr val="tx1"/>
              </a:solidFill>
            </a:endParaRPr>
          </a:p>
          <a:p>
            <a:pPr marL="0" indent="0">
              <a:buClr>
                <a:srgbClr val="1D0FD1"/>
              </a:buClr>
              <a:buNone/>
              <a:defRPr/>
            </a:pPr>
            <a:r>
              <a:rPr lang="en-US" altLang="en-US" sz="2382" b="1" dirty="0">
                <a:solidFill>
                  <a:schemeClr val="tx1"/>
                </a:solidFill>
              </a:rPr>
              <a:t>Residence classification is necessary for </a:t>
            </a:r>
          </a:p>
          <a:p>
            <a:pPr lvl="1">
              <a:lnSpc>
                <a:spcPct val="90000"/>
              </a:lnSpc>
              <a:buClr>
                <a:srgbClr val="1D0FD1"/>
              </a:buClr>
              <a:defRPr/>
            </a:pPr>
            <a:endParaRPr lang="en-US" altLang="en-US" sz="882" dirty="0">
              <a:solidFill>
                <a:schemeClr val="tx1"/>
              </a:solidFill>
            </a:endParaRPr>
          </a:p>
          <a:p>
            <a:pPr marL="0" indent="0">
              <a:buClr>
                <a:srgbClr val="1D0FD1"/>
              </a:buClr>
              <a:buNone/>
              <a:defRPr/>
            </a:pPr>
            <a:r>
              <a:rPr lang="en-US" altLang="en-US" sz="2400" b="1" dirty="0">
                <a:solidFill>
                  <a:schemeClr val="tx2"/>
                </a:solidFill>
              </a:rPr>
              <a:t>Proper charging of Nonresident Tuition </a:t>
            </a:r>
            <a:br>
              <a:rPr lang="en-US" altLang="en-US" sz="2400" dirty="0">
                <a:solidFill>
                  <a:schemeClr val="tx2"/>
                </a:solidFill>
              </a:rPr>
            </a:br>
            <a:r>
              <a:rPr lang="en-US" altLang="en-US" sz="2400" dirty="0">
                <a:solidFill>
                  <a:schemeClr val="tx2"/>
                </a:solidFill>
              </a:rPr>
              <a:t>(Note: Nonresident students must also be charged the basic enrollment fee)</a:t>
            </a:r>
          </a:p>
          <a:p>
            <a:pPr>
              <a:lnSpc>
                <a:spcPct val="90000"/>
              </a:lnSpc>
              <a:buClr>
                <a:srgbClr val="1D0FD1"/>
              </a:buClr>
              <a:defRPr/>
            </a:pPr>
            <a:endParaRPr lang="en-US" altLang="en-US" sz="2400" dirty="0">
              <a:solidFill>
                <a:schemeClr val="tx2"/>
              </a:solidFill>
            </a:endParaRPr>
          </a:p>
          <a:p>
            <a:pPr marL="0" indent="0">
              <a:buClr>
                <a:srgbClr val="1D0FD1"/>
              </a:buClr>
              <a:buNone/>
              <a:defRPr/>
            </a:pPr>
            <a:r>
              <a:rPr lang="en-US" altLang="en-US" sz="2400" b="1" dirty="0">
                <a:solidFill>
                  <a:schemeClr val="tx2"/>
                </a:solidFill>
              </a:rPr>
              <a:t>Proper claiming of State general apportionment</a:t>
            </a:r>
          </a:p>
          <a:p>
            <a:pPr marL="449660" lvl="1" indent="0">
              <a:buClr>
                <a:srgbClr val="1D0FD1"/>
              </a:buClr>
              <a:buNone/>
              <a:defRPr/>
            </a:pPr>
            <a:r>
              <a:rPr lang="en-US" altLang="en-US" dirty="0">
                <a:solidFill>
                  <a:schemeClr val="tx2"/>
                </a:solidFill>
              </a:rPr>
              <a:t>Nonresident FTES is not included in state apportionment calculations (Note: certain nonresident students qualify to be reported as residents for apportionment purposes, such as AB 540 students or active military members stationed or domiciled in California)</a:t>
            </a:r>
          </a:p>
          <a:p>
            <a:pPr marL="505693" lvl="1" indent="0">
              <a:buClr>
                <a:srgbClr val="1D0FD1"/>
              </a:buClr>
              <a:buNone/>
              <a:defRPr/>
            </a:pPr>
            <a:endParaRPr lang="en-US" altLang="en-US" dirty="0">
              <a:solidFill>
                <a:schemeClr val="tx2"/>
              </a:solidFill>
            </a:endParaRPr>
          </a:p>
          <a:p>
            <a:pPr marL="0" indent="0">
              <a:buClr>
                <a:srgbClr val="1D0FD1"/>
              </a:buClr>
              <a:buNone/>
              <a:defRPr/>
            </a:pPr>
            <a:r>
              <a:rPr lang="en-US" altLang="en-US" sz="2400" b="1" dirty="0">
                <a:solidFill>
                  <a:schemeClr val="tx2"/>
                </a:solidFill>
              </a:rPr>
              <a:t>Student Eligibility for certain programs </a:t>
            </a:r>
            <a:r>
              <a:rPr lang="en-US" altLang="en-US" sz="2400" dirty="0">
                <a:solidFill>
                  <a:schemeClr val="tx2"/>
                </a:solidFill>
              </a:rPr>
              <a:t>(Example: CA Promise Grant, formerly known as the BOG fee waiver)</a:t>
            </a:r>
          </a:p>
          <a:p>
            <a:pPr lvl="2">
              <a:lnSpc>
                <a:spcPct val="90000"/>
              </a:lnSpc>
              <a:buClr>
                <a:srgbClr val="1D0FD1"/>
              </a:buClr>
              <a:defRPr/>
            </a:pPr>
            <a:endParaRPr lang="en-US" altLang="en-US" sz="1588" dirty="0">
              <a:solidFill>
                <a:schemeClr val="tx1"/>
              </a:solidFill>
            </a:endParaRPr>
          </a:p>
          <a:p>
            <a:pPr lvl="2">
              <a:lnSpc>
                <a:spcPct val="90000"/>
              </a:lnSpc>
              <a:buClr>
                <a:srgbClr val="1D0FD1"/>
              </a:buClr>
              <a:defRPr/>
            </a:pPr>
            <a:endParaRPr lang="en-US" altLang="en-US" sz="1588" dirty="0">
              <a:solidFill>
                <a:schemeClr val="tx1"/>
              </a:solidFill>
            </a:endParaRPr>
          </a:p>
        </p:txBody>
      </p:sp>
    </p:spTree>
    <p:extLst>
      <p:ext uri="{BB962C8B-B14F-4D97-AF65-F5344CB8AC3E}">
        <p14:creationId xmlns:p14="http://schemas.microsoft.com/office/powerpoint/2010/main" val="9866397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7516" y="456640"/>
            <a:ext cx="11020926" cy="762000"/>
          </a:xfrm>
        </p:spPr>
        <p:txBody>
          <a:bodyPr>
            <a:noAutofit/>
          </a:bodyPr>
          <a:lstStyle/>
          <a:p>
            <a:pPr algn="ctr">
              <a:defRPr/>
            </a:pPr>
            <a:r>
              <a:rPr lang="en-US" altLang="en-US" b="1" dirty="0"/>
              <a:t>General Rules and Guidelines</a:t>
            </a:r>
          </a:p>
        </p:txBody>
      </p:sp>
      <p:sp>
        <p:nvSpPr>
          <p:cNvPr id="84995" name="Rectangle 3"/>
          <p:cNvSpPr>
            <a:spLocks noGrp="1" noChangeArrowheads="1"/>
          </p:cNvSpPr>
          <p:nvPr>
            <p:ph type="body" idx="1"/>
          </p:nvPr>
        </p:nvSpPr>
        <p:spPr>
          <a:xfrm>
            <a:off x="577516" y="1371321"/>
            <a:ext cx="11020926" cy="4814327"/>
          </a:xfrm>
        </p:spPr>
        <p:txBody>
          <a:bodyPr>
            <a:normAutofit/>
          </a:bodyPr>
          <a:lstStyle/>
          <a:p>
            <a:pPr marL="0" indent="0">
              <a:buClr>
                <a:srgbClr val="1D0FD1"/>
              </a:buClr>
              <a:buNone/>
              <a:defRPr/>
            </a:pPr>
            <a:r>
              <a:rPr lang="en-US" altLang="en-US" sz="2382" b="1" dirty="0">
                <a:solidFill>
                  <a:schemeClr val="tx1"/>
                </a:solidFill>
              </a:rPr>
              <a:t>Residence Classification:</a:t>
            </a:r>
          </a:p>
          <a:p>
            <a:pPr marL="457200" indent="-457200">
              <a:lnSpc>
                <a:spcPct val="90000"/>
              </a:lnSpc>
              <a:spcBef>
                <a:spcPts val="1200"/>
              </a:spcBef>
              <a:buClrTx/>
              <a:buSzPct val="100000"/>
              <a:buFont typeface="Wingdings" panose="05000000000000000000" pitchFamily="2" charset="2"/>
              <a:buChar char="Ø"/>
              <a:defRPr/>
            </a:pPr>
            <a:r>
              <a:rPr lang="en-US" altLang="en-US" sz="2400" dirty="0">
                <a:solidFill>
                  <a:schemeClr val="tx2"/>
                </a:solidFill>
              </a:rPr>
              <a:t>Residency classification shall be made for each student, except noncredit only enrollees, at the time applications for admission are accepted and whenever a student has not been in attendance for more than one semester or quarter (two, not one, semester or quarter of non-attendance). T5 § 54010(a) </a:t>
            </a:r>
          </a:p>
          <a:p>
            <a:pPr marL="457200" indent="-457200">
              <a:lnSpc>
                <a:spcPct val="90000"/>
              </a:lnSpc>
              <a:spcBef>
                <a:spcPts val="1200"/>
              </a:spcBef>
              <a:buClrTx/>
              <a:buSzPct val="100000"/>
              <a:buFont typeface="Wingdings" panose="05000000000000000000" pitchFamily="2" charset="2"/>
              <a:buChar char="Ø"/>
              <a:defRPr/>
            </a:pPr>
            <a:r>
              <a:rPr lang="en-US" altLang="en-US" sz="2400" dirty="0">
                <a:solidFill>
                  <a:schemeClr val="tx2"/>
                </a:solidFill>
              </a:rPr>
              <a:t>Timely student notification of the classification (within 14 calendar days) T5 § 54060(a) </a:t>
            </a:r>
          </a:p>
          <a:p>
            <a:pPr marL="457200" indent="-457200">
              <a:lnSpc>
                <a:spcPct val="90000"/>
              </a:lnSpc>
              <a:spcBef>
                <a:spcPts val="1200"/>
              </a:spcBef>
              <a:buClrTx/>
              <a:buSzPct val="100000"/>
              <a:buFont typeface="Wingdings" panose="05000000000000000000" pitchFamily="2" charset="2"/>
              <a:buChar char="Ø"/>
              <a:defRPr/>
            </a:pPr>
            <a:r>
              <a:rPr lang="en-US" altLang="en-US" sz="2400" dirty="0">
                <a:solidFill>
                  <a:schemeClr val="tx2"/>
                </a:solidFill>
              </a:rPr>
              <a:t>District must establish procedures for appeals of residency classification and refunds of nonresident tuition fees. T5 § 54060(b); 54070</a:t>
            </a:r>
          </a:p>
        </p:txBody>
      </p:sp>
    </p:spTree>
    <p:extLst>
      <p:ext uri="{BB962C8B-B14F-4D97-AF65-F5344CB8AC3E}">
        <p14:creationId xmlns:p14="http://schemas.microsoft.com/office/powerpoint/2010/main" val="429195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9705" y="385011"/>
            <a:ext cx="10936706" cy="842211"/>
          </a:xfrm>
        </p:spPr>
        <p:txBody>
          <a:bodyPr>
            <a:noAutofit/>
          </a:bodyPr>
          <a:lstStyle/>
          <a:p>
            <a:pPr algn="ctr">
              <a:defRPr/>
            </a:pPr>
            <a:r>
              <a:rPr lang="en-US" altLang="en-US" b="1" dirty="0"/>
              <a:t>General Rules and Guidelines</a:t>
            </a:r>
          </a:p>
        </p:txBody>
      </p:sp>
      <p:sp>
        <p:nvSpPr>
          <p:cNvPr id="21507" name="Rectangle 3"/>
          <p:cNvSpPr>
            <a:spLocks noGrp="1" noChangeArrowheads="1"/>
          </p:cNvSpPr>
          <p:nvPr>
            <p:ph type="body" idx="1"/>
          </p:nvPr>
        </p:nvSpPr>
        <p:spPr>
          <a:xfrm>
            <a:off x="649705" y="1371320"/>
            <a:ext cx="10936706" cy="4191000"/>
          </a:xfrm>
        </p:spPr>
        <p:txBody>
          <a:bodyPr>
            <a:normAutofit/>
          </a:bodyPr>
          <a:lstStyle/>
          <a:p>
            <a:pPr marL="0" indent="0">
              <a:buClr>
                <a:srgbClr val="1D0FD1"/>
              </a:buClr>
              <a:buNone/>
            </a:pPr>
            <a:r>
              <a:rPr lang="en-US" altLang="en-US" sz="2382" b="1" dirty="0">
                <a:solidFill>
                  <a:schemeClr val="tx1"/>
                </a:solidFill>
              </a:rPr>
              <a:t>Rules For Determining Residence</a:t>
            </a:r>
          </a:p>
          <a:p>
            <a:pPr marL="0" indent="0">
              <a:buClr>
                <a:srgbClr val="1D0FD1"/>
              </a:buClr>
              <a:buNone/>
            </a:pPr>
            <a:endParaRPr lang="en-US" altLang="en-US" sz="2400" dirty="0">
              <a:solidFill>
                <a:schemeClr val="tx2"/>
              </a:solidFill>
            </a:endParaRPr>
          </a:p>
          <a:p>
            <a:pPr lvl="1">
              <a:lnSpc>
                <a:spcPct val="90000"/>
              </a:lnSpc>
            </a:pPr>
            <a:r>
              <a:rPr lang="en-US" altLang="en-US" dirty="0">
                <a:solidFill>
                  <a:schemeClr val="tx2"/>
                </a:solidFill>
              </a:rPr>
              <a:t>There can only be one residence (an established primary and permanent home). EC § 68062(a)</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is the place when one remains when not called elsewhere for labor or other temporary purpose and to which he or she returns in seasons of repose. EC § 68062(b)</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cannot be lost until another is gained. EC § 68062(c) </a:t>
            </a:r>
          </a:p>
          <a:p>
            <a:pPr marL="457200" lvl="1" indent="0">
              <a:lnSpc>
                <a:spcPct val="90000"/>
              </a:lnSpc>
              <a:buNone/>
            </a:pPr>
            <a:endParaRPr lang="en-US" altLang="en-US" dirty="0">
              <a:solidFill>
                <a:schemeClr val="tx2"/>
              </a:solidFill>
            </a:endParaRPr>
          </a:p>
        </p:txBody>
      </p:sp>
    </p:spTree>
    <p:extLst>
      <p:ext uri="{BB962C8B-B14F-4D97-AF65-F5344CB8AC3E}">
        <p14:creationId xmlns:p14="http://schemas.microsoft.com/office/powerpoint/2010/main" val="303376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77515" y="300229"/>
            <a:ext cx="11008895" cy="762000"/>
          </a:xfrm>
        </p:spPr>
        <p:txBody>
          <a:bodyPr>
            <a:noAutofit/>
          </a:bodyPr>
          <a:lstStyle/>
          <a:p>
            <a:pPr algn="ctr">
              <a:defRPr/>
            </a:pPr>
            <a:r>
              <a:rPr lang="en-US" altLang="en-US" b="1" dirty="0"/>
              <a:t>General Rules and Guidelines</a:t>
            </a:r>
          </a:p>
        </p:txBody>
      </p:sp>
      <p:sp>
        <p:nvSpPr>
          <p:cNvPr id="25603" name="Rectangle 3"/>
          <p:cNvSpPr>
            <a:spLocks noGrp="1" noChangeArrowheads="1"/>
          </p:cNvSpPr>
          <p:nvPr>
            <p:ph type="body" idx="1"/>
          </p:nvPr>
        </p:nvSpPr>
        <p:spPr>
          <a:xfrm>
            <a:off x="577515" y="1371320"/>
            <a:ext cx="11008895" cy="4191000"/>
          </a:xfrm>
        </p:spPr>
        <p:txBody>
          <a:bodyPr>
            <a:normAutofit fontScale="92500" lnSpcReduction="10000"/>
          </a:bodyPr>
          <a:lstStyle/>
          <a:p>
            <a:pPr marL="0" indent="0">
              <a:buClr>
                <a:srgbClr val="1D0FD1"/>
              </a:buClr>
              <a:buNone/>
            </a:pPr>
            <a:r>
              <a:rPr lang="en-US" altLang="en-US" sz="2382" b="1" dirty="0">
                <a:solidFill>
                  <a:schemeClr val="tx1"/>
                </a:solidFill>
              </a:rPr>
              <a:t>Rules For Determining Residence (Cont.)</a:t>
            </a:r>
            <a:endParaRPr lang="en-US" altLang="en-US" sz="1588" dirty="0">
              <a:solidFill>
                <a:srgbClr val="1C1C1C"/>
              </a:solidFill>
            </a:endParaRPr>
          </a:p>
          <a:p>
            <a:pPr marL="0" indent="0">
              <a:buClr>
                <a:srgbClr val="1D0FD1"/>
              </a:buClr>
              <a:buNone/>
            </a:pPr>
            <a:endParaRPr lang="en-US" altLang="en-US" sz="706" dirty="0">
              <a:solidFill>
                <a:srgbClr val="1C1C1C"/>
              </a:solidFill>
            </a:endParaRPr>
          </a:p>
          <a:p>
            <a:pPr lvl="1">
              <a:lnSpc>
                <a:spcPct val="90000"/>
              </a:lnSpc>
            </a:pPr>
            <a:r>
              <a:rPr lang="en-US" altLang="en-US" dirty="0">
                <a:solidFill>
                  <a:schemeClr val="tx2"/>
                </a:solidFill>
              </a:rPr>
              <a:t>The one-year residence period necessary to be classified as a resident does not begin until the student both is present and has manifested clear intent to become a California resident. </a:t>
            </a:r>
            <a:br>
              <a:rPr lang="en-US" altLang="en-US" dirty="0">
                <a:solidFill>
                  <a:schemeClr val="tx2"/>
                </a:solidFill>
              </a:rPr>
            </a:br>
            <a:r>
              <a:rPr lang="en-US" altLang="en-US" dirty="0">
                <a:solidFill>
                  <a:schemeClr val="tx2"/>
                </a:solidFill>
              </a:rPr>
              <a:t>EC § 68062(d); T5 § 54020 </a:t>
            </a:r>
          </a:p>
          <a:p>
            <a:pPr marL="457200" lvl="1" indent="0">
              <a:lnSpc>
                <a:spcPct val="90000"/>
              </a:lnSpc>
              <a:buNone/>
            </a:pPr>
            <a:endParaRPr lang="en-US" altLang="en-US" dirty="0">
              <a:solidFill>
                <a:schemeClr val="tx2"/>
              </a:solidFill>
            </a:endParaRPr>
          </a:p>
          <a:p>
            <a:pPr lvl="1"/>
            <a:r>
              <a:rPr lang="en-US" altLang="en-US" dirty="0">
                <a:solidFill>
                  <a:schemeClr val="tx2"/>
                </a:solidFill>
              </a:rPr>
              <a:t>If a student or the parents of a minor relinquish California residence after moving from the state, one full year of physical presence coupled with intent is required to reestablish residence. T5 § 54030</a:t>
            </a:r>
          </a:p>
          <a:p>
            <a:pPr marL="457200" lvl="1" indent="0">
              <a:buNone/>
            </a:pPr>
            <a:endParaRPr lang="en-US" altLang="en-US" dirty="0">
              <a:solidFill>
                <a:schemeClr val="tx2"/>
              </a:solidFill>
            </a:endParaRPr>
          </a:p>
          <a:p>
            <a:pPr lvl="1"/>
            <a:r>
              <a:rPr lang="en-US" altLang="en-US" dirty="0">
                <a:solidFill>
                  <a:schemeClr val="tx2"/>
                </a:solidFill>
              </a:rPr>
              <a:t>Temporary absences will not result in a loss of California residence if, during the absence, the person always intended to return and did nothing inconsistent with that intent. T5 § 54022(b)</a:t>
            </a:r>
          </a:p>
          <a:p>
            <a:pPr marL="457200" lvl="1" indent="0">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3807446459"/>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2.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3.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4.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3" ma:contentTypeDescription="Create a new document." ma:contentTypeScope="" ma:versionID="ae3e5830b5282b7e4e56519e235cd9f8">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c85b030d4cf5f362b962c1b2e5b7266a"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0AEC16-F5B1-4B6A-B997-5BBB045A8B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FD3748-B6B7-4BED-8A03-EB94931BB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0C8441-23ED-47EC-A367-7D29A82F9C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31024</TotalTime>
  <Words>3980</Words>
  <Application>Microsoft Office PowerPoint</Application>
  <PresentationFormat>Widescreen</PresentationFormat>
  <Paragraphs>374</Paragraphs>
  <Slides>46</Slides>
  <Notes>44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Wingdings</vt:lpstr>
      <vt:lpstr>Source Sans Pro</vt:lpstr>
      <vt:lpstr>Calibri</vt:lpstr>
      <vt:lpstr>Lato</vt:lpstr>
      <vt:lpstr>Monotype Sorts</vt:lpstr>
      <vt:lpstr>Arial</vt:lpstr>
      <vt:lpstr>California Community Colleges - Blue</vt:lpstr>
      <vt:lpstr>California Community Colleges - Primary (White)</vt:lpstr>
      <vt:lpstr>Student Residency Classification Overview and Current Updates  Natalie Wagner, CCC Chancellor’s Office </vt:lpstr>
      <vt:lpstr>AGENDA</vt:lpstr>
      <vt:lpstr>Basic Residency Definitions</vt:lpstr>
      <vt:lpstr>Basic Residency Definitions</vt:lpstr>
      <vt:lpstr>Basic Residency Definitions</vt:lpstr>
      <vt:lpstr>Primary Purposes for Residence Classification</vt:lpstr>
      <vt:lpstr>General Rules and Guidelines</vt:lpstr>
      <vt:lpstr>General Rules and Guidelines</vt:lpstr>
      <vt:lpstr>General Rules and Guidelines</vt:lpstr>
      <vt:lpstr>General Rules and Guidelines</vt:lpstr>
      <vt:lpstr>General Rules and Guidelines</vt:lpstr>
      <vt:lpstr>General Rules and Guidelines</vt:lpstr>
      <vt:lpstr>PowerPoint Presentation</vt:lpstr>
      <vt:lpstr>AB 1540: AB 540 Affidavit from CSAC </vt:lpstr>
      <vt:lpstr>Apportionment for Tutoring  AB 1187 (Irwin)</vt:lpstr>
      <vt:lpstr>Apportionment for Tutoring</vt:lpstr>
      <vt:lpstr>Regulatory Changes: Tutoring</vt:lpstr>
      <vt:lpstr>Regulatory Changes: Tutoring</vt:lpstr>
      <vt:lpstr>Mandated Holidays: Lunar New Year  AB 264</vt:lpstr>
      <vt:lpstr>Special Admit FTES Limits</vt:lpstr>
      <vt:lpstr>Afghan and Ukrainian Parolees</vt:lpstr>
      <vt:lpstr>Afghan and Ukrainian Parolees</vt:lpstr>
      <vt:lpstr>Nonresident Tuition Exemption for Refugees</vt:lpstr>
      <vt:lpstr>Nonresident Tuition Exemption for Students Enrolled in 6 or Fewer Units</vt:lpstr>
      <vt:lpstr>Public Safety ISA Report</vt:lpstr>
      <vt:lpstr>Proposed Legislation: SB 971(Portantino) Nonresident Tuition Exemption </vt:lpstr>
      <vt:lpstr>PowerPoint Presentation</vt:lpstr>
      <vt:lpstr>Working Learner Taskforce: Attendance Accounting Changes</vt:lpstr>
      <vt:lpstr>Standardized Attendance Accounting for Credit Courses</vt:lpstr>
      <vt:lpstr>Standardized Attendance Accounting for Credit Courses Proposed New Methodology</vt:lpstr>
      <vt:lpstr>Standardized Attendance Accounting for Credit Courses Sample Calculations</vt:lpstr>
      <vt:lpstr>Summary of Regulatory Changes: BOG First Reading</vt:lpstr>
      <vt:lpstr>Updates to Proposed Regulatory Changes: BOG Second Reading</vt:lpstr>
      <vt:lpstr>PowerPoint Presentation</vt:lpstr>
      <vt:lpstr>CCFS-320 User Access</vt:lpstr>
      <vt:lpstr>CCFS-320 Report Reminders</vt:lpstr>
      <vt:lpstr>PowerPoint Presentation</vt:lpstr>
      <vt:lpstr>Resources and Ways to Stay Informed</vt:lpstr>
      <vt:lpstr>PowerPoint Presentation</vt:lpstr>
      <vt:lpstr>True or False: Minors derive residence from their parents</vt:lpstr>
      <vt:lpstr>True or False: Students may derive residency from their spouse</vt:lpstr>
      <vt:lpstr>True or False: All students, including noncredit students must be classified as a resident or nonresident</vt:lpstr>
      <vt:lpstr>True or False: The one-year period necessary to be classified as a resident begins on the day an individual enters California.</vt:lpstr>
      <vt:lpstr>True or False: Special part-time students, other than nonimmigrants, are exempt from the nonresident tuition fee.</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Wagner, Natalie</cp:lastModifiedBy>
  <cp:revision>260</cp:revision>
  <cp:lastPrinted>2019-04-22T21:23:50Z</cp:lastPrinted>
  <dcterms:created xsi:type="dcterms:W3CDTF">2018-04-10T19:34:47Z</dcterms:created>
  <dcterms:modified xsi:type="dcterms:W3CDTF">2024-02-27T04:40:35Z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