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9" r:id="rId5"/>
  </p:sldMasterIdLst>
  <p:notesMasterIdLst>
    <p:notesMasterId r:id="rId23"/>
  </p:notesMasterIdLst>
  <p:sldIdLst>
    <p:sldId id="256" r:id="rId6"/>
    <p:sldId id="257" r:id="rId7"/>
    <p:sldId id="258" r:id="rId8"/>
    <p:sldId id="259" r:id="rId9"/>
    <p:sldId id="260" r:id="rId10"/>
    <p:sldId id="263" r:id="rId11"/>
    <p:sldId id="264" r:id="rId12"/>
    <p:sldId id="265" r:id="rId13"/>
    <p:sldId id="266" r:id="rId14"/>
    <p:sldId id="267" r:id="rId15"/>
    <p:sldId id="268" r:id="rId16"/>
    <p:sldId id="269" r:id="rId17"/>
    <p:sldId id="270" r:id="rId18"/>
    <p:sldId id="272" r:id="rId19"/>
    <p:sldId id="273" r:id="rId20"/>
    <p:sldId id="275" r:id="rId21"/>
    <p:sldId id="274" r:id="rId22"/>
  </p:sldIdLst>
  <p:sldSz cx="12192000" cy="6858000"/>
  <p:notesSz cx="6858000" cy="9144000"/>
  <p:embeddedFontLst>
    <p:embeddedFont>
      <p:font typeface="Cambria" panose="02040503050406030204" pitchFamily="18" charset="0"/>
      <p:regular r:id="rId24"/>
      <p:bold r:id="rId25"/>
      <p:italic r:id="rId26"/>
      <p:boldItalic r:id="rId27"/>
    </p:embeddedFont>
    <p:embeddedFont>
      <p:font typeface="Roboto"/>
      <p:regular r:id="rId28"/>
      <p:bold r:id="rId29"/>
      <p:italic r:id="rId30"/>
      <p:boldItalic r:id="rId31"/>
    </p:embeddedFont>
    <p:embeddedFont>
      <p:font typeface="Roboto Medium"/>
      <p:regular r:id="rId32"/>
      <p:bold r:id="rId33"/>
      <p:italic r:id="rId34"/>
      <p:boldItalic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4">
          <p15:clr>
            <a:srgbClr val="A4A3A4"/>
          </p15:clr>
        </p15:guide>
        <p15:guide id="2" pos="64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vjK5tM7GaVKJMpOQ5OHQGeLHXe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Feist" initials="" lastIdx="1" clrIdx="0"/>
  <p:cmAuthor id="1" name="Lawrence Mason III" initials="" lastIdx="3" clrIdx="1"/>
  <p:cmAuthor id="2" name="Lowe, Aisha" initials="LA" lastIdx="17" clrIdx="2">
    <p:extLst>
      <p:ext uri="{19B8F6BF-5375-455C-9EA6-DF929625EA0E}">
        <p15:presenceInfo xmlns:p15="http://schemas.microsoft.com/office/powerpoint/2012/main" userId="S::alowe@cccco.edu::4a715eb2-4dce-4c01-91f8-831d9cf85152" providerId="AD"/>
      </p:ext>
    </p:extLst>
  </p:cmAuthor>
  <p:cmAuthor id="3" name="Navarette, Lizette" initials="LN" lastIdx="2" clrIdx="3">
    <p:extLst>
      <p:ext uri="{19B8F6BF-5375-455C-9EA6-DF929625EA0E}">
        <p15:presenceInfo xmlns:p15="http://schemas.microsoft.com/office/powerpoint/2012/main" userId="S::lnavarette@cccco.edu::43dbd5c7-0158-4bf1-9198-1bd9a34c7d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96" autoAdjust="0"/>
  </p:normalViewPr>
  <p:slideViewPr>
    <p:cSldViewPr snapToGrid="0">
      <p:cViewPr varScale="1">
        <p:scale>
          <a:sx n="89" d="100"/>
          <a:sy n="89" d="100"/>
        </p:scale>
        <p:origin x="1398" y="90"/>
      </p:cViewPr>
      <p:guideLst>
        <p:guide orient="horz" pos="624"/>
        <p:guide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6.xml"/><Relationship Id="rId34" Type="http://schemas.openxmlformats.org/officeDocument/2006/relationships/font" Target="fonts/font11.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e, Aisha" userId="4a715eb2-4dce-4c01-91f8-831d9cf85152" providerId="ADAL" clId="{7D98ADB2-0896-40A1-8228-93A4CAD1300A}"/>
    <pc:docChg chg="custSel delSld modSld">
      <pc:chgData name="Lowe, Aisha" userId="4a715eb2-4dce-4c01-91f8-831d9cf85152" providerId="ADAL" clId="{7D98ADB2-0896-40A1-8228-93A4CAD1300A}" dt="2024-03-15T17:58:31.699" v="231" actId="1036"/>
      <pc:docMkLst>
        <pc:docMk/>
      </pc:docMkLst>
      <pc:sldChg chg="modNotesTx">
        <pc:chgData name="Lowe, Aisha" userId="4a715eb2-4dce-4c01-91f8-831d9cf85152" providerId="ADAL" clId="{7D98ADB2-0896-40A1-8228-93A4CAD1300A}" dt="2024-03-15T17:52:26.034" v="3"/>
        <pc:sldMkLst>
          <pc:docMk/>
          <pc:sldMk cId="0" sldId="260"/>
        </pc:sldMkLst>
      </pc:sldChg>
      <pc:sldChg chg="del">
        <pc:chgData name="Lowe, Aisha" userId="4a715eb2-4dce-4c01-91f8-831d9cf85152" providerId="ADAL" clId="{7D98ADB2-0896-40A1-8228-93A4CAD1300A}" dt="2024-03-15T17:52:28.441" v="4" actId="47"/>
        <pc:sldMkLst>
          <pc:docMk/>
          <pc:sldMk cId="0" sldId="261"/>
        </pc:sldMkLst>
      </pc:sldChg>
      <pc:sldChg chg="del">
        <pc:chgData name="Lowe, Aisha" userId="4a715eb2-4dce-4c01-91f8-831d9cf85152" providerId="ADAL" clId="{7D98ADB2-0896-40A1-8228-93A4CAD1300A}" dt="2024-03-15T17:51:04.598" v="0" actId="47"/>
        <pc:sldMkLst>
          <pc:docMk/>
          <pc:sldMk cId="0" sldId="262"/>
        </pc:sldMkLst>
      </pc:sldChg>
      <pc:sldChg chg="modSp mod">
        <pc:chgData name="Lowe, Aisha" userId="4a715eb2-4dce-4c01-91f8-831d9cf85152" providerId="ADAL" clId="{7D98ADB2-0896-40A1-8228-93A4CAD1300A}" dt="2024-03-15T17:53:16.788" v="11" actId="20577"/>
        <pc:sldMkLst>
          <pc:docMk/>
          <pc:sldMk cId="0" sldId="273"/>
        </pc:sldMkLst>
        <pc:spChg chg="mod">
          <ac:chgData name="Lowe, Aisha" userId="4a715eb2-4dce-4c01-91f8-831d9cf85152" providerId="ADAL" clId="{7D98ADB2-0896-40A1-8228-93A4CAD1300A}" dt="2024-03-15T17:53:16.788" v="11" actId="20577"/>
          <ac:spMkLst>
            <pc:docMk/>
            <pc:sldMk cId="0" sldId="273"/>
            <ac:spMk id="451" creationId="{00000000-0000-0000-0000-000000000000}"/>
          </ac:spMkLst>
        </pc:spChg>
      </pc:sldChg>
      <pc:sldChg chg="modSp mod">
        <pc:chgData name="Lowe, Aisha" userId="4a715eb2-4dce-4c01-91f8-831d9cf85152" providerId="ADAL" clId="{7D98ADB2-0896-40A1-8228-93A4CAD1300A}" dt="2024-03-15T17:58:31.699" v="231" actId="1036"/>
        <pc:sldMkLst>
          <pc:docMk/>
          <pc:sldMk cId="2622390791" sldId="275"/>
        </pc:sldMkLst>
        <pc:spChg chg="mod">
          <ac:chgData name="Lowe, Aisha" userId="4a715eb2-4dce-4c01-91f8-831d9cf85152" providerId="ADAL" clId="{7D98ADB2-0896-40A1-8228-93A4CAD1300A}" dt="2024-03-15T17:58:31.699" v="231" actId="1036"/>
          <ac:spMkLst>
            <pc:docMk/>
            <pc:sldMk cId="2622390791" sldId="275"/>
            <ac:spMk id="4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ccco.edu/About-Us/Vision-for-Succes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f.ca.gov/wp-content/uploads/sites/352/Programs/Education/CCC-Roadmap-May-2022.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Font typeface="Arial"/>
              <a:buChar char="●"/>
            </a:pPr>
            <a:r>
              <a:rPr lang="en-US" sz="1100">
                <a:latin typeface="Arial"/>
                <a:ea typeface="Arial"/>
                <a:cs typeface="Arial"/>
                <a:sym typeface="Arial"/>
              </a:rPr>
              <a:t>Vision 2030: A Roadmap for California Community Colleges is a living document, collaboratively developed to be collaboratively maintained and designed to provide focus and direction for our 116 community colleges in this great and diverse state of California. </a:t>
            </a:r>
            <a:endParaRPr sz="110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a:p>
        </p:txBody>
      </p:sp>
      <p:sp>
        <p:nvSpPr>
          <p:cNvPr id="192" name="Google Shape;1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843c646edf_15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g2843c646edf_15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843c646edf_15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2843c646edf_15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843c646edf_15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2843c646edf_15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Jesse Williams</a:t>
            </a:r>
            <a:r>
              <a:rPr lang="en-US"/>
              <a:t> </a:t>
            </a:r>
            <a:endParaRPr/>
          </a:p>
          <a:p>
            <a:pPr marL="0" lvl="0" indent="0" algn="l" rtl="0">
              <a:lnSpc>
                <a:spcPct val="100000"/>
              </a:lnSpc>
              <a:spcBef>
                <a:spcPts val="0"/>
              </a:spcBef>
              <a:spcAft>
                <a:spcPts val="0"/>
              </a:spcAft>
              <a:buSzPts val="1400"/>
              <a:buNone/>
            </a:pPr>
            <a:r>
              <a:rPr lang="en-US"/>
              <a:t>Feather River College (FRC) alumnus Jesse Williams embodies the positive impact of wraparound services covering basic needs such as financial aid, food, housing, transportation and mental health services, along with academic and career counseling.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While attending FRC, Williams participated in the work study program and received the Cal Grant, Pell Grant and a COVID-relief grant. Financial aid covered most of his housing. He also obtained free mental health support and utilized the food pantry, and college officials helped him apply for CalFresh/SNAP. Additionally, every Thursday the school’s culinary arts program provided a complimentary lunch.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people at FRC opened their doors, they opened their arms for me, they inspired me, fed me, they treated me like I was one of their own,” Williams said of FRC’s support network. “They didn’t care about my race. They didn’t care about what social class I was from. They saw me. They believed in me.”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result: Williams earned an associate degree and then transferred to the University of California, Davis, where he earned a bachelor’s degree in English. His sights are now set on becoming a teacher with a long-term goal of running a nonprofit where he can help students from lower-income backgrounds achieve their higher education goals.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Williams’ success helps illustrate how financial aid, basic needs resources and individual support can help students achieve their dreams. His message?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“Thank you for encouraging me,” Williams said. “Thank you for inviting me to places that I didn’t think I belonged and helping me get everything I needed. Thank you for believing in me.” </a:t>
            </a:r>
            <a:endParaRPr/>
          </a:p>
          <a:p>
            <a:pPr marL="0" lvl="0" indent="0" algn="l" rtl="0">
              <a:lnSpc>
                <a:spcPct val="100000"/>
              </a:lnSpc>
              <a:spcBef>
                <a:spcPts val="0"/>
              </a:spcBef>
              <a:spcAft>
                <a:spcPts val="0"/>
              </a:spcAft>
              <a:buSzPts val="1400"/>
              <a:buNone/>
            </a:pPr>
            <a:endParaRPr/>
          </a:p>
        </p:txBody>
      </p:sp>
      <p:sp>
        <p:nvSpPr>
          <p:cNvPr id="440" name="Google Shape;440;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t>People:</a:t>
            </a:r>
            <a:r>
              <a:rPr lang="en-US" sz="1200"/>
              <a:t> Active partnership with people in the </a:t>
            </a:r>
            <a:r>
              <a:rPr lang="en-US"/>
              <a:t>f</a:t>
            </a:r>
            <a:r>
              <a:rPr lang="en-US" sz="1200"/>
              <a:t>ield</a:t>
            </a:r>
            <a:r>
              <a:rPr lang="en-US"/>
              <a:t> —</a:t>
            </a:r>
            <a:r>
              <a:rPr lang="en-US" sz="1200"/>
              <a:t> </a:t>
            </a:r>
            <a:r>
              <a:rPr lang="en-US"/>
              <a:t>p</a:t>
            </a:r>
            <a:r>
              <a:rPr lang="en-US" sz="1200"/>
              <a:t>artnerships are between the </a:t>
            </a:r>
            <a:r>
              <a:rPr lang="en-US"/>
              <a:t>d</a:t>
            </a:r>
            <a:r>
              <a:rPr lang="en-US" sz="1200"/>
              <a:t>istricts, </a:t>
            </a:r>
            <a:r>
              <a:rPr lang="en-US"/>
              <a:t>c</a:t>
            </a:r>
            <a:r>
              <a:rPr lang="en-US" sz="1200"/>
              <a:t>onstituent </a:t>
            </a:r>
            <a:r>
              <a:rPr lang="en-US"/>
              <a:t>g</a:t>
            </a:r>
            <a:r>
              <a:rPr lang="en-US" sz="1200"/>
              <a:t>roups, students and the Chancellor’s Office. This includes data dashboards with local information relevant to colleges and partnerships in professional development connected to Vision 2030 actions (e.g., online teaching and learning).</a:t>
            </a:r>
            <a:endParaRPr/>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r>
              <a:rPr lang="en-US" sz="1200" b="1"/>
              <a:t>Systems</a:t>
            </a:r>
            <a:r>
              <a:rPr lang="en-US" sz="1200"/>
              <a:t>: </a:t>
            </a:r>
            <a:r>
              <a:rPr lang="en-US" sz="1200" b="0"/>
              <a:t>Systems </a:t>
            </a:r>
            <a:r>
              <a:rPr lang="en-US"/>
              <a:t>d</a:t>
            </a:r>
            <a:r>
              <a:rPr lang="en-US" sz="1200" b="0"/>
              <a:t>evelopment to remove barriers</a:t>
            </a:r>
            <a:r>
              <a:rPr lang="en-US"/>
              <a:t> —</a:t>
            </a:r>
            <a:r>
              <a:rPr lang="en-US" sz="1200" b="0"/>
              <a:t> </a:t>
            </a:r>
            <a:r>
              <a:rPr lang="en-US"/>
              <a:t>t</a:t>
            </a:r>
            <a:r>
              <a:rPr lang="en-US" sz="1200" b="0"/>
              <a:t>his includes </a:t>
            </a:r>
            <a:r>
              <a:rPr lang="en-US"/>
              <a:t>d</a:t>
            </a:r>
            <a:r>
              <a:rPr lang="en-US" sz="1200" b="0"/>
              <a:t>ata systems and the common </a:t>
            </a:r>
            <a:r>
              <a:rPr lang="en-US" sz="12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ERP</a:t>
            </a:r>
            <a:r>
              <a:rPr lang="en-US" sz="1200" b="0"/>
              <a:t>, systems to support </a:t>
            </a:r>
            <a:r>
              <a:rPr lang="en-US" sz="12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adults of low income</a:t>
            </a:r>
            <a:r>
              <a:rPr lang="en-US" sz="1200" b="0"/>
              <a:t> and bring college to them, </a:t>
            </a:r>
            <a:r>
              <a:rPr lang="en-US"/>
              <a:t>c</a:t>
            </a:r>
            <a:r>
              <a:rPr lang="en-US" sz="1200" b="0"/>
              <a:t>ommon course numbering and intersegmental learning management system, and </a:t>
            </a:r>
            <a:r>
              <a:rPr lang="en-US"/>
              <a:t>o</a:t>
            </a:r>
            <a:r>
              <a:rPr lang="en-US" sz="1200" b="0"/>
              <a:t>nline </a:t>
            </a:r>
            <a:r>
              <a:rPr lang="en-US"/>
              <a:t>t</a:t>
            </a:r>
            <a:r>
              <a:rPr lang="en-US" sz="1200" b="0"/>
              <a:t>eaching and </a:t>
            </a:r>
            <a:r>
              <a:rPr lang="en-US"/>
              <a:t>l</a:t>
            </a:r>
            <a:r>
              <a:rPr lang="en-US" sz="1200" b="0"/>
              <a:t>earning.</a:t>
            </a:r>
            <a:endParaRPr/>
          </a:p>
          <a:p>
            <a:pPr marL="0" lvl="0" indent="0" algn="l" rtl="0">
              <a:lnSpc>
                <a:spcPct val="100000"/>
              </a:lnSpc>
              <a:spcBef>
                <a:spcPts val="0"/>
              </a:spcBef>
              <a:spcAft>
                <a:spcPts val="0"/>
              </a:spcAft>
              <a:buSzPts val="1400"/>
              <a:buNone/>
            </a:pPr>
            <a:endParaRPr sz="1200" b="0"/>
          </a:p>
          <a:p>
            <a:pPr marL="0" lvl="0" indent="0" algn="l" rtl="0">
              <a:lnSpc>
                <a:spcPct val="100000"/>
              </a:lnSpc>
              <a:spcBef>
                <a:spcPts val="0"/>
              </a:spcBef>
              <a:spcAft>
                <a:spcPts val="0"/>
              </a:spcAft>
              <a:buSzPts val="1400"/>
              <a:buNone/>
            </a:pPr>
            <a:r>
              <a:rPr lang="en-US" sz="1200" b="1"/>
              <a:t>Resources: </a:t>
            </a:r>
            <a:r>
              <a:rPr lang="en-US" sz="1200"/>
              <a:t>Resource </a:t>
            </a:r>
            <a:r>
              <a:rPr lang="en-US"/>
              <a:t>d</a:t>
            </a:r>
            <a:r>
              <a:rPr lang="en-US" sz="1200"/>
              <a:t>evelopment for </a:t>
            </a:r>
            <a:r>
              <a:rPr lang="en-US"/>
              <a:t>f</a:t>
            </a:r>
            <a:r>
              <a:rPr lang="en-US" sz="1200"/>
              <a:t>iscal </a:t>
            </a:r>
            <a:r>
              <a:rPr lang="en-US"/>
              <a:t>s</a:t>
            </a:r>
            <a:r>
              <a:rPr lang="en-US" sz="1200"/>
              <a:t>ustainability</a:t>
            </a:r>
            <a:r>
              <a:rPr lang="en-US"/>
              <a:t> —</a:t>
            </a:r>
            <a:r>
              <a:rPr lang="en-US" sz="1200"/>
              <a:t> </a:t>
            </a:r>
            <a:r>
              <a:rPr lang="en-US"/>
              <a:t>t</a:t>
            </a:r>
            <a:r>
              <a:rPr lang="en-US" sz="1200"/>
              <a:t>his includes </a:t>
            </a:r>
            <a:r>
              <a:rPr lang="en-US"/>
              <a:t>f</a:t>
            </a:r>
            <a:r>
              <a:rPr lang="en-US" sz="1200"/>
              <a:t>ederal </a:t>
            </a:r>
            <a:r>
              <a:rPr lang="en-US"/>
              <a:t>r</a:t>
            </a:r>
            <a:r>
              <a:rPr lang="en-US" sz="1200"/>
              <a:t>esources, </a:t>
            </a:r>
            <a:r>
              <a:rPr lang="en-US"/>
              <a:t>s</a:t>
            </a:r>
            <a:r>
              <a:rPr lang="en-US" sz="1200"/>
              <a:t>tate </a:t>
            </a:r>
            <a:r>
              <a:rPr lang="en-US"/>
              <a:t>r</a:t>
            </a:r>
            <a:r>
              <a:rPr lang="en-US" sz="1200"/>
              <a:t>esources, </a:t>
            </a:r>
            <a:r>
              <a:rPr lang="en-US"/>
              <a:t>p</a:t>
            </a:r>
            <a:r>
              <a:rPr lang="en-US" sz="1200"/>
              <a:t>hilanthropy and </a:t>
            </a:r>
            <a:r>
              <a:rPr lang="en-US"/>
              <a:t>m</a:t>
            </a:r>
            <a:r>
              <a:rPr lang="en-US" sz="1200"/>
              <a:t>aximizing local resources </a:t>
            </a:r>
            <a:r>
              <a:rPr lang="en-US"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t>
            </a:r>
            <a:r>
              <a:rPr lang="en-US"/>
              <a:t>Student Centered Funding Formula (</a:t>
            </a:r>
            <a:r>
              <a:rPr lang="en-US"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SCFF</a:t>
            </a:r>
            <a:r>
              <a:rPr lang="en-US" sz="1200"/>
              <a:t>)</a:t>
            </a:r>
            <a:r>
              <a:rPr lang="en-US" sz="1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t>
            </a:r>
            <a:r>
              <a:rPr lang="en-US" sz="1200"/>
              <a:t>.</a:t>
            </a:r>
            <a:endParaRPr/>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r>
              <a:rPr lang="en-US" sz="1200" b="1"/>
              <a:t>Policy:</a:t>
            </a:r>
            <a:r>
              <a:rPr lang="en-US" sz="1200"/>
              <a:t> Policy </a:t>
            </a:r>
            <a:r>
              <a:rPr lang="en-US"/>
              <a:t>r</a:t>
            </a:r>
            <a:r>
              <a:rPr lang="en-US" sz="1200"/>
              <a:t>eform to unlock potential</a:t>
            </a:r>
            <a:r>
              <a:rPr lang="en-US"/>
              <a:t> —</a:t>
            </a:r>
            <a:r>
              <a:rPr lang="en-US" sz="1200"/>
              <a:t> </a:t>
            </a:r>
            <a:r>
              <a:rPr lang="en-US"/>
              <a:t>t</a:t>
            </a:r>
            <a:r>
              <a:rPr lang="en-US" sz="1200"/>
              <a:t>his includes </a:t>
            </a:r>
            <a:r>
              <a:rPr lang="en-US"/>
              <a:t>f</a:t>
            </a:r>
            <a:r>
              <a:rPr lang="en-US" sz="1200"/>
              <a:t>ederal </a:t>
            </a:r>
            <a:r>
              <a:rPr lang="en-US"/>
              <a:t>p</a:t>
            </a:r>
            <a:r>
              <a:rPr lang="en-US" sz="1200"/>
              <a:t>olicy, </a:t>
            </a:r>
            <a:r>
              <a:rPr lang="en-US"/>
              <a:t>s</a:t>
            </a:r>
            <a:r>
              <a:rPr lang="en-US" sz="1200"/>
              <a:t>tate </a:t>
            </a:r>
            <a:r>
              <a:rPr lang="en-US"/>
              <a:t>p</a:t>
            </a:r>
            <a:r>
              <a:rPr lang="en-US" sz="1200"/>
              <a:t>olicy, Title V and </a:t>
            </a:r>
            <a:r>
              <a:rPr lang="en-US"/>
              <a:t>d</a:t>
            </a:r>
            <a:r>
              <a:rPr lang="en-US" sz="1200"/>
              <a:t>istrict </a:t>
            </a:r>
            <a:r>
              <a:rPr lang="en-US"/>
              <a:t>p</a:t>
            </a:r>
            <a:r>
              <a:rPr lang="en-US" sz="1200"/>
              <a:t>olicies.</a:t>
            </a:r>
            <a:endParaRPr/>
          </a:p>
        </p:txBody>
      </p:sp>
      <p:sp>
        <p:nvSpPr>
          <p:cNvPr id="449" name="Google Shape;44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SzPts val="1100"/>
              <a:buFont typeface="Arial"/>
              <a:buChar char="●"/>
            </a:pP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477" name="Google Shape;4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9955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SzPts val="1100"/>
              <a:buFont typeface="Arial"/>
              <a:buChar char="●"/>
            </a:pP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477" name="Google Shape;4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82880fb0cb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82880fb0cb_0_3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Higher education is changing quickly. Today’s students and future learners expect more from their education experience. Communities need a skilled workforce across fast-growing career fields. Addressing rapid disruptions to our climate requires new approaches to our operations and programs. The way we do teaching and learning has been forced to evolve by new circumstances and challenges like the pandemic. </a:t>
            </a:r>
            <a:endParaRPr/>
          </a:p>
          <a:p>
            <a:pPr marL="457200" lvl="0" indent="-317500" algn="l" rtl="0">
              <a:spcBef>
                <a:spcPts val="0"/>
              </a:spcBef>
              <a:spcAft>
                <a:spcPts val="0"/>
              </a:spcAft>
              <a:buSzPts val="1400"/>
              <a:buChar char="●"/>
            </a:pPr>
            <a:r>
              <a:rPr lang="en-US"/>
              <a:t>Vision 2030 is designed to help the California Community Colleges to evolve with these changes and deliver more by holistically addressing the needs of colleges and students.</a:t>
            </a:r>
            <a:endParaRPr sz="1050">
              <a:solidFill>
                <a:srgbClr val="444746"/>
              </a:solidFill>
              <a:highlight>
                <a:srgbClr val="FFFFFF"/>
              </a:highlight>
              <a:latin typeface="Roboto"/>
              <a:ea typeface="Roboto"/>
              <a:cs typeface="Roboto"/>
              <a:sym typeface="Roboto"/>
            </a:endParaRPr>
          </a:p>
        </p:txBody>
      </p:sp>
      <p:sp>
        <p:nvSpPr>
          <p:cNvPr id="202" name="Google Shape;202;g282880fb0cb_0_3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82880fb0cb_0_1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Vision 2030 reaffirms California Community Colleges’ commitment to achieving equity in education by addressing systemic barriers based on race, ethnicity, religion, class and gender, with a specific focus on students facing persistent disparities tied to their racial and ethnic identities.</a:t>
            </a:r>
            <a:endParaRPr/>
          </a:p>
          <a:p>
            <a:pPr marL="457200" lvl="0" indent="-317500" algn="l" rtl="0">
              <a:lnSpc>
                <a:spcPct val="100000"/>
              </a:lnSpc>
              <a:spcBef>
                <a:spcPts val="0"/>
              </a:spcBef>
              <a:spcAft>
                <a:spcPts val="0"/>
              </a:spcAft>
              <a:buSzPts val="1400"/>
              <a:buChar char="●"/>
            </a:pPr>
            <a:r>
              <a:rPr lang="en-US"/>
              <a:t>The system will explicitly identify barriers, allocate necessary resources, prioritize equity, and adjust structures to ensure equitable opportunities and support for all students, as embodied in Vision 2030’s three equity-focused goals.</a:t>
            </a:r>
            <a:endParaRPr/>
          </a:p>
          <a:p>
            <a:pPr marL="0" lvl="0" indent="0" algn="l" rtl="0">
              <a:lnSpc>
                <a:spcPct val="100000"/>
              </a:lnSpc>
              <a:spcBef>
                <a:spcPts val="0"/>
              </a:spcBef>
              <a:spcAft>
                <a:spcPts val="0"/>
              </a:spcAft>
              <a:buSzPts val="1400"/>
              <a:buNone/>
            </a:pPr>
            <a:endParaRPr b="1"/>
          </a:p>
        </p:txBody>
      </p:sp>
      <p:sp>
        <p:nvSpPr>
          <p:cNvPr id="223" name="Google Shape;223;g282880fb0cb_0_1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2a57e8275_1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82a57e8275_1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Vision 2030 envisions a higher education system more inclusive of all Californians that ensures access points for every learner across race, ethnicity, region, class and gender to enter a pathway, with tailored supports and exit points to transfer or complete a community college baccalaureate or obtain a job with family-sustaining wages.</a:t>
            </a:r>
            <a:endParaRPr/>
          </a:p>
        </p:txBody>
      </p:sp>
      <p:sp>
        <p:nvSpPr>
          <p:cNvPr id="234" name="Google Shape;234;g282a57e8275_1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22b4d15ed_3_1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Vision 2030 has been guided by the Vision for Success (2017), the Governor’s Roadmap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(2021)</a:t>
            </a:r>
            <a:r>
              <a:rPr lang="en-US" dirty="0"/>
              <a:t>, current issues and considerations for the future of our students.</a:t>
            </a:r>
            <a:endParaRPr dirty="0"/>
          </a:p>
          <a:p>
            <a:pPr marL="457200" lvl="0" indent="-317500" algn="l" rtl="0">
              <a:spcBef>
                <a:spcPts val="0"/>
              </a:spcBef>
              <a:spcAft>
                <a:spcPts val="0"/>
              </a:spcAft>
              <a:buSzPts val="1400"/>
              <a:buChar char="●"/>
            </a:pPr>
            <a:r>
              <a:rPr lang="en-US" dirty="0"/>
              <a:t>Vision for Success: Progress made under the </a:t>
            </a:r>
            <a:r>
              <a:rPr lang="en-US" u="sng" dirty="0">
                <a:solidFill>
                  <a:schemeClr val="hlink"/>
                </a:solidFill>
                <a:hlinkClick r:id="rId3"/>
              </a:rPr>
              <a:t>Vision for Success</a:t>
            </a:r>
            <a:r>
              <a:rPr lang="en-US" dirty="0"/>
              <a:t> centered bold goals to improve student outcomes, including closing achievement gaps, increasing degree and certificate attainment, increasing t</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ransfers</a:t>
            </a:r>
            <a:r>
              <a:rPr lang="en-US" dirty="0"/>
              <a:t> to four-year institutions, reducing excess unit accumulation by students, and securing gainful employment.</a:t>
            </a:r>
            <a:endParaRPr dirty="0"/>
          </a:p>
          <a:p>
            <a:pPr marL="457200" lvl="0" indent="-317500" algn="l" rtl="0">
              <a:spcBef>
                <a:spcPts val="0"/>
              </a:spcBef>
              <a:spcAft>
                <a:spcPts val="0"/>
              </a:spcAft>
              <a:buSzPts val="1400"/>
              <a:buChar char="●"/>
            </a:pPr>
            <a:r>
              <a:rPr lang="en-US" u="sng" dirty="0">
                <a:solidFill>
                  <a:schemeClr val="hlink"/>
                </a:solidFill>
                <a:hlinkClick r:id="rId4"/>
              </a:rPr>
              <a:t>The Roadmap</a:t>
            </a:r>
            <a:r>
              <a:rPr lang="en-US" dirty="0"/>
              <a:t> built on the Vision for Success by keeping most goals outlined previously while outlining more areas for improvement. Some steps included sharing academic success data, with data sets focused on students from disadvantaged backgrounds and establishing academic pathways for high school, transfer and dual-enrollment students.</a:t>
            </a:r>
            <a:endParaRPr dirty="0"/>
          </a:p>
          <a:p>
            <a:pPr marL="457200" lvl="0" indent="-317500" algn="l" rtl="0">
              <a:spcBef>
                <a:spcPts val="0"/>
              </a:spcBef>
              <a:spcAft>
                <a:spcPts val="0"/>
              </a:spcAft>
              <a:buSzPts val="1400"/>
              <a:buChar char="●"/>
            </a:pPr>
            <a:r>
              <a:rPr lang="en-US" dirty="0"/>
              <a:t>Vision 2030 is a future-focused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roadmap</a:t>
            </a:r>
            <a:r>
              <a:rPr lang="en-US" dirty="0"/>
              <a:t> that builds on the foundation of the previous two plans while incorporating more focus on key areas, including Equity in Access, Equity in Support, Climate action, and Generative artificial intelligence.</a:t>
            </a:r>
          </a:p>
          <a:p>
            <a:pPr marL="457200" lvl="0" indent="-317500" algn="l" rtl="0">
              <a:spcBef>
                <a:spcPts val="0"/>
              </a:spcBef>
              <a:spcAft>
                <a:spcPts val="0"/>
              </a:spcAft>
              <a:buSzPts val="1400"/>
              <a:buChar char="●"/>
            </a:pPr>
            <a:endParaRPr lang="en-US" dirty="0"/>
          </a:p>
          <a:p>
            <a:pPr marL="457200" lvl="0" indent="-304800" algn="l" rtl="0">
              <a:spcBef>
                <a:spcPts val="0"/>
              </a:spcBef>
              <a:spcAft>
                <a:spcPts val="0"/>
              </a:spcAft>
              <a:buClr>
                <a:schemeClr val="dk1"/>
              </a:buClr>
              <a:buSzPts val="1200"/>
              <a:buFont typeface="Calibri"/>
              <a:buChar char="●"/>
            </a:pPr>
            <a:r>
              <a:rPr lang="en-US" dirty="0"/>
              <a:t>Vision 2030 grows California Community Colleges’ commitment to equity and academic success. It sets bold goals for the system to pursue transformational change to ensure institutions truly work for and support all students across race, ethnicity, religion, class and gender. </a:t>
            </a:r>
          </a:p>
          <a:p>
            <a:pPr marL="457200" lvl="0" indent="-304800" algn="l" rtl="0">
              <a:spcBef>
                <a:spcPts val="0"/>
              </a:spcBef>
              <a:spcAft>
                <a:spcPts val="0"/>
              </a:spcAft>
              <a:buClr>
                <a:schemeClr val="dk1"/>
              </a:buClr>
              <a:buSzPts val="1200"/>
              <a:buFont typeface="Calibri"/>
              <a:buChar char="●"/>
            </a:pPr>
            <a:r>
              <a:rPr lang="en-US" dirty="0"/>
              <a:t>Vision 2030 builds on California Community Colleges’ hard-won progress. It goes further by being explicit about what structural changes are needed to create equitable opportunities and support for students, focusing on students harmed by persistent systemic barriers linked to their racial and ethnic identities.</a:t>
            </a:r>
          </a:p>
          <a:p>
            <a:pPr marL="457200" lvl="0" indent="-304800" algn="l" rtl="0">
              <a:spcBef>
                <a:spcPts val="0"/>
              </a:spcBef>
              <a:spcAft>
                <a:spcPts val="0"/>
              </a:spcAft>
              <a:buClr>
                <a:schemeClr val="dk1"/>
              </a:buClr>
              <a:buSzPts val="1200"/>
              <a:buFont typeface="Calibri"/>
              <a:buChar char="●"/>
            </a:pPr>
            <a:r>
              <a:rPr lang="en-US" dirty="0"/>
              <a:t>As we launch the Vision 2030 goals, we commit to being more explicit about the systematic barriers we face in our efforts to transform and the resources truly necessary to reach these important goals. </a:t>
            </a:r>
            <a:br>
              <a:rPr lang="en-US" dirty="0"/>
            </a:br>
            <a:endParaRPr lang="en-US" dirty="0"/>
          </a:p>
          <a:p>
            <a:pPr marL="457200" lvl="0" indent="-317500" algn="l" rtl="0">
              <a:spcBef>
                <a:spcPts val="0"/>
              </a:spcBef>
              <a:spcAft>
                <a:spcPts val="0"/>
              </a:spcAft>
              <a:buSzPts val="1400"/>
              <a:buChar char="●"/>
            </a:pPr>
            <a:endParaRPr dirty="0"/>
          </a:p>
        </p:txBody>
      </p:sp>
      <p:sp>
        <p:nvSpPr>
          <p:cNvPr id="240" name="Google Shape;240;g2822b4d15ed_3_1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82880fb0cb_0_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82880fb0cb_0_5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Vision 2030 spotlights certain categories of students and future learners who continue to need focused attention responsive to legislation that was enacted where the implementation is not yet at scale or where new state and federal investments have been made in light of the pandemic’s impact on increasing income inequality and poverty.</a:t>
            </a:r>
            <a:endParaRPr/>
          </a:p>
        </p:txBody>
      </p:sp>
      <p:sp>
        <p:nvSpPr>
          <p:cNvPr id="270" name="Google Shape;270;g282880fb0cb_0_5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81c19a0ab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81c19a0ab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Mikala’s story: Mikala Hutchinson embodies what California’s community colleges are all about. Growing up in a family that often faced homelessness, Hutchinson was forced to attend nearly a dozen different high schools and would ultimately leave without earning a diploma. </a:t>
            </a:r>
            <a:endParaRPr/>
          </a:p>
          <a:p>
            <a:pPr marL="457200" lvl="0" indent="-317500" algn="l" rtl="0">
              <a:lnSpc>
                <a:spcPct val="100000"/>
              </a:lnSpc>
              <a:spcBef>
                <a:spcPts val="0"/>
              </a:spcBef>
              <a:spcAft>
                <a:spcPts val="0"/>
              </a:spcAft>
              <a:buSzPts val="1400"/>
              <a:buChar char="●"/>
            </a:pPr>
            <a:r>
              <a:rPr lang="en-US"/>
              <a:t>Everything changed when she met with a MiraCosta College (MCC) counselor, who discovered Hutchinson was just one science class short of securing a high school diploma and encouraged her to enroll in the MCC Adult High School Diploma Program. “Once I got my high school diploma, I wanted to continue and get my college degree,” she said. </a:t>
            </a:r>
            <a:endParaRPr/>
          </a:p>
          <a:p>
            <a:pPr marL="457200" lvl="0" indent="-317500" algn="l" rtl="0">
              <a:lnSpc>
                <a:spcPct val="100000"/>
              </a:lnSpc>
              <a:spcBef>
                <a:spcPts val="0"/>
              </a:spcBef>
              <a:spcAft>
                <a:spcPts val="0"/>
              </a:spcAft>
              <a:buSzPts val="1400"/>
              <a:buChar char="●"/>
            </a:pPr>
            <a:r>
              <a:rPr lang="en-US"/>
              <a:t>Hutchinson hasn’t looked back. She is currently receiving support from several basic needs programs and services on campus to help with her college journey. The Campus Assessment, Resources and Education (CARE) programs’ food pantry and Child Development Center day care service are providing invaluable assistance for both her and her children. She’s also utilizing Extended Opportunity Programs and Services to help pay for textbooks. </a:t>
            </a:r>
            <a:endParaRPr/>
          </a:p>
          <a:p>
            <a:pPr marL="0" lvl="0" indent="0" algn="l" rtl="0">
              <a:lnSpc>
                <a:spcPct val="100000"/>
              </a:lnSpc>
              <a:spcBef>
                <a:spcPts val="0"/>
              </a:spcBef>
              <a:spcAft>
                <a:spcPts val="0"/>
              </a:spcAft>
              <a:buNone/>
            </a:pPr>
            <a:endParaRPr/>
          </a:p>
        </p:txBody>
      </p:sp>
      <p:sp>
        <p:nvSpPr>
          <p:cNvPr id="294" name="Google Shape;294;g281c19a0ab3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Vision 2030 outlines three central equity goals — Equity in Success, Equity in Access and Equity in Support — as the driving force behind the transformational change within the system. These goals aim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by 2030 </a:t>
            </a:r>
            <a:r>
              <a:rPr lang="en-US"/>
              <a:t>to reduce and ultimately eliminate equity gaps for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students of color who are underrepresented, students of low income</a:t>
            </a:r>
            <a:r>
              <a:rPr lang="en-US"/>
              <a:t> and students with disabilities.</a:t>
            </a:r>
            <a:endParaRPr b="1"/>
          </a:p>
        </p:txBody>
      </p:sp>
      <p:sp>
        <p:nvSpPr>
          <p:cNvPr id="303" name="Google Shape;3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82880fb0cb_0_8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282880fb0cb_0_8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One Area">
  <p:cSld name="Text Only One Area">
    <p:spTree>
      <p:nvGrpSpPr>
        <p:cNvPr id="1" name="Shape 14"/>
        <p:cNvGrpSpPr/>
        <p:nvPr/>
      </p:nvGrpSpPr>
      <p:grpSpPr>
        <a:xfrm>
          <a:off x="0" y="0"/>
          <a:ext cx="0" cy="0"/>
          <a:chOff x="0" y="0"/>
          <a:chExt cx="0" cy="0"/>
        </a:xfrm>
      </p:grpSpPr>
      <p:pic>
        <p:nvPicPr>
          <p:cNvPr id="15" name="Google Shape;15;p22" descr="&quot;&quot;"/>
          <p:cNvPicPr preferRelativeResize="0"/>
          <p:nvPr/>
        </p:nvPicPr>
        <p:blipFill rotWithShape="1">
          <a:blip r:embed="rId2">
            <a:alphaModFix/>
          </a:blip>
          <a:srcRect t="1" r="12879" b="-1364"/>
          <a:stretch/>
        </p:blipFill>
        <p:spPr>
          <a:xfrm>
            <a:off x="7810500" y="1041748"/>
            <a:ext cx="4381500" cy="5097795"/>
          </a:xfrm>
          <a:prstGeom prst="rect">
            <a:avLst/>
          </a:prstGeom>
          <a:noFill/>
          <a:ln>
            <a:noFill/>
          </a:ln>
        </p:spPr>
      </p:pic>
      <p:sp>
        <p:nvSpPr>
          <p:cNvPr id="16" name="Google Shape;16;p22"/>
          <p:cNvSpPr txBox="1">
            <a:spLocks noGrp="1"/>
          </p:cNvSpPr>
          <p:nvPr>
            <p:ph type="title"/>
          </p:nvPr>
        </p:nvSpPr>
        <p:spPr>
          <a:xfrm>
            <a:off x="0" y="1"/>
            <a:ext cx="12192000"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22"/>
          <p:cNvSpPr txBox="1">
            <a:spLocks noGrp="1"/>
          </p:cNvSpPr>
          <p:nvPr>
            <p:ph type="body" idx="1"/>
          </p:nvPr>
        </p:nvSpPr>
        <p:spPr>
          <a:xfrm>
            <a:off x="0" y="1828800"/>
            <a:ext cx="12192000" cy="4070350"/>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Over Content">
  <p:cSld name="Text Over Content">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0" y="1"/>
            <a:ext cx="12192000" cy="13716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body" idx="1"/>
          </p:nvPr>
        </p:nvSpPr>
        <p:spPr>
          <a:xfrm>
            <a:off x="0" y="1371600"/>
            <a:ext cx="12192000" cy="896938"/>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1"/>
          <p:cNvSpPr txBox="1">
            <a:spLocks noGrp="1"/>
          </p:cNvSpPr>
          <p:nvPr>
            <p:ph type="body" idx="2"/>
          </p:nvPr>
        </p:nvSpPr>
        <p:spPr>
          <a:xfrm>
            <a:off x="609600" y="2269120"/>
            <a:ext cx="10972800" cy="3701468"/>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Large Content Right">
  <p:cSld name="Text / Large Content Righ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0" y="-1"/>
            <a:ext cx="6126480" cy="1825625"/>
          </a:xfrm>
          <a:prstGeom prst="rect">
            <a:avLst/>
          </a:prstGeom>
          <a:noFill/>
          <a:ln>
            <a:noFill/>
          </a:ln>
        </p:spPr>
        <p:txBody>
          <a:bodyPr spcFirstLastPara="1" wrap="square" lIns="457200" tIns="457200" rIns="228600" bIns="2286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body" idx="1"/>
          </p:nvPr>
        </p:nvSpPr>
        <p:spPr>
          <a:xfrm>
            <a:off x="0" y="1825625"/>
            <a:ext cx="6126163" cy="4156075"/>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2"/>
          <p:cNvSpPr txBox="1">
            <a:spLocks noGrp="1"/>
          </p:cNvSpPr>
          <p:nvPr>
            <p:ph type="body" idx="2"/>
          </p:nvPr>
        </p:nvSpPr>
        <p:spPr>
          <a:xfrm>
            <a:off x="6126163" y="495300"/>
            <a:ext cx="5486400" cy="5486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2"/>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 Large Content Left">
  <p:cSld name="Text / Large Content Lef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6065520" y="-1"/>
            <a:ext cx="6126480" cy="1825625"/>
          </a:xfrm>
          <a:prstGeom prst="rect">
            <a:avLst/>
          </a:prstGeom>
          <a:noFill/>
          <a:ln>
            <a:noFill/>
          </a:ln>
        </p:spPr>
        <p:txBody>
          <a:bodyPr spcFirstLastPara="1" wrap="square" lIns="457200" tIns="457200" rIns="228600" bIns="2286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body" idx="1"/>
          </p:nvPr>
        </p:nvSpPr>
        <p:spPr>
          <a:xfrm>
            <a:off x="6065838" y="1825625"/>
            <a:ext cx="6126162" cy="4156075"/>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3"/>
          <p:cNvSpPr txBox="1">
            <a:spLocks noGrp="1"/>
          </p:cNvSpPr>
          <p:nvPr>
            <p:ph type="body" idx="2"/>
          </p:nvPr>
        </p:nvSpPr>
        <p:spPr>
          <a:xfrm>
            <a:off x="558800" y="495300"/>
            <a:ext cx="5486400" cy="5486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3"/>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 Full Length Content Right">
  <p:cSld name="Text / Full Length Content Right">
    <p:spTree>
      <p:nvGrpSpPr>
        <p:cNvPr id="1" name="Shape 86"/>
        <p:cNvGrpSpPr/>
        <p:nvPr/>
      </p:nvGrpSpPr>
      <p:grpSpPr>
        <a:xfrm>
          <a:off x="0" y="0"/>
          <a:ext cx="0" cy="0"/>
          <a:chOff x="0" y="0"/>
          <a:chExt cx="0" cy="0"/>
        </a:xfrm>
      </p:grpSpPr>
      <p:sp>
        <p:nvSpPr>
          <p:cNvPr id="87" name="Google Shape;87;p44"/>
          <p:cNvSpPr txBox="1">
            <a:spLocks noGrp="1"/>
          </p:cNvSpPr>
          <p:nvPr>
            <p:ph type="title"/>
          </p:nvPr>
        </p:nvSpPr>
        <p:spPr>
          <a:xfrm>
            <a:off x="0" y="-1"/>
            <a:ext cx="6092825" cy="1825625"/>
          </a:xfrm>
          <a:prstGeom prst="rect">
            <a:avLst/>
          </a:prstGeom>
          <a:noFill/>
          <a:ln>
            <a:noFill/>
          </a:ln>
        </p:spPr>
        <p:txBody>
          <a:bodyPr spcFirstLastPara="1" wrap="square" lIns="457200" tIns="457200" rIns="228600" bIns="2286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4"/>
          <p:cNvSpPr txBox="1">
            <a:spLocks noGrp="1"/>
          </p:cNvSpPr>
          <p:nvPr>
            <p:ph type="body" idx="1"/>
          </p:nvPr>
        </p:nvSpPr>
        <p:spPr>
          <a:xfrm>
            <a:off x="0" y="1825625"/>
            <a:ext cx="6092825" cy="4054475"/>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4"/>
          <p:cNvSpPr txBox="1">
            <a:spLocks noGrp="1"/>
          </p:cNvSpPr>
          <p:nvPr>
            <p:ph type="body" idx="2"/>
          </p:nvPr>
        </p:nvSpPr>
        <p:spPr>
          <a:xfrm>
            <a:off x="6092825" y="0"/>
            <a:ext cx="6099175" cy="68580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4"/>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ver Two Content">
  <p:cSld name="Text over Two Content">
    <p:spTree>
      <p:nvGrpSpPr>
        <p:cNvPr id="1" name="Shape 91"/>
        <p:cNvGrpSpPr/>
        <p:nvPr/>
      </p:nvGrpSpPr>
      <p:grpSpPr>
        <a:xfrm>
          <a:off x="0" y="0"/>
          <a:ext cx="0" cy="0"/>
          <a:chOff x="0" y="0"/>
          <a:chExt cx="0" cy="0"/>
        </a:xfrm>
      </p:grpSpPr>
      <p:sp>
        <p:nvSpPr>
          <p:cNvPr id="92" name="Google Shape;92;p45"/>
          <p:cNvSpPr txBox="1">
            <a:spLocks noGrp="1"/>
          </p:cNvSpPr>
          <p:nvPr>
            <p:ph type="title"/>
          </p:nvPr>
        </p:nvSpPr>
        <p:spPr>
          <a:xfrm>
            <a:off x="0" y="1"/>
            <a:ext cx="12192000" cy="13716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5"/>
          <p:cNvSpPr txBox="1">
            <a:spLocks noGrp="1"/>
          </p:cNvSpPr>
          <p:nvPr>
            <p:ph type="body" idx="1"/>
          </p:nvPr>
        </p:nvSpPr>
        <p:spPr>
          <a:xfrm>
            <a:off x="0" y="1371600"/>
            <a:ext cx="12192000" cy="1006475"/>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5"/>
          <p:cNvSpPr txBox="1">
            <a:spLocks noGrp="1"/>
          </p:cNvSpPr>
          <p:nvPr>
            <p:ph type="body" idx="2"/>
          </p:nvPr>
        </p:nvSpPr>
        <p:spPr>
          <a:xfrm>
            <a:off x="660400" y="2377440"/>
            <a:ext cx="5394960" cy="3474720"/>
          </a:xfrm>
          <a:prstGeom prst="rect">
            <a:avLst/>
          </a:prstGeom>
          <a:noFill/>
          <a:ln>
            <a:noFill/>
          </a:ln>
        </p:spPr>
        <p:txBody>
          <a:bodyPr spcFirstLastPara="1" wrap="square" lIns="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5"/>
          <p:cNvSpPr txBox="1">
            <a:spLocks noGrp="1"/>
          </p:cNvSpPr>
          <p:nvPr>
            <p:ph type="body" idx="3"/>
          </p:nvPr>
        </p:nvSpPr>
        <p:spPr>
          <a:xfrm>
            <a:off x="6065520" y="2377440"/>
            <a:ext cx="5486400" cy="3474720"/>
          </a:xfrm>
          <a:prstGeom prst="rect">
            <a:avLst/>
          </a:prstGeom>
          <a:noFill/>
          <a:ln>
            <a:noFill/>
          </a:ln>
        </p:spPr>
        <p:txBody>
          <a:bodyPr spcFirstLastPara="1" wrap="square" lIns="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5"/>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7"/>
        <p:cNvGrpSpPr/>
        <p:nvPr/>
      </p:nvGrpSpPr>
      <p:grpSpPr>
        <a:xfrm>
          <a:off x="0" y="0"/>
          <a:ext cx="0" cy="0"/>
          <a:chOff x="0" y="0"/>
          <a:chExt cx="0" cy="0"/>
        </a:xfrm>
      </p:grpSpPr>
      <p:sp>
        <p:nvSpPr>
          <p:cNvPr id="98" name="Google Shape;98;p46"/>
          <p:cNvSpPr txBox="1">
            <a:spLocks noGrp="1"/>
          </p:cNvSpPr>
          <p:nvPr>
            <p:ph type="title"/>
          </p:nvPr>
        </p:nvSpPr>
        <p:spPr>
          <a:xfrm>
            <a:off x="0" y="1"/>
            <a:ext cx="12192000"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6"/>
          <p:cNvSpPr txBox="1">
            <a:spLocks noGrp="1"/>
          </p:cNvSpPr>
          <p:nvPr>
            <p:ph type="body" idx="1"/>
          </p:nvPr>
        </p:nvSpPr>
        <p:spPr>
          <a:xfrm>
            <a:off x="-1" y="1828800"/>
            <a:ext cx="6035040" cy="823912"/>
          </a:xfrm>
          <a:prstGeom prst="rect">
            <a:avLst/>
          </a:prstGeom>
          <a:noFill/>
          <a:ln>
            <a:noFill/>
          </a:ln>
        </p:spPr>
        <p:txBody>
          <a:bodyPr spcFirstLastPara="1" wrap="square" lIns="685800" tIns="45700" rIns="685800" bIns="2286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228600" algn="l">
              <a:lnSpc>
                <a:spcPct val="90000"/>
              </a:lnSpc>
              <a:spcBef>
                <a:spcPts val="500"/>
              </a:spcBef>
              <a:spcAft>
                <a:spcPts val="0"/>
              </a:spcAft>
              <a:buClr>
                <a:srgbClr val="53575A"/>
              </a:buClr>
              <a:buSzPts val="2000"/>
              <a:buNone/>
              <a:defRPr sz="2000" b="1"/>
            </a:lvl2pPr>
            <a:lvl3pPr marL="1371600" lvl="2" indent="-228600" algn="l">
              <a:lnSpc>
                <a:spcPct val="90000"/>
              </a:lnSpc>
              <a:spcBef>
                <a:spcPts val="500"/>
              </a:spcBef>
              <a:spcAft>
                <a:spcPts val="0"/>
              </a:spcAft>
              <a:buClr>
                <a:srgbClr val="53575A"/>
              </a:buClr>
              <a:buSzPts val="1800"/>
              <a:buNone/>
              <a:defRPr sz="1800" b="1"/>
            </a:lvl3pPr>
            <a:lvl4pPr marL="1828800" lvl="3" indent="-228600" algn="l">
              <a:lnSpc>
                <a:spcPct val="90000"/>
              </a:lnSpc>
              <a:spcBef>
                <a:spcPts val="500"/>
              </a:spcBef>
              <a:spcAft>
                <a:spcPts val="0"/>
              </a:spcAft>
              <a:buClr>
                <a:srgbClr val="53575A"/>
              </a:buClr>
              <a:buSzPts val="1600"/>
              <a:buNone/>
              <a:defRPr sz="1600" b="1"/>
            </a:lvl4pPr>
            <a:lvl5pPr marL="2286000" lvl="4" indent="-228600" algn="l">
              <a:lnSpc>
                <a:spcPct val="90000"/>
              </a:lnSpc>
              <a:spcBef>
                <a:spcPts val="500"/>
              </a:spcBef>
              <a:spcAft>
                <a:spcPts val="0"/>
              </a:spcAft>
              <a:buClr>
                <a:srgbClr val="53575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46"/>
          <p:cNvSpPr txBox="1">
            <a:spLocks noGrp="1"/>
          </p:cNvSpPr>
          <p:nvPr>
            <p:ph type="body" idx="2"/>
          </p:nvPr>
        </p:nvSpPr>
        <p:spPr>
          <a:xfrm>
            <a:off x="0" y="2663825"/>
            <a:ext cx="6035040" cy="3200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6"/>
          <p:cNvSpPr txBox="1">
            <a:spLocks noGrp="1"/>
          </p:cNvSpPr>
          <p:nvPr>
            <p:ph type="body" idx="3"/>
          </p:nvPr>
        </p:nvSpPr>
        <p:spPr>
          <a:xfrm>
            <a:off x="6065520" y="1828800"/>
            <a:ext cx="6126480" cy="823912"/>
          </a:xfrm>
          <a:prstGeom prst="rect">
            <a:avLst/>
          </a:prstGeom>
          <a:noFill/>
          <a:ln>
            <a:noFill/>
          </a:ln>
        </p:spPr>
        <p:txBody>
          <a:bodyPr spcFirstLastPara="1" wrap="square" lIns="685800" tIns="45700" rIns="685800" bIns="2286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228600" algn="l">
              <a:lnSpc>
                <a:spcPct val="90000"/>
              </a:lnSpc>
              <a:spcBef>
                <a:spcPts val="500"/>
              </a:spcBef>
              <a:spcAft>
                <a:spcPts val="0"/>
              </a:spcAft>
              <a:buClr>
                <a:srgbClr val="53575A"/>
              </a:buClr>
              <a:buSzPts val="2000"/>
              <a:buNone/>
              <a:defRPr sz="2000" b="1"/>
            </a:lvl2pPr>
            <a:lvl3pPr marL="1371600" lvl="2" indent="-228600" algn="l">
              <a:lnSpc>
                <a:spcPct val="90000"/>
              </a:lnSpc>
              <a:spcBef>
                <a:spcPts val="500"/>
              </a:spcBef>
              <a:spcAft>
                <a:spcPts val="0"/>
              </a:spcAft>
              <a:buClr>
                <a:srgbClr val="53575A"/>
              </a:buClr>
              <a:buSzPts val="1800"/>
              <a:buNone/>
              <a:defRPr sz="1800" b="1"/>
            </a:lvl3pPr>
            <a:lvl4pPr marL="1828800" lvl="3" indent="-228600" algn="l">
              <a:lnSpc>
                <a:spcPct val="90000"/>
              </a:lnSpc>
              <a:spcBef>
                <a:spcPts val="500"/>
              </a:spcBef>
              <a:spcAft>
                <a:spcPts val="0"/>
              </a:spcAft>
              <a:buClr>
                <a:srgbClr val="53575A"/>
              </a:buClr>
              <a:buSzPts val="1600"/>
              <a:buNone/>
              <a:defRPr sz="1600" b="1"/>
            </a:lvl4pPr>
            <a:lvl5pPr marL="2286000" lvl="4" indent="-228600" algn="l">
              <a:lnSpc>
                <a:spcPct val="90000"/>
              </a:lnSpc>
              <a:spcBef>
                <a:spcPts val="500"/>
              </a:spcBef>
              <a:spcAft>
                <a:spcPts val="0"/>
              </a:spcAft>
              <a:buClr>
                <a:srgbClr val="53575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p46"/>
          <p:cNvSpPr txBox="1">
            <a:spLocks noGrp="1"/>
          </p:cNvSpPr>
          <p:nvPr>
            <p:ph type="body" idx="4"/>
          </p:nvPr>
        </p:nvSpPr>
        <p:spPr>
          <a:xfrm>
            <a:off x="6065520" y="2663825"/>
            <a:ext cx="6126480" cy="3200400"/>
          </a:xfrm>
          <a:prstGeom prst="rect">
            <a:avLst/>
          </a:prstGeom>
          <a:noFill/>
          <a:ln>
            <a:noFill/>
          </a:ln>
        </p:spPr>
        <p:txBody>
          <a:bodyPr spcFirstLastPara="1" wrap="square" lIns="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6"/>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47"/>
          <p:cNvSpPr txBox="1">
            <a:spLocks noGrp="1"/>
          </p:cNvSpPr>
          <p:nvPr>
            <p:ph type="title"/>
          </p:nvPr>
        </p:nvSpPr>
        <p:spPr>
          <a:xfrm>
            <a:off x="839788" y="457200"/>
            <a:ext cx="3932237" cy="1600200"/>
          </a:xfrm>
          <a:prstGeom prst="rect">
            <a:avLst/>
          </a:prstGeom>
          <a:solidFill>
            <a:srgbClr val="002F6D"/>
          </a:solidFill>
          <a:ln>
            <a:noFill/>
          </a:ln>
        </p:spPr>
        <p:txBody>
          <a:bodyPr spcFirstLastPara="1" wrap="square" lIns="457200" tIns="457200" rIns="457200"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7"/>
          <p:cNvSpPr txBox="1">
            <a:spLocks noGrp="1"/>
          </p:cNvSpPr>
          <p:nvPr>
            <p:ph type="body" idx="1"/>
          </p:nvPr>
        </p:nvSpPr>
        <p:spPr>
          <a:xfrm>
            <a:off x="839788" y="2057400"/>
            <a:ext cx="3932237" cy="3466214"/>
          </a:xfrm>
          <a:prstGeom prst="rect">
            <a:avLst/>
          </a:prstGeom>
          <a:solidFill>
            <a:srgbClr val="002F6D"/>
          </a:solid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53575A"/>
              </a:buClr>
              <a:buSzPts val="1400"/>
              <a:buNone/>
              <a:defRPr sz="1400"/>
            </a:lvl2pPr>
            <a:lvl3pPr marL="1371600" lvl="2" indent="-228600" algn="l">
              <a:lnSpc>
                <a:spcPct val="90000"/>
              </a:lnSpc>
              <a:spcBef>
                <a:spcPts val="500"/>
              </a:spcBef>
              <a:spcAft>
                <a:spcPts val="0"/>
              </a:spcAft>
              <a:buClr>
                <a:srgbClr val="53575A"/>
              </a:buClr>
              <a:buSzPts val="1200"/>
              <a:buNone/>
              <a:defRPr sz="1200"/>
            </a:lvl3pPr>
            <a:lvl4pPr marL="1828800" lvl="3" indent="-228600" algn="l">
              <a:lnSpc>
                <a:spcPct val="90000"/>
              </a:lnSpc>
              <a:spcBef>
                <a:spcPts val="500"/>
              </a:spcBef>
              <a:spcAft>
                <a:spcPts val="0"/>
              </a:spcAft>
              <a:buClr>
                <a:srgbClr val="53575A"/>
              </a:buClr>
              <a:buSzPts val="1000"/>
              <a:buNone/>
              <a:defRPr sz="1000"/>
            </a:lvl4pPr>
            <a:lvl5pPr marL="2286000" lvl="4" indent="-228600" algn="l">
              <a:lnSpc>
                <a:spcPct val="90000"/>
              </a:lnSpc>
              <a:spcBef>
                <a:spcPts val="500"/>
              </a:spcBef>
              <a:spcAft>
                <a:spcPts val="0"/>
              </a:spcAft>
              <a:buClr>
                <a:srgbClr val="53575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7" name="Google Shape;107;p47"/>
          <p:cNvSpPr txBox="1">
            <a:spLocks noGrp="1"/>
          </p:cNvSpPr>
          <p:nvPr>
            <p:ph type="body" idx="2"/>
          </p:nvPr>
        </p:nvSpPr>
        <p:spPr>
          <a:xfrm>
            <a:off x="5183188" y="1091596"/>
            <a:ext cx="6172200" cy="4432018"/>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3200"/>
              <a:buNone/>
              <a:defRPr sz="3200"/>
            </a:lvl1pPr>
            <a:lvl2pPr marL="914400" lvl="1" indent="-228600" algn="l">
              <a:lnSpc>
                <a:spcPct val="90000"/>
              </a:lnSpc>
              <a:spcBef>
                <a:spcPts val="500"/>
              </a:spcBef>
              <a:spcAft>
                <a:spcPts val="0"/>
              </a:spcAft>
              <a:buClr>
                <a:srgbClr val="53575A"/>
              </a:buClr>
              <a:buSzPts val="2800"/>
              <a:buNone/>
              <a:defRPr sz="2800"/>
            </a:lvl2pPr>
            <a:lvl3pPr marL="1371600" lvl="2" indent="-228600" algn="l">
              <a:lnSpc>
                <a:spcPct val="90000"/>
              </a:lnSpc>
              <a:spcBef>
                <a:spcPts val="500"/>
              </a:spcBef>
              <a:spcAft>
                <a:spcPts val="0"/>
              </a:spcAft>
              <a:buClr>
                <a:srgbClr val="53575A"/>
              </a:buClr>
              <a:buSzPts val="2400"/>
              <a:buNone/>
              <a:defRPr sz="2400"/>
            </a:lvl3pPr>
            <a:lvl4pPr marL="1828800" lvl="3" indent="-228600" algn="l">
              <a:lnSpc>
                <a:spcPct val="90000"/>
              </a:lnSpc>
              <a:spcBef>
                <a:spcPts val="500"/>
              </a:spcBef>
              <a:spcAft>
                <a:spcPts val="0"/>
              </a:spcAft>
              <a:buClr>
                <a:srgbClr val="53575A"/>
              </a:buClr>
              <a:buSzPts val="2000"/>
              <a:buNone/>
              <a:defRPr sz="2000"/>
            </a:lvl4pPr>
            <a:lvl5pPr marL="2286000" lvl="4" indent="-228600" algn="l">
              <a:lnSpc>
                <a:spcPct val="90000"/>
              </a:lnSpc>
              <a:spcBef>
                <a:spcPts val="500"/>
              </a:spcBef>
              <a:spcAft>
                <a:spcPts val="0"/>
              </a:spcAft>
              <a:buClr>
                <a:srgbClr val="53575A"/>
              </a:buClr>
              <a:buSzPts val="20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8" name="Google Shape;108;p47"/>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G Picture with Caption">
  <p:cSld name="LG Picture with Caption">
    <p:spTree>
      <p:nvGrpSpPr>
        <p:cNvPr id="1" name="Shape 109"/>
        <p:cNvGrpSpPr/>
        <p:nvPr/>
      </p:nvGrpSpPr>
      <p:grpSpPr>
        <a:xfrm>
          <a:off x="0" y="0"/>
          <a:ext cx="0" cy="0"/>
          <a:chOff x="0" y="0"/>
          <a:chExt cx="0" cy="0"/>
        </a:xfrm>
      </p:grpSpPr>
      <p:sp>
        <p:nvSpPr>
          <p:cNvPr id="110" name="Google Shape;110;p48"/>
          <p:cNvSpPr txBox="1">
            <a:spLocks noGrp="1"/>
          </p:cNvSpPr>
          <p:nvPr>
            <p:ph type="title"/>
          </p:nvPr>
        </p:nvSpPr>
        <p:spPr>
          <a:xfrm>
            <a:off x="839788" y="457200"/>
            <a:ext cx="3932237" cy="1600200"/>
          </a:xfrm>
          <a:prstGeom prst="rect">
            <a:avLst/>
          </a:prstGeom>
          <a:solidFill>
            <a:srgbClr val="002F6D"/>
          </a:solidFill>
          <a:ln>
            <a:noFill/>
          </a:ln>
        </p:spPr>
        <p:txBody>
          <a:bodyPr spcFirstLastPara="1" wrap="square" lIns="457200" tIns="457200" rIns="457200"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8"/>
          <p:cNvSpPr txBox="1">
            <a:spLocks noGrp="1"/>
          </p:cNvSpPr>
          <p:nvPr>
            <p:ph type="body" idx="1"/>
          </p:nvPr>
        </p:nvSpPr>
        <p:spPr>
          <a:xfrm>
            <a:off x="839788" y="2057400"/>
            <a:ext cx="3932237" cy="3466214"/>
          </a:xfrm>
          <a:prstGeom prst="rect">
            <a:avLst/>
          </a:prstGeom>
          <a:solidFill>
            <a:srgbClr val="002F6D"/>
          </a:solid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53575A"/>
              </a:buClr>
              <a:buSzPts val="1400"/>
              <a:buNone/>
              <a:defRPr sz="1400"/>
            </a:lvl2pPr>
            <a:lvl3pPr marL="1371600" lvl="2" indent="-228600" algn="l">
              <a:lnSpc>
                <a:spcPct val="90000"/>
              </a:lnSpc>
              <a:spcBef>
                <a:spcPts val="500"/>
              </a:spcBef>
              <a:spcAft>
                <a:spcPts val="0"/>
              </a:spcAft>
              <a:buClr>
                <a:srgbClr val="53575A"/>
              </a:buClr>
              <a:buSzPts val="1200"/>
              <a:buNone/>
              <a:defRPr sz="1200"/>
            </a:lvl3pPr>
            <a:lvl4pPr marL="1828800" lvl="3" indent="-228600" algn="l">
              <a:lnSpc>
                <a:spcPct val="90000"/>
              </a:lnSpc>
              <a:spcBef>
                <a:spcPts val="500"/>
              </a:spcBef>
              <a:spcAft>
                <a:spcPts val="0"/>
              </a:spcAft>
              <a:buClr>
                <a:srgbClr val="53575A"/>
              </a:buClr>
              <a:buSzPts val="1000"/>
              <a:buNone/>
              <a:defRPr sz="1000"/>
            </a:lvl4pPr>
            <a:lvl5pPr marL="2286000" lvl="4" indent="-228600" algn="l">
              <a:lnSpc>
                <a:spcPct val="90000"/>
              </a:lnSpc>
              <a:spcBef>
                <a:spcPts val="500"/>
              </a:spcBef>
              <a:spcAft>
                <a:spcPts val="0"/>
              </a:spcAft>
              <a:buClr>
                <a:srgbClr val="53575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48"/>
          <p:cNvSpPr>
            <a:spLocks noGrp="1"/>
          </p:cNvSpPr>
          <p:nvPr>
            <p:ph type="pic" idx="2"/>
          </p:nvPr>
        </p:nvSpPr>
        <p:spPr>
          <a:xfrm>
            <a:off x="5183188" y="457200"/>
            <a:ext cx="6400800" cy="5066414"/>
          </a:xfrm>
          <a:prstGeom prst="rect">
            <a:avLst/>
          </a:prstGeom>
          <a:noFill/>
          <a:ln>
            <a:noFill/>
          </a:ln>
        </p:spPr>
      </p:sp>
      <p:sp>
        <p:nvSpPr>
          <p:cNvPr id="113" name="Google Shape;113;p48"/>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Option 1">
  <p:cSld name="End Slide Option 1">
    <p:spTree>
      <p:nvGrpSpPr>
        <p:cNvPr id="1" name="Shape 114"/>
        <p:cNvGrpSpPr/>
        <p:nvPr/>
      </p:nvGrpSpPr>
      <p:grpSpPr>
        <a:xfrm>
          <a:off x="0" y="0"/>
          <a:ext cx="0" cy="0"/>
          <a:chOff x="0" y="0"/>
          <a:chExt cx="0" cy="0"/>
        </a:xfrm>
      </p:grpSpPr>
      <p:sp>
        <p:nvSpPr>
          <p:cNvPr id="115" name="Google Shape;115;p49" descr="&quot;&quot;"/>
          <p:cNvSpPr/>
          <p:nvPr/>
        </p:nvSpPr>
        <p:spPr>
          <a:xfrm>
            <a:off x="0" y="0"/>
            <a:ext cx="12192000" cy="6858000"/>
          </a:xfrm>
          <a:prstGeom prst="rect">
            <a:avLst/>
          </a:prstGeom>
          <a:solidFill>
            <a:schemeClr val="accent1"/>
          </a:solidFill>
          <a:ln w="12700" cap="flat" cmpd="sng">
            <a:solidFill>
              <a:srgbClr val="0022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49" descr="&quot;&quot;"/>
          <p:cNvSpPr/>
          <p:nvPr/>
        </p:nvSpPr>
        <p:spPr>
          <a:xfrm>
            <a:off x="467139" y="1003852"/>
            <a:ext cx="5267739" cy="5257800"/>
          </a:xfrm>
          <a:prstGeom prst="rect">
            <a:avLst/>
          </a:prstGeom>
          <a:solidFill>
            <a:srgbClr val="FF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 name="Google Shape;117;p49"/>
          <p:cNvSpPr>
            <a:spLocks noGrp="1"/>
          </p:cNvSpPr>
          <p:nvPr>
            <p:ph type="pic" idx="2"/>
          </p:nvPr>
        </p:nvSpPr>
        <p:spPr>
          <a:xfrm>
            <a:off x="0" y="560388"/>
            <a:ext cx="5267325" cy="5278437"/>
          </a:xfrm>
          <a:prstGeom prst="rect">
            <a:avLst/>
          </a:prstGeom>
          <a:noFill/>
          <a:ln>
            <a:noFill/>
          </a:ln>
        </p:spPr>
      </p:sp>
      <p:pic>
        <p:nvPicPr>
          <p:cNvPr id="118" name="Google Shape;118;p49" descr="California Community Colleges logo"/>
          <p:cNvPicPr preferRelativeResize="0"/>
          <p:nvPr/>
        </p:nvPicPr>
        <p:blipFill rotWithShape="1">
          <a:blip r:embed="rId2">
            <a:alphaModFix/>
          </a:blip>
          <a:srcRect/>
          <a:stretch/>
        </p:blipFill>
        <p:spPr>
          <a:xfrm>
            <a:off x="7390396" y="1219752"/>
            <a:ext cx="3146086" cy="1188720"/>
          </a:xfrm>
          <a:prstGeom prst="rect">
            <a:avLst/>
          </a:prstGeom>
          <a:noFill/>
          <a:ln>
            <a:noFill/>
          </a:ln>
        </p:spPr>
      </p:pic>
      <p:sp>
        <p:nvSpPr>
          <p:cNvPr id="119" name="Google Shape;119;p49"/>
          <p:cNvSpPr txBox="1"/>
          <p:nvPr/>
        </p:nvSpPr>
        <p:spPr>
          <a:xfrm>
            <a:off x="5734878" y="2805043"/>
            <a:ext cx="645712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120" name="Google Shape;120;p49"/>
          <p:cNvSpPr txBox="1">
            <a:spLocks noGrp="1"/>
          </p:cNvSpPr>
          <p:nvPr>
            <p:ph type="body" idx="1"/>
          </p:nvPr>
        </p:nvSpPr>
        <p:spPr>
          <a:xfrm>
            <a:off x="5735638" y="3956392"/>
            <a:ext cx="6456362" cy="1427855"/>
          </a:xfrm>
          <a:prstGeom prst="rect">
            <a:avLst/>
          </a:prstGeom>
          <a:noFill/>
          <a:ln>
            <a:noFill/>
          </a:ln>
        </p:spPr>
        <p:txBody>
          <a:bodyPr spcFirstLastPara="1" wrap="square" lIns="685800" tIns="45700" rIns="685800" bIns="228600" anchor="t" anchorCtr="0">
            <a:normAutofit/>
          </a:bodyPr>
          <a:lstStyle>
            <a:lvl1pPr marL="457200" lvl="0" indent="-228600" algn="ctr">
              <a:lnSpc>
                <a:spcPct val="90000"/>
              </a:lnSpc>
              <a:spcBef>
                <a:spcPts val="1000"/>
              </a:spcBef>
              <a:spcAft>
                <a:spcPts val="0"/>
              </a:spcAft>
              <a:buClr>
                <a:schemeClr val="lt1"/>
              </a:buClr>
              <a:buSzPts val="2800"/>
              <a:buNone/>
              <a:defRPr>
                <a:solidFill>
                  <a:schemeClr val="lt1"/>
                </a:solidFill>
              </a:defRPr>
            </a:lvl1pPr>
            <a:lvl2pPr marL="914400" lvl="1" indent="-228600" algn="ctr">
              <a:lnSpc>
                <a:spcPct val="90000"/>
              </a:lnSpc>
              <a:spcBef>
                <a:spcPts val="500"/>
              </a:spcBef>
              <a:spcAft>
                <a:spcPts val="0"/>
              </a:spcAft>
              <a:buClr>
                <a:schemeClr val="lt1"/>
              </a:buClr>
              <a:buSzPts val="2400"/>
              <a:buNone/>
              <a:defRPr>
                <a:solidFill>
                  <a:schemeClr val="lt1"/>
                </a:solidFill>
              </a:defRPr>
            </a:lvl2pPr>
            <a:lvl3pPr marL="1371600" lvl="2" indent="-228600" algn="ctr">
              <a:lnSpc>
                <a:spcPct val="90000"/>
              </a:lnSpc>
              <a:spcBef>
                <a:spcPts val="500"/>
              </a:spcBef>
              <a:spcAft>
                <a:spcPts val="0"/>
              </a:spcAft>
              <a:buClr>
                <a:schemeClr val="lt1"/>
              </a:buClr>
              <a:buSzPts val="2000"/>
              <a:buNone/>
              <a:defRPr>
                <a:solidFill>
                  <a:schemeClr val="lt1"/>
                </a:solidFill>
              </a:defRPr>
            </a:lvl3pPr>
            <a:lvl4pPr marL="1828800" lvl="3" indent="-228600" algn="ctr">
              <a:lnSpc>
                <a:spcPct val="90000"/>
              </a:lnSpc>
              <a:spcBef>
                <a:spcPts val="500"/>
              </a:spcBef>
              <a:spcAft>
                <a:spcPts val="0"/>
              </a:spcAft>
              <a:buClr>
                <a:srgbClr val="53575A"/>
              </a:buClr>
              <a:buSzPts val="1800"/>
              <a:buNone/>
              <a:defRPr/>
            </a:lvl4pPr>
            <a:lvl5pPr marL="2286000" lvl="4" indent="-228600" algn="ctr">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9"/>
          <p:cNvSpPr txBox="1"/>
          <p:nvPr/>
        </p:nvSpPr>
        <p:spPr>
          <a:xfrm>
            <a:off x="5735638" y="5765800"/>
            <a:ext cx="6557962" cy="368300"/>
          </a:xfrm>
          <a:prstGeom prst="rect">
            <a:avLst/>
          </a:prstGeom>
          <a:noFill/>
          <a:ln>
            <a:noFill/>
          </a:ln>
        </p:spPr>
        <p:txBody>
          <a:bodyPr spcFirstLastPara="1" wrap="square" lIns="685800" tIns="45700" rIns="6858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www.cccco.edu</a:t>
            </a:r>
            <a:endParaRPr sz="1400" b="0" i="0" u="none" strike="noStrike" cap="none">
              <a:solidFill>
                <a:srgbClr val="000000"/>
              </a:solidFill>
              <a:latin typeface="Arial"/>
              <a:ea typeface="Arial"/>
              <a:cs typeface="Arial"/>
              <a:sym typeface="Arial"/>
            </a:endParaRPr>
          </a:p>
        </p:txBody>
      </p:sp>
      <p:sp>
        <p:nvSpPr>
          <p:cNvPr id="122" name="Google Shape;122;p49"/>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d Slide Option 2">
  <p:cSld name="End Slide Option 2">
    <p:spTree>
      <p:nvGrpSpPr>
        <p:cNvPr id="1" name="Shape 123"/>
        <p:cNvGrpSpPr/>
        <p:nvPr/>
      </p:nvGrpSpPr>
      <p:grpSpPr>
        <a:xfrm>
          <a:off x="0" y="0"/>
          <a:ext cx="0" cy="0"/>
          <a:chOff x="0" y="0"/>
          <a:chExt cx="0" cy="0"/>
        </a:xfrm>
      </p:grpSpPr>
      <p:sp>
        <p:nvSpPr>
          <p:cNvPr id="124" name="Google Shape;124;p50" descr="&quot;&quot;"/>
          <p:cNvSpPr/>
          <p:nvPr/>
        </p:nvSpPr>
        <p:spPr>
          <a:xfrm>
            <a:off x="0" y="0"/>
            <a:ext cx="12192000" cy="6858000"/>
          </a:xfrm>
          <a:prstGeom prst="rect">
            <a:avLst/>
          </a:prstGeom>
          <a:solidFill>
            <a:schemeClr val="accent1"/>
          </a:solidFill>
          <a:ln w="12700" cap="flat" cmpd="sng">
            <a:solidFill>
              <a:srgbClr val="0022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5" name="Google Shape;125;p50" descr="California Community Colleges Logo"/>
          <p:cNvPicPr preferRelativeResize="0"/>
          <p:nvPr/>
        </p:nvPicPr>
        <p:blipFill rotWithShape="1">
          <a:blip r:embed="rId2">
            <a:alphaModFix/>
          </a:blip>
          <a:srcRect/>
          <a:stretch/>
        </p:blipFill>
        <p:spPr>
          <a:xfrm>
            <a:off x="1247775" y="1379163"/>
            <a:ext cx="9696450" cy="1266825"/>
          </a:xfrm>
          <a:prstGeom prst="rect">
            <a:avLst/>
          </a:prstGeom>
          <a:noFill/>
          <a:ln>
            <a:noFill/>
          </a:ln>
        </p:spPr>
      </p:pic>
      <p:sp>
        <p:nvSpPr>
          <p:cNvPr id="126" name="Google Shape;126;p50"/>
          <p:cNvSpPr txBox="1"/>
          <p:nvPr/>
        </p:nvSpPr>
        <p:spPr>
          <a:xfrm>
            <a:off x="0" y="2805043"/>
            <a:ext cx="12192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127" name="Google Shape;127;p50"/>
          <p:cNvSpPr txBox="1">
            <a:spLocks noGrp="1"/>
          </p:cNvSpPr>
          <p:nvPr>
            <p:ph type="body" idx="1"/>
          </p:nvPr>
        </p:nvSpPr>
        <p:spPr>
          <a:xfrm>
            <a:off x="0" y="3956392"/>
            <a:ext cx="12191999" cy="1427855"/>
          </a:xfrm>
          <a:prstGeom prst="rect">
            <a:avLst/>
          </a:prstGeom>
          <a:noFill/>
          <a:ln>
            <a:noFill/>
          </a:ln>
        </p:spPr>
        <p:txBody>
          <a:bodyPr spcFirstLastPara="1" wrap="square" lIns="685800" tIns="45700" rIns="685800" bIns="228600" anchor="t" anchorCtr="0">
            <a:normAutofit/>
          </a:bodyPr>
          <a:lstStyle>
            <a:lvl1pPr marL="457200" lvl="0" indent="-228600" algn="ctr">
              <a:lnSpc>
                <a:spcPct val="90000"/>
              </a:lnSpc>
              <a:spcBef>
                <a:spcPts val="1000"/>
              </a:spcBef>
              <a:spcAft>
                <a:spcPts val="0"/>
              </a:spcAft>
              <a:buClr>
                <a:schemeClr val="lt1"/>
              </a:buClr>
              <a:buSzPts val="2800"/>
              <a:buNone/>
              <a:defRPr>
                <a:solidFill>
                  <a:schemeClr val="lt1"/>
                </a:solidFill>
              </a:defRPr>
            </a:lvl1pPr>
            <a:lvl2pPr marL="914400" lvl="1" indent="-228600" algn="ctr">
              <a:lnSpc>
                <a:spcPct val="90000"/>
              </a:lnSpc>
              <a:spcBef>
                <a:spcPts val="500"/>
              </a:spcBef>
              <a:spcAft>
                <a:spcPts val="0"/>
              </a:spcAft>
              <a:buClr>
                <a:schemeClr val="lt1"/>
              </a:buClr>
              <a:buSzPts val="2400"/>
              <a:buNone/>
              <a:defRPr>
                <a:solidFill>
                  <a:schemeClr val="lt1"/>
                </a:solidFill>
              </a:defRPr>
            </a:lvl2pPr>
            <a:lvl3pPr marL="1371600" lvl="2" indent="-228600" algn="ctr">
              <a:lnSpc>
                <a:spcPct val="90000"/>
              </a:lnSpc>
              <a:spcBef>
                <a:spcPts val="500"/>
              </a:spcBef>
              <a:spcAft>
                <a:spcPts val="0"/>
              </a:spcAft>
              <a:buClr>
                <a:schemeClr val="lt1"/>
              </a:buClr>
              <a:buSzPts val="2000"/>
              <a:buNone/>
              <a:defRPr>
                <a:solidFill>
                  <a:schemeClr val="lt1"/>
                </a:solidFill>
              </a:defRPr>
            </a:lvl3pPr>
            <a:lvl4pPr marL="1828800" lvl="3" indent="-228600" algn="ctr">
              <a:lnSpc>
                <a:spcPct val="90000"/>
              </a:lnSpc>
              <a:spcBef>
                <a:spcPts val="500"/>
              </a:spcBef>
              <a:spcAft>
                <a:spcPts val="0"/>
              </a:spcAft>
              <a:buClr>
                <a:srgbClr val="53575A"/>
              </a:buClr>
              <a:buSzPts val="1800"/>
              <a:buNone/>
              <a:defRPr/>
            </a:lvl4pPr>
            <a:lvl5pPr marL="2286000" lvl="4" indent="-228600" algn="ctr">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0"/>
          <p:cNvSpPr txBox="1"/>
          <p:nvPr/>
        </p:nvSpPr>
        <p:spPr>
          <a:xfrm>
            <a:off x="0" y="5765800"/>
            <a:ext cx="12191999" cy="368300"/>
          </a:xfrm>
          <a:prstGeom prst="rect">
            <a:avLst/>
          </a:prstGeom>
          <a:noFill/>
          <a:ln>
            <a:noFill/>
          </a:ln>
        </p:spPr>
        <p:txBody>
          <a:bodyPr spcFirstLastPara="1" wrap="square" lIns="685800" tIns="45700" rIns="6858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www.cccco.edu</a:t>
            </a:r>
            <a:endParaRPr sz="1400" b="0" i="0" u="none" strike="noStrike" cap="none">
              <a:solidFill>
                <a:srgbClr val="000000"/>
              </a:solidFill>
              <a:latin typeface="Arial"/>
              <a:ea typeface="Arial"/>
              <a:cs typeface="Arial"/>
              <a:sym typeface="Arial"/>
            </a:endParaRPr>
          </a:p>
        </p:txBody>
      </p:sp>
      <p:sp>
        <p:nvSpPr>
          <p:cNvPr id="129" name="Google Shape;129;p50"/>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0" y="1"/>
            <a:ext cx="12192000"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body" idx="1"/>
          </p:nvPr>
        </p:nvSpPr>
        <p:spPr>
          <a:xfrm>
            <a:off x="838200" y="1825625"/>
            <a:ext cx="10515600" cy="3654512"/>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3"/>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0"/>
        <p:cNvGrpSpPr/>
        <p:nvPr/>
      </p:nvGrpSpPr>
      <p:grpSpPr>
        <a:xfrm>
          <a:off x="0" y="0"/>
          <a:ext cx="0" cy="0"/>
          <a:chOff x="0" y="0"/>
          <a:chExt cx="0" cy="0"/>
        </a:xfrm>
      </p:grpSpPr>
      <p:sp>
        <p:nvSpPr>
          <p:cNvPr id="131" name="Google Shape;131;p51"/>
          <p:cNvSpPr txBox="1">
            <a:spLocks noGrp="1"/>
          </p:cNvSpPr>
          <p:nvPr>
            <p:ph type="title"/>
          </p:nvPr>
        </p:nvSpPr>
        <p:spPr>
          <a:xfrm>
            <a:off x="0" y="1"/>
            <a:ext cx="12192000"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1"/>
          <p:cNvSpPr txBox="1">
            <a:spLocks noGrp="1"/>
          </p:cNvSpPr>
          <p:nvPr>
            <p:ph type="body" idx="1"/>
          </p:nvPr>
        </p:nvSpPr>
        <p:spPr>
          <a:xfrm>
            <a:off x="838200" y="1825625"/>
            <a:ext cx="5038596" cy="3506603"/>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1"/>
          <p:cNvSpPr txBox="1">
            <a:spLocks noGrp="1"/>
          </p:cNvSpPr>
          <p:nvPr>
            <p:ph type="body" idx="2"/>
          </p:nvPr>
        </p:nvSpPr>
        <p:spPr>
          <a:xfrm>
            <a:off x="6315205" y="1825625"/>
            <a:ext cx="5038596" cy="3506603"/>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1"/>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9"/>
        <p:cNvGrpSpPr/>
        <p:nvPr/>
      </p:nvGrpSpPr>
      <p:grpSpPr>
        <a:xfrm>
          <a:off x="0" y="0"/>
          <a:ext cx="0" cy="0"/>
          <a:chOff x="0" y="0"/>
          <a:chExt cx="0" cy="0"/>
        </a:xfrm>
      </p:grpSpPr>
      <p:pic>
        <p:nvPicPr>
          <p:cNvPr id="140" name="Google Shape;140;p27"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141" name="Google Shape;14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F6D"/>
              </a:buClr>
              <a:buSzPts val="4400"/>
              <a:buFont typeface="Arial"/>
              <a:buNone/>
              <a:defRPr sz="44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2" name="Google Shape;142;p27"/>
          <p:cNvSpPr txBox="1">
            <a:spLocks noGrp="1"/>
          </p:cNvSpPr>
          <p:nvPr>
            <p:ph type="body" idx="1"/>
          </p:nvPr>
        </p:nvSpPr>
        <p:spPr>
          <a:xfrm>
            <a:off x="838200" y="1825625"/>
            <a:ext cx="10515600" cy="365451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3" name="Google Shape;143;p27"/>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4"/>
        <p:cNvGrpSpPr/>
        <p:nvPr/>
      </p:nvGrpSpPr>
      <p:grpSpPr>
        <a:xfrm>
          <a:off x="0" y="0"/>
          <a:ext cx="0" cy="0"/>
          <a:chOff x="0" y="0"/>
          <a:chExt cx="0" cy="0"/>
        </a:xfrm>
      </p:grpSpPr>
      <p:pic>
        <p:nvPicPr>
          <p:cNvPr id="145" name="Google Shape;145;p29"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146" name="Google Shape;146;p29"/>
          <p:cNvSpPr txBox="1">
            <a:spLocks noGrp="1"/>
          </p:cNvSpPr>
          <p:nvPr>
            <p:ph type="ctrTitle"/>
          </p:nvPr>
        </p:nvSpPr>
        <p:spPr>
          <a:xfrm>
            <a:off x="1524000" y="2764465"/>
            <a:ext cx="9144000" cy="786809"/>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002F6D"/>
              </a:buClr>
              <a:buSzPts val="4800"/>
              <a:buFont typeface="Arial"/>
              <a:buNone/>
              <a:defRPr sz="48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29"/>
          <p:cNvSpPr txBox="1">
            <a:spLocks noGrp="1"/>
          </p:cNvSpPr>
          <p:nvPr>
            <p:ph type="subTitle" idx="1"/>
          </p:nvPr>
        </p:nvSpPr>
        <p:spPr>
          <a:xfrm>
            <a:off x="1524000" y="2235754"/>
            <a:ext cx="9144000" cy="48086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3575A"/>
              </a:buClr>
              <a:buSzPts val="2400"/>
              <a:buFont typeface="Arial"/>
              <a:buNone/>
              <a:defRPr sz="2400" b="0" i="0" u="none" strike="noStrike" cap="none">
                <a:solidFill>
                  <a:srgbClr val="53575A"/>
                </a:solidFill>
                <a:latin typeface="Arial"/>
                <a:ea typeface="Arial"/>
                <a:cs typeface="Arial"/>
                <a:sym typeface="Arial"/>
              </a:defRPr>
            </a:lvl1pPr>
            <a:lvl2pPr marR="0" lvl="1" algn="ctr" rtl="0">
              <a:lnSpc>
                <a:spcPct val="90000"/>
              </a:lnSpc>
              <a:spcBef>
                <a:spcPts val="500"/>
              </a:spcBef>
              <a:spcAft>
                <a:spcPts val="0"/>
              </a:spcAft>
              <a:buClr>
                <a:srgbClr val="53575A"/>
              </a:buClr>
              <a:buSzPts val="2000"/>
              <a:buFont typeface="Arial"/>
              <a:buNone/>
              <a:defRPr sz="2000" b="0" i="0" u="none" strike="noStrike" cap="none">
                <a:solidFill>
                  <a:srgbClr val="53575A"/>
                </a:solidFill>
                <a:latin typeface="Arial"/>
                <a:ea typeface="Arial"/>
                <a:cs typeface="Arial"/>
                <a:sym typeface="Arial"/>
              </a:defRPr>
            </a:lvl2pPr>
            <a:lvl3pPr marR="0" lvl="2" algn="ctr" rtl="0">
              <a:lnSpc>
                <a:spcPct val="90000"/>
              </a:lnSpc>
              <a:spcBef>
                <a:spcPts val="500"/>
              </a:spcBef>
              <a:spcAft>
                <a:spcPts val="0"/>
              </a:spcAft>
              <a:buClr>
                <a:srgbClr val="53575A"/>
              </a:buClr>
              <a:buSzPts val="1800"/>
              <a:buFont typeface="Arial"/>
              <a:buNone/>
              <a:defRPr sz="1800" b="0" i="0" u="none" strike="noStrike" cap="none">
                <a:solidFill>
                  <a:srgbClr val="53575A"/>
                </a:solidFill>
                <a:latin typeface="Arial"/>
                <a:ea typeface="Arial"/>
                <a:cs typeface="Arial"/>
                <a:sym typeface="Arial"/>
              </a:defRPr>
            </a:lvl3pPr>
            <a:lvl4pPr marR="0" lvl="3" algn="ctr" rtl="0">
              <a:lnSpc>
                <a:spcPct val="90000"/>
              </a:lnSpc>
              <a:spcBef>
                <a:spcPts val="500"/>
              </a:spcBef>
              <a:spcAft>
                <a:spcPts val="0"/>
              </a:spcAft>
              <a:buClr>
                <a:srgbClr val="53575A"/>
              </a:buClr>
              <a:buSzPts val="1600"/>
              <a:buFont typeface="Arial"/>
              <a:buNone/>
              <a:defRPr sz="1600" b="0" i="0" u="none" strike="noStrike" cap="none">
                <a:solidFill>
                  <a:srgbClr val="53575A"/>
                </a:solidFill>
                <a:latin typeface="Arial"/>
                <a:ea typeface="Arial"/>
                <a:cs typeface="Arial"/>
                <a:sym typeface="Arial"/>
              </a:defRPr>
            </a:lvl4pPr>
            <a:lvl5pPr marR="0" lvl="4" algn="ctr" rtl="0">
              <a:lnSpc>
                <a:spcPct val="90000"/>
              </a:lnSpc>
              <a:spcBef>
                <a:spcPts val="500"/>
              </a:spcBef>
              <a:spcAft>
                <a:spcPts val="0"/>
              </a:spcAft>
              <a:buClr>
                <a:srgbClr val="53575A"/>
              </a:buClr>
              <a:buSzPts val="1600"/>
              <a:buFont typeface="Arial"/>
              <a:buNone/>
              <a:defRPr sz="1600" b="0" i="0" u="none" strike="noStrike" cap="none">
                <a:solidFill>
                  <a:srgbClr val="53575A"/>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8" name="Google Shape;148;p29"/>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No Symbol)">
  <p:cSld name="Title and Content (No Symbol)">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F6D"/>
              </a:buClr>
              <a:buSzPts val="4400"/>
              <a:buFont typeface="Arial"/>
              <a:buNone/>
              <a:defRPr sz="44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1" name="Google Shape;151;p30"/>
          <p:cNvSpPr txBox="1">
            <a:spLocks noGrp="1"/>
          </p:cNvSpPr>
          <p:nvPr>
            <p:ph type="body" idx="1"/>
          </p:nvPr>
        </p:nvSpPr>
        <p:spPr>
          <a:xfrm>
            <a:off x="838200" y="1825625"/>
            <a:ext cx="10515600" cy="365451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2" name="Google Shape;152;p30"/>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3"/>
        <p:cNvGrpSpPr/>
        <p:nvPr/>
      </p:nvGrpSpPr>
      <p:grpSpPr>
        <a:xfrm>
          <a:off x="0" y="0"/>
          <a:ext cx="0" cy="0"/>
          <a:chOff x="0" y="0"/>
          <a:chExt cx="0" cy="0"/>
        </a:xfrm>
      </p:grpSpPr>
      <p:pic>
        <p:nvPicPr>
          <p:cNvPr id="154" name="Google Shape;154;p31"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155" name="Google Shape;15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F6D"/>
              </a:buClr>
              <a:buSzPts val="4400"/>
              <a:buFont typeface="Arial"/>
              <a:buNone/>
              <a:defRPr sz="44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31"/>
          <p:cNvSpPr txBox="1">
            <a:spLocks noGrp="1"/>
          </p:cNvSpPr>
          <p:nvPr>
            <p:ph type="body" idx="1"/>
          </p:nvPr>
        </p:nvSpPr>
        <p:spPr>
          <a:xfrm>
            <a:off x="838200" y="1825625"/>
            <a:ext cx="5038596" cy="350660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7" name="Google Shape;157;p31"/>
          <p:cNvSpPr txBox="1">
            <a:spLocks noGrp="1"/>
          </p:cNvSpPr>
          <p:nvPr>
            <p:ph type="body" idx="2"/>
          </p:nvPr>
        </p:nvSpPr>
        <p:spPr>
          <a:xfrm>
            <a:off x="6315205" y="1825625"/>
            <a:ext cx="5038596" cy="350660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8" name="Google Shape;158;p31"/>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No Symbol)">
  <p:cSld name="Two Content (No Symbol)">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F6D"/>
              </a:buClr>
              <a:buSzPts val="4400"/>
              <a:buFont typeface="Arial"/>
              <a:buNone/>
              <a:defRPr sz="44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32"/>
          <p:cNvSpPr txBox="1">
            <a:spLocks noGrp="1"/>
          </p:cNvSpPr>
          <p:nvPr>
            <p:ph type="body" idx="1"/>
          </p:nvPr>
        </p:nvSpPr>
        <p:spPr>
          <a:xfrm>
            <a:off x="838200" y="1825625"/>
            <a:ext cx="5038596" cy="350660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32"/>
          <p:cNvSpPr txBox="1">
            <a:spLocks noGrp="1"/>
          </p:cNvSpPr>
          <p:nvPr>
            <p:ph type="body" idx="2"/>
          </p:nvPr>
        </p:nvSpPr>
        <p:spPr>
          <a:xfrm>
            <a:off x="6315205" y="1825625"/>
            <a:ext cx="5038596" cy="350660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3" name="Google Shape;163;p32"/>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4"/>
        <p:cNvGrpSpPr/>
        <p:nvPr/>
      </p:nvGrpSpPr>
      <p:grpSpPr>
        <a:xfrm>
          <a:off x="0" y="0"/>
          <a:ext cx="0" cy="0"/>
          <a:chOff x="0" y="0"/>
          <a:chExt cx="0" cy="0"/>
        </a:xfrm>
      </p:grpSpPr>
      <p:pic>
        <p:nvPicPr>
          <p:cNvPr id="165" name="Google Shape;165;p33"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166" name="Google Shape;166;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F6D"/>
              </a:buClr>
              <a:buSzPts val="4400"/>
              <a:buFont typeface="Arial"/>
              <a:buNone/>
              <a:defRPr sz="44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7" name="Google Shape;167;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53575A"/>
              </a:buClr>
              <a:buSzPts val="2400"/>
              <a:buFont typeface="Arial"/>
              <a:buNone/>
              <a:defRPr sz="2400" b="1" i="0" u="none" strike="noStrike" cap="none">
                <a:solidFill>
                  <a:srgbClr val="53575A"/>
                </a:solidFill>
                <a:latin typeface="Arial"/>
                <a:ea typeface="Arial"/>
                <a:cs typeface="Arial"/>
                <a:sym typeface="Arial"/>
              </a:defRPr>
            </a:lvl1pPr>
            <a:lvl2pPr marL="914400" marR="0" lvl="1" indent="-228600" algn="l" rtl="0">
              <a:lnSpc>
                <a:spcPct val="90000"/>
              </a:lnSpc>
              <a:spcBef>
                <a:spcPts val="500"/>
              </a:spcBef>
              <a:spcAft>
                <a:spcPts val="0"/>
              </a:spcAft>
              <a:buClr>
                <a:srgbClr val="53575A"/>
              </a:buClr>
              <a:buSzPts val="2000"/>
              <a:buFont typeface="Arial"/>
              <a:buNone/>
              <a:defRPr sz="2000" b="1" i="0" u="none" strike="noStrike" cap="none">
                <a:solidFill>
                  <a:srgbClr val="53575A"/>
                </a:solidFill>
                <a:latin typeface="Arial"/>
                <a:ea typeface="Arial"/>
                <a:cs typeface="Arial"/>
                <a:sym typeface="Arial"/>
              </a:defRPr>
            </a:lvl2pPr>
            <a:lvl3pPr marL="1371600" marR="0" lvl="2" indent="-228600" algn="l" rtl="0">
              <a:lnSpc>
                <a:spcPct val="90000"/>
              </a:lnSpc>
              <a:spcBef>
                <a:spcPts val="500"/>
              </a:spcBef>
              <a:spcAft>
                <a:spcPts val="0"/>
              </a:spcAft>
              <a:buClr>
                <a:srgbClr val="53575A"/>
              </a:buClr>
              <a:buSzPts val="1800"/>
              <a:buFont typeface="Arial"/>
              <a:buNone/>
              <a:defRPr sz="1800" b="1" i="0" u="none" strike="noStrike" cap="none">
                <a:solidFill>
                  <a:srgbClr val="53575A"/>
                </a:solidFill>
                <a:latin typeface="Arial"/>
                <a:ea typeface="Arial"/>
                <a:cs typeface="Arial"/>
                <a:sym typeface="Arial"/>
              </a:defRPr>
            </a:lvl3pPr>
            <a:lvl4pPr marL="1828800" marR="0" lvl="3" indent="-228600" algn="l" rtl="0">
              <a:lnSpc>
                <a:spcPct val="90000"/>
              </a:lnSpc>
              <a:spcBef>
                <a:spcPts val="500"/>
              </a:spcBef>
              <a:spcAft>
                <a:spcPts val="0"/>
              </a:spcAft>
              <a:buClr>
                <a:srgbClr val="53575A"/>
              </a:buClr>
              <a:buSzPts val="1600"/>
              <a:buFont typeface="Arial"/>
              <a:buNone/>
              <a:defRPr sz="1600" b="1" i="0" u="none" strike="noStrike" cap="none">
                <a:solidFill>
                  <a:srgbClr val="53575A"/>
                </a:solidFill>
                <a:latin typeface="Arial"/>
                <a:ea typeface="Arial"/>
                <a:cs typeface="Arial"/>
                <a:sym typeface="Arial"/>
              </a:defRPr>
            </a:lvl4pPr>
            <a:lvl5pPr marL="2286000" marR="0" lvl="4" indent="-228600" algn="l" rtl="0">
              <a:lnSpc>
                <a:spcPct val="90000"/>
              </a:lnSpc>
              <a:spcBef>
                <a:spcPts val="500"/>
              </a:spcBef>
              <a:spcAft>
                <a:spcPts val="0"/>
              </a:spcAft>
              <a:buClr>
                <a:srgbClr val="53575A"/>
              </a:buClr>
              <a:buSzPts val="1600"/>
              <a:buFont typeface="Arial"/>
              <a:buNone/>
              <a:defRPr sz="1600" b="1" i="0" u="none" strike="noStrike" cap="none">
                <a:solidFill>
                  <a:srgbClr val="53575A"/>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68" name="Google Shape;168;p33"/>
          <p:cNvSpPr txBox="1">
            <a:spLocks noGrp="1"/>
          </p:cNvSpPr>
          <p:nvPr>
            <p:ph type="body" idx="2"/>
          </p:nvPr>
        </p:nvSpPr>
        <p:spPr>
          <a:xfrm>
            <a:off x="839788" y="2505075"/>
            <a:ext cx="5157787" cy="304395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53575A"/>
              </a:buClr>
              <a:buSzPts val="2400"/>
              <a:buFont typeface="Arial"/>
              <a:buNone/>
              <a:defRPr sz="2400" b="1" i="0" u="none" strike="noStrike" cap="none">
                <a:solidFill>
                  <a:srgbClr val="53575A"/>
                </a:solidFill>
                <a:latin typeface="Arial"/>
                <a:ea typeface="Arial"/>
                <a:cs typeface="Arial"/>
                <a:sym typeface="Arial"/>
              </a:defRPr>
            </a:lvl1pPr>
            <a:lvl2pPr marL="914400" marR="0" lvl="1" indent="-228600" algn="l" rtl="0">
              <a:lnSpc>
                <a:spcPct val="90000"/>
              </a:lnSpc>
              <a:spcBef>
                <a:spcPts val="500"/>
              </a:spcBef>
              <a:spcAft>
                <a:spcPts val="0"/>
              </a:spcAft>
              <a:buClr>
                <a:srgbClr val="53575A"/>
              </a:buClr>
              <a:buSzPts val="2000"/>
              <a:buFont typeface="Arial"/>
              <a:buNone/>
              <a:defRPr sz="2000" b="1" i="0" u="none" strike="noStrike" cap="none">
                <a:solidFill>
                  <a:srgbClr val="53575A"/>
                </a:solidFill>
                <a:latin typeface="Arial"/>
                <a:ea typeface="Arial"/>
                <a:cs typeface="Arial"/>
                <a:sym typeface="Arial"/>
              </a:defRPr>
            </a:lvl2pPr>
            <a:lvl3pPr marL="1371600" marR="0" lvl="2" indent="-228600" algn="l" rtl="0">
              <a:lnSpc>
                <a:spcPct val="90000"/>
              </a:lnSpc>
              <a:spcBef>
                <a:spcPts val="500"/>
              </a:spcBef>
              <a:spcAft>
                <a:spcPts val="0"/>
              </a:spcAft>
              <a:buClr>
                <a:srgbClr val="53575A"/>
              </a:buClr>
              <a:buSzPts val="1800"/>
              <a:buFont typeface="Arial"/>
              <a:buNone/>
              <a:defRPr sz="1800" b="1" i="0" u="none" strike="noStrike" cap="none">
                <a:solidFill>
                  <a:srgbClr val="53575A"/>
                </a:solidFill>
                <a:latin typeface="Arial"/>
                <a:ea typeface="Arial"/>
                <a:cs typeface="Arial"/>
                <a:sym typeface="Arial"/>
              </a:defRPr>
            </a:lvl3pPr>
            <a:lvl4pPr marL="1828800" marR="0" lvl="3" indent="-228600" algn="l" rtl="0">
              <a:lnSpc>
                <a:spcPct val="90000"/>
              </a:lnSpc>
              <a:spcBef>
                <a:spcPts val="500"/>
              </a:spcBef>
              <a:spcAft>
                <a:spcPts val="0"/>
              </a:spcAft>
              <a:buClr>
                <a:srgbClr val="53575A"/>
              </a:buClr>
              <a:buSzPts val="1600"/>
              <a:buFont typeface="Arial"/>
              <a:buNone/>
              <a:defRPr sz="1600" b="1" i="0" u="none" strike="noStrike" cap="none">
                <a:solidFill>
                  <a:srgbClr val="53575A"/>
                </a:solidFill>
                <a:latin typeface="Arial"/>
                <a:ea typeface="Arial"/>
                <a:cs typeface="Arial"/>
                <a:sym typeface="Arial"/>
              </a:defRPr>
            </a:lvl4pPr>
            <a:lvl5pPr marL="2286000" marR="0" lvl="4" indent="-228600" algn="l" rtl="0">
              <a:lnSpc>
                <a:spcPct val="90000"/>
              </a:lnSpc>
              <a:spcBef>
                <a:spcPts val="500"/>
              </a:spcBef>
              <a:spcAft>
                <a:spcPts val="0"/>
              </a:spcAft>
              <a:buClr>
                <a:srgbClr val="53575A"/>
              </a:buClr>
              <a:buSzPts val="1600"/>
              <a:buFont typeface="Arial"/>
              <a:buNone/>
              <a:defRPr sz="1600" b="1" i="0" u="none" strike="noStrike" cap="none">
                <a:solidFill>
                  <a:srgbClr val="53575A"/>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70" name="Google Shape;170;p33"/>
          <p:cNvSpPr txBox="1">
            <a:spLocks noGrp="1"/>
          </p:cNvSpPr>
          <p:nvPr>
            <p:ph type="body" idx="4"/>
          </p:nvPr>
        </p:nvSpPr>
        <p:spPr>
          <a:xfrm>
            <a:off x="6172200" y="2505075"/>
            <a:ext cx="5183188" cy="304395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1" name="Google Shape;171;p33"/>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nd Photo">
  <p:cSld name="Content and Photo">
    <p:spTree>
      <p:nvGrpSpPr>
        <p:cNvPr id="1" name="Shape 172"/>
        <p:cNvGrpSpPr/>
        <p:nvPr/>
      </p:nvGrpSpPr>
      <p:grpSpPr>
        <a:xfrm>
          <a:off x="0" y="0"/>
          <a:ext cx="0" cy="0"/>
          <a:chOff x="0" y="0"/>
          <a:chExt cx="0" cy="0"/>
        </a:xfrm>
      </p:grpSpPr>
      <p:pic>
        <p:nvPicPr>
          <p:cNvPr id="173" name="Google Shape;173;p34"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174" name="Google Shape;17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F6D"/>
              </a:buClr>
              <a:buSzPts val="4400"/>
              <a:buFont typeface="Arial"/>
              <a:buNone/>
              <a:defRPr sz="44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5" name="Google Shape;175;p34"/>
          <p:cNvSpPr txBox="1">
            <a:spLocks noGrp="1"/>
          </p:cNvSpPr>
          <p:nvPr>
            <p:ph type="body" idx="1"/>
          </p:nvPr>
        </p:nvSpPr>
        <p:spPr>
          <a:xfrm>
            <a:off x="838200" y="1849438"/>
            <a:ext cx="4578350" cy="3302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6" name="Google Shape;176;p34"/>
          <p:cNvSpPr>
            <a:spLocks noGrp="1"/>
          </p:cNvSpPr>
          <p:nvPr>
            <p:ph type="pic" idx="2"/>
          </p:nvPr>
        </p:nvSpPr>
        <p:spPr>
          <a:xfrm>
            <a:off x="5608638" y="1849438"/>
            <a:ext cx="6583362" cy="3302000"/>
          </a:xfrm>
          <a:prstGeom prst="rect">
            <a:avLst/>
          </a:prstGeom>
          <a:noFill/>
          <a:ln>
            <a:noFill/>
          </a:ln>
        </p:spPr>
      </p:sp>
      <p:sp>
        <p:nvSpPr>
          <p:cNvPr id="177" name="Google Shape;177;p34"/>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8"/>
        <p:cNvGrpSpPr/>
        <p:nvPr/>
      </p:nvGrpSpPr>
      <p:grpSpPr>
        <a:xfrm>
          <a:off x="0" y="0"/>
          <a:ext cx="0" cy="0"/>
          <a:chOff x="0" y="0"/>
          <a:chExt cx="0" cy="0"/>
        </a:xfrm>
      </p:grpSpPr>
      <p:pic>
        <p:nvPicPr>
          <p:cNvPr id="179" name="Google Shape;179;p35"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180" name="Google Shape;180;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F6D"/>
              </a:buClr>
              <a:buSzPts val="3200"/>
              <a:buFont typeface="Arial"/>
              <a:buNone/>
              <a:defRPr sz="32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1" name="Google Shape;181;p35"/>
          <p:cNvSpPr txBox="1">
            <a:spLocks noGrp="1"/>
          </p:cNvSpPr>
          <p:nvPr>
            <p:ph type="body" idx="1"/>
          </p:nvPr>
        </p:nvSpPr>
        <p:spPr>
          <a:xfrm>
            <a:off x="839788" y="2057400"/>
            <a:ext cx="3932237" cy="34662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3575A"/>
              </a:buClr>
              <a:buSzPts val="1600"/>
              <a:buFont typeface="Arial"/>
              <a:buNone/>
              <a:defRPr sz="1600" b="0" i="0" u="none" strike="noStrike" cap="none">
                <a:solidFill>
                  <a:srgbClr val="53575A"/>
                </a:solidFill>
                <a:latin typeface="Arial"/>
                <a:ea typeface="Arial"/>
                <a:cs typeface="Arial"/>
                <a:sym typeface="Arial"/>
              </a:defRPr>
            </a:lvl1pPr>
            <a:lvl2pPr marL="914400" marR="0" lvl="1" indent="-228600" algn="l" rtl="0">
              <a:lnSpc>
                <a:spcPct val="90000"/>
              </a:lnSpc>
              <a:spcBef>
                <a:spcPts val="500"/>
              </a:spcBef>
              <a:spcAft>
                <a:spcPts val="0"/>
              </a:spcAft>
              <a:buClr>
                <a:srgbClr val="53575A"/>
              </a:buClr>
              <a:buSzPts val="1400"/>
              <a:buFont typeface="Arial"/>
              <a:buNone/>
              <a:defRPr sz="1400" b="0" i="0" u="none" strike="noStrike" cap="none">
                <a:solidFill>
                  <a:srgbClr val="53575A"/>
                </a:solidFill>
                <a:latin typeface="Arial"/>
                <a:ea typeface="Arial"/>
                <a:cs typeface="Arial"/>
                <a:sym typeface="Arial"/>
              </a:defRPr>
            </a:lvl2pPr>
            <a:lvl3pPr marL="1371600" marR="0" lvl="2" indent="-228600" algn="l" rtl="0">
              <a:lnSpc>
                <a:spcPct val="90000"/>
              </a:lnSpc>
              <a:spcBef>
                <a:spcPts val="50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1828800" marR="0" lvl="3" indent="-228600" algn="l" rtl="0">
              <a:lnSpc>
                <a:spcPct val="90000"/>
              </a:lnSpc>
              <a:spcBef>
                <a:spcPts val="500"/>
              </a:spcBef>
              <a:spcAft>
                <a:spcPts val="0"/>
              </a:spcAft>
              <a:buClr>
                <a:srgbClr val="53575A"/>
              </a:buClr>
              <a:buSzPts val="1000"/>
              <a:buFont typeface="Arial"/>
              <a:buNone/>
              <a:defRPr sz="1000" b="0" i="0" u="none" strike="noStrike" cap="none">
                <a:solidFill>
                  <a:srgbClr val="53575A"/>
                </a:solidFill>
                <a:latin typeface="Arial"/>
                <a:ea typeface="Arial"/>
                <a:cs typeface="Arial"/>
                <a:sym typeface="Arial"/>
              </a:defRPr>
            </a:lvl4pPr>
            <a:lvl5pPr marL="2286000" marR="0" lvl="4" indent="-228600" algn="l" rtl="0">
              <a:lnSpc>
                <a:spcPct val="90000"/>
              </a:lnSpc>
              <a:spcBef>
                <a:spcPts val="500"/>
              </a:spcBef>
              <a:spcAft>
                <a:spcPts val="0"/>
              </a:spcAft>
              <a:buClr>
                <a:srgbClr val="53575A"/>
              </a:buClr>
              <a:buSzPts val="1000"/>
              <a:buFont typeface="Arial"/>
              <a:buNone/>
              <a:defRPr sz="1000" b="0" i="0" u="none" strike="noStrike" cap="none">
                <a:solidFill>
                  <a:srgbClr val="53575A"/>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82" name="Google Shape;182;p35"/>
          <p:cNvSpPr txBox="1">
            <a:spLocks noGrp="1"/>
          </p:cNvSpPr>
          <p:nvPr>
            <p:ph type="body" idx="2"/>
          </p:nvPr>
        </p:nvSpPr>
        <p:spPr>
          <a:xfrm>
            <a:off x="5183188" y="987426"/>
            <a:ext cx="6172200" cy="453618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53575A"/>
              </a:buClr>
              <a:buSzPts val="3200"/>
              <a:buFont typeface="Arial"/>
              <a:buChar char="•"/>
              <a:defRPr sz="3200" b="0" i="0" u="none" strike="noStrike" cap="none">
                <a:solidFill>
                  <a:srgbClr val="53575A"/>
                </a:solidFill>
                <a:latin typeface="Arial"/>
                <a:ea typeface="Arial"/>
                <a:cs typeface="Arial"/>
                <a:sym typeface="Arial"/>
              </a:defRPr>
            </a:lvl1pPr>
            <a:lvl2pPr marL="914400" marR="0" lvl="1" indent="-406400" algn="l" rtl="0">
              <a:lnSpc>
                <a:spcPct val="90000"/>
              </a:lnSpc>
              <a:spcBef>
                <a:spcPts val="5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2pPr>
            <a:lvl3pPr marL="1371600" marR="0" lvl="2"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3pPr>
            <a:lvl4pPr marL="1828800" marR="0" lvl="3"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4pPr>
            <a:lvl5pPr marL="2286000" marR="0" lvl="4"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35"/>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4"/>
        <p:cNvGrpSpPr/>
        <p:nvPr/>
      </p:nvGrpSpPr>
      <p:grpSpPr>
        <a:xfrm>
          <a:off x="0" y="0"/>
          <a:ext cx="0" cy="0"/>
          <a:chOff x="0" y="0"/>
          <a:chExt cx="0" cy="0"/>
        </a:xfrm>
      </p:grpSpPr>
      <p:pic>
        <p:nvPicPr>
          <p:cNvPr id="185" name="Google Shape;185;p36"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186" name="Google Shape;18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F6D"/>
              </a:buClr>
              <a:buSzPts val="3200"/>
              <a:buFont typeface="Arial"/>
              <a:buNone/>
              <a:defRPr sz="32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7" name="Google Shape;187;p36"/>
          <p:cNvSpPr txBox="1">
            <a:spLocks noGrp="1"/>
          </p:cNvSpPr>
          <p:nvPr>
            <p:ph type="body" idx="1"/>
          </p:nvPr>
        </p:nvSpPr>
        <p:spPr>
          <a:xfrm>
            <a:off x="839788" y="2057400"/>
            <a:ext cx="3932237" cy="33652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3575A"/>
              </a:buClr>
              <a:buSzPts val="1600"/>
              <a:buFont typeface="Arial"/>
              <a:buNone/>
              <a:defRPr sz="1600" b="0" i="0" u="none" strike="noStrike" cap="none">
                <a:solidFill>
                  <a:srgbClr val="53575A"/>
                </a:solidFill>
                <a:latin typeface="Arial"/>
                <a:ea typeface="Arial"/>
                <a:cs typeface="Arial"/>
                <a:sym typeface="Arial"/>
              </a:defRPr>
            </a:lvl1pPr>
            <a:lvl2pPr marL="914400" marR="0" lvl="1" indent="-228600" algn="l" rtl="0">
              <a:lnSpc>
                <a:spcPct val="90000"/>
              </a:lnSpc>
              <a:spcBef>
                <a:spcPts val="500"/>
              </a:spcBef>
              <a:spcAft>
                <a:spcPts val="0"/>
              </a:spcAft>
              <a:buClr>
                <a:srgbClr val="53575A"/>
              </a:buClr>
              <a:buSzPts val="1400"/>
              <a:buFont typeface="Arial"/>
              <a:buNone/>
              <a:defRPr sz="1400" b="0" i="0" u="none" strike="noStrike" cap="none">
                <a:solidFill>
                  <a:srgbClr val="53575A"/>
                </a:solidFill>
                <a:latin typeface="Arial"/>
                <a:ea typeface="Arial"/>
                <a:cs typeface="Arial"/>
                <a:sym typeface="Arial"/>
              </a:defRPr>
            </a:lvl2pPr>
            <a:lvl3pPr marL="1371600" marR="0" lvl="2" indent="-228600" algn="l" rtl="0">
              <a:lnSpc>
                <a:spcPct val="90000"/>
              </a:lnSpc>
              <a:spcBef>
                <a:spcPts val="50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1828800" marR="0" lvl="3" indent="-228600" algn="l" rtl="0">
              <a:lnSpc>
                <a:spcPct val="90000"/>
              </a:lnSpc>
              <a:spcBef>
                <a:spcPts val="500"/>
              </a:spcBef>
              <a:spcAft>
                <a:spcPts val="0"/>
              </a:spcAft>
              <a:buClr>
                <a:srgbClr val="53575A"/>
              </a:buClr>
              <a:buSzPts val="1000"/>
              <a:buFont typeface="Arial"/>
              <a:buNone/>
              <a:defRPr sz="1000" b="0" i="0" u="none" strike="noStrike" cap="none">
                <a:solidFill>
                  <a:srgbClr val="53575A"/>
                </a:solidFill>
                <a:latin typeface="Arial"/>
                <a:ea typeface="Arial"/>
                <a:cs typeface="Arial"/>
                <a:sym typeface="Arial"/>
              </a:defRPr>
            </a:lvl4pPr>
            <a:lvl5pPr marL="2286000" marR="0" lvl="4" indent="-228600" algn="l" rtl="0">
              <a:lnSpc>
                <a:spcPct val="90000"/>
              </a:lnSpc>
              <a:spcBef>
                <a:spcPts val="500"/>
              </a:spcBef>
              <a:spcAft>
                <a:spcPts val="0"/>
              </a:spcAft>
              <a:buClr>
                <a:srgbClr val="53575A"/>
              </a:buClr>
              <a:buSzPts val="1000"/>
              <a:buFont typeface="Arial"/>
              <a:buNone/>
              <a:defRPr sz="1000" b="0" i="0" u="none" strike="noStrike" cap="none">
                <a:solidFill>
                  <a:srgbClr val="53575A"/>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88" name="Google Shape;188;p36"/>
          <p:cNvSpPr>
            <a:spLocks noGrp="1"/>
          </p:cNvSpPr>
          <p:nvPr>
            <p:ph type="pic" idx="2"/>
          </p:nvPr>
        </p:nvSpPr>
        <p:spPr>
          <a:xfrm>
            <a:off x="5183188" y="987425"/>
            <a:ext cx="7008812" cy="4435180"/>
          </a:xfrm>
          <a:prstGeom prst="rect">
            <a:avLst/>
          </a:prstGeom>
          <a:noFill/>
          <a:ln>
            <a:noFill/>
          </a:ln>
        </p:spPr>
      </p:sp>
      <p:sp>
        <p:nvSpPr>
          <p:cNvPr id="189" name="Google Shape;189;p36"/>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3"/>
        <p:cNvGrpSpPr/>
        <p:nvPr/>
      </p:nvGrpSpPr>
      <p:grpSpPr>
        <a:xfrm>
          <a:off x="0" y="0"/>
          <a:ext cx="0" cy="0"/>
          <a:chOff x="0" y="0"/>
          <a:chExt cx="0" cy="0"/>
        </a:xfrm>
      </p:grpSpPr>
      <p:sp>
        <p:nvSpPr>
          <p:cNvPr id="24" name="Google Shape;24;p24"/>
          <p:cNvSpPr txBox="1">
            <a:spLocks noGrp="1"/>
          </p:cNvSpPr>
          <p:nvPr>
            <p:ph type="ctrTitle"/>
          </p:nvPr>
        </p:nvSpPr>
        <p:spPr>
          <a:xfrm>
            <a:off x="1524000" y="1122363"/>
            <a:ext cx="9144000" cy="2387600"/>
          </a:xfrm>
          <a:prstGeom prst="rect">
            <a:avLst/>
          </a:prstGeom>
          <a:noFill/>
          <a:ln>
            <a:noFill/>
          </a:ln>
        </p:spPr>
        <p:txBody>
          <a:bodyPr spcFirstLastPara="1" wrap="square" lIns="457200" tIns="457200" rIns="457200" bIns="45700" anchor="b" anchorCtr="0">
            <a:normAutofit/>
          </a:bodyPr>
          <a:lstStyle>
            <a:lvl1pPr lvl="0" algn="ctr">
              <a:lnSpc>
                <a:spcPct val="90000"/>
              </a:lnSpc>
              <a:spcBef>
                <a:spcPts val="0"/>
              </a:spcBef>
              <a:spcAft>
                <a:spcPts val="0"/>
              </a:spcAft>
              <a:buClr>
                <a:srgbClr val="002F6D"/>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subTitle" idx="1"/>
          </p:nvPr>
        </p:nvSpPr>
        <p:spPr>
          <a:xfrm>
            <a:off x="1524000" y="3602038"/>
            <a:ext cx="9144000" cy="1655762"/>
          </a:xfrm>
          <a:prstGeom prst="rect">
            <a:avLst/>
          </a:prstGeom>
          <a:noFill/>
          <a:ln>
            <a:noFill/>
          </a:ln>
        </p:spPr>
        <p:txBody>
          <a:bodyPr spcFirstLastPara="1" wrap="square" lIns="685800" tIns="45700" rIns="685800" bIns="228600" anchor="t" anchorCtr="0">
            <a:normAutofit/>
          </a:bodyPr>
          <a:lstStyle>
            <a:lvl1pPr lvl="0" algn="ctr">
              <a:lnSpc>
                <a:spcPct val="90000"/>
              </a:lnSpc>
              <a:spcBef>
                <a:spcPts val="1000"/>
              </a:spcBef>
              <a:spcAft>
                <a:spcPts val="0"/>
              </a:spcAft>
              <a:buClr>
                <a:srgbClr val="53575A"/>
              </a:buClr>
              <a:buSzPts val="2400"/>
              <a:buNone/>
              <a:defRPr sz="24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24"/>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p:cSld name="Section">
    <p:bg>
      <p:bgPr>
        <a:solidFill>
          <a:schemeClr val="lt1"/>
        </a:solidFill>
        <a:effectLst/>
      </p:bgPr>
    </p:bg>
    <p:spTree>
      <p:nvGrpSpPr>
        <p:cNvPr id="1" name="Shape 29"/>
        <p:cNvGrpSpPr/>
        <p:nvPr/>
      </p:nvGrpSpPr>
      <p:grpSpPr>
        <a:xfrm>
          <a:off x="0" y="0"/>
          <a:ext cx="0" cy="0"/>
          <a:chOff x="0" y="0"/>
          <a:chExt cx="0" cy="0"/>
        </a:xfrm>
      </p:grpSpPr>
      <p:sp>
        <p:nvSpPr>
          <p:cNvPr id="30" name="Google Shape;30;p25" descr="&quot;&quot;"/>
          <p:cNvSpPr/>
          <p:nvPr/>
        </p:nvSpPr>
        <p:spPr>
          <a:xfrm>
            <a:off x="0" y="0"/>
            <a:ext cx="12192000" cy="6927574"/>
          </a:xfrm>
          <a:prstGeom prst="rect">
            <a:avLst/>
          </a:prstGeom>
          <a:solidFill>
            <a:srgbClr val="002F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 name="Google Shape;31;p25" descr="&quot;&quot;"/>
          <p:cNvSpPr/>
          <p:nvPr/>
        </p:nvSpPr>
        <p:spPr>
          <a:xfrm>
            <a:off x="1093304" y="1828800"/>
            <a:ext cx="3846444" cy="3846443"/>
          </a:xfrm>
          <a:prstGeom prst="rect">
            <a:avLst/>
          </a:prstGeom>
          <a:solidFill>
            <a:srgbClr val="FF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 name="Google Shape;32;p25"/>
          <p:cNvSpPr txBox="1">
            <a:spLocks noGrp="1"/>
          </p:cNvSpPr>
          <p:nvPr>
            <p:ph type="ctrTitle"/>
          </p:nvPr>
        </p:nvSpPr>
        <p:spPr>
          <a:xfrm>
            <a:off x="4939748" y="1739901"/>
            <a:ext cx="7252252" cy="1143000"/>
          </a:xfrm>
          <a:prstGeom prst="rect">
            <a:avLst/>
          </a:prstGeom>
          <a:noFill/>
          <a:ln>
            <a:noFill/>
          </a:ln>
        </p:spPr>
        <p:txBody>
          <a:bodyPr spcFirstLastPara="1" wrap="square" lIns="457200" tIns="228600" rIns="457200" bIns="45700" anchor="t" anchorCtr="0">
            <a:normAutofit/>
          </a:bodyPr>
          <a:lstStyle>
            <a:lvl1pPr lvl="0" algn="l">
              <a:lnSpc>
                <a:spcPct val="90000"/>
              </a:lnSpc>
              <a:spcBef>
                <a:spcPts val="0"/>
              </a:spcBef>
              <a:spcAft>
                <a:spcPts val="0"/>
              </a:spcAft>
              <a:buClr>
                <a:schemeClr val="lt1"/>
              </a:buClr>
              <a:buSzPts val="6000"/>
              <a:buFont typeface="Arial"/>
              <a:buNone/>
              <a:defRPr sz="6000" u="sng">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subTitle" idx="1"/>
          </p:nvPr>
        </p:nvSpPr>
        <p:spPr>
          <a:xfrm>
            <a:off x="4939748" y="2882901"/>
            <a:ext cx="7252252" cy="2108200"/>
          </a:xfrm>
          <a:prstGeom prst="rect">
            <a:avLst/>
          </a:prstGeom>
          <a:noFill/>
          <a:ln>
            <a:noFill/>
          </a:ln>
        </p:spPr>
        <p:txBody>
          <a:bodyPr spcFirstLastPara="1" wrap="square" lIns="457200" tIns="45700" rIns="457200" bIns="228600" anchor="t" anchorCtr="0">
            <a:noAutofit/>
          </a:bodyPr>
          <a:lstStyle>
            <a:lvl1pPr lvl="0" algn="l">
              <a:lnSpc>
                <a:spcPct val="90000"/>
              </a:lnSpc>
              <a:spcBef>
                <a:spcPts val="1000"/>
              </a:spcBef>
              <a:spcAft>
                <a:spcPts val="0"/>
              </a:spcAft>
              <a:buClr>
                <a:schemeClr val="lt1"/>
              </a:buClr>
              <a:buSzPts val="4400"/>
              <a:buNone/>
              <a:defRPr sz="4400">
                <a:solidFill>
                  <a:schemeClr val="lt1"/>
                </a:solidFill>
              </a:defRPr>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25"/>
          <p:cNvSpPr txBox="1">
            <a:spLocks noGrp="1"/>
          </p:cNvSpPr>
          <p:nvPr>
            <p:ph type="body" idx="2"/>
          </p:nvPr>
        </p:nvSpPr>
        <p:spPr>
          <a:xfrm>
            <a:off x="4939748" y="4991100"/>
            <a:ext cx="7252252" cy="684143"/>
          </a:xfrm>
          <a:prstGeom prst="rect">
            <a:avLst/>
          </a:prstGeom>
          <a:noFill/>
          <a:ln>
            <a:noFill/>
          </a:ln>
        </p:spPr>
        <p:txBody>
          <a:bodyPr spcFirstLastPara="1" wrap="square" lIns="457200" tIns="45700" rIns="457200" bIns="2286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5"/>
          <p:cNvSpPr>
            <a:spLocks noGrp="1"/>
          </p:cNvSpPr>
          <p:nvPr>
            <p:ph type="pic" idx="3"/>
          </p:nvPr>
        </p:nvSpPr>
        <p:spPr>
          <a:xfrm>
            <a:off x="0" y="914400"/>
            <a:ext cx="4681538" cy="4502150"/>
          </a:xfrm>
          <a:prstGeom prst="rect">
            <a:avLst/>
          </a:prstGeom>
          <a:noFill/>
          <a:ln>
            <a:noFill/>
          </a:ln>
        </p:spPr>
      </p:sp>
      <p:sp>
        <p:nvSpPr>
          <p:cNvPr id="36" name="Google Shape;36;p25"/>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 Small Content Right">
  <p:cSld name="Text / Small Content Right">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0" y="1"/>
            <a:ext cx="12192000"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0" y="1832610"/>
            <a:ext cx="6035675" cy="4019550"/>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035675" y="1828800"/>
            <a:ext cx="5486400" cy="4023360"/>
          </a:xfrm>
          <a:prstGeom prst="rect">
            <a:avLst/>
          </a:prstGeom>
          <a:noFill/>
          <a:ln>
            <a:noFill/>
          </a:ln>
        </p:spPr>
        <p:txBody>
          <a:bodyPr spcFirstLastPara="1" wrap="square" lIns="685800" tIns="45700" rIns="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42"/>
        <p:cNvGrpSpPr/>
        <p:nvPr/>
      </p:nvGrpSpPr>
      <p:grpSpPr>
        <a:xfrm>
          <a:off x="0" y="0"/>
          <a:ext cx="0" cy="0"/>
          <a:chOff x="0" y="0"/>
          <a:chExt cx="0" cy="0"/>
        </a:xfrm>
      </p:grpSpPr>
      <p:pic>
        <p:nvPicPr>
          <p:cNvPr id="43" name="Google Shape;43;p37" descr="California Community Colleges Logo"/>
          <p:cNvPicPr preferRelativeResize="0"/>
          <p:nvPr/>
        </p:nvPicPr>
        <p:blipFill rotWithShape="1">
          <a:blip r:embed="rId2">
            <a:alphaModFix/>
          </a:blip>
          <a:srcRect/>
          <a:stretch/>
        </p:blipFill>
        <p:spPr>
          <a:xfrm>
            <a:off x="5212080" y="696196"/>
            <a:ext cx="5599154" cy="731520"/>
          </a:xfrm>
          <a:prstGeom prst="rect">
            <a:avLst/>
          </a:prstGeom>
          <a:noFill/>
          <a:ln>
            <a:noFill/>
          </a:ln>
        </p:spPr>
      </p:pic>
      <p:sp>
        <p:nvSpPr>
          <p:cNvPr id="44" name="Google Shape;44;p37"/>
          <p:cNvSpPr txBox="1">
            <a:spLocks noGrp="1"/>
          </p:cNvSpPr>
          <p:nvPr>
            <p:ph type="ctrTitle"/>
          </p:nvPr>
        </p:nvSpPr>
        <p:spPr>
          <a:xfrm>
            <a:off x="4939748" y="1739900"/>
            <a:ext cx="6641949" cy="2573570"/>
          </a:xfrm>
          <a:prstGeom prst="rect">
            <a:avLst/>
          </a:prstGeom>
          <a:noFill/>
          <a:ln>
            <a:noFill/>
          </a:ln>
        </p:spPr>
        <p:txBody>
          <a:bodyPr spcFirstLastPara="1" wrap="square" lIns="457200" tIns="0" rIns="457200" bIns="45700" anchor="t" anchorCtr="0">
            <a:normAutofit/>
          </a:bodyPr>
          <a:lstStyle>
            <a:lvl1pPr lvl="0" algn="l">
              <a:lnSpc>
                <a:spcPct val="90000"/>
              </a:lnSpc>
              <a:spcBef>
                <a:spcPts val="0"/>
              </a:spcBef>
              <a:spcAft>
                <a:spcPts val="0"/>
              </a:spcAft>
              <a:buClr>
                <a:srgbClr val="002F6D"/>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a:spLocks noGrp="1"/>
          </p:cNvSpPr>
          <p:nvPr>
            <p:ph type="subTitle" idx="1"/>
          </p:nvPr>
        </p:nvSpPr>
        <p:spPr>
          <a:xfrm>
            <a:off x="4939749" y="4325765"/>
            <a:ext cx="6655352" cy="876808"/>
          </a:xfrm>
          <a:prstGeom prst="rect">
            <a:avLst/>
          </a:prstGeom>
          <a:noFill/>
          <a:ln>
            <a:noFill/>
          </a:ln>
        </p:spPr>
        <p:txBody>
          <a:bodyPr spcFirstLastPara="1" wrap="square" lIns="457200" tIns="45700" rIns="457200" bIns="228600" anchor="t" anchorCtr="0">
            <a:normAutofit/>
          </a:bodyPr>
          <a:lstStyle>
            <a:lvl1pPr lvl="0" algn="l">
              <a:lnSpc>
                <a:spcPct val="90000"/>
              </a:lnSpc>
              <a:spcBef>
                <a:spcPts val="1000"/>
              </a:spcBef>
              <a:spcAft>
                <a:spcPts val="0"/>
              </a:spcAft>
              <a:buClr>
                <a:srgbClr val="53575A"/>
              </a:buClr>
              <a:buSzPts val="1800"/>
              <a:buNone/>
              <a:defRPr sz="18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37"/>
          <p:cNvSpPr txBox="1">
            <a:spLocks noGrp="1"/>
          </p:cNvSpPr>
          <p:nvPr>
            <p:ph type="body" idx="2"/>
          </p:nvPr>
        </p:nvSpPr>
        <p:spPr>
          <a:xfrm>
            <a:off x="4939748" y="5202573"/>
            <a:ext cx="6642652" cy="460375"/>
          </a:xfrm>
          <a:prstGeom prst="rect">
            <a:avLst/>
          </a:prstGeom>
          <a:noFill/>
          <a:ln>
            <a:noFill/>
          </a:ln>
        </p:spPr>
        <p:txBody>
          <a:bodyPr spcFirstLastPara="1" wrap="square" lIns="457200" tIns="45700" rIns="457200" bIns="228600" anchor="t" anchorCtr="0">
            <a:normAutofit/>
          </a:bodyPr>
          <a:lstStyle>
            <a:lvl1pPr marL="457200" lvl="0" indent="-228600" algn="l">
              <a:lnSpc>
                <a:spcPct val="90000"/>
              </a:lnSpc>
              <a:spcBef>
                <a:spcPts val="1000"/>
              </a:spcBef>
              <a:spcAft>
                <a:spcPts val="0"/>
              </a:spcAft>
              <a:buClr>
                <a:srgbClr val="53575A"/>
              </a:buClr>
              <a:buSzPts val="1400"/>
              <a:buNone/>
              <a:defRPr sz="1400"/>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7" name="Google Shape;47;p37" descr="&quot;&quot;"/>
          <p:cNvGrpSpPr/>
          <p:nvPr/>
        </p:nvGrpSpPr>
        <p:grpSpPr>
          <a:xfrm>
            <a:off x="0" y="0"/>
            <a:ext cx="4939748" cy="6927574"/>
            <a:chOff x="0" y="0"/>
            <a:chExt cx="4939748" cy="6927574"/>
          </a:xfrm>
        </p:grpSpPr>
        <p:sp>
          <p:nvSpPr>
            <p:cNvPr id="48" name="Google Shape;48;p37"/>
            <p:cNvSpPr/>
            <p:nvPr/>
          </p:nvSpPr>
          <p:spPr>
            <a:xfrm>
              <a:off x="0" y="0"/>
              <a:ext cx="4084983" cy="6927574"/>
            </a:xfrm>
            <a:prstGeom prst="rect">
              <a:avLst/>
            </a:prstGeom>
            <a:solidFill>
              <a:srgbClr val="002F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 name="Google Shape;49;p37"/>
            <p:cNvSpPr/>
            <p:nvPr/>
          </p:nvSpPr>
          <p:spPr>
            <a:xfrm>
              <a:off x="1093304" y="1828800"/>
              <a:ext cx="3846444" cy="3846443"/>
            </a:xfrm>
            <a:prstGeom prst="rect">
              <a:avLst/>
            </a:prstGeom>
            <a:solidFill>
              <a:srgbClr val="FF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50" name="Google Shape;50;p37"/>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37"/>
          <p:cNvSpPr>
            <a:spLocks noGrp="1"/>
          </p:cNvSpPr>
          <p:nvPr>
            <p:ph type="pic" idx="3"/>
          </p:nvPr>
        </p:nvSpPr>
        <p:spPr>
          <a:xfrm>
            <a:off x="0" y="914400"/>
            <a:ext cx="4681538" cy="450215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
        <p:cNvGrpSpPr/>
        <p:nvPr/>
      </p:nvGrpSpPr>
      <p:grpSpPr>
        <a:xfrm>
          <a:off x="0" y="0"/>
          <a:ext cx="0" cy="0"/>
          <a:chOff x="0" y="0"/>
          <a:chExt cx="0" cy="0"/>
        </a:xfrm>
      </p:grpSpPr>
      <p:sp>
        <p:nvSpPr>
          <p:cNvPr id="53" name="Google Shape;53;p38" descr="&quot;&quot;"/>
          <p:cNvSpPr/>
          <p:nvPr/>
        </p:nvSpPr>
        <p:spPr>
          <a:xfrm>
            <a:off x="0" y="691117"/>
            <a:ext cx="4939748" cy="5092996"/>
          </a:xfrm>
          <a:prstGeom prst="rect">
            <a:avLst/>
          </a:prstGeom>
          <a:solidFill>
            <a:srgbClr val="002F6D"/>
          </a:solidFill>
          <a:ln w="12700" cap="flat" cmpd="sng">
            <a:solidFill>
              <a:srgbClr val="0022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 name="Google Shape;54;p38"/>
          <p:cNvSpPr txBox="1">
            <a:spLocks noGrp="1"/>
          </p:cNvSpPr>
          <p:nvPr>
            <p:ph type="title"/>
          </p:nvPr>
        </p:nvSpPr>
        <p:spPr>
          <a:xfrm>
            <a:off x="0" y="684102"/>
            <a:ext cx="4939748" cy="1165963"/>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8"/>
          <p:cNvSpPr txBox="1">
            <a:spLocks noGrp="1"/>
          </p:cNvSpPr>
          <p:nvPr>
            <p:ph type="body" idx="1"/>
          </p:nvPr>
        </p:nvSpPr>
        <p:spPr>
          <a:xfrm>
            <a:off x="0" y="1849438"/>
            <a:ext cx="4940300" cy="3935412"/>
          </a:xfrm>
          <a:prstGeom prst="rect">
            <a:avLst/>
          </a:prstGeom>
          <a:noFill/>
          <a:ln>
            <a:noFill/>
          </a:ln>
        </p:spPr>
        <p:txBody>
          <a:bodyPr spcFirstLastPara="1" wrap="square" lIns="457200" tIns="228600" rIns="228600" bIns="2286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8"/>
          <p:cNvSpPr>
            <a:spLocks noGrp="1"/>
          </p:cNvSpPr>
          <p:nvPr>
            <p:ph type="pic" idx="2"/>
          </p:nvPr>
        </p:nvSpPr>
        <p:spPr>
          <a:xfrm>
            <a:off x="6092825" y="0"/>
            <a:ext cx="6099175" cy="6858000"/>
          </a:xfrm>
          <a:prstGeom prst="rect">
            <a:avLst/>
          </a:prstGeom>
          <a:noFill/>
          <a:ln>
            <a:noFill/>
          </a:ln>
        </p:spPr>
      </p:sp>
      <p:sp>
        <p:nvSpPr>
          <p:cNvPr id="57" name="Google Shape;57;p38"/>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nly Two Areas">
  <p:cSld name="Text Only Two Areas">
    <p:spTree>
      <p:nvGrpSpPr>
        <p:cNvPr id="1" name="Shape 58"/>
        <p:cNvGrpSpPr/>
        <p:nvPr/>
      </p:nvGrpSpPr>
      <p:grpSpPr>
        <a:xfrm>
          <a:off x="0" y="0"/>
          <a:ext cx="0" cy="0"/>
          <a:chOff x="0" y="0"/>
          <a:chExt cx="0" cy="0"/>
        </a:xfrm>
      </p:grpSpPr>
      <p:pic>
        <p:nvPicPr>
          <p:cNvPr id="59" name="Google Shape;59;p39" descr="&quot;&quot;"/>
          <p:cNvPicPr preferRelativeResize="0"/>
          <p:nvPr/>
        </p:nvPicPr>
        <p:blipFill rotWithShape="1">
          <a:blip r:embed="rId2">
            <a:alphaModFix/>
          </a:blip>
          <a:srcRect t="1" r="12879" b="-1364"/>
          <a:stretch/>
        </p:blipFill>
        <p:spPr>
          <a:xfrm>
            <a:off x="7810500" y="1041748"/>
            <a:ext cx="4381500" cy="5097795"/>
          </a:xfrm>
          <a:prstGeom prst="rect">
            <a:avLst/>
          </a:prstGeom>
          <a:noFill/>
          <a:ln>
            <a:noFill/>
          </a:ln>
        </p:spPr>
      </p:pic>
      <p:sp>
        <p:nvSpPr>
          <p:cNvPr id="60" name="Google Shape;60;p39"/>
          <p:cNvSpPr txBox="1">
            <a:spLocks noGrp="1"/>
          </p:cNvSpPr>
          <p:nvPr>
            <p:ph type="title"/>
          </p:nvPr>
        </p:nvSpPr>
        <p:spPr>
          <a:xfrm>
            <a:off x="0" y="1"/>
            <a:ext cx="12192000"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body" idx="1"/>
          </p:nvPr>
        </p:nvSpPr>
        <p:spPr>
          <a:xfrm>
            <a:off x="0" y="1828800"/>
            <a:ext cx="6065838" cy="4019550"/>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9"/>
          <p:cNvSpPr txBox="1">
            <a:spLocks noGrp="1"/>
          </p:cNvSpPr>
          <p:nvPr>
            <p:ph type="body" idx="2"/>
          </p:nvPr>
        </p:nvSpPr>
        <p:spPr>
          <a:xfrm>
            <a:off x="6096000" y="1828800"/>
            <a:ext cx="6096000" cy="4019550"/>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9"/>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Only One Over Two">
  <p:cSld name="Text Only One Over Two">
    <p:spTree>
      <p:nvGrpSpPr>
        <p:cNvPr id="1" name="Shape 64"/>
        <p:cNvGrpSpPr/>
        <p:nvPr/>
      </p:nvGrpSpPr>
      <p:grpSpPr>
        <a:xfrm>
          <a:off x="0" y="0"/>
          <a:ext cx="0" cy="0"/>
          <a:chOff x="0" y="0"/>
          <a:chExt cx="0" cy="0"/>
        </a:xfrm>
      </p:grpSpPr>
      <p:pic>
        <p:nvPicPr>
          <p:cNvPr id="65" name="Google Shape;65;p40" descr="&quot;&quot;"/>
          <p:cNvPicPr preferRelativeResize="0"/>
          <p:nvPr/>
        </p:nvPicPr>
        <p:blipFill rotWithShape="1">
          <a:blip r:embed="rId2">
            <a:alphaModFix/>
          </a:blip>
          <a:srcRect t="1" r="12879" b="-1364"/>
          <a:stretch/>
        </p:blipFill>
        <p:spPr>
          <a:xfrm>
            <a:off x="7810500" y="1041748"/>
            <a:ext cx="4381500" cy="5097795"/>
          </a:xfrm>
          <a:prstGeom prst="rect">
            <a:avLst/>
          </a:prstGeom>
          <a:noFill/>
          <a:ln>
            <a:noFill/>
          </a:ln>
        </p:spPr>
      </p:pic>
      <p:sp>
        <p:nvSpPr>
          <p:cNvPr id="66" name="Google Shape;66;p40"/>
          <p:cNvSpPr txBox="1">
            <a:spLocks noGrp="1"/>
          </p:cNvSpPr>
          <p:nvPr>
            <p:ph type="title"/>
          </p:nvPr>
        </p:nvSpPr>
        <p:spPr>
          <a:xfrm>
            <a:off x="0" y="1"/>
            <a:ext cx="12192000" cy="13716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body" idx="1"/>
          </p:nvPr>
        </p:nvSpPr>
        <p:spPr>
          <a:xfrm>
            <a:off x="0" y="1371600"/>
            <a:ext cx="12192000" cy="1006475"/>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0"/>
          <p:cNvSpPr txBox="1">
            <a:spLocks noGrp="1"/>
          </p:cNvSpPr>
          <p:nvPr>
            <p:ph type="body" idx="2"/>
          </p:nvPr>
        </p:nvSpPr>
        <p:spPr>
          <a:xfrm>
            <a:off x="0" y="2378075"/>
            <a:ext cx="6065838" cy="3473450"/>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0"/>
          <p:cNvSpPr txBox="1">
            <a:spLocks noGrp="1"/>
          </p:cNvSpPr>
          <p:nvPr>
            <p:ph type="body" idx="3"/>
          </p:nvPr>
        </p:nvSpPr>
        <p:spPr>
          <a:xfrm>
            <a:off x="6065838" y="2378075"/>
            <a:ext cx="6126162" cy="3473450"/>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0"/>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0" y="1"/>
            <a:ext cx="12192000" cy="1828800"/>
          </a:xfrm>
          <a:prstGeom prst="rect">
            <a:avLst/>
          </a:prstGeom>
          <a:noFill/>
          <a:ln>
            <a:noFill/>
          </a:ln>
        </p:spPr>
        <p:txBody>
          <a:bodyPr spcFirstLastPara="1" wrap="square" lIns="457200" tIns="457200" rIns="457200" bIns="45700" anchor="t" anchorCtr="0">
            <a:normAutofit/>
          </a:bodyPr>
          <a:lstStyle>
            <a:lvl1pPr marR="0" lvl="0" algn="l" rtl="0">
              <a:lnSpc>
                <a:spcPct val="90000"/>
              </a:lnSpc>
              <a:spcBef>
                <a:spcPts val="0"/>
              </a:spcBef>
              <a:spcAft>
                <a:spcPts val="0"/>
              </a:spcAft>
              <a:buClr>
                <a:srgbClr val="002F6D"/>
              </a:buClr>
              <a:buSzPts val="4400"/>
              <a:buFont typeface="Arial"/>
              <a:buNone/>
              <a:defRPr sz="44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0" y="1825624"/>
            <a:ext cx="12192000" cy="4175725"/>
          </a:xfrm>
          <a:prstGeom prst="rect">
            <a:avLst/>
          </a:prstGeom>
          <a:noFill/>
          <a:ln>
            <a:noFill/>
          </a:ln>
        </p:spPr>
        <p:txBody>
          <a:bodyPr spcFirstLastPara="1" wrap="square" lIns="685800" tIns="45700" rIns="685800" bIns="228600" anchor="t" anchorCtr="0">
            <a:norm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21" descr="California Community Colleges logo"/>
          <p:cNvPicPr preferRelativeResize="0"/>
          <p:nvPr/>
        </p:nvPicPr>
        <p:blipFill rotWithShape="1">
          <a:blip r:embed="rId22">
            <a:alphaModFix/>
          </a:blip>
          <a:srcRect/>
          <a:stretch/>
        </p:blipFill>
        <p:spPr>
          <a:xfrm>
            <a:off x="320140" y="6001350"/>
            <a:ext cx="1579813" cy="596918"/>
          </a:xfrm>
          <a:prstGeom prst="rect">
            <a:avLst/>
          </a:prstGeom>
          <a:noFill/>
          <a:ln>
            <a:noFill/>
          </a:ln>
        </p:spPr>
      </p:pic>
      <p:sp>
        <p:nvSpPr>
          <p:cNvPr id="13" name="Google Shape;13;p21"/>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Google Shape;136;p26" descr="California Community Colleges logo"/>
          <p:cNvPicPr preferRelativeResize="0"/>
          <p:nvPr/>
        </p:nvPicPr>
        <p:blipFill rotWithShape="1">
          <a:blip r:embed="rId11">
            <a:alphaModFix/>
          </a:blip>
          <a:srcRect/>
          <a:stretch/>
        </p:blipFill>
        <p:spPr>
          <a:xfrm>
            <a:off x="320140" y="6001350"/>
            <a:ext cx="1579813" cy="596918"/>
          </a:xfrm>
          <a:prstGeom prst="rect">
            <a:avLst/>
          </a:prstGeom>
          <a:noFill/>
          <a:ln>
            <a:noFill/>
          </a:ln>
        </p:spPr>
      </p:pic>
      <p:cxnSp>
        <p:nvCxnSpPr>
          <p:cNvPr id="137" name="Google Shape;137;p26"/>
          <p:cNvCxnSpPr/>
          <p:nvPr/>
        </p:nvCxnSpPr>
        <p:spPr>
          <a:xfrm>
            <a:off x="0" y="5699720"/>
            <a:ext cx="12192000" cy="0"/>
          </a:xfrm>
          <a:prstGeom prst="straightConnector1">
            <a:avLst/>
          </a:prstGeom>
          <a:noFill/>
          <a:ln w="12700" cap="flat" cmpd="sng">
            <a:solidFill>
              <a:srgbClr val="E3E5E5"/>
            </a:solidFill>
            <a:prstDash val="solid"/>
            <a:miter lim="800000"/>
            <a:headEnd type="none" w="sm" len="sm"/>
            <a:tailEnd type="none" w="sm" len="sm"/>
          </a:ln>
        </p:spPr>
      </p:cxnSp>
      <p:sp>
        <p:nvSpPr>
          <p:cNvPr id="138" name="Google Shape;138;p26"/>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
          <p:cNvSpPr txBox="1"/>
          <p:nvPr/>
        </p:nvSpPr>
        <p:spPr>
          <a:xfrm>
            <a:off x="8319123" y="1480701"/>
            <a:ext cx="3617100" cy="3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3F3F3F"/>
              </a:solidFill>
              <a:latin typeface="Cambria"/>
              <a:ea typeface="Cambria"/>
              <a:cs typeface="Cambria"/>
              <a:sym typeface="Cambria"/>
            </a:endParaRPr>
          </a:p>
        </p:txBody>
      </p:sp>
      <p:cxnSp>
        <p:nvCxnSpPr>
          <p:cNvPr id="195" name="Google Shape;195;p1"/>
          <p:cNvCxnSpPr/>
          <p:nvPr/>
        </p:nvCxnSpPr>
        <p:spPr>
          <a:xfrm>
            <a:off x="2067450" y="4469375"/>
            <a:ext cx="8057100" cy="0"/>
          </a:xfrm>
          <a:prstGeom prst="straightConnector1">
            <a:avLst/>
          </a:prstGeom>
          <a:noFill/>
          <a:ln w="22225" cap="flat" cmpd="sng">
            <a:solidFill>
              <a:schemeClr val="accent2"/>
            </a:solidFill>
            <a:prstDash val="solid"/>
            <a:miter lim="800000"/>
            <a:headEnd type="none" w="sm" len="sm"/>
            <a:tailEnd type="none" w="sm" len="sm"/>
          </a:ln>
        </p:spPr>
      </p:cxnSp>
      <p:sp>
        <p:nvSpPr>
          <p:cNvPr id="196" name="Google Shape;196;p1"/>
          <p:cNvSpPr/>
          <p:nvPr/>
        </p:nvSpPr>
        <p:spPr>
          <a:xfrm>
            <a:off x="176463" y="5847347"/>
            <a:ext cx="2261937" cy="8582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1"/>
          <p:cNvSpPr txBox="1"/>
          <p:nvPr/>
        </p:nvSpPr>
        <p:spPr>
          <a:xfrm>
            <a:off x="0" y="2322574"/>
            <a:ext cx="12192000" cy="2146800"/>
          </a:xfrm>
          <a:prstGeom prst="rect">
            <a:avLst/>
          </a:prstGeom>
          <a:noFill/>
          <a:ln>
            <a:noFill/>
          </a:ln>
        </p:spPr>
        <p:txBody>
          <a:bodyPr spcFirstLastPara="1" wrap="square" lIns="457200" tIns="457200" rIns="457200" bIns="45700" anchor="ctr" anchorCtr="0">
            <a:normAutofit/>
          </a:bodyPr>
          <a:lstStyle/>
          <a:p>
            <a:pPr marL="0" marR="0" lvl="0" indent="0" algn="ctr" rtl="0">
              <a:lnSpc>
                <a:spcPct val="90000"/>
              </a:lnSpc>
              <a:spcBef>
                <a:spcPts val="0"/>
              </a:spcBef>
              <a:spcAft>
                <a:spcPts val="0"/>
              </a:spcAft>
              <a:buNone/>
            </a:pPr>
            <a:r>
              <a:rPr lang="en-US" sz="3100" dirty="0">
                <a:solidFill>
                  <a:srgbClr val="002F6D"/>
                </a:solidFill>
                <a:latin typeface="Source Sans Pro" panose="020B0503030403020204" pitchFamily="34" charset="0"/>
                <a:ea typeface="Source Sans Pro" panose="020B0503030403020204" pitchFamily="34" charset="0"/>
              </a:rPr>
              <a:t>Taking care of our students, our communities and our planet</a:t>
            </a:r>
            <a:endParaRPr sz="3100" dirty="0">
              <a:solidFill>
                <a:srgbClr val="002F6D"/>
              </a:solidFill>
              <a:latin typeface="Source Sans Pro" panose="020B0503030403020204" pitchFamily="34" charset="0"/>
              <a:ea typeface="Source Sans Pro" panose="020B0503030403020204" pitchFamily="34" charset="0"/>
            </a:endParaRPr>
          </a:p>
        </p:txBody>
      </p:sp>
      <p:pic>
        <p:nvPicPr>
          <p:cNvPr id="198" name="Google Shape;198;p1"/>
          <p:cNvPicPr preferRelativeResize="0"/>
          <p:nvPr/>
        </p:nvPicPr>
        <p:blipFill rotWithShape="1">
          <a:blip r:embed="rId3">
            <a:alphaModFix/>
          </a:blip>
          <a:srcRect t="25495" b="24413"/>
          <a:stretch/>
        </p:blipFill>
        <p:spPr>
          <a:xfrm>
            <a:off x="3165725" y="351175"/>
            <a:ext cx="5531475" cy="277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2"/>
          <p:cNvSpPr txBox="1"/>
          <p:nvPr/>
        </p:nvSpPr>
        <p:spPr>
          <a:xfrm>
            <a:off x="-137475" y="-167200"/>
            <a:ext cx="13013700" cy="1379100"/>
          </a:xfrm>
          <a:prstGeom prst="rect">
            <a:avLst/>
          </a:prstGeom>
          <a:noFill/>
          <a:ln>
            <a:noFill/>
          </a:ln>
        </p:spPr>
        <p:txBody>
          <a:bodyPr spcFirstLastPara="1" wrap="square" lIns="457200" tIns="457200" rIns="457200" bIns="45700" anchor="t" anchorCtr="0">
            <a:normAutofit fontScale="92500" lnSpcReduction="10000"/>
          </a:bodyPr>
          <a:lstStyle/>
          <a:p>
            <a:pPr marL="0" marR="0" lvl="0" indent="0" algn="ctr" rtl="0">
              <a:lnSpc>
                <a:spcPct val="90000"/>
              </a:lnSpc>
              <a:spcBef>
                <a:spcPts val="0"/>
              </a:spcBef>
              <a:spcAft>
                <a:spcPts val="0"/>
              </a:spcAft>
              <a:buClr>
                <a:srgbClr val="002F6D"/>
              </a:buClr>
              <a:buSzPts val="3100"/>
              <a:buFont typeface="Arial"/>
              <a:buNone/>
            </a:pPr>
            <a:r>
              <a:rPr lang="en-US" sz="3200" b="1" dirty="0">
                <a:solidFill>
                  <a:schemeClr val="dk1"/>
                </a:solidFill>
                <a:latin typeface="Source Sans Pro" panose="020B0503030403020204" pitchFamily="34" charset="0"/>
                <a:ea typeface="Source Sans Pro" panose="020B0503030403020204" pitchFamily="34" charset="0"/>
              </a:rPr>
              <a:t>What We’re Doing to Get There: </a:t>
            </a:r>
            <a:endParaRPr sz="3200" b="1" dirty="0">
              <a:solidFill>
                <a:schemeClr val="dk1"/>
              </a:solidFill>
              <a:latin typeface="Source Sans Pro" panose="020B0503030403020204" pitchFamily="34" charset="0"/>
              <a:ea typeface="Source Sans Pro" panose="020B0503030403020204" pitchFamily="34" charset="0"/>
            </a:endParaRPr>
          </a:p>
          <a:p>
            <a:pPr marL="0" marR="0" lvl="0" indent="0" algn="ctr" rtl="0">
              <a:lnSpc>
                <a:spcPct val="90000"/>
              </a:lnSpc>
              <a:spcBef>
                <a:spcPts val="1000"/>
              </a:spcBef>
              <a:spcAft>
                <a:spcPts val="0"/>
              </a:spcAft>
              <a:buClr>
                <a:srgbClr val="002F6D"/>
              </a:buClr>
              <a:buSzPts val="3100"/>
              <a:buFont typeface="Arial"/>
              <a:buNone/>
            </a:pPr>
            <a:r>
              <a:rPr lang="en-US" sz="3200" b="1" dirty="0">
                <a:solidFill>
                  <a:schemeClr val="dk1"/>
                </a:solidFill>
                <a:latin typeface="Source Sans Pro" panose="020B0503030403020204" pitchFamily="34" charset="0"/>
                <a:ea typeface="Source Sans Pro" panose="020B0503030403020204" pitchFamily="34" charset="0"/>
              </a:rPr>
              <a:t>Strategic Directions + Actions</a:t>
            </a:r>
            <a:endParaRPr sz="3200" b="1" u="none" strike="noStrike" cap="none" dirty="0">
              <a:solidFill>
                <a:schemeClr val="dk1"/>
              </a:solidFill>
              <a:latin typeface="Source Sans Pro" panose="020B0503030403020204" pitchFamily="34" charset="0"/>
              <a:ea typeface="Source Sans Pro" panose="020B0503030403020204" pitchFamily="34" charset="0"/>
            </a:endParaRPr>
          </a:p>
        </p:txBody>
      </p:sp>
      <p:cxnSp>
        <p:nvCxnSpPr>
          <p:cNvPr id="358" name="Google Shape;358;p12"/>
          <p:cNvCxnSpPr/>
          <p:nvPr/>
        </p:nvCxnSpPr>
        <p:spPr>
          <a:xfrm>
            <a:off x="2377969" y="1181219"/>
            <a:ext cx="7777500" cy="0"/>
          </a:xfrm>
          <a:prstGeom prst="straightConnector1">
            <a:avLst/>
          </a:prstGeom>
          <a:noFill/>
          <a:ln w="73025" cap="flat" cmpd="sng">
            <a:solidFill>
              <a:srgbClr val="FFB600"/>
            </a:solidFill>
            <a:prstDash val="solid"/>
            <a:miter lim="800000"/>
            <a:headEnd type="none" w="sm" len="sm"/>
            <a:tailEnd type="none" w="sm" len="sm"/>
          </a:ln>
        </p:spPr>
      </p:cxnSp>
      <p:grpSp>
        <p:nvGrpSpPr>
          <p:cNvPr id="359" name="Google Shape;359;p12"/>
          <p:cNvGrpSpPr/>
          <p:nvPr/>
        </p:nvGrpSpPr>
        <p:grpSpPr>
          <a:xfrm>
            <a:off x="7647043" y="1441477"/>
            <a:ext cx="4320739" cy="4227720"/>
            <a:chOff x="5632317" y="1189775"/>
            <a:chExt cx="3240635" cy="3170870"/>
          </a:xfrm>
        </p:grpSpPr>
        <p:sp>
          <p:nvSpPr>
            <p:cNvPr id="360" name="Google Shape;360;p12"/>
            <p:cNvSpPr/>
            <p:nvPr/>
          </p:nvSpPr>
          <p:spPr>
            <a:xfrm>
              <a:off x="5632317" y="1189775"/>
              <a:ext cx="3038792" cy="669000"/>
            </a:xfrm>
            <a:prstGeom prst="chevron">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1"/>
                </a:buClr>
                <a:buSzPts val="3600"/>
                <a:buFont typeface="Arial"/>
                <a:buNone/>
              </a:pPr>
              <a:endParaRPr sz="100" dirty="0">
                <a:solidFill>
                  <a:schemeClr val="lt1"/>
                </a:solidFill>
              </a:endParaRPr>
            </a:p>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The Future of Teaching and Learning</a:t>
              </a:r>
              <a:endParaRPr sz="1500" dirty="0">
                <a:solidFill>
                  <a:srgbClr val="FFFFFF"/>
                </a:solidFill>
                <a:latin typeface="Source Sans Pro" panose="020B0503030403020204" pitchFamily="34" charset="0"/>
                <a:ea typeface="Source Sans Pro" panose="020B0503030403020204" pitchFamily="34" charset="0"/>
                <a:cs typeface="Roboto"/>
                <a:sym typeface="Roboto"/>
              </a:endParaRPr>
            </a:p>
          </p:txBody>
        </p:sp>
        <p:sp>
          <p:nvSpPr>
            <p:cNvPr id="361" name="Google Shape;361;p12"/>
            <p:cNvSpPr txBox="1"/>
            <p:nvPr/>
          </p:nvSpPr>
          <p:spPr>
            <a:xfrm>
              <a:off x="6076652" y="2031145"/>
              <a:ext cx="2796300" cy="2329500"/>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1200"/>
                </a:spcBef>
                <a:spcAft>
                  <a:spcPts val="0"/>
                </a:spcAft>
                <a:buSzPts val="1600"/>
                <a:buChar char="●"/>
              </a:pPr>
              <a:r>
                <a:rPr lang="en-US" sz="1600" dirty="0">
                  <a:latin typeface="Source Sans Pro" panose="020B0503030403020204" pitchFamily="34" charset="0"/>
                  <a:ea typeface="Source Sans Pro" panose="020B0503030403020204" pitchFamily="34" charset="0"/>
                </a:rPr>
                <a:t>Generative artificial intelligence (AI) provides new opportunities and challenges for education. </a:t>
              </a:r>
              <a:endParaRPr sz="1600" dirty="0">
                <a:latin typeface="Source Sans Pro" panose="020B0503030403020204" pitchFamily="34" charset="0"/>
                <a:ea typeface="Source Sans Pro" panose="020B0503030403020204" pitchFamily="34" charset="0"/>
              </a:endParaRPr>
            </a:p>
            <a:p>
              <a:pPr marL="457200" lvl="0" indent="-330200" algn="l" rtl="0">
                <a:lnSpc>
                  <a:spcPct val="115000"/>
                </a:lnSpc>
                <a:spcBef>
                  <a:spcPts val="1000"/>
                </a:spcBef>
                <a:spcAft>
                  <a:spcPts val="0"/>
                </a:spcAft>
                <a:buSzPts val="1600"/>
                <a:buChar char="●"/>
              </a:pPr>
              <a:r>
                <a:rPr lang="en-US" sz="1600" dirty="0">
                  <a:latin typeface="Source Sans Pro" panose="020B0503030403020204" pitchFamily="34" charset="0"/>
                  <a:ea typeface="Source Sans Pro" panose="020B0503030403020204" pitchFamily="34" charset="0"/>
                </a:rPr>
                <a:t>Use of tools such as ChatGPT has already become a part of students’ studying, research and more. </a:t>
              </a:r>
              <a:endParaRPr sz="1600" dirty="0">
                <a:latin typeface="Source Sans Pro" panose="020B0503030403020204" pitchFamily="34" charset="0"/>
                <a:ea typeface="Source Sans Pro" panose="020B0503030403020204" pitchFamily="34" charset="0"/>
              </a:endParaRPr>
            </a:p>
            <a:p>
              <a:pPr marL="457200" lvl="0" indent="-330200" algn="l" rtl="0">
                <a:lnSpc>
                  <a:spcPct val="115000"/>
                </a:lnSpc>
                <a:spcBef>
                  <a:spcPts val="1200"/>
                </a:spcBef>
                <a:spcAft>
                  <a:spcPts val="1000"/>
                </a:spcAft>
                <a:buSzPts val="1600"/>
                <a:buChar char="●"/>
              </a:pPr>
              <a:r>
                <a:rPr lang="en-US" sz="1600" dirty="0">
                  <a:latin typeface="Source Sans Pro" panose="020B0503030403020204" pitchFamily="34" charset="0"/>
                  <a:ea typeface="Source Sans Pro" panose="020B0503030403020204" pitchFamily="34" charset="0"/>
                </a:rPr>
                <a:t>Guidance concerning AI must have oversight and a deep commitment to diversity, equity and inclusion.</a:t>
              </a:r>
              <a:endParaRPr sz="2000" dirty="0">
                <a:latin typeface="Source Sans Pro" panose="020B0503030403020204" pitchFamily="34" charset="0"/>
                <a:ea typeface="Source Sans Pro" panose="020B0503030403020204" pitchFamily="34" charset="0"/>
              </a:endParaRPr>
            </a:p>
          </p:txBody>
        </p:sp>
      </p:grpSp>
      <p:grpSp>
        <p:nvGrpSpPr>
          <p:cNvPr id="362" name="Google Shape;362;p12"/>
          <p:cNvGrpSpPr/>
          <p:nvPr/>
        </p:nvGrpSpPr>
        <p:grpSpPr>
          <a:xfrm>
            <a:off x="137475" y="1441763"/>
            <a:ext cx="4729082" cy="4609625"/>
            <a:chOff x="0" y="1189989"/>
            <a:chExt cx="3546900" cy="3457305"/>
          </a:xfrm>
        </p:grpSpPr>
        <p:sp>
          <p:nvSpPr>
            <p:cNvPr id="363" name="Google Shape;363;p12"/>
            <p:cNvSpPr/>
            <p:nvPr/>
          </p:nvSpPr>
          <p:spPr>
            <a:xfrm>
              <a:off x="0" y="1189989"/>
              <a:ext cx="3546900" cy="669000"/>
            </a:xfrm>
            <a:prstGeom prst="homePlate">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Equitable Pathways </a:t>
              </a:r>
              <a:endParaRPr sz="15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r>
                <a:rPr lang="en-US" sz="1500" b="1" dirty="0">
                  <a:solidFill>
                    <a:schemeClr val="lt1"/>
                  </a:solidFill>
                  <a:latin typeface="Source Sans Pro" panose="020B0503030403020204" pitchFamily="34" charset="0"/>
                  <a:ea typeface="Source Sans Pro" panose="020B0503030403020204" pitchFamily="34" charset="0"/>
                </a:rPr>
                <a:t>to Baccalaureate Attainment </a:t>
              </a:r>
              <a:endParaRPr sz="400"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endParaRPr sz="400" dirty="0">
                <a:solidFill>
                  <a:schemeClr val="lt1"/>
                </a:solidFill>
                <a:latin typeface="Roboto"/>
                <a:ea typeface="Roboto"/>
                <a:cs typeface="Roboto"/>
                <a:sym typeface="Roboto"/>
              </a:endParaRPr>
            </a:p>
          </p:txBody>
        </p:sp>
        <p:sp>
          <p:nvSpPr>
            <p:cNvPr id="364" name="Google Shape;364;p12"/>
            <p:cNvSpPr txBox="1"/>
            <p:nvPr/>
          </p:nvSpPr>
          <p:spPr>
            <a:xfrm>
              <a:off x="147735" y="2031595"/>
              <a:ext cx="2462700" cy="2615700"/>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1200"/>
                </a:spcBef>
                <a:spcAft>
                  <a:spcPts val="0"/>
                </a:spcAft>
                <a:buSzPts val="1600"/>
                <a:buChar char="●"/>
              </a:pPr>
              <a:r>
                <a:rPr lang="en-US" sz="1600" dirty="0">
                  <a:highlight>
                    <a:srgbClr val="FFFFFF"/>
                  </a:highlight>
                  <a:latin typeface="Source Sans Pro" panose="020B0503030403020204" pitchFamily="34" charset="0"/>
                  <a:ea typeface="Source Sans Pro" panose="020B0503030403020204" pitchFamily="34" charset="0"/>
                </a:rPr>
                <a:t>California Community Colleges are committed to the governor’s ambitious higher education goal of 70% postsecondary degree and certificate attainment among working-aged Californians by 2030.</a:t>
              </a:r>
              <a:r>
                <a:rPr lang="en-US" sz="1600" dirty="0">
                  <a:solidFill>
                    <a:srgbClr val="565659"/>
                  </a:solidFill>
                  <a:highlight>
                    <a:srgbClr val="FFFFFF"/>
                  </a:highlight>
                  <a:latin typeface="Source Sans Pro" panose="020B0503030403020204" pitchFamily="34" charset="0"/>
                  <a:ea typeface="Source Sans Pro" panose="020B0503030403020204" pitchFamily="34" charset="0"/>
                </a:rPr>
                <a:t> </a:t>
              </a:r>
              <a:endParaRPr sz="1600" dirty="0">
                <a:solidFill>
                  <a:srgbClr val="565659"/>
                </a:solidFill>
                <a:highlight>
                  <a:srgbClr val="FFFFFF"/>
                </a:highlight>
                <a:latin typeface="Source Sans Pro" panose="020B0503030403020204" pitchFamily="34" charset="0"/>
                <a:ea typeface="Source Sans Pro" panose="020B0503030403020204" pitchFamily="34" charset="0"/>
              </a:endParaRPr>
            </a:p>
            <a:p>
              <a:pPr marL="0" lvl="0" indent="0" algn="l" rtl="0">
                <a:lnSpc>
                  <a:spcPct val="115000"/>
                </a:lnSpc>
                <a:spcBef>
                  <a:spcPts val="1200"/>
                </a:spcBef>
                <a:spcAft>
                  <a:spcPts val="0"/>
                </a:spcAft>
                <a:buNone/>
              </a:pPr>
              <a:endParaRPr dirty="0">
                <a:solidFill>
                  <a:srgbClr val="565659"/>
                </a:solidFill>
                <a:highlight>
                  <a:srgbClr val="FFFFFF"/>
                </a:highlight>
              </a:endParaRPr>
            </a:p>
            <a:p>
              <a:pPr marL="0" lvl="0" indent="0" algn="l" rtl="0">
                <a:lnSpc>
                  <a:spcPct val="115000"/>
                </a:lnSpc>
                <a:spcBef>
                  <a:spcPts val="1200"/>
                </a:spcBef>
                <a:spcAft>
                  <a:spcPts val="0"/>
                </a:spcAft>
                <a:buNone/>
              </a:pPr>
              <a:endParaRPr sz="1200" dirty="0">
                <a:solidFill>
                  <a:srgbClr val="565659"/>
                </a:solidFill>
                <a:highlight>
                  <a:srgbClr val="FFFFFF"/>
                </a:highlight>
              </a:endParaRPr>
            </a:p>
            <a:p>
              <a:pPr marL="0" lvl="0" indent="0" algn="l" rtl="0">
                <a:lnSpc>
                  <a:spcPct val="115000"/>
                </a:lnSpc>
                <a:spcBef>
                  <a:spcPts val="1000"/>
                </a:spcBef>
                <a:spcAft>
                  <a:spcPts val="0"/>
                </a:spcAft>
                <a:buNone/>
              </a:pPr>
              <a:endParaRPr sz="1600" dirty="0">
                <a:latin typeface="Roboto"/>
                <a:ea typeface="Roboto"/>
                <a:cs typeface="Roboto"/>
                <a:sym typeface="Roboto"/>
              </a:endParaRPr>
            </a:p>
            <a:p>
              <a:pPr marL="0" lvl="0" indent="0" algn="l" rtl="0">
                <a:lnSpc>
                  <a:spcPct val="115000"/>
                </a:lnSpc>
                <a:spcBef>
                  <a:spcPts val="0"/>
                </a:spcBef>
                <a:spcAft>
                  <a:spcPts val="0"/>
                </a:spcAft>
                <a:buNone/>
              </a:pPr>
              <a:endParaRPr sz="1600" dirty="0">
                <a:latin typeface="Roboto"/>
                <a:ea typeface="Roboto"/>
                <a:cs typeface="Roboto"/>
                <a:sym typeface="Roboto"/>
              </a:endParaRPr>
            </a:p>
          </p:txBody>
        </p:sp>
      </p:grpSp>
      <p:grpSp>
        <p:nvGrpSpPr>
          <p:cNvPr id="365" name="Google Shape;365;p12"/>
          <p:cNvGrpSpPr/>
          <p:nvPr/>
        </p:nvGrpSpPr>
        <p:grpSpPr>
          <a:xfrm>
            <a:off x="3924450" y="1441477"/>
            <a:ext cx="4546022" cy="4695309"/>
            <a:chOff x="2840302" y="1189775"/>
            <a:chExt cx="3409602" cy="3521570"/>
          </a:xfrm>
        </p:grpSpPr>
        <p:sp>
          <p:nvSpPr>
            <p:cNvPr id="366" name="Google Shape;366;p12"/>
            <p:cNvSpPr/>
            <p:nvPr/>
          </p:nvSpPr>
          <p:spPr>
            <a:xfrm>
              <a:off x="2944204" y="1189775"/>
              <a:ext cx="3305700" cy="669000"/>
            </a:xfrm>
            <a:prstGeom prst="chevron">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500" b="1" dirty="0">
                  <a:solidFill>
                    <a:schemeClr val="dk1"/>
                  </a:solidFill>
                  <a:latin typeface="Source Sans Pro" panose="020B0503030403020204" pitchFamily="34" charset="0"/>
                  <a:ea typeface="Source Sans Pro" panose="020B0503030403020204" pitchFamily="34" charset="0"/>
                </a:rPr>
                <a:t>Equitable Workforce </a:t>
              </a:r>
              <a:endParaRPr sz="1500" b="1" dirty="0">
                <a:solidFill>
                  <a:schemeClr val="dk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600"/>
                <a:buFont typeface="Arial"/>
                <a:buNone/>
              </a:pPr>
              <a:r>
                <a:rPr lang="en-US" sz="1500" b="1" dirty="0">
                  <a:solidFill>
                    <a:schemeClr val="dk1"/>
                  </a:solidFill>
                  <a:latin typeface="Source Sans Pro" panose="020B0503030403020204" pitchFamily="34" charset="0"/>
                  <a:ea typeface="Source Sans Pro" panose="020B0503030403020204" pitchFamily="34" charset="0"/>
                </a:rPr>
                <a:t>and Economic Development</a:t>
              </a:r>
              <a:br>
                <a:rPr lang="en-US" sz="2300" dirty="0">
                  <a:solidFill>
                    <a:schemeClr val="dk1"/>
                  </a:solidFill>
                </a:rPr>
              </a:br>
              <a:endParaRPr sz="100" dirty="0">
                <a:solidFill>
                  <a:srgbClr val="FFFFFF"/>
                </a:solidFill>
                <a:latin typeface="Roboto"/>
                <a:ea typeface="Roboto"/>
                <a:cs typeface="Roboto"/>
                <a:sym typeface="Roboto"/>
              </a:endParaRPr>
            </a:p>
          </p:txBody>
        </p:sp>
        <p:sp>
          <p:nvSpPr>
            <p:cNvPr id="367" name="Google Shape;367;p12"/>
            <p:cNvSpPr txBox="1"/>
            <p:nvPr/>
          </p:nvSpPr>
          <p:spPr>
            <a:xfrm>
              <a:off x="2840302" y="2031145"/>
              <a:ext cx="3124800" cy="2680200"/>
            </a:xfrm>
            <a:prstGeom prst="rect">
              <a:avLst/>
            </a:prstGeom>
            <a:noFill/>
            <a:ln>
              <a:noFill/>
            </a:ln>
          </p:spPr>
          <p:txBody>
            <a:bodyPr spcFirstLastPara="1" wrap="square" lIns="121900" tIns="121900" rIns="121900" bIns="121900" anchor="t" anchorCtr="0">
              <a:noAutofit/>
            </a:bodyPr>
            <a:lstStyle/>
            <a:p>
              <a:pPr marL="457200" lvl="0" indent="-330200" algn="l" rtl="0">
                <a:lnSpc>
                  <a:spcPct val="115000"/>
                </a:lnSpc>
                <a:spcBef>
                  <a:spcPts val="1200"/>
                </a:spcBef>
                <a:spcAft>
                  <a:spcPts val="0"/>
                </a:spcAft>
                <a:buSzPts val="1600"/>
                <a:buChar char="●"/>
              </a:pPr>
              <a:r>
                <a:rPr lang="en-US" sz="1600" dirty="0">
                  <a:latin typeface="Source Sans Pro" panose="020B0503030403020204" pitchFamily="34" charset="0"/>
                  <a:ea typeface="Source Sans Pro" panose="020B0503030403020204" pitchFamily="34" charset="0"/>
                </a:rPr>
                <a:t>Vision 2030 furthers the sector approach to workforce development through more partnerships between community colleges and industry to invest in hands-on training for career readiness. </a:t>
              </a:r>
              <a:endParaRPr sz="1600" dirty="0">
                <a:latin typeface="Source Sans Pro" panose="020B0503030403020204" pitchFamily="34" charset="0"/>
                <a:ea typeface="Source Sans Pro" panose="020B0503030403020204" pitchFamily="34" charset="0"/>
              </a:endParaRPr>
            </a:p>
            <a:p>
              <a:pPr marL="457200" lvl="0" indent="-330200" algn="l" rtl="0">
                <a:lnSpc>
                  <a:spcPct val="115000"/>
                </a:lnSpc>
                <a:spcBef>
                  <a:spcPts val="1000"/>
                </a:spcBef>
                <a:spcAft>
                  <a:spcPts val="1200"/>
                </a:spcAft>
                <a:buSzPts val="1600"/>
                <a:buChar char="●"/>
              </a:pPr>
              <a:r>
                <a:rPr lang="en-US" sz="1600" dirty="0">
                  <a:latin typeface="Source Sans Pro" panose="020B0503030403020204" pitchFamily="34" charset="0"/>
                  <a:ea typeface="Source Sans Pro" panose="020B0503030403020204" pitchFamily="34" charset="0"/>
                </a:rPr>
                <a:t>The priority sectors are health care, climate, STEM and technology, education and early education. </a:t>
              </a:r>
              <a:endParaRPr sz="2000" dirty="0">
                <a:latin typeface="Source Sans Pro" panose="020B0503030403020204" pitchFamily="34" charset="0"/>
                <a:ea typeface="Source Sans Pro" panose="020B0503030403020204" pitchFamily="34" charset="0"/>
                <a:cs typeface="Roboto"/>
                <a:sym typeface="Roboto"/>
              </a:endParaRPr>
            </a:p>
          </p:txBody>
        </p:sp>
      </p:grpSp>
      <p:cxnSp>
        <p:nvCxnSpPr>
          <p:cNvPr id="368" name="Google Shape;368;p12"/>
          <p:cNvCxnSpPr/>
          <p:nvPr/>
        </p:nvCxnSpPr>
        <p:spPr>
          <a:xfrm flipH="1">
            <a:off x="8090875" y="2667300"/>
            <a:ext cx="13500" cy="2827200"/>
          </a:xfrm>
          <a:prstGeom prst="straightConnector1">
            <a:avLst/>
          </a:prstGeom>
          <a:noFill/>
          <a:ln w="9525" cap="flat" cmpd="sng">
            <a:solidFill>
              <a:schemeClr val="accent2"/>
            </a:solidFill>
            <a:prstDash val="solid"/>
            <a:round/>
            <a:headEnd type="none" w="med" len="med"/>
            <a:tailEnd type="none" w="med" len="med"/>
          </a:ln>
        </p:spPr>
      </p:cxnSp>
      <p:cxnSp>
        <p:nvCxnSpPr>
          <p:cNvPr id="369" name="Google Shape;369;p12"/>
          <p:cNvCxnSpPr/>
          <p:nvPr/>
        </p:nvCxnSpPr>
        <p:spPr>
          <a:xfrm flipH="1">
            <a:off x="3910950" y="2667300"/>
            <a:ext cx="13500" cy="282720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843c646edf_15_57"/>
          <p:cNvSpPr txBox="1"/>
          <p:nvPr/>
        </p:nvSpPr>
        <p:spPr>
          <a:xfrm>
            <a:off x="978000" y="-138825"/>
            <a:ext cx="10236000" cy="1379100"/>
          </a:xfrm>
          <a:prstGeom prst="rect">
            <a:avLst/>
          </a:prstGeom>
          <a:noFill/>
          <a:ln>
            <a:noFill/>
          </a:ln>
        </p:spPr>
        <p:txBody>
          <a:bodyPr spcFirstLastPara="1" wrap="square" lIns="457200" tIns="457200" rIns="457200" bIns="45700" anchor="t" anchorCtr="0">
            <a:noAutofit/>
          </a:bodyPr>
          <a:lstStyle/>
          <a:p>
            <a:pPr marL="0" lvl="0" indent="0" algn="ctr" rtl="0">
              <a:lnSpc>
                <a:spcPct val="100000"/>
              </a:lnSpc>
              <a:spcBef>
                <a:spcPts val="0"/>
              </a:spcBef>
              <a:spcAft>
                <a:spcPts val="0"/>
              </a:spcAft>
              <a:buSzPts val="770"/>
              <a:buNone/>
            </a:pPr>
            <a:r>
              <a:rPr lang="en-US" sz="3200" b="1" dirty="0">
                <a:solidFill>
                  <a:schemeClr val="dk1"/>
                </a:solidFill>
                <a:latin typeface="Source Sans Pro" panose="020B0503030403020204" pitchFamily="34" charset="0"/>
                <a:ea typeface="Source Sans Pro" panose="020B0503030403020204" pitchFamily="34" charset="0"/>
              </a:rPr>
              <a:t>Strategic Direction 1: </a:t>
            </a:r>
            <a:endParaRPr sz="3200" b="1" dirty="0">
              <a:solidFill>
                <a:schemeClr val="dk1"/>
              </a:solidFill>
              <a:latin typeface="Source Sans Pro" panose="020B0503030403020204" pitchFamily="34" charset="0"/>
              <a:ea typeface="Source Sans Pro" panose="020B0503030403020204" pitchFamily="34" charset="0"/>
            </a:endParaRPr>
          </a:p>
          <a:p>
            <a:pPr marL="0" lvl="0" indent="0" algn="ctr" rtl="0">
              <a:lnSpc>
                <a:spcPct val="100000"/>
              </a:lnSpc>
              <a:spcBef>
                <a:spcPts val="0"/>
              </a:spcBef>
              <a:spcAft>
                <a:spcPts val="0"/>
              </a:spcAft>
              <a:buSzPts val="770"/>
              <a:buNone/>
            </a:pPr>
            <a:r>
              <a:rPr lang="en-US" sz="3200" b="1" dirty="0">
                <a:solidFill>
                  <a:schemeClr val="dk1"/>
                </a:solidFill>
                <a:latin typeface="Source Sans Pro" panose="020B0503030403020204" pitchFamily="34" charset="0"/>
                <a:ea typeface="Source Sans Pro" panose="020B0503030403020204" pitchFamily="34" charset="0"/>
              </a:rPr>
              <a:t>Equitable Baccalaureate Attainment</a:t>
            </a:r>
            <a:endParaRPr sz="3200" dirty="0">
              <a:solidFill>
                <a:srgbClr val="0072BC"/>
              </a:solidFill>
              <a:highlight>
                <a:srgbClr val="FFFFFF"/>
              </a:highlight>
              <a:latin typeface="Source Sans Pro" panose="020B0503030403020204" pitchFamily="34" charset="0"/>
              <a:ea typeface="Source Sans Pro" panose="020B0503030403020204" pitchFamily="34" charset="0"/>
            </a:endParaRPr>
          </a:p>
          <a:p>
            <a:pPr marL="0" marR="0" lvl="0" indent="0" algn="l" rtl="0">
              <a:lnSpc>
                <a:spcPct val="90000"/>
              </a:lnSpc>
              <a:spcBef>
                <a:spcPts val="0"/>
              </a:spcBef>
              <a:spcAft>
                <a:spcPts val="0"/>
              </a:spcAft>
              <a:buClr>
                <a:srgbClr val="002F6D"/>
              </a:buClr>
              <a:buSzPts val="2170"/>
              <a:buFont typeface="Arial"/>
              <a:buNone/>
            </a:pPr>
            <a:endParaRPr sz="2240" b="1" dirty="0">
              <a:solidFill>
                <a:schemeClr val="dk1"/>
              </a:solidFill>
            </a:endParaRPr>
          </a:p>
        </p:txBody>
      </p:sp>
      <p:cxnSp>
        <p:nvCxnSpPr>
          <p:cNvPr id="375" name="Google Shape;375;g2843c646edf_15_57"/>
          <p:cNvCxnSpPr/>
          <p:nvPr/>
        </p:nvCxnSpPr>
        <p:spPr>
          <a:xfrm>
            <a:off x="2207244" y="1439694"/>
            <a:ext cx="7777500" cy="0"/>
          </a:xfrm>
          <a:prstGeom prst="straightConnector1">
            <a:avLst/>
          </a:prstGeom>
          <a:noFill/>
          <a:ln w="73025" cap="flat" cmpd="sng">
            <a:solidFill>
              <a:srgbClr val="FFB600"/>
            </a:solidFill>
            <a:prstDash val="solid"/>
            <a:miter lim="800000"/>
            <a:headEnd type="none" w="sm" len="sm"/>
            <a:tailEnd type="none" w="sm" len="sm"/>
          </a:ln>
        </p:spPr>
      </p:cxnSp>
      <p:grpSp>
        <p:nvGrpSpPr>
          <p:cNvPr id="376" name="Google Shape;376;g2843c646edf_15_57"/>
          <p:cNvGrpSpPr/>
          <p:nvPr/>
        </p:nvGrpSpPr>
        <p:grpSpPr>
          <a:xfrm>
            <a:off x="137425" y="1639475"/>
            <a:ext cx="11005686" cy="4319757"/>
            <a:chOff x="0" y="1189996"/>
            <a:chExt cx="8254471" cy="3495797"/>
          </a:xfrm>
        </p:grpSpPr>
        <p:sp>
          <p:nvSpPr>
            <p:cNvPr id="377" name="Google Shape;377;g2843c646edf_15_57"/>
            <p:cNvSpPr/>
            <p:nvPr/>
          </p:nvSpPr>
          <p:spPr>
            <a:xfrm>
              <a:off x="0" y="1189996"/>
              <a:ext cx="3546900" cy="678900"/>
            </a:xfrm>
            <a:prstGeom prst="homePlate">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Equitable Pathways </a:t>
              </a:r>
              <a:endParaRPr sz="15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r>
                <a:rPr lang="en-US" sz="1500" b="1" dirty="0">
                  <a:solidFill>
                    <a:schemeClr val="lt1"/>
                  </a:solidFill>
                  <a:latin typeface="Source Sans Pro" panose="020B0503030403020204" pitchFamily="34" charset="0"/>
                  <a:ea typeface="Source Sans Pro" panose="020B0503030403020204" pitchFamily="34" charset="0"/>
                </a:rPr>
                <a:t>to Baccalaureate Attainment</a:t>
              </a:r>
              <a:endParaRPr sz="400"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endParaRPr sz="400" dirty="0">
                <a:solidFill>
                  <a:schemeClr val="lt1"/>
                </a:solidFill>
                <a:latin typeface="Roboto"/>
                <a:ea typeface="Roboto"/>
                <a:cs typeface="Roboto"/>
                <a:sym typeface="Roboto"/>
              </a:endParaRPr>
            </a:p>
          </p:txBody>
        </p:sp>
        <p:sp>
          <p:nvSpPr>
            <p:cNvPr id="378" name="Google Shape;378;g2843c646edf_15_57"/>
            <p:cNvSpPr txBox="1"/>
            <p:nvPr/>
          </p:nvSpPr>
          <p:spPr>
            <a:xfrm>
              <a:off x="335071" y="1782393"/>
              <a:ext cx="7919400" cy="29034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200"/>
                </a:spcBef>
                <a:spcAft>
                  <a:spcPts val="0"/>
                </a:spcAft>
                <a:buNone/>
              </a:pPr>
              <a:r>
                <a:rPr lang="en-US" sz="1500" dirty="0">
                  <a:highlight>
                    <a:srgbClr val="FFFFFF"/>
                  </a:highlight>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a:t>
              </a:r>
              <a:r>
                <a:rPr lang="en-US" sz="1500" dirty="0">
                  <a:highlight>
                    <a:srgbClr val="FFFFFF"/>
                  </a:highlight>
                  <a:latin typeface="Source Sans Pro" panose="020B0503030403020204" pitchFamily="34" charset="0"/>
                  <a:ea typeface="Source Sans Pro" panose="020B0503030403020204" pitchFamily="34" charset="0"/>
                </a:rPr>
                <a:t>ctions 1-6 will advance Strategic Direction 1 in particular but will also positively impact Strategic Directions 2 and 3.</a:t>
              </a:r>
              <a:endParaRPr sz="1500" dirty="0">
                <a:highlight>
                  <a:srgbClr val="FFFFFF"/>
                </a:highlight>
                <a:latin typeface="Source Sans Pro" panose="020B0503030403020204" pitchFamily="34" charset="0"/>
                <a:ea typeface="Source Sans Pro" panose="020B0503030403020204" pitchFamily="34" charset="0"/>
              </a:endParaRPr>
            </a:p>
            <a:p>
              <a:pPr marL="457200" lvl="0" indent="-323850" algn="l" rtl="0">
                <a:lnSpc>
                  <a:spcPct val="100000"/>
                </a:lnSpc>
                <a:spcBef>
                  <a:spcPts val="1200"/>
                </a:spcBef>
                <a:spcAft>
                  <a:spcPts val="0"/>
                </a:spcAft>
                <a:buSzPts val="1500"/>
                <a:buAutoNum type="arabicPeriod"/>
              </a:pPr>
              <a:r>
                <a:rPr lang="en-US" sz="1500" dirty="0">
                  <a:highlight>
                    <a:srgbClr val="FFFFFF"/>
                  </a:highlight>
                  <a:latin typeface="Source Sans Pro" panose="020B0503030403020204" pitchFamily="34" charset="0"/>
                  <a:ea typeface="Source Sans Pro" panose="020B0503030403020204" pitchFamily="34" charset="0"/>
                </a:rPr>
                <a:t>All actions, policies and procedures will be enacted centering equity and inclusion and dismantling prejudice and racism.</a:t>
              </a:r>
              <a:endParaRPr sz="1500" dirty="0">
                <a:highlight>
                  <a:srgbClr val="FFFFFF"/>
                </a:highlight>
                <a:latin typeface="Source Sans Pro" panose="020B0503030403020204" pitchFamily="34" charset="0"/>
                <a:ea typeface="Source Sans Pro" panose="020B0503030403020204" pitchFamily="34" charset="0"/>
              </a:endParaRPr>
            </a:p>
            <a:p>
              <a:pPr marL="457200" lvl="0" indent="-323850" algn="l" rtl="0">
                <a:lnSpc>
                  <a:spcPct val="100000"/>
                </a:lnSpc>
                <a:spcBef>
                  <a:spcPts val="1000"/>
                </a:spcBef>
                <a:spcAft>
                  <a:spcPts val="0"/>
                </a:spcAft>
                <a:buSzPts val="1500"/>
                <a:buAutoNum type="arabicPeriod"/>
              </a:pPr>
              <a:r>
                <a:rPr lang="en-US" sz="1500" dirty="0">
                  <a:highlight>
                    <a:srgbClr val="FFFFFF"/>
                  </a:highlight>
                  <a:latin typeface="Source Sans Pro" panose="020B0503030403020204" pitchFamily="34" charset="0"/>
                  <a:ea typeface="Source Sans Pro" panose="020B0503030403020204" pitchFamily="34" charset="0"/>
                </a:rPr>
                <a:t>Increase equitable access, success and support for: </a:t>
              </a:r>
              <a:r>
                <a:rPr lang="en-US" sz="1500" dirty="0">
                  <a:highlight>
                    <a:srgbClr val="FFFFFF"/>
                  </a:highlight>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dual enrollment in degree pathway, justice-involved and justice-impacted Californians, </a:t>
              </a:r>
              <a:r>
                <a:rPr lang="en-US" sz="1500" dirty="0">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f</a:t>
              </a:r>
              <a:r>
                <a:rPr lang="en-US" sz="1500" dirty="0">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oster youth, those with lower wages and incomes, and veterans</a:t>
              </a:r>
              <a:r>
                <a:rPr lang="en-US" sz="1500" dirty="0">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a:t>
              </a:r>
              <a:endParaRPr sz="1500" dirty="0">
                <a:latin typeface="Source Sans Pro" panose="020B0503030403020204" pitchFamily="34" charset="0"/>
                <a:ea typeface="Source Sans Pro" panose="020B0503030403020204" pitchFamily="34" charset="0"/>
              </a:endParaRPr>
            </a:p>
            <a:p>
              <a:pPr marL="457200" lvl="0" indent="-323850" algn="l" rtl="0">
                <a:lnSpc>
                  <a:spcPct val="100000"/>
                </a:lnSpc>
                <a:spcBef>
                  <a:spcPts val="1000"/>
                </a:spcBef>
                <a:spcAft>
                  <a:spcPts val="0"/>
                </a:spcAft>
                <a:buSzPts val="1500"/>
                <a:buAutoNum type="arabicPeriod"/>
              </a:pPr>
              <a:r>
                <a:rPr lang="en-US" sz="1500" dirty="0">
                  <a:latin typeface="Source Sans Pro" panose="020B0503030403020204" pitchFamily="34" charset="0"/>
                  <a:ea typeface="Source Sans Pro" panose="020B0503030403020204" pitchFamily="34" charset="0"/>
                </a:rPr>
                <a:t>Improve systems of access, including financial support and program mapping.</a:t>
              </a:r>
              <a:endParaRPr sz="1500" dirty="0">
                <a:latin typeface="Source Sans Pro" panose="020B0503030403020204" pitchFamily="34" charset="0"/>
                <a:ea typeface="Source Sans Pro" panose="020B0503030403020204" pitchFamily="34" charset="0"/>
              </a:endParaRPr>
            </a:p>
            <a:p>
              <a:pPr marL="457200" lvl="0" indent="-323850" algn="l" rtl="0">
                <a:lnSpc>
                  <a:spcPct val="100000"/>
                </a:lnSpc>
                <a:spcBef>
                  <a:spcPts val="1000"/>
                </a:spcBef>
                <a:spcAft>
                  <a:spcPts val="0"/>
                </a:spcAft>
                <a:buSzPts val="1500"/>
                <a:buAutoNum type="arabicPeriod"/>
              </a:pPr>
              <a:r>
                <a:rPr lang="en-US" sz="1500" dirty="0">
                  <a:latin typeface="Source Sans Pro" panose="020B0503030403020204" pitchFamily="34" charset="0"/>
                  <a:ea typeface="Source Sans Pro" panose="020B0503030403020204" pitchFamily="34" charset="0"/>
                </a:rPr>
                <a:t>Increase the number of eligible students who apply for and receive federal, state and local financial aid grants, including the federal Pell Grant, the state Cal Grant and the California College Promise Grant, among others.</a:t>
              </a:r>
              <a:endParaRPr sz="1500" dirty="0">
                <a:latin typeface="Source Sans Pro" panose="020B0503030403020204" pitchFamily="34" charset="0"/>
                <a:ea typeface="Source Sans Pro" panose="020B0503030403020204" pitchFamily="34" charset="0"/>
              </a:endParaRPr>
            </a:p>
            <a:p>
              <a:pPr marL="457200" lvl="0" indent="-323850" algn="l" rtl="0">
                <a:lnSpc>
                  <a:spcPct val="100000"/>
                </a:lnSpc>
                <a:spcBef>
                  <a:spcPts val="1000"/>
                </a:spcBef>
                <a:spcAft>
                  <a:spcPts val="0"/>
                </a:spcAft>
                <a:buSzPts val="1500"/>
                <a:buAutoNum type="arabicPeriod"/>
              </a:pPr>
              <a:r>
                <a:rPr lang="en-US" sz="1500" dirty="0">
                  <a:latin typeface="Source Sans Pro" panose="020B0503030403020204" pitchFamily="34" charset="0"/>
                  <a:ea typeface="Source Sans Pro" panose="020B0503030403020204" pitchFamily="34" charset="0"/>
                </a:rPr>
                <a:t>Increase flexible term structures, flexible schedules and credit for prior learning opportunities.</a:t>
              </a:r>
              <a:endParaRPr sz="1500" dirty="0">
                <a:latin typeface="Source Sans Pro" panose="020B0503030403020204" pitchFamily="34" charset="0"/>
                <a:ea typeface="Source Sans Pro" panose="020B0503030403020204" pitchFamily="34" charset="0"/>
              </a:endParaRPr>
            </a:p>
            <a:p>
              <a:pPr marL="457200" lvl="0" indent="-330200" algn="l" rtl="0">
                <a:lnSpc>
                  <a:spcPct val="100000"/>
                </a:lnSpc>
                <a:spcBef>
                  <a:spcPts val="1000"/>
                </a:spcBef>
                <a:spcAft>
                  <a:spcPts val="0"/>
                </a:spcAft>
                <a:buSzPts val="1600"/>
                <a:buAutoNum type="arabicPeriod"/>
              </a:pPr>
              <a:r>
                <a:rPr lang="en-US" sz="1500" dirty="0">
                  <a:latin typeface="Source Sans Pro" panose="020B0503030403020204" pitchFamily="34" charset="0"/>
                  <a:ea typeface="Source Sans Pro" panose="020B0503030403020204" pitchFamily="34" charset="0"/>
                </a:rPr>
                <a:t>Increase credit mobility and transfer opportunities.</a:t>
              </a:r>
              <a:r>
                <a:rPr lang="en-US" sz="1600" dirty="0">
                  <a:latin typeface="Source Sans Pro" panose="020B0503030403020204" pitchFamily="34" charset="0"/>
                  <a:ea typeface="Source Sans Pro" panose="020B0503030403020204" pitchFamily="34" charset="0"/>
                </a:rPr>
                <a:t> </a:t>
              </a:r>
              <a:endParaRPr sz="1600" dirty="0">
                <a:latin typeface="Source Sans Pro" panose="020B0503030403020204" pitchFamily="34" charset="0"/>
                <a:ea typeface="Source Sans Pro" panose="020B0503030403020204" pitchFamily="34" charset="0"/>
              </a:endParaRPr>
            </a:p>
            <a:p>
              <a:pPr marL="0" lvl="0" indent="0" algn="l" rtl="0">
                <a:lnSpc>
                  <a:spcPct val="115000"/>
                </a:lnSpc>
                <a:spcBef>
                  <a:spcPts val="1000"/>
                </a:spcBef>
                <a:spcAft>
                  <a:spcPts val="0"/>
                </a:spcAft>
                <a:buNone/>
              </a:pPr>
              <a:endParaRPr sz="1600" dirty="0"/>
            </a:p>
            <a:p>
              <a:pPr marL="0" lvl="0" indent="0" algn="l" rtl="0">
                <a:lnSpc>
                  <a:spcPct val="115000"/>
                </a:lnSpc>
                <a:spcBef>
                  <a:spcPts val="1000"/>
                </a:spcBef>
                <a:spcAft>
                  <a:spcPts val="0"/>
                </a:spcAft>
                <a:buNone/>
              </a:pPr>
              <a:endParaRPr sz="1600" dirty="0">
                <a:latin typeface="Roboto"/>
                <a:ea typeface="Roboto"/>
                <a:cs typeface="Roboto"/>
                <a:sym typeface="Roboto"/>
              </a:endParaRPr>
            </a:p>
            <a:p>
              <a:pPr marL="0" lvl="0" indent="0" algn="l" rtl="0">
                <a:lnSpc>
                  <a:spcPct val="115000"/>
                </a:lnSpc>
                <a:spcBef>
                  <a:spcPts val="0"/>
                </a:spcBef>
                <a:spcAft>
                  <a:spcPts val="0"/>
                </a:spcAft>
                <a:buNone/>
              </a:pPr>
              <a:endParaRPr sz="1600" dirty="0">
                <a:latin typeface="Roboto"/>
                <a:ea typeface="Roboto"/>
                <a:cs typeface="Roboto"/>
                <a:sym typeface="Roboto"/>
              </a:endParaRPr>
            </a:p>
          </p:txBody>
        </p:sp>
      </p:grpSp>
      <p:sp>
        <p:nvSpPr>
          <p:cNvPr id="379" name="Google Shape;379;g2843c646edf_15_57"/>
          <p:cNvSpPr/>
          <p:nvPr/>
        </p:nvSpPr>
        <p:spPr>
          <a:xfrm>
            <a:off x="7646975" y="1639125"/>
            <a:ext cx="4407600" cy="838800"/>
          </a:xfrm>
          <a:prstGeom prst="chevron">
            <a:avLst>
              <a:gd name="adj" fmla="val 50000"/>
            </a:avLst>
          </a:prstGeom>
          <a:solidFill>
            <a:schemeClr val="dk2"/>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1"/>
              </a:buClr>
              <a:buSzPts val="3600"/>
              <a:buFont typeface="Arial"/>
              <a:buNone/>
            </a:pPr>
            <a:endParaRPr sz="100" dirty="0">
              <a:solidFill>
                <a:schemeClr val="lt1"/>
              </a:solidFill>
            </a:endParaRPr>
          </a:p>
          <a:p>
            <a:pPr marL="0" lvl="0" indent="0" algn="ctr" rtl="0">
              <a:lnSpc>
                <a:spcPct val="90000"/>
              </a:lnSpc>
              <a:spcBef>
                <a:spcPts val="0"/>
              </a:spcBef>
              <a:spcAft>
                <a:spcPts val="0"/>
              </a:spcAft>
              <a:buNone/>
            </a:pPr>
            <a:r>
              <a:rPr lang="en-US" sz="1700" b="1" dirty="0">
                <a:solidFill>
                  <a:schemeClr val="lt1"/>
                </a:solidFill>
                <a:latin typeface="Source Sans Pro" panose="020B0503030403020204" pitchFamily="34" charset="0"/>
                <a:ea typeface="Source Sans Pro" panose="020B0503030403020204" pitchFamily="34" charset="0"/>
              </a:rPr>
              <a:t>T</a:t>
            </a:r>
            <a:r>
              <a:rPr lang="en-US" sz="1500" b="1" dirty="0">
                <a:solidFill>
                  <a:schemeClr val="lt1"/>
                </a:solidFill>
                <a:latin typeface="Source Sans Pro" panose="020B0503030403020204" pitchFamily="34" charset="0"/>
                <a:ea typeface="Source Sans Pro" panose="020B0503030403020204" pitchFamily="34" charset="0"/>
              </a:rPr>
              <a:t>he Future of </a:t>
            </a:r>
            <a:endParaRPr sz="15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Teaching and Learning</a:t>
            </a:r>
            <a:endParaRPr sz="1500" dirty="0">
              <a:solidFill>
                <a:srgbClr val="FFFFFF"/>
              </a:solidFill>
              <a:latin typeface="Source Sans Pro" panose="020B0503030403020204" pitchFamily="34" charset="0"/>
              <a:ea typeface="Source Sans Pro" panose="020B0503030403020204" pitchFamily="34" charset="0"/>
              <a:cs typeface="Roboto"/>
              <a:sym typeface="Roboto"/>
            </a:endParaRPr>
          </a:p>
        </p:txBody>
      </p:sp>
      <p:sp>
        <p:nvSpPr>
          <p:cNvPr id="380" name="Google Shape;380;g2843c646edf_15_57"/>
          <p:cNvSpPr/>
          <p:nvPr/>
        </p:nvSpPr>
        <p:spPr>
          <a:xfrm>
            <a:off x="4062925" y="1639125"/>
            <a:ext cx="4407600" cy="838800"/>
          </a:xfrm>
          <a:prstGeom prst="chevron">
            <a:avLst>
              <a:gd name="adj" fmla="val 50000"/>
            </a:avLst>
          </a:prstGeom>
          <a:solidFill>
            <a:srgbClr val="434343"/>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Equitable Workforce </a:t>
            </a:r>
            <a:endParaRPr sz="15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600"/>
              <a:buFont typeface="Arial"/>
              <a:buNone/>
            </a:pPr>
            <a:r>
              <a:rPr lang="en-US" sz="1500" b="1" dirty="0">
                <a:solidFill>
                  <a:schemeClr val="lt1"/>
                </a:solidFill>
                <a:latin typeface="Source Sans Pro" panose="020B0503030403020204" pitchFamily="34" charset="0"/>
                <a:ea typeface="Source Sans Pro" panose="020B0503030403020204" pitchFamily="34" charset="0"/>
              </a:rPr>
              <a:t>and Economic Developmen</a:t>
            </a:r>
            <a:r>
              <a:rPr lang="en-US" sz="1500" b="1" dirty="0">
                <a:solidFill>
                  <a:schemeClr val="lt1"/>
                </a:solidFill>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t</a:t>
            </a:r>
            <a:br>
              <a:rPr lang="en-US" sz="2300" dirty="0">
                <a:solidFill>
                  <a:schemeClr val="lt1"/>
                </a:solidFill>
              </a:rPr>
            </a:br>
            <a:endParaRPr sz="100" dirty="0">
              <a:solidFill>
                <a:schemeClr val="lt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843c646edf_15_74"/>
          <p:cNvSpPr txBox="1"/>
          <p:nvPr/>
        </p:nvSpPr>
        <p:spPr>
          <a:xfrm>
            <a:off x="-410850" y="-213075"/>
            <a:ext cx="13013700" cy="1379100"/>
          </a:xfrm>
          <a:prstGeom prst="rect">
            <a:avLst/>
          </a:prstGeom>
          <a:noFill/>
          <a:ln>
            <a:noFill/>
          </a:ln>
        </p:spPr>
        <p:txBody>
          <a:bodyPr spcFirstLastPara="1" wrap="square" lIns="457200" tIns="457200" rIns="457200" bIns="45700" anchor="t" anchorCtr="0">
            <a:normAutofit fontScale="92500" lnSpcReduction="10000"/>
          </a:bodyPr>
          <a:lstStyle/>
          <a:p>
            <a:pPr marL="0" marR="0" lvl="0" indent="0" algn="ctr" rtl="0">
              <a:lnSpc>
                <a:spcPct val="90000"/>
              </a:lnSpc>
              <a:spcBef>
                <a:spcPts val="0"/>
              </a:spcBef>
              <a:spcAft>
                <a:spcPts val="0"/>
              </a:spcAft>
              <a:buClr>
                <a:srgbClr val="002F6D"/>
              </a:buClr>
              <a:buSzPts val="3100"/>
              <a:buFont typeface="Arial"/>
              <a:buNone/>
            </a:pPr>
            <a:r>
              <a:rPr lang="en-US" sz="3200" b="1" dirty="0">
                <a:solidFill>
                  <a:schemeClr val="dk1"/>
                </a:solidFill>
                <a:latin typeface="Source Sans Pro" panose="020B0503030403020204" pitchFamily="34" charset="0"/>
                <a:ea typeface="Source Sans Pro" panose="020B0503030403020204" pitchFamily="34" charset="0"/>
              </a:rPr>
              <a:t>Strategic Direction 2: </a:t>
            </a:r>
            <a:endParaRPr sz="3200" b="1" dirty="0">
              <a:solidFill>
                <a:schemeClr val="dk1"/>
              </a:solidFill>
              <a:latin typeface="Source Sans Pro" panose="020B0503030403020204" pitchFamily="34" charset="0"/>
              <a:ea typeface="Source Sans Pro" panose="020B0503030403020204" pitchFamily="34" charset="0"/>
            </a:endParaRPr>
          </a:p>
          <a:p>
            <a:pPr marL="0" marR="0" lvl="0" indent="0" algn="ctr" rtl="0">
              <a:lnSpc>
                <a:spcPct val="90000"/>
              </a:lnSpc>
              <a:spcBef>
                <a:spcPts val="1000"/>
              </a:spcBef>
              <a:spcAft>
                <a:spcPts val="0"/>
              </a:spcAft>
              <a:buClr>
                <a:srgbClr val="002F6D"/>
              </a:buClr>
              <a:buSzPts val="3100"/>
              <a:buFont typeface="Arial"/>
              <a:buNone/>
            </a:pPr>
            <a:r>
              <a:rPr lang="en-US" sz="3200" b="1" dirty="0">
                <a:solidFill>
                  <a:schemeClr val="dk1"/>
                </a:solidFill>
                <a:latin typeface="Source Sans Pro" panose="020B0503030403020204" pitchFamily="34" charset="0"/>
                <a:ea typeface="Source Sans Pro" panose="020B0503030403020204" pitchFamily="34" charset="0"/>
              </a:rPr>
              <a:t>Equitable Workforce and Economic Development</a:t>
            </a:r>
            <a:endParaRPr sz="3200" b="1" u="none" strike="noStrike" cap="none" dirty="0">
              <a:solidFill>
                <a:schemeClr val="dk1"/>
              </a:solidFill>
              <a:latin typeface="Source Sans Pro" panose="020B0503030403020204" pitchFamily="34" charset="0"/>
              <a:ea typeface="Source Sans Pro" panose="020B0503030403020204" pitchFamily="34" charset="0"/>
            </a:endParaRPr>
          </a:p>
        </p:txBody>
      </p:sp>
      <p:cxnSp>
        <p:nvCxnSpPr>
          <p:cNvPr id="386" name="Google Shape;386;g2843c646edf_15_74"/>
          <p:cNvCxnSpPr/>
          <p:nvPr/>
        </p:nvCxnSpPr>
        <p:spPr>
          <a:xfrm>
            <a:off x="2146769" y="1166019"/>
            <a:ext cx="7777500" cy="0"/>
          </a:xfrm>
          <a:prstGeom prst="straightConnector1">
            <a:avLst/>
          </a:prstGeom>
          <a:noFill/>
          <a:ln w="73025" cap="flat" cmpd="sng">
            <a:solidFill>
              <a:srgbClr val="FFB600"/>
            </a:solidFill>
            <a:prstDash val="solid"/>
            <a:miter lim="800000"/>
            <a:headEnd type="none" w="sm" len="sm"/>
            <a:tailEnd type="none" w="sm" len="sm"/>
          </a:ln>
        </p:spPr>
      </p:cxnSp>
      <p:sp>
        <p:nvSpPr>
          <p:cNvPr id="387" name="Google Shape;387;g2843c646edf_15_74"/>
          <p:cNvSpPr/>
          <p:nvPr/>
        </p:nvSpPr>
        <p:spPr>
          <a:xfrm>
            <a:off x="7733700" y="1319875"/>
            <a:ext cx="4458300" cy="695700"/>
          </a:xfrm>
          <a:prstGeom prst="chevron">
            <a:avLst>
              <a:gd name="adj" fmla="val 50000"/>
            </a:avLst>
          </a:prstGeom>
          <a:solidFill>
            <a:srgbClr val="3F3F3F"/>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1"/>
              </a:buClr>
              <a:buSzPts val="3600"/>
              <a:buFont typeface="Arial"/>
              <a:buNone/>
            </a:pPr>
            <a:endParaRPr sz="100" dirty="0">
              <a:solidFill>
                <a:schemeClr val="lt1"/>
              </a:solidFill>
            </a:endParaRPr>
          </a:p>
          <a:p>
            <a:pPr marL="0" lvl="0" indent="0" algn="ctr" rtl="0">
              <a:lnSpc>
                <a:spcPct val="90000"/>
              </a:lnSpc>
              <a:spcBef>
                <a:spcPts val="0"/>
              </a:spcBef>
              <a:spcAft>
                <a:spcPts val="0"/>
              </a:spcAft>
              <a:buNone/>
            </a:pPr>
            <a:r>
              <a:rPr lang="en-US" sz="1700" b="1" dirty="0">
                <a:solidFill>
                  <a:schemeClr val="lt1"/>
                </a:solidFill>
                <a:latin typeface="Source Sans Pro" panose="020B0503030403020204" pitchFamily="34" charset="0"/>
                <a:ea typeface="Source Sans Pro" panose="020B0503030403020204" pitchFamily="34" charset="0"/>
              </a:rPr>
              <a:t>T</a:t>
            </a:r>
            <a:r>
              <a:rPr lang="en-US" sz="1500" b="1" dirty="0">
                <a:solidFill>
                  <a:schemeClr val="lt1"/>
                </a:solidFill>
                <a:latin typeface="Source Sans Pro" panose="020B0503030403020204" pitchFamily="34" charset="0"/>
                <a:ea typeface="Source Sans Pro" panose="020B0503030403020204" pitchFamily="34" charset="0"/>
              </a:rPr>
              <a:t>he Future of </a:t>
            </a:r>
            <a:endParaRPr sz="15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Teaching and Learning</a:t>
            </a:r>
            <a:endParaRPr sz="1500" dirty="0">
              <a:solidFill>
                <a:srgbClr val="FFFFFF"/>
              </a:solidFill>
              <a:latin typeface="Source Sans Pro" panose="020B0503030403020204" pitchFamily="34" charset="0"/>
              <a:ea typeface="Source Sans Pro" panose="020B0503030403020204" pitchFamily="34" charset="0"/>
              <a:cs typeface="Roboto"/>
              <a:sym typeface="Roboto"/>
            </a:endParaRPr>
          </a:p>
        </p:txBody>
      </p:sp>
      <p:grpSp>
        <p:nvGrpSpPr>
          <p:cNvPr id="388" name="Google Shape;388;g2843c646edf_15_74"/>
          <p:cNvGrpSpPr/>
          <p:nvPr/>
        </p:nvGrpSpPr>
        <p:grpSpPr>
          <a:xfrm>
            <a:off x="137425" y="1320126"/>
            <a:ext cx="11796192" cy="4488028"/>
            <a:chOff x="0" y="1189980"/>
            <a:chExt cx="8746343" cy="3699940"/>
          </a:xfrm>
        </p:grpSpPr>
        <p:sp>
          <p:nvSpPr>
            <p:cNvPr id="389" name="Google Shape;389;g2843c646edf_15_74"/>
            <p:cNvSpPr/>
            <p:nvPr/>
          </p:nvSpPr>
          <p:spPr>
            <a:xfrm>
              <a:off x="0" y="1189980"/>
              <a:ext cx="3546900" cy="574200"/>
            </a:xfrm>
            <a:prstGeom prst="homePlate">
              <a:avLst>
                <a:gd name="adj" fmla="val 50000"/>
              </a:avLst>
            </a:prstGeom>
            <a:solidFill>
              <a:srgbClr val="3F3F3F"/>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Equitable Pathways </a:t>
              </a:r>
              <a:endParaRPr sz="15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r>
                <a:rPr lang="en-US" sz="1500" b="1" dirty="0">
                  <a:solidFill>
                    <a:schemeClr val="lt1"/>
                  </a:solidFill>
                  <a:latin typeface="Source Sans Pro" panose="020B0503030403020204" pitchFamily="34" charset="0"/>
                  <a:ea typeface="Source Sans Pro" panose="020B0503030403020204" pitchFamily="34" charset="0"/>
                </a:rPr>
                <a:t>to Baccalaureate Attainment </a:t>
              </a:r>
              <a:endParaRPr sz="400"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endParaRPr sz="400" dirty="0">
                <a:solidFill>
                  <a:schemeClr val="lt1"/>
                </a:solidFill>
                <a:latin typeface="Roboto"/>
                <a:ea typeface="Roboto"/>
                <a:cs typeface="Roboto"/>
                <a:sym typeface="Roboto"/>
              </a:endParaRPr>
            </a:p>
          </p:txBody>
        </p:sp>
        <p:sp>
          <p:nvSpPr>
            <p:cNvPr id="390" name="Google Shape;390;g2843c646edf_15_74"/>
            <p:cNvSpPr txBox="1"/>
            <p:nvPr/>
          </p:nvSpPr>
          <p:spPr>
            <a:xfrm>
              <a:off x="267443" y="1755452"/>
              <a:ext cx="8478900" cy="3134468"/>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1200"/>
                </a:spcBef>
                <a:spcAft>
                  <a:spcPts val="0"/>
                </a:spcAft>
                <a:buNone/>
              </a:pPr>
              <a:r>
                <a:rPr lang="en-US" sz="1600" dirty="0">
                  <a:latin typeface="Source Sans Pro" panose="020B0503030403020204" pitchFamily="34" charset="0"/>
                  <a:ea typeface="Source Sans Pro" panose="020B0503030403020204" pitchFamily="34" charset="0"/>
                </a:rPr>
                <a:t>Actions 7-11 will advance Strategic Direction 2 in particular but will also positively impact Strategic Directions 1 and 3.</a:t>
              </a:r>
              <a:endParaRPr sz="1600" dirty="0">
                <a:latin typeface="Source Sans Pro" panose="020B0503030403020204" pitchFamily="34" charset="0"/>
                <a:ea typeface="Source Sans Pro" panose="020B0503030403020204" pitchFamily="34" charset="0"/>
              </a:endParaRPr>
            </a:p>
            <a:p>
              <a:pPr marL="457200" lvl="0" indent="-323850" algn="l" rtl="0">
                <a:lnSpc>
                  <a:spcPct val="115000"/>
                </a:lnSpc>
                <a:spcBef>
                  <a:spcPts val="1200"/>
                </a:spcBef>
                <a:spcAft>
                  <a:spcPts val="0"/>
                </a:spcAft>
                <a:buSzPts val="1500"/>
                <a:buAutoNum type="arabicPeriod" startAt="7"/>
              </a:pPr>
              <a:r>
                <a:rPr lang="en-US" sz="1500" dirty="0">
                  <a:latin typeface="Source Sans Pro" panose="020B0503030403020204" pitchFamily="34" charset="0"/>
                  <a:ea typeface="Source Sans Pro" panose="020B0503030403020204" pitchFamily="34" charset="0"/>
                </a:rPr>
                <a:t>Increase educational access for prospective </a:t>
              </a:r>
              <a:r>
                <a:rPr lang="en-US" sz="1500" dirty="0">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learners of low income </a:t>
              </a:r>
              <a:r>
                <a:rPr lang="en-US" sz="1500" dirty="0">
                  <a:latin typeface="Source Sans Pro" panose="020B0503030403020204" pitchFamily="34" charset="0"/>
                  <a:ea typeface="Source Sans Pro" panose="020B0503030403020204" pitchFamily="34" charset="0"/>
                </a:rPr>
                <a:t>to enhance their socioeconomic mobility by developing a customized educational and training opportunities to them. </a:t>
              </a:r>
              <a:endParaRPr sz="1500" dirty="0">
                <a:latin typeface="Source Sans Pro" panose="020B0503030403020204" pitchFamily="34" charset="0"/>
                <a:ea typeface="Source Sans Pro" panose="020B0503030403020204" pitchFamily="34" charset="0"/>
              </a:endParaRPr>
            </a:p>
            <a:p>
              <a:pPr marL="457200" lvl="0" indent="-323850" algn="l" rtl="0">
                <a:lnSpc>
                  <a:spcPct val="115000"/>
                </a:lnSpc>
                <a:spcBef>
                  <a:spcPts val="1000"/>
                </a:spcBef>
                <a:spcAft>
                  <a:spcPts val="0"/>
                </a:spcAft>
                <a:buSzPts val="1500"/>
                <a:buAutoNum type="arabicPeriod" startAt="7"/>
              </a:pPr>
              <a:r>
                <a:rPr lang="en-US" sz="1500" dirty="0">
                  <a:latin typeface="Source Sans Pro" panose="020B0503030403020204" pitchFamily="34" charset="0"/>
                  <a:ea typeface="Source Sans Pro" panose="020B0503030403020204" pitchFamily="34" charset="0"/>
                </a:rPr>
                <a:t>Health care: Expand access to health care pathway programs with particular attention to nursing, mental and behavioral health.</a:t>
              </a:r>
              <a:endParaRPr sz="1500" dirty="0">
                <a:latin typeface="Source Sans Pro" panose="020B0503030403020204" pitchFamily="34" charset="0"/>
                <a:ea typeface="Source Sans Pro" panose="020B0503030403020204" pitchFamily="34" charset="0"/>
              </a:endParaRPr>
            </a:p>
            <a:p>
              <a:pPr marL="457200" lvl="0" indent="-323850" algn="l" rtl="0">
                <a:lnSpc>
                  <a:spcPct val="115000"/>
                </a:lnSpc>
                <a:spcBef>
                  <a:spcPts val="1000"/>
                </a:spcBef>
                <a:spcAft>
                  <a:spcPts val="0"/>
                </a:spcAft>
                <a:buSzPts val="1500"/>
                <a:buAutoNum type="arabicPeriod" startAt="7"/>
              </a:pPr>
              <a:r>
                <a:rPr lang="en-US" sz="1500" dirty="0">
                  <a:latin typeface="Source Sans Pro" panose="020B0503030403020204" pitchFamily="34" charset="0"/>
                  <a:ea typeface="Source Sans Pro" panose="020B0503030403020204" pitchFamily="34" charset="0"/>
                </a:rPr>
                <a:t>Climate action: Advance community college engagement with the four fields of climate practice — facilities, workforce and curriculum, community engagements and benefits, and resource development.</a:t>
              </a:r>
              <a:endParaRPr sz="1500" dirty="0">
                <a:latin typeface="Source Sans Pro" panose="020B0503030403020204" pitchFamily="34" charset="0"/>
                <a:ea typeface="Source Sans Pro" panose="020B0503030403020204" pitchFamily="34" charset="0"/>
              </a:endParaRPr>
            </a:p>
            <a:p>
              <a:pPr marL="457200" lvl="0" indent="-323850" algn="l" rtl="0">
                <a:lnSpc>
                  <a:spcPct val="115000"/>
                </a:lnSpc>
                <a:spcBef>
                  <a:spcPts val="1000"/>
                </a:spcBef>
                <a:spcAft>
                  <a:spcPts val="0"/>
                </a:spcAft>
                <a:buSzPts val="1500"/>
                <a:buAutoNum type="arabicPeriod" startAt="7"/>
              </a:pPr>
              <a:r>
                <a:rPr lang="en-US" sz="1500" dirty="0">
                  <a:latin typeface="Source Sans Pro" panose="020B0503030403020204" pitchFamily="34" charset="0"/>
                  <a:ea typeface="Source Sans Pro" panose="020B0503030403020204" pitchFamily="34" charset="0"/>
                </a:rPr>
                <a:t>STEM: Expand success, access and support in science, technology, engineering and math disciplines for historically underrepresented students.</a:t>
              </a:r>
              <a:endParaRPr sz="1500" dirty="0">
                <a:latin typeface="Source Sans Pro" panose="020B0503030403020204" pitchFamily="34" charset="0"/>
                <a:ea typeface="Source Sans Pro" panose="020B0503030403020204" pitchFamily="34" charset="0"/>
              </a:endParaRPr>
            </a:p>
            <a:p>
              <a:pPr marL="457200" lvl="0" indent="-323850" algn="l" rtl="0">
                <a:lnSpc>
                  <a:spcPct val="115000"/>
                </a:lnSpc>
                <a:spcBef>
                  <a:spcPts val="1200"/>
                </a:spcBef>
                <a:spcAft>
                  <a:spcPts val="0"/>
                </a:spcAft>
                <a:buSzPts val="1500"/>
                <a:buAutoNum type="arabicPeriod" startAt="7"/>
              </a:pPr>
              <a:r>
                <a:rPr lang="en-US" sz="1500" dirty="0">
                  <a:latin typeface="Source Sans Pro" panose="020B0503030403020204" pitchFamily="34" charset="0"/>
                  <a:ea typeface="Source Sans Pro" panose="020B0503030403020204" pitchFamily="34" charset="0"/>
                </a:rPr>
                <a:t>Education: Increase system capacity to decrease faculty shortages in key sectors including nursing, early childhood pathways and education.</a:t>
              </a:r>
              <a:endParaRPr sz="1500" dirty="0">
                <a:latin typeface="Source Sans Pro" panose="020B0503030403020204" pitchFamily="34" charset="0"/>
                <a:ea typeface="Source Sans Pro" panose="020B0503030403020204" pitchFamily="34" charset="0"/>
              </a:endParaRPr>
            </a:p>
            <a:p>
              <a:pPr marL="457200" lvl="0" indent="0" algn="l" rtl="0">
                <a:lnSpc>
                  <a:spcPct val="115000"/>
                </a:lnSpc>
                <a:spcBef>
                  <a:spcPts val="1200"/>
                </a:spcBef>
                <a:spcAft>
                  <a:spcPts val="0"/>
                </a:spcAft>
                <a:buNone/>
              </a:pPr>
              <a:endParaRPr sz="1600" dirty="0"/>
            </a:p>
            <a:p>
              <a:pPr marL="0" lvl="0" indent="0" algn="l" rtl="0">
                <a:lnSpc>
                  <a:spcPct val="115000"/>
                </a:lnSpc>
                <a:spcBef>
                  <a:spcPts val="1200"/>
                </a:spcBef>
                <a:spcAft>
                  <a:spcPts val="0"/>
                </a:spcAft>
                <a:buNone/>
              </a:pPr>
              <a:endParaRPr sz="1600" dirty="0"/>
            </a:p>
            <a:p>
              <a:pPr marL="0" lvl="0" indent="0" algn="l" rtl="0">
                <a:lnSpc>
                  <a:spcPct val="115000"/>
                </a:lnSpc>
                <a:spcBef>
                  <a:spcPts val="1200"/>
                </a:spcBef>
                <a:spcAft>
                  <a:spcPts val="0"/>
                </a:spcAft>
                <a:buNone/>
              </a:pPr>
              <a:endParaRPr sz="1600" dirty="0"/>
            </a:p>
            <a:p>
              <a:pPr marL="0" lvl="0" indent="0" algn="l" rtl="0">
                <a:lnSpc>
                  <a:spcPct val="115000"/>
                </a:lnSpc>
                <a:spcBef>
                  <a:spcPts val="1000"/>
                </a:spcBef>
                <a:spcAft>
                  <a:spcPts val="0"/>
                </a:spcAft>
                <a:buNone/>
              </a:pPr>
              <a:endParaRPr sz="1600" dirty="0">
                <a:latin typeface="Roboto"/>
                <a:ea typeface="Roboto"/>
                <a:cs typeface="Roboto"/>
                <a:sym typeface="Roboto"/>
              </a:endParaRPr>
            </a:p>
            <a:p>
              <a:pPr marL="0" lvl="0" indent="0" algn="l" rtl="0">
                <a:lnSpc>
                  <a:spcPct val="115000"/>
                </a:lnSpc>
                <a:spcBef>
                  <a:spcPts val="0"/>
                </a:spcBef>
                <a:spcAft>
                  <a:spcPts val="0"/>
                </a:spcAft>
                <a:buNone/>
              </a:pPr>
              <a:endParaRPr sz="1600" dirty="0">
                <a:latin typeface="Roboto"/>
                <a:ea typeface="Roboto"/>
                <a:cs typeface="Roboto"/>
                <a:sym typeface="Roboto"/>
              </a:endParaRPr>
            </a:p>
          </p:txBody>
        </p:sp>
      </p:grpSp>
      <p:sp>
        <p:nvSpPr>
          <p:cNvPr id="391" name="Google Shape;391;g2843c646edf_15_74"/>
          <p:cNvSpPr/>
          <p:nvPr/>
        </p:nvSpPr>
        <p:spPr>
          <a:xfrm>
            <a:off x="4108200" y="1319875"/>
            <a:ext cx="4458300" cy="695700"/>
          </a:xfrm>
          <a:prstGeom prst="chevron">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500" b="1" dirty="0">
                <a:solidFill>
                  <a:schemeClr val="dk1"/>
                </a:solidFill>
                <a:latin typeface="Source Sans Pro" panose="020B0503030403020204" pitchFamily="34" charset="0"/>
                <a:ea typeface="Source Sans Pro" panose="020B0503030403020204" pitchFamily="34" charset="0"/>
              </a:rPr>
              <a:t>Equitable Workforce </a:t>
            </a:r>
            <a:endParaRPr sz="1500" b="1" dirty="0">
              <a:solidFill>
                <a:schemeClr val="dk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600"/>
              <a:buFont typeface="Arial"/>
              <a:buNone/>
            </a:pPr>
            <a:r>
              <a:rPr lang="en-US" sz="1500" b="1" dirty="0">
                <a:solidFill>
                  <a:schemeClr val="dk1"/>
                </a:solidFill>
                <a:latin typeface="Source Sans Pro" panose="020B0503030403020204" pitchFamily="34" charset="0"/>
                <a:ea typeface="Source Sans Pro" panose="020B0503030403020204" pitchFamily="34" charset="0"/>
              </a:rPr>
              <a:t>and Economic Development</a:t>
            </a:r>
            <a:br>
              <a:rPr lang="en-US" sz="2300" dirty="0">
                <a:solidFill>
                  <a:schemeClr val="dk1"/>
                </a:solidFill>
              </a:rPr>
            </a:br>
            <a:endParaRPr sz="100" dirty="0">
              <a:solidFill>
                <a:srgbClr val="FFFFFF"/>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843c646edf_15_90"/>
          <p:cNvSpPr txBox="1"/>
          <p:nvPr/>
        </p:nvSpPr>
        <p:spPr>
          <a:xfrm>
            <a:off x="-304675" y="-213050"/>
            <a:ext cx="13013700" cy="1379100"/>
          </a:xfrm>
          <a:prstGeom prst="rect">
            <a:avLst/>
          </a:prstGeom>
          <a:noFill/>
          <a:ln>
            <a:noFill/>
          </a:ln>
        </p:spPr>
        <p:txBody>
          <a:bodyPr spcFirstLastPara="1" wrap="square" lIns="457200" tIns="457200" rIns="457200" bIns="45700" anchor="t" anchorCtr="0">
            <a:normAutofit fontScale="92500" lnSpcReduction="10000"/>
          </a:bodyPr>
          <a:lstStyle/>
          <a:p>
            <a:pPr marL="0" marR="0" lvl="0" indent="0" algn="ctr" rtl="0">
              <a:lnSpc>
                <a:spcPct val="90000"/>
              </a:lnSpc>
              <a:spcBef>
                <a:spcPts val="0"/>
              </a:spcBef>
              <a:spcAft>
                <a:spcPts val="0"/>
              </a:spcAft>
              <a:buClr>
                <a:srgbClr val="002F6D"/>
              </a:buClr>
              <a:buSzPts val="3100"/>
              <a:buFont typeface="Arial"/>
              <a:buNone/>
            </a:pPr>
            <a:r>
              <a:rPr lang="en-US" sz="3200" b="1" dirty="0">
                <a:solidFill>
                  <a:schemeClr val="dk1"/>
                </a:solidFill>
                <a:latin typeface="Source Sans Pro" panose="020B0503030403020204" pitchFamily="34" charset="0"/>
                <a:ea typeface="Source Sans Pro" panose="020B0503030403020204" pitchFamily="34" charset="0"/>
              </a:rPr>
              <a:t>Strategic Direction 3: </a:t>
            </a:r>
            <a:endParaRPr sz="3200" b="1" dirty="0">
              <a:solidFill>
                <a:schemeClr val="dk1"/>
              </a:solidFill>
              <a:latin typeface="Source Sans Pro" panose="020B0503030403020204" pitchFamily="34" charset="0"/>
              <a:ea typeface="Source Sans Pro" panose="020B0503030403020204" pitchFamily="34" charset="0"/>
            </a:endParaRPr>
          </a:p>
          <a:p>
            <a:pPr marL="0" marR="0" lvl="0" indent="0" algn="ctr" rtl="0">
              <a:lnSpc>
                <a:spcPct val="90000"/>
              </a:lnSpc>
              <a:spcBef>
                <a:spcPts val="1000"/>
              </a:spcBef>
              <a:spcAft>
                <a:spcPts val="0"/>
              </a:spcAft>
              <a:buClr>
                <a:srgbClr val="002F6D"/>
              </a:buClr>
              <a:buSzPts val="3100"/>
              <a:buFont typeface="Arial"/>
              <a:buNone/>
            </a:pPr>
            <a:r>
              <a:rPr lang="en-US" sz="3200" b="1" dirty="0">
                <a:solidFill>
                  <a:schemeClr val="dk1"/>
                </a:solidFill>
                <a:latin typeface="Source Sans Pro" panose="020B0503030403020204" pitchFamily="34" charset="0"/>
                <a:ea typeface="Source Sans Pro" panose="020B0503030403020204" pitchFamily="34" charset="0"/>
              </a:rPr>
              <a:t>The Future of Learning</a:t>
            </a:r>
            <a:endParaRPr sz="3200" b="1" dirty="0">
              <a:solidFill>
                <a:schemeClr val="dk1"/>
              </a:solidFill>
              <a:latin typeface="Source Sans Pro" panose="020B0503030403020204" pitchFamily="34" charset="0"/>
              <a:ea typeface="Source Sans Pro" panose="020B0503030403020204" pitchFamily="34" charset="0"/>
            </a:endParaRPr>
          </a:p>
        </p:txBody>
      </p:sp>
      <p:cxnSp>
        <p:nvCxnSpPr>
          <p:cNvPr id="397" name="Google Shape;397;g2843c646edf_15_90"/>
          <p:cNvCxnSpPr/>
          <p:nvPr/>
        </p:nvCxnSpPr>
        <p:spPr>
          <a:xfrm>
            <a:off x="2030069" y="1166044"/>
            <a:ext cx="7777500" cy="0"/>
          </a:xfrm>
          <a:prstGeom prst="straightConnector1">
            <a:avLst/>
          </a:prstGeom>
          <a:noFill/>
          <a:ln w="73025" cap="flat" cmpd="sng">
            <a:solidFill>
              <a:srgbClr val="FFB600"/>
            </a:solidFill>
            <a:prstDash val="solid"/>
            <a:miter lim="800000"/>
            <a:headEnd type="none" w="sm" len="sm"/>
            <a:tailEnd type="none" w="sm" len="sm"/>
          </a:ln>
        </p:spPr>
      </p:cxnSp>
      <p:sp>
        <p:nvSpPr>
          <p:cNvPr id="398" name="Google Shape;398;g2843c646edf_15_90"/>
          <p:cNvSpPr/>
          <p:nvPr/>
        </p:nvSpPr>
        <p:spPr>
          <a:xfrm>
            <a:off x="7646893" y="1456677"/>
            <a:ext cx="4407600" cy="891900"/>
          </a:xfrm>
          <a:prstGeom prst="chevron">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1"/>
              </a:buClr>
              <a:buSzPts val="3600"/>
              <a:buFont typeface="Arial"/>
              <a:buNone/>
            </a:pPr>
            <a:endParaRPr sz="100" dirty="0">
              <a:solidFill>
                <a:schemeClr val="lt1"/>
              </a:solidFill>
            </a:endParaRPr>
          </a:p>
          <a:p>
            <a:pPr marL="0" lvl="0" indent="0" algn="ctr" rtl="0">
              <a:lnSpc>
                <a:spcPct val="90000"/>
              </a:lnSpc>
              <a:spcBef>
                <a:spcPts val="0"/>
              </a:spcBef>
              <a:spcAft>
                <a:spcPts val="0"/>
              </a:spcAft>
              <a:buNone/>
            </a:pPr>
            <a:r>
              <a:rPr lang="en-US" sz="1700" b="1" dirty="0">
                <a:solidFill>
                  <a:schemeClr val="lt1"/>
                </a:solidFill>
                <a:latin typeface="Source Sans Pro" panose="020B0503030403020204" pitchFamily="34" charset="0"/>
                <a:ea typeface="Source Sans Pro" panose="020B0503030403020204" pitchFamily="34" charset="0"/>
              </a:rPr>
              <a:t>The</a:t>
            </a:r>
            <a:r>
              <a:rPr lang="en-US" sz="1500" b="1" dirty="0">
                <a:solidFill>
                  <a:schemeClr val="lt1"/>
                </a:solidFill>
                <a:latin typeface="Source Sans Pro" panose="020B0503030403020204" pitchFamily="34" charset="0"/>
                <a:ea typeface="Source Sans Pro" panose="020B0503030403020204" pitchFamily="34" charset="0"/>
              </a:rPr>
              <a:t> Future of </a:t>
            </a:r>
            <a:endParaRPr sz="15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Teaching and Learning</a:t>
            </a:r>
            <a:endParaRPr sz="1500" dirty="0">
              <a:solidFill>
                <a:srgbClr val="FFFFFF"/>
              </a:solidFill>
              <a:latin typeface="Source Sans Pro" panose="020B0503030403020204" pitchFamily="34" charset="0"/>
              <a:ea typeface="Source Sans Pro" panose="020B0503030403020204" pitchFamily="34" charset="0"/>
              <a:cs typeface="Roboto"/>
              <a:sym typeface="Roboto"/>
            </a:endParaRPr>
          </a:p>
        </p:txBody>
      </p:sp>
      <p:grpSp>
        <p:nvGrpSpPr>
          <p:cNvPr id="399" name="Google Shape;399;g2843c646edf_15_90"/>
          <p:cNvGrpSpPr/>
          <p:nvPr/>
        </p:nvGrpSpPr>
        <p:grpSpPr>
          <a:xfrm>
            <a:off x="137500" y="1456625"/>
            <a:ext cx="11916863" cy="4383237"/>
            <a:chOff x="0" y="1189736"/>
            <a:chExt cx="8937871" cy="3287510"/>
          </a:xfrm>
        </p:grpSpPr>
        <p:sp>
          <p:nvSpPr>
            <p:cNvPr id="400" name="Google Shape;400;g2843c646edf_15_90"/>
            <p:cNvSpPr/>
            <p:nvPr/>
          </p:nvSpPr>
          <p:spPr>
            <a:xfrm>
              <a:off x="0" y="1189736"/>
              <a:ext cx="3546900" cy="669000"/>
            </a:xfrm>
            <a:prstGeom prst="homePlate">
              <a:avLst>
                <a:gd name="adj" fmla="val 50000"/>
              </a:avLst>
            </a:prstGeom>
            <a:solidFill>
              <a:srgbClr val="565659"/>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Equitable Pathways </a:t>
              </a:r>
              <a:endParaRPr sz="15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r>
                <a:rPr lang="en-US" sz="1500" b="1" dirty="0">
                  <a:solidFill>
                    <a:schemeClr val="lt1"/>
                  </a:solidFill>
                  <a:latin typeface="Source Sans Pro" panose="020B0503030403020204" pitchFamily="34" charset="0"/>
                  <a:ea typeface="Source Sans Pro" panose="020B0503030403020204" pitchFamily="34" charset="0"/>
                </a:rPr>
                <a:t>to Baccalaureate Attainmen</a:t>
              </a:r>
              <a:r>
                <a:rPr lang="en-US" sz="1500" b="1" dirty="0">
                  <a:solidFill>
                    <a:schemeClr val="lt1"/>
                  </a:solidFill>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t</a:t>
              </a:r>
              <a:endParaRPr sz="400"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endParaRPr sz="400" dirty="0">
                <a:solidFill>
                  <a:schemeClr val="lt1"/>
                </a:solidFill>
                <a:latin typeface="Roboto"/>
                <a:ea typeface="Roboto"/>
                <a:cs typeface="Roboto"/>
                <a:sym typeface="Roboto"/>
              </a:endParaRPr>
            </a:p>
          </p:txBody>
        </p:sp>
        <p:sp>
          <p:nvSpPr>
            <p:cNvPr id="401" name="Google Shape;401;g2843c646edf_15_90"/>
            <p:cNvSpPr txBox="1"/>
            <p:nvPr/>
          </p:nvSpPr>
          <p:spPr>
            <a:xfrm>
              <a:off x="335071" y="1861547"/>
              <a:ext cx="86028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1200"/>
                </a:spcBef>
                <a:spcAft>
                  <a:spcPts val="0"/>
                </a:spcAft>
                <a:buNone/>
              </a:pPr>
              <a:r>
                <a:rPr lang="en-US" sz="1600" dirty="0">
                  <a:latin typeface="Source Sans Pro" panose="020B0503030403020204" pitchFamily="34" charset="0"/>
                  <a:ea typeface="Source Sans Pro" panose="020B0503030403020204" pitchFamily="34" charset="0"/>
                </a:rPr>
                <a:t>Action 12 will advance Strategic Direction 3, in particular, while also positively impacting Strategic Directions 1 and 2.</a:t>
              </a:r>
              <a:endParaRPr sz="1600" dirty="0">
                <a:latin typeface="Source Sans Pro" panose="020B0503030403020204" pitchFamily="34" charset="0"/>
                <a:ea typeface="Source Sans Pro" panose="020B0503030403020204" pitchFamily="34" charset="0"/>
              </a:endParaRPr>
            </a:p>
            <a:p>
              <a:pPr marL="114300" lvl="0" indent="0" algn="l" rtl="0">
                <a:lnSpc>
                  <a:spcPct val="115000"/>
                </a:lnSpc>
                <a:spcBef>
                  <a:spcPts val="1200"/>
                </a:spcBef>
                <a:spcAft>
                  <a:spcPts val="0"/>
                </a:spcAft>
                <a:buNone/>
              </a:pPr>
              <a:r>
                <a:rPr lang="en-US" sz="1600" dirty="0">
                  <a:latin typeface="Source Sans Pro" panose="020B0503030403020204" pitchFamily="34" charset="0"/>
                  <a:ea typeface="Source Sans Pro" panose="020B0503030403020204" pitchFamily="34" charset="0"/>
                </a:rPr>
                <a:t>12. Actively engage with the impacts of generative AI on the future of teaching and learning:</a:t>
              </a:r>
              <a:endParaRPr sz="1600" dirty="0">
                <a:latin typeface="Source Sans Pro" panose="020B0503030403020204" pitchFamily="34" charset="0"/>
                <a:ea typeface="Source Sans Pro" panose="020B0503030403020204" pitchFamily="34" charset="0"/>
              </a:endParaRPr>
            </a:p>
            <a:p>
              <a:pPr marL="914400" lvl="1" indent="-330200" algn="l" rtl="0">
                <a:lnSpc>
                  <a:spcPct val="115000"/>
                </a:lnSpc>
                <a:spcBef>
                  <a:spcPts val="1200"/>
                </a:spcBef>
                <a:spcAft>
                  <a:spcPts val="0"/>
                </a:spcAft>
                <a:buSzPts val="1600"/>
                <a:buAutoNum type="alphaLcPeriod"/>
              </a:pPr>
              <a:r>
                <a:rPr lang="en-US" sz="1600" dirty="0">
                  <a:latin typeface="Source Sans Pro" panose="020B0503030403020204" pitchFamily="34" charset="0"/>
                  <a:ea typeface="Source Sans Pro" panose="020B0503030403020204" pitchFamily="34" charset="0"/>
                </a:rPr>
                <a:t>Improve the student experience with the use of generative AI as well as smart analytics applied to the “big data” systems (e.g., Student Information System, Learning Management System)</a:t>
              </a:r>
              <a:endParaRPr sz="1600" dirty="0">
                <a:latin typeface="Source Sans Pro" panose="020B0503030403020204" pitchFamily="34" charset="0"/>
                <a:ea typeface="Source Sans Pro" panose="020B0503030403020204" pitchFamily="34" charset="0"/>
              </a:endParaRPr>
            </a:p>
            <a:p>
              <a:pPr marL="914400" lvl="1" indent="-330200" algn="l" rtl="0">
                <a:lnSpc>
                  <a:spcPct val="115000"/>
                </a:lnSpc>
                <a:spcBef>
                  <a:spcPts val="1000"/>
                </a:spcBef>
                <a:spcAft>
                  <a:spcPts val="0"/>
                </a:spcAft>
                <a:buSzPts val="1600"/>
                <a:buAutoNum type="alphaLcPeriod"/>
              </a:pPr>
              <a:r>
                <a:rPr lang="en-US" sz="1600" dirty="0">
                  <a:latin typeface="Source Sans Pro" panose="020B0503030403020204" pitchFamily="34" charset="0"/>
                  <a:ea typeface="Source Sans Pro" panose="020B0503030403020204" pitchFamily="34" charset="0"/>
                </a:rPr>
                <a:t>Modernize system technology infrastructure to support online education delivery and faculty. </a:t>
              </a:r>
              <a:endParaRPr sz="1600" dirty="0">
                <a:latin typeface="Source Sans Pro" panose="020B0503030403020204" pitchFamily="34" charset="0"/>
                <a:ea typeface="Source Sans Pro" panose="020B0503030403020204" pitchFamily="34" charset="0"/>
              </a:endParaRPr>
            </a:p>
            <a:p>
              <a:pPr marL="914400" lvl="1" indent="-330200" algn="l" rtl="0">
                <a:lnSpc>
                  <a:spcPct val="115000"/>
                </a:lnSpc>
                <a:spcBef>
                  <a:spcPts val="1200"/>
                </a:spcBef>
                <a:spcAft>
                  <a:spcPts val="0"/>
                </a:spcAft>
                <a:buSzPts val="1600"/>
                <a:buAutoNum type="alphaLcPeriod"/>
              </a:pPr>
              <a:r>
                <a:rPr lang="en-US" sz="1600" dirty="0">
                  <a:latin typeface="Source Sans Pro" panose="020B0503030403020204" pitchFamily="34" charset="0"/>
                  <a:ea typeface="Source Sans Pro" panose="020B0503030403020204" pitchFamily="34" charset="0"/>
                </a:rPr>
                <a:t>Develop an analysis of the impact of generative AI technology and its potential implications for teaching and learning, and take the necessary action in policy reform, systems development and practices to advance success, access and support for our students.</a:t>
              </a:r>
              <a:endParaRPr sz="1600" dirty="0">
                <a:latin typeface="Source Sans Pro" panose="020B0503030403020204" pitchFamily="34" charset="0"/>
                <a:ea typeface="Source Sans Pro" panose="020B0503030403020204" pitchFamily="34" charset="0"/>
              </a:endParaRPr>
            </a:p>
            <a:p>
              <a:pPr marL="0" lvl="0" indent="0" algn="l" rtl="0">
                <a:lnSpc>
                  <a:spcPct val="115000"/>
                </a:lnSpc>
                <a:spcBef>
                  <a:spcPts val="1000"/>
                </a:spcBef>
                <a:spcAft>
                  <a:spcPts val="0"/>
                </a:spcAft>
                <a:buNone/>
              </a:pPr>
              <a:endParaRPr sz="1600" dirty="0"/>
            </a:p>
            <a:p>
              <a:pPr marL="0" lvl="0" indent="0" algn="l" rtl="0">
                <a:lnSpc>
                  <a:spcPct val="115000"/>
                </a:lnSpc>
                <a:spcBef>
                  <a:spcPts val="1000"/>
                </a:spcBef>
                <a:spcAft>
                  <a:spcPts val="0"/>
                </a:spcAft>
                <a:buNone/>
              </a:pPr>
              <a:endParaRPr sz="1600" dirty="0">
                <a:latin typeface="Roboto"/>
                <a:ea typeface="Roboto"/>
                <a:cs typeface="Roboto"/>
                <a:sym typeface="Roboto"/>
              </a:endParaRPr>
            </a:p>
            <a:p>
              <a:pPr marL="0" lvl="0" indent="0" algn="l" rtl="0">
                <a:lnSpc>
                  <a:spcPct val="115000"/>
                </a:lnSpc>
                <a:spcBef>
                  <a:spcPts val="0"/>
                </a:spcBef>
                <a:spcAft>
                  <a:spcPts val="0"/>
                </a:spcAft>
                <a:buNone/>
              </a:pPr>
              <a:endParaRPr sz="1600" dirty="0">
                <a:latin typeface="Roboto"/>
                <a:ea typeface="Roboto"/>
                <a:cs typeface="Roboto"/>
                <a:sym typeface="Roboto"/>
              </a:endParaRPr>
            </a:p>
          </p:txBody>
        </p:sp>
      </p:grpSp>
      <p:sp>
        <p:nvSpPr>
          <p:cNvPr id="402" name="Google Shape;402;g2843c646edf_15_90"/>
          <p:cNvSpPr/>
          <p:nvPr/>
        </p:nvSpPr>
        <p:spPr>
          <a:xfrm>
            <a:off x="4063007" y="1456677"/>
            <a:ext cx="4407600" cy="891900"/>
          </a:xfrm>
          <a:prstGeom prst="chevron">
            <a:avLst>
              <a:gd name="adj" fmla="val 50000"/>
            </a:avLst>
          </a:prstGeom>
          <a:solidFill>
            <a:srgbClr val="3F3F3F"/>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500" b="1" dirty="0">
                <a:solidFill>
                  <a:schemeClr val="lt1"/>
                </a:solidFill>
                <a:latin typeface="Source Sans Pro" panose="020B0503030403020204" pitchFamily="34" charset="0"/>
                <a:ea typeface="Source Sans Pro" panose="020B0503030403020204" pitchFamily="34" charset="0"/>
              </a:rPr>
              <a:t>Equitable Workforce </a:t>
            </a:r>
            <a:endParaRPr sz="15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600"/>
              <a:buFont typeface="Arial"/>
              <a:buNone/>
            </a:pPr>
            <a:r>
              <a:rPr lang="en-US" sz="1500" b="1" dirty="0">
                <a:solidFill>
                  <a:schemeClr val="lt1"/>
                </a:solidFill>
                <a:latin typeface="Source Sans Pro" panose="020B0503030403020204" pitchFamily="34" charset="0"/>
                <a:ea typeface="Source Sans Pro" panose="020B0503030403020204" pitchFamily="34" charset="0"/>
              </a:rPr>
              <a:t>and Economic Development</a:t>
            </a:r>
            <a:br>
              <a:rPr lang="en-US" sz="2300" dirty="0">
                <a:solidFill>
                  <a:schemeClr val="dk1"/>
                </a:solidFill>
              </a:rPr>
            </a:br>
            <a:endParaRPr sz="100" dirty="0">
              <a:solidFill>
                <a:srgbClr val="FFFFFF"/>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17" descr="A person in a graduation gown and lei holding a microphone&#10;&#10;Description automatically generated"/>
          <p:cNvPicPr preferRelativeResize="0"/>
          <p:nvPr/>
        </p:nvPicPr>
        <p:blipFill rotWithShape="1">
          <a:blip r:embed="rId3">
            <a:alphaModFix/>
          </a:blip>
          <a:srcRect/>
          <a:stretch/>
        </p:blipFill>
        <p:spPr>
          <a:xfrm>
            <a:off x="1601442" y="2020734"/>
            <a:ext cx="2780118" cy="3534395"/>
          </a:xfrm>
          <a:prstGeom prst="rect">
            <a:avLst/>
          </a:prstGeom>
          <a:noFill/>
          <a:ln>
            <a:noFill/>
          </a:ln>
        </p:spPr>
      </p:pic>
      <p:sp>
        <p:nvSpPr>
          <p:cNvPr id="443" name="Google Shape;443;p17"/>
          <p:cNvSpPr txBox="1"/>
          <p:nvPr/>
        </p:nvSpPr>
        <p:spPr>
          <a:xfrm>
            <a:off x="768096" y="5744799"/>
            <a:ext cx="41880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dirty="0">
                <a:solidFill>
                  <a:srgbClr val="FFFFFF"/>
                </a:solidFill>
                <a:latin typeface="Source Sans Pro" panose="020B0503030403020204" pitchFamily="34" charset="0"/>
                <a:ea typeface="Source Sans Pro" panose="020B0503030403020204" pitchFamily="34" charset="0"/>
                <a:sym typeface="Arial"/>
              </a:rPr>
              <a:t>Jesse Williams from Feather River College</a:t>
            </a:r>
            <a:r>
              <a:rPr lang="en-US" sz="1600" b="0" i="0" u="none" strike="noStrike" cap="none" dirty="0">
                <a:solidFill>
                  <a:srgbClr val="FFFFFF"/>
                </a:solidFill>
                <a:latin typeface="Source Sans Pro" panose="020B0503030403020204" pitchFamily="34" charset="0"/>
                <a:ea typeface="Source Sans Pro" panose="020B0503030403020204" pitchFamily="34" charset="0"/>
                <a:sym typeface="Arial"/>
              </a:rPr>
              <a:t> </a:t>
            </a:r>
            <a:endParaRPr sz="1800" b="0" i="0" u="none" strike="noStrike" cap="none" dirty="0">
              <a:solidFill>
                <a:srgbClr val="002F6D"/>
              </a:solidFill>
              <a:latin typeface="Source Sans Pro" panose="020B0503030403020204" pitchFamily="34" charset="0"/>
              <a:ea typeface="Source Sans Pro" panose="020B0503030403020204" pitchFamily="34" charset="0"/>
              <a:sym typeface="Arial"/>
            </a:endParaRPr>
          </a:p>
        </p:txBody>
      </p:sp>
      <p:sp>
        <p:nvSpPr>
          <p:cNvPr id="444" name="Google Shape;444;p17"/>
          <p:cNvSpPr txBox="1">
            <a:spLocks noGrp="1"/>
          </p:cNvSpPr>
          <p:nvPr>
            <p:ph type="subTitle" idx="1"/>
          </p:nvPr>
        </p:nvSpPr>
        <p:spPr>
          <a:xfrm>
            <a:off x="5597000" y="3000874"/>
            <a:ext cx="6391200" cy="1574100"/>
          </a:xfrm>
          <a:prstGeom prst="rect">
            <a:avLst/>
          </a:prstGeom>
          <a:noFill/>
          <a:ln>
            <a:noFill/>
          </a:ln>
        </p:spPr>
        <p:txBody>
          <a:bodyPr spcFirstLastPara="1" wrap="square" lIns="457200" tIns="45700" rIns="457200" bIns="228600" anchor="t" anchorCtr="0">
            <a:noAutofit/>
          </a:bodyPr>
          <a:lstStyle/>
          <a:p>
            <a:pPr marL="0" lvl="0" indent="0" algn="l" rtl="0">
              <a:lnSpc>
                <a:spcPct val="90000"/>
              </a:lnSpc>
              <a:spcBef>
                <a:spcPts val="0"/>
              </a:spcBef>
              <a:spcAft>
                <a:spcPts val="0"/>
              </a:spcAft>
              <a:buClr>
                <a:schemeClr val="lt1"/>
              </a:buClr>
              <a:buSzPts val="4400"/>
              <a:buNone/>
            </a:pPr>
            <a:r>
              <a:rPr lang="en-US" b="1" dirty="0">
                <a:latin typeface="Source Sans Pro" panose="020B0503030403020204" pitchFamily="34" charset="0"/>
                <a:ea typeface="Source Sans Pro" panose="020B0503030403020204" pitchFamily="34" charset="0"/>
              </a:rPr>
              <a:t>Our How</a:t>
            </a:r>
            <a:endParaRPr dirty="0">
              <a:latin typeface="Source Sans Pro" panose="020B0503030403020204" pitchFamily="34" charset="0"/>
              <a:ea typeface="Source Sans Pro" panose="020B0503030403020204" pitchFamily="34" charset="0"/>
            </a:endParaRPr>
          </a:p>
          <a:p>
            <a:pPr marL="0" lvl="0" indent="0" algn="l" rtl="0">
              <a:lnSpc>
                <a:spcPct val="90000"/>
              </a:lnSpc>
              <a:spcBef>
                <a:spcPts val="1000"/>
              </a:spcBef>
              <a:spcAft>
                <a:spcPts val="0"/>
              </a:spcAft>
              <a:buClr>
                <a:schemeClr val="lt1"/>
              </a:buClr>
              <a:buSzPts val="3200"/>
              <a:buNone/>
            </a:pPr>
            <a:r>
              <a:rPr lang="en-US" sz="3200" i="1" dirty="0">
                <a:latin typeface="Source Sans Pro" panose="020B0503030403020204" pitchFamily="34" charset="0"/>
                <a:ea typeface="Source Sans Pro" panose="020B0503030403020204" pitchFamily="34" charset="0"/>
              </a:rPr>
              <a:t>Advancing Vision 2030</a:t>
            </a:r>
            <a:endParaRPr sz="3200" i="1" dirty="0">
              <a:latin typeface="Source Sans Pro" panose="020B0503030403020204" pitchFamily="34" charset="0"/>
              <a:ea typeface="Source Sans Pro" panose="020B0503030403020204" pitchFamily="34" charset="0"/>
            </a:endParaRPr>
          </a:p>
        </p:txBody>
      </p:sp>
      <p:cxnSp>
        <p:nvCxnSpPr>
          <p:cNvPr id="445" name="Google Shape;445;p17"/>
          <p:cNvCxnSpPr/>
          <p:nvPr/>
        </p:nvCxnSpPr>
        <p:spPr>
          <a:xfrm>
            <a:off x="5794200" y="439650"/>
            <a:ext cx="13500" cy="5978700"/>
          </a:xfrm>
          <a:prstGeom prst="straightConnector1">
            <a:avLst/>
          </a:prstGeom>
          <a:noFill/>
          <a:ln w="114300" cap="flat" cmpd="sng">
            <a:solidFill>
              <a:srgbClr val="FFB600"/>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8"/>
          <p:cNvSpPr txBox="1">
            <a:spLocks noGrp="1"/>
          </p:cNvSpPr>
          <p:nvPr>
            <p:ph type="title"/>
          </p:nvPr>
        </p:nvSpPr>
        <p:spPr>
          <a:xfrm>
            <a:off x="320040" y="0"/>
            <a:ext cx="1162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F6D"/>
              </a:buClr>
              <a:buSzPts val="4000"/>
              <a:buFont typeface="Arial"/>
              <a:buNone/>
            </a:pPr>
            <a:r>
              <a:rPr lang="en-US" sz="3100" b="1" dirty="0">
                <a:latin typeface="Source Sans Pro" panose="020B0503030403020204" pitchFamily="34" charset="0"/>
                <a:ea typeface="Source Sans Pro" panose="020B0503030403020204" pitchFamily="34" charset="0"/>
              </a:rPr>
              <a:t>How Will the Chancellor’s Office Advance This Work?</a:t>
            </a:r>
            <a:endParaRPr sz="3100" dirty="0">
              <a:latin typeface="Source Sans Pro" panose="020B0503030403020204" pitchFamily="34" charset="0"/>
              <a:ea typeface="Source Sans Pro" panose="020B0503030403020204" pitchFamily="34" charset="0"/>
            </a:endParaRPr>
          </a:p>
        </p:txBody>
      </p:sp>
      <p:cxnSp>
        <p:nvCxnSpPr>
          <p:cNvPr id="452" name="Google Shape;452;p18"/>
          <p:cNvCxnSpPr/>
          <p:nvPr/>
        </p:nvCxnSpPr>
        <p:spPr>
          <a:xfrm>
            <a:off x="2207244" y="990594"/>
            <a:ext cx="7777500" cy="0"/>
          </a:xfrm>
          <a:prstGeom prst="straightConnector1">
            <a:avLst/>
          </a:prstGeom>
          <a:noFill/>
          <a:ln w="73025" cap="flat" cmpd="sng">
            <a:solidFill>
              <a:srgbClr val="FFB600"/>
            </a:solidFill>
            <a:prstDash val="solid"/>
            <a:miter lim="800000"/>
            <a:headEnd type="none" w="sm" len="sm"/>
            <a:tailEnd type="none" w="sm" len="sm"/>
          </a:ln>
        </p:spPr>
      </p:cxnSp>
      <p:grpSp>
        <p:nvGrpSpPr>
          <p:cNvPr id="453" name="Google Shape;453;p18"/>
          <p:cNvGrpSpPr/>
          <p:nvPr/>
        </p:nvGrpSpPr>
        <p:grpSpPr>
          <a:xfrm>
            <a:off x="5590544" y="1334768"/>
            <a:ext cx="4905477" cy="4180473"/>
            <a:chOff x="4192863" y="1002150"/>
            <a:chExt cx="3679200" cy="3139200"/>
          </a:xfrm>
        </p:grpSpPr>
        <p:sp>
          <p:nvSpPr>
            <p:cNvPr id="454" name="Google Shape;454;p18"/>
            <p:cNvSpPr/>
            <p:nvPr/>
          </p:nvSpPr>
          <p:spPr>
            <a:xfrm>
              <a:off x="4192863" y="1002150"/>
              <a:ext cx="3679200" cy="3139200"/>
            </a:xfrm>
            <a:prstGeom prst="round2DiagRect">
              <a:avLst>
                <a:gd name="adj1" fmla="val 0"/>
                <a:gd name="adj2" fmla="val 1776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455" name="Google Shape;455;p18"/>
            <p:cNvSpPr txBox="1"/>
            <p:nvPr/>
          </p:nvSpPr>
          <p:spPr>
            <a:xfrm>
              <a:off x="5495575" y="1370758"/>
              <a:ext cx="2021400" cy="603600"/>
            </a:xfrm>
            <a:prstGeom prst="rect">
              <a:avLst/>
            </a:prstGeom>
            <a:solidFill>
              <a:schemeClr val="dk1"/>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dirty="0">
                  <a:solidFill>
                    <a:schemeClr val="lt1"/>
                  </a:solidFill>
                  <a:latin typeface="Source Sans Pro" panose="020B0503030403020204" pitchFamily="34" charset="0"/>
                  <a:ea typeface="Source Sans Pro" panose="020B0503030403020204" pitchFamily="34" charset="0"/>
                </a:rPr>
                <a:t>Chancellor’s Office supporting the field</a:t>
              </a:r>
              <a:endParaRPr sz="2000" dirty="0">
                <a:solidFill>
                  <a:schemeClr val="lt1"/>
                </a:solidFill>
                <a:latin typeface="Source Sans Pro" panose="020B0503030403020204" pitchFamily="34" charset="0"/>
                <a:ea typeface="Source Sans Pro" panose="020B0503030403020204" pitchFamily="34" charset="0"/>
              </a:endParaRPr>
            </a:p>
          </p:txBody>
        </p:sp>
        <p:sp>
          <p:nvSpPr>
            <p:cNvPr id="456" name="Google Shape;456;p18"/>
            <p:cNvSpPr txBox="1"/>
            <p:nvPr/>
          </p:nvSpPr>
          <p:spPr>
            <a:xfrm>
              <a:off x="5495575" y="2220579"/>
              <a:ext cx="2214600" cy="1128000"/>
            </a:xfrm>
            <a:prstGeom prst="rect">
              <a:avLst/>
            </a:prstGeom>
            <a:solidFill>
              <a:schemeClr val="dk1"/>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dirty="0">
                  <a:solidFill>
                    <a:schemeClr val="lt1"/>
                  </a:solidFill>
                  <a:latin typeface="Source Sans Pro" panose="020B0503030403020204" pitchFamily="34" charset="0"/>
                  <a:ea typeface="Source Sans Pro" panose="020B0503030403020204" pitchFamily="34" charset="0"/>
                </a:rPr>
                <a:t>To ensure implementation at scale for this transformational change </a:t>
              </a:r>
              <a:r>
                <a:rPr lang="en-US" sz="1500" dirty="0">
                  <a:solidFill>
                    <a:schemeClr val="lt1"/>
                  </a:solidFill>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that Vision 2030 calls for,</a:t>
              </a:r>
              <a:r>
                <a:rPr lang="en-US" sz="1500" dirty="0">
                  <a:solidFill>
                    <a:schemeClr val="lt1"/>
                  </a:solidFill>
                  <a:latin typeface="Source Sans Pro" panose="020B0503030403020204" pitchFamily="34" charset="0"/>
                  <a:ea typeface="Source Sans Pro" panose="020B0503030403020204" pitchFamily="34" charset="0"/>
                </a:rPr>
                <a:t> the Chancellor’s Office will provide colleges with support through four spheres of engagement — </a:t>
              </a:r>
              <a:r>
                <a:rPr lang="en-US" sz="1500" dirty="0">
                  <a:solidFill>
                    <a:schemeClr val="lt1"/>
                  </a:solidFill>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people, systems, resources and policy.</a:t>
              </a:r>
              <a:r>
                <a:rPr lang="en-US" sz="1500" dirty="0">
                  <a:solidFill>
                    <a:schemeClr val="lt1"/>
                  </a:solidFill>
                  <a:latin typeface="Source Sans Pro" panose="020B0503030403020204" pitchFamily="34" charset="0"/>
                  <a:ea typeface="Source Sans Pro" panose="020B0503030403020204" pitchFamily="34" charset="0"/>
                </a:rPr>
                <a:t> </a:t>
              </a:r>
              <a:endParaRPr dirty="0">
                <a:solidFill>
                  <a:schemeClr val="lt1"/>
                </a:solidFill>
                <a:latin typeface="Source Sans Pro" panose="020B0503030403020204" pitchFamily="34" charset="0"/>
                <a:ea typeface="Source Sans Pro" panose="020B0503030403020204" pitchFamily="34" charset="0"/>
              </a:endParaRPr>
            </a:p>
          </p:txBody>
        </p:sp>
      </p:grpSp>
      <p:grpSp>
        <p:nvGrpSpPr>
          <p:cNvPr id="457" name="Google Shape;457;p18"/>
          <p:cNvGrpSpPr/>
          <p:nvPr/>
        </p:nvGrpSpPr>
        <p:grpSpPr>
          <a:xfrm>
            <a:off x="4288585" y="1334579"/>
            <a:ext cx="2592735" cy="2092748"/>
            <a:chOff x="3216519" y="1002150"/>
            <a:chExt cx="1944600" cy="1569600"/>
          </a:xfrm>
        </p:grpSpPr>
        <p:sp>
          <p:nvSpPr>
            <p:cNvPr id="458" name="Google Shape;458;p18"/>
            <p:cNvSpPr/>
            <p:nvPr/>
          </p:nvSpPr>
          <p:spPr>
            <a:xfrm flipH="1">
              <a:off x="3216519" y="1002150"/>
              <a:ext cx="1944600" cy="1569600"/>
            </a:xfrm>
            <a:prstGeom prst="round2DiagRect">
              <a:avLst>
                <a:gd name="adj1" fmla="val 0"/>
                <a:gd name="adj2" fmla="val 1776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459" name="Google Shape;459;p18"/>
            <p:cNvSpPr txBox="1"/>
            <p:nvPr/>
          </p:nvSpPr>
          <p:spPr>
            <a:xfrm>
              <a:off x="3462963" y="1120110"/>
              <a:ext cx="1451700" cy="459900"/>
            </a:xfrm>
            <a:prstGeom prst="rect">
              <a:avLst/>
            </a:prstGeom>
            <a:solidFill>
              <a:schemeClr val="accent6"/>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dirty="0">
                  <a:solidFill>
                    <a:srgbClr val="FFFFFF"/>
                  </a:solidFill>
                  <a:latin typeface="Source Sans Pro" panose="020B0503030403020204" pitchFamily="34" charset="0"/>
                  <a:ea typeface="Source Sans Pro" panose="020B0503030403020204" pitchFamily="34" charset="0"/>
                </a:rPr>
                <a:t>Systems</a:t>
              </a:r>
              <a:endParaRPr sz="2000" dirty="0">
                <a:solidFill>
                  <a:srgbClr val="FFFFFF"/>
                </a:solidFill>
                <a:latin typeface="Source Sans Pro" panose="020B0503030403020204" pitchFamily="34" charset="0"/>
                <a:ea typeface="Source Sans Pro" panose="020B0503030403020204" pitchFamily="34" charset="0"/>
              </a:endParaRPr>
            </a:p>
          </p:txBody>
        </p:sp>
        <p:sp>
          <p:nvSpPr>
            <p:cNvPr id="460" name="Google Shape;460;p18"/>
            <p:cNvSpPr txBox="1"/>
            <p:nvPr/>
          </p:nvSpPr>
          <p:spPr>
            <a:xfrm>
              <a:off x="3462968" y="1643441"/>
              <a:ext cx="1639800" cy="512400"/>
            </a:xfrm>
            <a:prstGeom prst="rect">
              <a:avLst/>
            </a:prstGeom>
            <a:solidFill>
              <a:schemeClr val="accent6"/>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dirty="0">
                  <a:solidFill>
                    <a:schemeClr val="lt1"/>
                  </a:solidFill>
                  <a:latin typeface="Source Sans Pro" panose="020B0503030403020204" pitchFamily="34" charset="0"/>
                  <a:ea typeface="Source Sans Pro" panose="020B0503030403020204" pitchFamily="34" charset="0"/>
                </a:rPr>
                <a:t>Review whole systems development to remove barriers at scale. </a:t>
              </a:r>
              <a:endParaRPr sz="1200" dirty="0">
                <a:solidFill>
                  <a:schemeClr val="lt1"/>
                </a:solidFill>
                <a:latin typeface="Source Sans Pro" panose="020B0503030403020204" pitchFamily="34" charset="0"/>
                <a:ea typeface="Source Sans Pro" panose="020B0503030403020204" pitchFamily="34" charset="0"/>
              </a:endParaRPr>
            </a:p>
          </p:txBody>
        </p:sp>
      </p:grpSp>
      <p:grpSp>
        <p:nvGrpSpPr>
          <p:cNvPr id="461" name="Google Shape;461;p18"/>
          <p:cNvGrpSpPr/>
          <p:nvPr/>
        </p:nvGrpSpPr>
        <p:grpSpPr>
          <a:xfrm>
            <a:off x="1702208" y="1334579"/>
            <a:ext cx="2592735" cy="2092748"/>
            <a:chOff x="1271925" y="1002150"/>
            <a:chExt cx="1944600" cy="1569600"/>
          </a:xfrm>
        </p:grpSpPr>
        <p:sp>
          <p:nvSpPr>
            <p:cNvPr id="462" name="Google Shape;462;p18"/>
            <p:cNvSpPr/>
            <p:nvPr/>
          </p:nvSpPr>
          <p:spPr>
            <a:xfrm rot="10800000">
              <a:off x="1271925" y="1002150"/>
              <a:ext cx="1944600" cy="1569600"/>
            </a:xfrm>
            <a:prstGeom prst="round2DiagRect">
              <a:avLst>
                <a:gd name="adj1" fmla="val 0"/>
                <a:gd name="adj2" fmla="val 17764"/>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463" name="Google Shape;463;p18"/>
            <p:cNvSpPr txBox="1"/>
            <p:nvPr/>
          </p:nvSpPr>
          <p:spPr>
            <a:xfrm>
              <a:off x="1496688" y="1120110"/>
              <a:ext cx="1451700" cy="4599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dirty="0">
                  <a:solidFill>
                    <a:srgbClr val="FFFFFF"/>
                  </a:solidFill>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P</a:t>
              </a:r>
              <a:r>
                <a:rPr lang="en-US" sz="2000" b="1" dirty="0">
                  <a:solidFill>
                    <a:srgbClr val="FFFFFF"/>
                  </a:solidFill>
                  <a:latin typeface="Source Sans Pro" panose="020B0503030403020204" pitchFamily="34" charset="0"/>
                  <a:ea typeface="Source Sans Pro" panose="020B0503030403020204" pitchFamily="34" charset="0"/>
                </a:rPr>
                <a:t>eople</a:t>
              </a:r>
              <a:endParaRPr sz="2000" dirty="0">
                <a:solidFill>
                  <a:srgbClr val="FFFFFF"/>
                </a:solidFill>
                <a:latin typeface="Source Sans Pro" panose="020B0503030403020204" pitchFamily="34" charset="0"/>
                <a:ea typeface="Source Sans Pro" panose="020B0503030403020204" pitchFamily="34" charset="0"/>
              </a:endParaRPr>
            </a:p>
          </p:txBody>
        </p:sp>
        <p:sp>
          <p:nvSpPr>
            <p:cNvPr id="464" name="Google Shape;464;p18"/>
            <p:cNvSpPr txBox="1"/>
            <p:nvPr/>
          </p:nvSpPr>
          <p:spPr>
            <a:xfrm>
              <a:off x="1496680" y="1643450"/>
              <a:ext cx="1625100" cy="5124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dirty="0">
                  <a:solidFill>
                    <a:schemeClr val="lt1"/>
                  </a:solidFill>
                  <a:latin typeface="Source Sans Pro" panose="020B0503030403020204" pitchFamily="34" charset="0"/>
                  <a:ea typeface="Source Sans Pro" panose="020B0503030403020204" pitchFamily="34" charset="0"/>
                </a:rPr>
                <a:t>Establish and engage in active partnerships with people in the field to guide practice.</a:t>
              </a:r>
              <a:endParaRPr dirty="0">
                <a:solidFill>
                  <a:srgbClr val="FFFFFF"/>
                </a:solidFill>
                <a:latin typeface="Source Sans Pro" panose="020B0503030403020204" pitchFamily="34" charset="0"/>
                <a:ea typeface="Source Sans Pro" panose="020B0503030403020204" pitchFamily="34" charset="0"/>
                <a:cs typeface="Roboto"/>
                <a:sym typeface="Roboto"/>
              </a:endParaRPr>
            </a:p>
          </p:txBody>
        </p:sp>
      </p:grpSp>
      <p:grpSp>
        <p:nvGrpSpPr>
          <p:cNvPr id="465" name="Google Shape;465;p18"/>
          <p:cNvGrpSpPr/>
          <p:nvPr/>
        </p:nvGrpSpPr>
        <p:grpSpPr>
          <a:xfrm>
            <a:off x="1702208" y="3422564"/>
            <a:ext cx="2592735" cy="2092748"/>
            <a:chOff x="1271925" y="2571750"/>
            <a:chExt cx="1944600" cy="1569600"/>
          </a:xfrm>
        </p:grpSpPr>
        <p:sp>
          <p:nvSpPr>
            <p:cNvPr id="466" name="Google Shape;466;p18"/>
            <p:cNvSpPr/>
            <p:nvPr/>
          </p:nvSpPr>
          <p:spPr>
            <a:xfrm flipH="1">
              <a:off x="1271925" y="2571750"/>
              <a:ext cx="1944600" cy="1569600"/>
            </a:xfrm>
            <a:prstGeom prst="round2DiagRect">
              <a:avLst>
                <a:gd name="adj1" fmla="val 0"/>
                <a:gd name="adj2" fmla="val 1776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latin typeface="Source Sans Pro" panose="020B0503030403020204" pitchFamily="34" charset="0"/>
                <a:ea typeface="Source Sans Pro" panose="020B0503030403020204" pitchFamily="34" charset="0"/>
              </a:endParaRPr>
            </a:p>
          </p:txBody>
        </p:sp>
        <p:sp>
          <p:nvSpPr>
            <p:cNvPr id="467" name="Google Shape;467;p18"/>
            <p:cNvSpPr txBox="1"/>
            <p:nvPr/>
          </p:nvSpPr>
          <p:spPr>
            <a:xfrm>
              <a:off x="1403779" y="2617183"/>
              <a:ext cx="1451700" cy="459900"/>
            </a:xfrm>
            <a:prstGeom prst="rect">
              <a:avLst/>
            </a:prstGeom>
            <a:solidFill>
              <a:schemeClr val="accent6"/>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dirty="0">
                  <a:solidFill>
                    <a:srgbClr val="FFFFFF"/>
                  </a:solidFill>
                  <a:latin typeface="Source Sans Pro" panose="020B0503030403020204" pitchFamily="34" charset="0"/>
                  <a:ea typeface="Source Sans Pro" panose="020B0503030403020204" pitchFamily="34" charset="0"/>
                </a:rPr>
                <a:t>Resources </a:t>
              </a:r>
              <a:endParaRPr sz="2000" dirty="0">
                <a:solidFill>
                  <a:srgbClr val="FFFFFF"/>
                </a:solidFill>
                <a:latin typeface="Source Sans Pro" panose="020B0503030403020204" pitchFamily="34" charset="0"/>
                <a:ea typeface="Source Sans Pro" panose="020B0503030403020204" pitchFamily="34" charset="0"/>
              </a:endParaRPr>
            </a:p>
          </p:txBody>
        </p:sp>
        <p:sp>
          <p:nvSpPr>
            <p:cNvPr id="468" name="Google Shape;468;p18"/>
            <p:cNvSpPr txBox="1"/>
            <p:nvPr/>
          </p:nvSpPr>
          <p:spPr>
            <a:xfrm>
              <a:off x="1403773" y="3118953"/>
              <a:ext cx="1727100" cy="475200"/>
            </a:xfrm>
            <a:prstGeom prst="rect">
              <a:avLst/>
            </a:prstGeom>
            <a:solidFill>
              <a:schemeClr val="accent6"/>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dirty="0">
                  <a:solidFill>
                    <a:schemeClr val="lt1"/>
                  </a:solidFill>
                  <a:latin typeface="Source Sans Pro" panose="020B0503030403020204" pitchFamily="34" charset="0"/>
                  <a:ea typeface="Source Sans Pro" panose="020B0503030403020204" pitchFamily="34" charset="0"/>
                </a:rPr>
                <a:t>Lead state, federal and philanthropic growth to support fiscal sustainability. </a:t>
              </a:r>
              <a:endParaRPr dirty="0">
                <a:solidFill>
                  <a:schemeClr val="lt1"/>
                </a:solidFill>
                <a:latin typeface="Source Sans Pro" panose="020B0503030403020204" pitchFamily="34" charset="0"/>
                <a:ea typeface="Source Sans Pro" panose="020B0503030403020204" pitchFamily="34" charset="0"/>
              </a:endParaRPr>
            </a:p>
          </p:txBody>
        </p:sp>
      </p:grpSp>
      <p:grpSp>
        <p:nvGrpSpPr>
          <p:cNvPr id="469" name="Google Shape;469;p18"/>
          <p:cNvGrpSpPr/>
          <p:nvPr/>
        </p:nvGrpSpPr>
        <p:grpSpPr>
          <a:xfrm>
            <a:off x="4288585" y="3422564"/>
            <a:ext cx="2592735" cy="2092748"/>
            <a:chOff x="3216519" y="2571750"/>
            <a:chExt cx="1944600" cy="1569600"/>
          </a:xfrm>
        </p:grpSpPr>
        <p:sp>
          <p:nvSpPr>
            <p:cNvPr id="470" name="Google Shape;470;p18"/>
            <p:cNvSpPr/>
            <p:nvPr/>
          </p:nvSpPr>
          <p:spPr>
            <a:xfrm rot="10800000">
              <a:off x="3216519" y="2571750"/>
              <a:ext cx="1944600" cy="1569600"/>
            </a:xfrm>
            <a:prstGeom prst="round2DiagRect">
              <a:avLst>
                <a:gd name="adj1" fmla="val 0"/>
                <a:gd name="adj2" fmla="val 17764"/>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471" name="Google Shape;471;p18"/>
            <p:cNvSpPr txBox="1"/>
            <p:nvPr/>
          </p:nvSpPr>
          <p:spPr>
            <a:xfrm>
              <a:off x="3373261" y="2640443"/>
              <a:ext cx="1451700" cy="4599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a:solidFill>
                    <a:srgbClr val="FFFFFF"/>
                  </a:solidFill>
                  <a:latin typeface="Source Sans Pro" panose="020B0503030403020204" pitchFamily="34" charset="0"/>
                  <a:ea typeface="Source Sans Pro" panose="020B0503030403020204" pitchFamily="34" charset="0"/>
                </a:rPr>
                <a:t>Policy</a:t>
              </a:r>
              <a:endParaRPr sz="2000">
                <a:solidFill>
                  <a:srgbClr val="FFFFFF"/>
                </a:solidFill>
                <a:latin typeface="Source Sans Pro" panose="020B0503030403020204" pitchFamily="34" charset="0"/>
                <a:ea typeface="Source Sans Pro" panose="020B0503030403020204" pitchFamily="34" charset="0"/>
              </a:endParaRPr>
            </a:p>
          </p:txBody>
        </p:sp>
        <p:sp>
          <p:nvSpPr>
            <p:cNvPr id="472" name="Google Shape;472;p18"/>
            <p:cNvSpPr txBox="1"/>
            <p:nvPr/>
          </p:nvSpPr>
          <p:spPr>
            <a:xfrm>
              <a:off x="3373266" y="3100353"/>
              <a:ext cx="1668900" cy="5124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chemeClr val="lt1"/>
                  </a:solidFill>
                  <a:latin typeface="Source Sans Pro" panose="020B0503030403020204" pitchFamily="34" charset="0"/>
                  <a:ea typeface="Source Sans Pro" panose="020B0503030403020204" pitchFamily="34" charset="0"/>
                </a:rPr>
                <a:t>Identify and advance policy reform across state, federal, Title V and local district policies to unlock potential. </a:t>
              </a:r>
              <a:endParaRPr>
                <a:solidFill>
                  <a:schemeClr val="lt1"/>
                </a:solidFill>
                <a:latin typeface="Source Sans Pro" panose="020B0503030403020204" pitchFamily="34" charset="0"/>
                <a:ea typeface="Source Sans Pro" panose="020B0503030403020204" pitchFamily="34" charset="0"/>
              </a:endParaRPr>
            </a:p>
          </p:txBody>
        </p:sp>
      </p:grpSp>
      <p:sp>
        <p:nvSpPr>
          <p:cNvPr id="473" name="Google Shape;473;p18"/>
          <p:cNvSpPr/>
          <p:nvPr/>
        </p:nvSpPr>
        <p:spPr>
          <a:xfrm>
            <a:off x="3902491" y="2957359"/>
            <a:ext cx="729300" cy="633600"/>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8"/>
          <p:cNvSpPr/>
          <p:nvPr/>
        </p:nvSpPr>
        <p:spPr>
          <a:xfrm rot="10800000">
            <a:off x="3902498" y="3185467"/>
            <a:ext cx="729300" cy="633600"/>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FFB6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
        <p:cNvGrpSpPr/>
        <p:nvPr/>
      </p:nvGrpSpPr>
      <p:grpSpPr>
        <a:xfrm>
          <a:off x="0" y="0"/>
          <a:ext cx="0" cy="0"/>
          <a:chOff x="0" y="0"/>
          <a:chExt cx="0" cy="0"/>
        </a:xfrm>
      </p:grpSpPr>
      <p:sp>
        <p:nvSpPr>
          <p:cNvPr id="479" name="Google Shape;479;p20"/>
          <p:cNvSpPr txBox="1">
            <a:spLocks noGrp="1"/>
          </p:cNvSpPr>
          <p:nvPr>
            <p:ph type="title"/>
          </p:nvPr>
        </p:nvSpPr>
        <p:spPr>
          <a:xfrm>
            <a:off x="490495" y="467617"/>
            <a:ext cx="11211000" cy="744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US" b="1" dirty="0">
                <a:solidFill>
                  <a:schemeClr val="dk1"/>
                </a:solidFill>
                <a:latin typeface="Source Sans Pro" panose="020B0503030403020204" pitchFamily="34" charset="0"/>
                <a:ea typeface="Source Sans Pro" panose="020B0503030403020204" pitchFamily="34" charset="0"/>
              </a:rPr>
              <a:t>Admissions &amp; Records: The Heart of CCCs</a:t>
            </a:r>
            <a:endParaRPr dirty="0">
              <a:solidFill>
                <a:schemeClr val="dk1"/>
              </a:solidFill>
              <a:latin typeface="Source Sans Pro" panose="020B0503030403020204" pitchFamily="34" charset="0"/>
              <a:ea typeface="Source Sans Pro" panose="020B0503030403020204" pitchFamily="34" charset="0"/>
            </a:endParaRPr>
          </a:p>
        </p:txBody>
      </p:sp>
      <p:sp>
        <p:nvSpPr>
          <p:cNvPr id="481" name="Google Shape;481;p20"/>
          <p:cNvSpPr txBox="1"/>
          <p:nvPr/>
        </p:nvSpPr>
        <p:spPr>
          <a:xfrm>
            <a:off x="811600" y="1613973"/>
            <a:ext cx="10280100" cy="4031833"/>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00000"/>
              </a:buClr>
              <a:buSzPts val="3200"/>
              <a:buFont typeface="Arial" panose="020B0604020202020204" pitchFamily="34" charset="0"/>
              <a:buChar char="•"/>
              <a:tabLst/>
              <a:defRPr/>
            </a:pPr>
            <a:r>
              <a:rPr lang="en-US" sz="3200" dirty="0">
                <a:latin typeface="Source Sans Pro" panose="020B0503030403020204" pitchFamily="34" charset="0"/>
                <a:ea typeface="Source Sans Pro" panose="020B0503030403020204" pitchFamily="34" charset="0"/>
              </a:rPr>
              <a:t>F</a:t>
            </a:r>
            <a:r>
              <a:rPr lang="en-US" sz="3200" b="0" i="0" dirty="0">
                <a:solidFill>
                  <a:srgbClr val="000000"/>
                </a:solidFill>
                <a:effectLst/>
                <a:latin typeface="Source Sans Pro" panose="020B0503030403020204" pitchFamily="34" charset="0"/>
                <a:ea typeface="Source Sans Pro" panose="020B0503030403020204" pitchFamily="34" charset="0"/>
              </a:rPr>
              <a:t>acilitate seamless transitions for students, with tailored supports &amp; personalized assistance for the V2030 student populations. </a:t>
            </a:r>
          </a:p>
          <a:p>
            <a:pPr marL="457200" marR="0" lvl="0" indent="-457200" algn="l" defTabSz="914400" rtl="0" eaLnBrk="1" fontAlgn="auto" latinLnBrk="0" hangingPunct="1">
              <a:lnSpc>
                <a:spcPct val="100000"/>
              </a:lnSpc>
              <a:spcBef>
                <a:spcPts val="0"/>
              </a:spcBef>
              <a:spcAft>
                <a:spcPts val="0"/>
              </a:spcAft>
              <a:buClr>
                <a:srgbClr val="000000"/>
              </a:buClr>
              <a:buSzPts val="3200"/>
              <a:buFont typeface="Arial" panose="020B0604020202020204" pitchFamily="34" charset="0"/>
              <a:buChar char="•"/>
              <a:tabLst/>
              <a:defRPr/>
            </a:pPr>
            <a:r>
              <a:rPr lang="en-US" sz="3200" dirty="0">
                <a:latin typeface="Source Sans Pro" panose="020B0503030403020204" pitchFamily="34" charset="0"/>
                <a:ea typeface="Source Sans Pro" panose="020B0503030403020204" pitchFamily="34" charset="0"/>
              </a:rPr>
              <a:t>Deeply engage in program offerings to help guide student’s paths and ensure equitable access. </a:t>
            </a:r>
          </a:p>
          <a:p>
            <a:pPr marL="457200" marR="0" lvl="0" indent="-457200" algn="l" defTabSz="914400" rtl="0" eaLnBrk="1" fontAlgn="auto" latinLnBrk="0" hangingPunct="1">
              <a:lnSpc>
                <a:spcPct val="100000"/>
              </a:lnSpc>
              <a:spcBef>
                <a:spcPts val="0"/>
              </a:spcBef>
              <a:spcAft>
                <a:spcPts val="0"/>
              </a:spcAft>
              <a:buClr>
                <a:srgbClr val="000000"/>
              </a:buClr>
              <a:buSzPts val="3200"/>
              <a:buFont typeface="Arial" panose="020B0604020202020204" pitchFamily="34" charset="0"/>
              <a:buChar char="•"/>
              <a:tabLst/>
              <a:defRPr/>
            </a:pPr>
            <a:r>
              <a:rPr lang="en-US" sz="3200" dirty="0">
                <a:latin typeface="Source Sans Pro" panose="020B0503030403020204" pitchFamily="34" charset="0"/>
                <a:ea typeface="Source Sans Pro" panose="020B0503030403020204" pitchFamily="34" charset="0"/>
              </a:rPr>
              <a:t>L</a:t>
            </a:r>
            <a:r>
              <a:rPr lang="en-US" sz="3200" b="0" i="0" dirty="0">
                <a:solidFill>
                  <a:srgbClr val="000000"/>
                </a:solidFill>
                <a:effectLst/>
                <a:latin typeface="Source Sans Pro" panose="020B0503030403020204" pitchFamily="34" charset="0"/>
                <a:ea typeface="Source Sans Pro" panose="020B0503030403020204" pitchFamily="34" charset="0"/>
              </a:rPr>
              <a:t>everage existing and emerging technologies to streamline processes and eliminate barriers that impede student progress.</a:t>
            </a:r>
            <a:endParaRPr kumimoji="0" sz="3200" b="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sym typeface="Arial"/>
            </a:endParaRPr>
          </a:p>
        </p:txBody>
      </p:sp>
      <p:cxnSp>
        <p:nvCxnSpPr>
          <p:cNvPr id="482" name="Google Shape;482;p20"/>
          <p:cNvCxnSpPr/>
          <p:nvPr/>
        </p:nvCxnSpPr>
        <p:spPr>
          <a:xfrm>
            <a:off x="2207262" y="1388301"/>
            <a:ext cx="7777500" cy="0"/>
          </a:xfrm>
          <a:prstGeom prst="straightConnector1">
            <a:avLst/>
          </a:prstGeom>
          <a:noFill/>
          <a:ln w="73025" cap="flat" cmpd="sng">
            <a:solidFill>
              <a:schemeClr val="accent2"/>
            </a:solidFill>
            <a:prstDash val="solid"/>
            <a:miter lim="800000"/>
            <a:headEnd type="none" w="sm" len="sm"/>
            <a:tailEnd type="none" w="sm" len="sm"/>
          </a:ln>
        </p:spPr>
      </p:cxnSp>
    </p:spTree>
    <p:extLst>
      <p:ext uri="{BB962C8B-B14F-4D97-AF65-F5344CB8AC3E}">
        <p14:creationId xmlns:p14="http://schemas.microsoft.com/office/powerpoint/2010/main" val="262239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
        <p:cNvGrpSpPr/>
        <p:nvPr/>
      </p:nvGrpSpPr>
      <p:grpSpPr>
        <a:xfrm>
          <a:off x="0" y="0"/>
          <a:ext cx="0" cy="0"/>
          <a:chOff x="0" y="0"/>
          <a:chExt cx="0" cy="0"/>
        </a:xfrm>
      </p:grpSpPr>
      <p:sp>
        <p:nvSpPr>
          <p:cNvPr id="479" name="Google Shape;479;p20"/>
          <p:cNvSpPr txBox="1">
            <a:spLocks noGrp="1"/>
          </p:cNvSpPr>
          <p:nvPr>
            <p:ph type="title"/>
          </p:nvPr>
        </p:nvSpPr>
        <p:spPr>
          <a:xfrm>
            <a:off x="490495" y="467617"/>
            <a:ext cx="11211000" cy="744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US" b="1" dirty="0">
                <a:solidFill>
                  <a:schemeClr val="dk1"/>
                </a:solidFill>
                <a:latin typeface="Source Sans Pro" panose="020B0503030403020204" pitchFamily="34" charset="0"/>
                <a:ea typeface="Source Sans Pro" panose="020B0503030403020204" pitchFamily="34" charset="0"/>
              </a:rPr>
              <a:t>How You Can Get Involved!</a:t>
            </a:r>
            <a:endParaRPr dirty="0">
              <a:solidFill>
                <a:schemeClr val="dk1"/>
              </a:solidFill>
              <a:latin typeface="Source Sans Pro" panose="020B0503030403020204" pitchFamily="34" charset="0"/>
              <a:ea typeface="Source Sans Pro" panose="020B0503030403020204" pitchFamily="34" charset="0"/>
            </a:endParaRPr>
          </a:p>
        </p:txBody>
      </p:sp>
      <p:pic>
        <p:nvPicPr>
          <p:cNvPr id="480" name="Google Shape;480;p20" descr="A qr code on a white background&#10;&#10;Description automatically generated"/>
          <p:cNvPicPr preferRelativeResize="0"/>
          <p:nvPr/>
        </p:nvPicPr>
        <p:blipFill rotWithShape="1">
          <a:blip r:embed="rId3">
            <a:alphaModFix/>
          </a:blip>
          <a:srcRect/>
          <a:stretch/>
        </p:blipFill>
        <p:spPr>
          <a:xfrm>
            <a:off x="10308625" y="4982786"/>
            <a:ext cx="1883375" cy="1875214"/>
          </a:xfrm>
          <a:prstGeom prst="rect">
            <a:avLst/>
          </a:prstGeom>
          <a:noFill/>
          <a:ln>
            <a:noFill/>
          </a:ln>
        </p:spPr>
      </p:pic>
      <p:sp>
        <p:nvSpPr>
          <p:cNvPr id="481" name="Google Shape;481;p20"/>
          <p:cNvSpPr txBox="1"/>
          <p:nvPr/>
        </p:nvSpPr>
        <p:spPr>
          <a:xfrm>
            <a:off x="811600" y="1592457"/>
            <a:ext cx="102801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700" dirty="0">
                <a:latin typeface="Source Sans Pro" panose="020B0503030403020204" pitchFamily="34" charset="0"/>
                <a:ea typeface="Source Sans Pro" panose="020B0503030403020204" pitchFamily="34" charset="0"/>
              </a:rPr>
              <a:t>Visit our website: </a:t>
            </a:r>
            <a:r>
              <a:rPr lang="en-US" sz="2700" b="0" i="0" u="none" strike="noStrike" cap="none" dirty="0">
                <a:latin typeface="Source Sans Pro" panose="020B0503030403020204" pitchFamily="34" charset="0"/>
                <a:ea typeface="Source Sans Pro" panose="020B0503030403020204" pitchFamily="34" charset="0"/>
                <a:sym typeface="Arial"/>
              </a:rPr>
              <a:t>CCCVision2030.org.</a:t>
            </a:r>
            <a:endParaRPr sz="2700" b="0" i="0" u="none" strike="noStrike" cap="none" dirty="0">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rgbClr val="000000"/>
              </a:buClr>
              <a:buSzPts val="3200"/>
              <a:buFont typeface="Arial"/>
              <a:buNone/>
            </a:pPr>
            <a:endParaRPr sz="2700"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rgbClr val="000000"/>
              </a:buClr>
              <a:buSzPts val="3200"/>
              <a:buFont typeface="Arial"/>
              <a:buNone/>
            </a:pPr>
            <a:r>
              <a:rPr lang="en-US" sz="2700" dirty="0">
                <a:latin typeface="Source Sans Pro" panose="020B0503030403020204" pitchFamily="34" charset="0"/>
                <a:ea typeface="Source Sans Pro" panose="020B0503030403020204" pitchFamily="34" charset="0"/>
              </a:rPr>
              <a:t>Share your ideas and feedback. </a:t>
            </a:r>
            <a:endParaRPr sz="2700"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rgbClr val="000000"/>
              </a:buClr>
              <a:buSzPts val="3200"/>
              <a:buFont typeface="Arial"/>
              <a:buNone/>
            </a:pPr>
            <a:endParaRPr sz="2700"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rgbClr val="000000"/>
              </a:buClr>
              <a:buSzPts val="3200"/>
              <a:buFont typeface="Arial"/>
              <a:buNone/>
            </a:pPr>
            <a:r>
              <a:rPr lang="en-US" sz="2700" dirty="0">
                <a:latin typeface="Source Sans Pro" panose="020B0503030403020204" pitchFamily="34" charset="0"/>
                <a:ea typeface="Source Sans Pro" panose="020B0503030403020204" pitchFamily="34" charset="0"/>
              </a:rPr>
              <a:t>Important dates: </a:t>
            </a:r>
            <a:endParaRPr sz="2700" dirty="0">
              <a:latin typeface="Source Sans Pro" panose="020B0503030403020204" pitchFamily="34" charset="0"/>
              <a:ea typeface="Source Sans Pro" panose="020B0503030403020204" pitchFamily="34" charset="0"/>
            </a:endParaRPr>
          </a:p>
          <a:p>
            <a:pPr marL="914400" lvl="0" indent="-330200" algn="l" rtl="0">
              <a:lnSpc>
                <a:spcPct val="120000"/>
              </a:lnSpc>
              <a:spcBef>
                <a:spcPts val="0"/>
              </a:spcBef>
              <a:spcAft>
                <a:spcPts val="0"/>
              </a:spcAft>
              <a:buSzPts val="1600"/>
              <a:buChar char="●"/>
            </a:pPr>
            <a:r>
              <a:rPr lang="en-US" sz="2000" b="1" dirty="0">
                <a:solidFill>
                  <a:schemeClr val="dk1"/>
                </a:solidFill>
                <a:latin typeface="Source Sans Pro" panose="020B0503030403020204" pitchFamily="34" charset="0"/>
                <a:ea typeface="Source Sans Pro" panose="020B0503030403020204" pitchFamily="34" charset="0"/>
              </a:rPr>
              <a:t>Monthly Consultation Council meetings </a:t>
            </a:r>
            <a:r>
              <a:rPr lang="en-US" sz="2000" dirty="0">
                <a:solidFill>
                  <a:schemeClr val="dk1"/>
                </a:solidFill>
                <a:latin typeface="Source Sans Pro" panose="020B0503030403020204" pitchFamily="34" charset="0"/>
                <a:ea typeface="Source Sans Pro" panose="020B0503030403020204" pitchFamily="34" charset="0"/>
              </a:rPr>
              <a:t>(third Thursday of the month).</a:t>
            </a:r>
            <a:endParaRPr sz="1200" dirty="0">
              <a:solidFill>
                <a:srgbClr val="53575A"/>
              </a:solidFill>
              <a:latin typeface="Source Sans Pro" panose="020B0503030403020204" pitchFamily="34" charset="0"/>
              <a:ea typeface="Source Sans Pro" panose="020B0503030403020204" pitchFamily="34" charset="0"/>
            </a:endParaRPr>
          </a:p>
          <a:p>
            <a:pPr marL="914400" lvl="0" indent="-330200" algn="l" rtl="0">
              <a:lnSpc>
                <a:spcPct val="120000"/>
              </a:lnSpc>
              <a:spcBef>
                <a:spcPts val="1000"/>
              </a:spcBef>
              <a:spcAft>
                <a:spcPts val="0"/>
              </a:spcAft>
              <a:buSzPts val="1600"/>
              <a:buChar char="●"/>
            </a:pPr>
            <a:r>
              <a:rPr lang="en-US" sz="2000" b="1" dirty="0">
                <a:solidFill>
                  <a:schemeClr val="dk1"/>
                </a:solidFill>
                <a:latin typeface="Source Sans Pro" panose="020B0503030403020204" pitchFamily="34" charset="0"/>
                <a:ea typeface="Source Sans Pro" panose="020B0503030403020204" pitchFamily="34" charset="0"/>
              </a:rPr>
              <a:t>System Webinars Every First Wednesday of the Month</a:t>
            </a:r>
            <a:r>
              <a:rPr lang="en-US" sz="2000" dirty="0">
                <a:solidFill>
                  <a:schemeClr val="dk1"/>
                </a:solidFill>
                <a:latin typeface="Source Sans Pro" panose="020B0503030403020204" pitchFamily="34" charset="0"/>
                <a:ea typeface="Source Sans Pro" panose="020B0503030403020204" pitchFamily="34" charset="0"/>
              </a:rPr>
              <a:t> </a:t>
            </a:r>
            <a:br>
              <a:rPr lang="en-US" sz="2000" dirty="0">
                <a:solidFill>
                  <a:schemeClr val="dk1"/>
                </a:solidFill>
                <a:latin typeface="Source Sans Pro" panose="020B0503030403020204" pitchFamily="34" charset="0"/>
                <a:ea typeface="Source Sans Pro" panose="020B0503030403020204" pitchFamily="34" charset="0"/>
              </a:rPr>
            </a:br>
            <a:r>
              <a:rPr lang="en-US" sz="2000" dirty="0">
                <a:solidFill>
                  <a:schemeClr val="dk1"/>
                </a:solidFill>
                <a:latin typeface="Source Sans Pro" panose="020B0503030403020204" pitchFamily="34" charset="0"/>
                <a:ea typeface="Source Sans Pro" panose="020B0503030403020204" pitchFamily="34" charset="0"/>
              </a:rPr>
              <a:t>(Nov. 1 and Dec. 6).</a:t>
            </a:r>
            <a:endParaRPr sz="2000" dirty="0">
              <a:solidFill>
                <a:schemeClr val="dk1"/>
              </a:solidFill>
              <a:latin typeface="Source Sans Pro" panose="020B0503030403020204" pitchFamily="34" charset="0"/>
              <a:ea typeface="Source Sans Pro" panose="020B0503030403020204" pitchFamily="34" charset="0"/>
            </a:endParaRPr>
          </a:p>
          <a:p>
            <a:pPr marL="914400" marR="0" lvl="0" indent="-330200" algn="l" rtl="0">
              <a:lnSpc>
                <a:spcPct val="120000"/>
              </a:lnSpc>
              <a:spcBef>
                <a:spcPts val="1000"/>
              </a:spcBef>
              <a:spcAft>
                <a:spcPts val="0"/>
              </a:spcAft>
              <a:buSzPts val="1600"/>
              <a:buChar char="●"/>
            </a:pPr>
            <a:r>
              <a:rPr lang="en-US" sz="2000" b="1" dirty="0">
                <a:solidFill>
                  <a:schemeClr val="dk1"/>
                </a:solidFill>
                <a:latin typeface="Source Sans Pro" panose="020B0503030403020204" pitchFamily="34" charset="0"/>
                <a:ea typeface="Source Sans Pro" panose="020B0503030403020204" pitchFamily="34" charset="0"/>
              </a:rPr>
              <a:t>Statewide Events and District Town Halls (Ongoing).</a:t>
            </a:r>
            <a:endParaRPr sz="2000" b="1" dirty="0">
              <a:solidFill>
                <a:schemeClr val="dk1"/>
              </a:solidFill>
              <a:latin typeface="Source Sans Pro" panose="020B0503030403020204" pitchFamily="34" charset="0"/>
              <a:ea typeface="Source Sans Pro" panose="020B0503030403020204" pitchFamily="34" charset="0"/>
            </a:endParaRPr>
          </a:p>
          <a:p>
            <a:pPr marL="914400" marR="0" lvl="0" indent="-330200" algn="l" rtl="0">
              <a:lnSpc>
                <a:spcPct val="120000"/>
              </a:lnSpc>
              <a:spcBef>
                <a:spcPts val="1000"/>
              </a:spcBef>
              <a:spcAft>
                <a:spcPts val="0"/>
              </a:spcAft>
              <a:buSzPts val="1600"/>
              <a:buChar char="●"/>
            </a:pPr>
            <a:r>
              <a:rPr lang="en-US" sz="2000" b="1" dirty="0">
                <a:solidFill>
                  <a:schemeClr val="dk1"/>
                </a:solidFill>
                <a:latin typeface="Source Sans Pro" panose="020B0503030403020204" pitchFamily="34" charset="0"/>
                <a:ea typeface="Source Sans Pro" panose="020B0503030403020204" pitchFamily="34" charset="0"/>
              </a:rPr>
              <a:t>Board Presented With Final Revisions (Jan. 22, 2024).</a:t>
            </a:r>
            <a:endParaRPr sz="3200" dirty="0">
              <a:latin typeface="Source Sans Pro" panose="020B0503030403020204" pitchFamily="34" charset="0"/>
              <a:ea typeface="Source Sans Pro" panose="020B0503030403020204" pitchFamily="34" charset="0"/>
            </a:endParaRPr>
          </a:p>
        </p:txBody>
      </p:sp>
      <p:cxnSp>
        <p:nvCxnSpPr>
          <p:cNvPr id="482" name="Google Shape;482;p20"/>
          <p:cNvCxnSpPr/>
          <p:nvPr/>
        </p:nvCxnSpPr>
        <p:spPr>
          <a:xfrm>
            <a:off x="2207262" y="1388301"/>
            <a:ext cx="7777500" cy="0"/>
          </a:xfrm>
          <a:prstGeom prst="straightConnector1">
            <a:avLst/>
          </a:prstGeom>
          <a:noFill/>
          <a:ln w="73025" cap="flat" cmpd="sng">
            <a:solidFill>
              <a:schemeClr val="accent2"/>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g282880fb0cb_0_389"/>
          <p:cNvGrpSpPr/>
          <p:nvPr/>
        </p:nvGrpSpPr>
        <p:grpSpPr>
          <a:xfrm>
            <a:off x="2818723" y="1178027"/>
            <a:ext cx="5939529" cy="5438800"/>
            <a:chOff x="2837357" y="1003170"/>
            <a:chExt cx="3175200" cy="3175200"/>
          </a:xfrm>
        </p:grpSpPr>
        <p:sp>
          <p:nvSpPr>
            <p:cNvPr id="205" name="Google Shape;205;g282880fb0cb_0_389"/>
            <p:cNvSpPr/>
            <p:nvPr/>
          </p:nvSpPr>
          <p:spPr>
            <a:xfrm rot="10800000">
              <a:off x="2837357" y="1003170"/>
              <a:ext cx="3175200" cy="3175200"/>
            </a:xfrm>
            <a:prstGeom prst="blockArc">
              <a:avLst>
                <a:gd name="adj1" fmla="val 5399801"/>
                <a:gd name="adj2" fmla="val 3012680"/>
                <a:gd name="adj3" fmla="val 6939"/>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206" name="Google Shape;206;g282880fb0cb_0_389"/>
            <p:cNvSpPr/>
            <p:nvPr/>
          </p:nvSpPr>
          <p:spPr>
            <a:xfrm rot="10797713">
              <a:off x="3307118" y="1207029"/>
              <a:ext cx="450900" cy="450900"/>
            </a:xfrm>
            <a:prstGeom prst="rtTriangl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grpSp>
      <p:grpSp>
        <p:nvGrpSpPr>
          <p:cNvPr id="207" name="Google Shape;207;g282880fb0cb_0_389"/>
          <p:cNvGrpSpPr/>
          <p:nvPr/>
        </p:nvGrpSpPr>
        <p:grpSpPr>
          <a:xfrm>
            <a:off x="1225290" y="2726641"/>
            <a:ext cx="2857256" cy="2056830"/>
            <a:chOff x="2064280" y="2190872"/>
            <a:chExt cx="1332303" cy="1031768"/>
          </a:xfrm>
        </p:grpSpPr>
        <p:sp>
          <p:nvSpPr>
            <p:cNvPr id="208" name="Google Shape;208;g282880fb0cb_0_389"/>
            <p:cNvSpPr/>
            <p:nvPr/>
          </p:nvSpPr>
          <p:spPr>
            <a:xfrm>
              <a:off x="2064280" y="2475871"/>
              <a:ext cx="1332300" cy="746769"/>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700">
                  <a:solidFill>
                    <a:schemeClr val="lt1"/>
                  </a:solidFill>
                  <a:latin typeface="Source Sans Pro" panose="020B0503030403020204" pitchFamily="34" charset="0"/>
                  <a:ea typeface="Source Sans Pro" panose="020B0503030403020204" pitchFamily="34" charset="0"/>
                </a:rPr>
                <a:t>We must strengthen our systems to get students to and through our colleges faster and more equitably.  </a:t>
              </a:r>
              <a:endParaRPr sz="1700">
                <a:solidFill>
                  <a:schemeClr val="lt1"/>
                </a:solidFill>
                <a:latin typeface="Source Sans Pro" panose="020B0503030403020204" pitchFamily="34" charset="0"/>
                <a:ea typeface="Source Sans Pro" panose="020B0503030403020204" pitchFamily="34" charset="0"/>
              </a:endParaRPr>
            </a:p>
          </p:txBody>
        </p:sp>
        <p:sp>
          <p:nvSpPr>
            <p:cNvPr id="209" name="Google Shape;209;g282880fb0cb_0_389"/>
            <p:cNvSpPr/>
            <p:nvPr/>
          </p:nvSpPr>
          <p:spPr>
            <a:xfrm>
              <a:off x="2064283" y="2190872"/>
              <a:ext cx="1332300" cy="285000"/>
            </a:xfrm>
            <a:prstGeom prst="round1Rect">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Source Sans Pro" panose="020B0503030403020204" pitchFamily="34" charset="0"/>
                  <a:ea typeface="Source Sans Pro" panose="020B0503030403020204" pitchFamily="34" charset="0"/>
                </a:rPr>
                <a:t>Vision 2030</a:t>
              </a:r>
              <a:endParaRPr sz="2000">
                <a:solidFill>
                  <a:srgbClr val="FFFFFF"/>
                </a:solidFill>
                <a:latin typeface="Source Sans Pro" panose="020B0503030403020204" pitchFamily="34" charset="0"/>
                <a:ea typeface="Source Sans Pro" panose="020B0503030403020204" pitchFamily="34" charset="0"/>
              </a:endParaRPr>
            </a:p>
          </p:txBody>
        </p:sp>
      </p:grpSp>
      <p:sp>
        <p:nvSpPr>
          <p:cNvPr id="210" name="Google Shape;210;g282880fb0cb_0_389"/>
          <p:cNvSpPr txBox="1"/>
          <p:nvPr/>
        </p:nvSpPr>
        <p:spPr>
          <a:xfrm>
            <a:off x="175" y="229050"/>
            <a:ext cx="12192000" cy="7059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5300"/>
              <a:buFont typeface="Arial"/>
              <a:buNone/>
            </a:pPr>
            <a:r>
              <a:rPr lang="en-US" sz="3100" b="1" dirty="0">
                <a:solidFill>
                  <a:schemeClr val="dk1"/>
                </a:solidFill>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Meeting the Needs of Today and the Opportunities of Tomorrow</a:t>
            </a:r>
            <a:endParaRPr sz="3100" dirty="0">
              <a:latin typeface="Source Sans Pro" panose="020B0503030403020204" pitchFamily="34" charset="0"/>
              <a:ea typeface="Source Sans Pro" panose="020B0503030403020204" pitchFamily="34" charset="0"/>
            </a:endParaRPr>
          </a:p>
        </p:txBody>
      </p:sp>
      <p:cxnSp>
        <p:nvCxnSpPr>
          <p:cNvPr id="211" name="Google Shape;211;g282880fb0cb_0_389"/>
          <p:cNvCxnSpPr/>
          <p:nvPr/>
        </p:nvCxnSpPr>
        <p:spPr>
          <a:xfrm>
            <a:off x="2481997" y="934950"/>
            <a:ext cx="7228500" cy="0"/>
          </a:xfrm>
          <a:prstGeom prst="straightConnector1">
            <a:avLst/>
          </a:prstGeom>
          <a:noFill/>
          <a:ln w="73025" cap="flat" cmpd="sng">
            <a:solidFill>
              <a:srgbClr val="FFB600"/>
            </a:solidFill>
            <a:prstDash val="solid"/>
            <a:miter lim="800000"/>
            <a:headEnd type="none" w="sm" len="sm"/>
            <a:tailEnd type="none" w="sm" len="sm"/>
          </a:ln>
        </p:spPr>
      </p:cxnSp>
      <p:grpSp>
        <p:nvGrpSpPr>
          <p:cNvPr id="212" name="Google Shape;212;g282880fb0cb_0_389"/>
          <p:cNvGrpSpPr/>
          <p:nvPr/>
        </p:nvGrpSpPr>
        <p:grpSpPr>
          <a:xfrm>
            <a:off x="8057857" y="2744080"/>
            <a:ext cx="2909344" cy="1820436"/>
            <a:chOff x="5130375" y="2061394"/>
            <a:chExt cx="1332300" cy="914700"/>
          </a:xfrm>
        </p:grpSpPr>
        <p:sp>
          <p:nvSpPr>
            <p:cNvPr id="213" name="Google Shape;213;g282880fb0cb_0_389"/>
            <p:cNvSpPr/>
            <p:nvPr/>
          </p:nvSpPr>
          <p:spPr>
            <a:xfrm>
              <a:off x="5130375" y="2346394"/>
              <a:ext cx="1332300" cy="6297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700">
                  <a:solidFill>
                    <a:schemeClr val="lt1"/>
                  </a:solidFill>
                  <a:latin typeface="Source Sans Pro" panose="020B0503030403020204" pitchFamily="34" charset="0"/>
                  <a:ea typeface="Source Sans Pro" panose="020B0503030403020204" pitchFamily="34" charset="0"/>
                </a:rPr>
                <a:t>Communities need a skilled workforce across fast-growing career fields.</a:t>
              </a:r>
              <a:endParaRPr sz="1700">
                <a:solidFill>
                  <a:srgbClr val="FFFFFF"/>
                </a:solidFill>
                <a:latin typeface="Source Sans Pro" panose="020B0503030403020204" pitchFamily="34" charset="0"/>
                <a:ea typeface="Source Sans Pro" panose="020B0503030403020204" pitchFamily="34" charset="0"/>
              </a:endParaRPr>
            </a:p>
          </p:txBody>
        </p:sp>
        <p:sp>
          <p:nvSpPr>
            <p:cNvPr id="214" name="Google Shape;214;g282880fb0cb_0_389"/>
            <p:cNvSpPr/>
            <p:nvPr/>
          </p:nvSpPr>
          <p:spPr>
            <a:xfrm>
              <a:off x="5130375" y="2061394"/>
              <a:ext cx="1332300" cy="285000"/>
            </a:xfrm>
            <a:prstGeom prst="round1Rect">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rgbClr val="FFFFFF"/>
                  </a:solidFill>
                  <a:latin typeface="Source Sans Pro" panose="020B0503030403020204" pitchFamily="34" charset="0"/>
                  <a:ea typeface="Source Sans Pro" panose="020B0503030403020204" pitchFamily="34" charset="0"/>
                </a:rPr>
                <a:t>Changing landscape</a:t>
              </a:r>
              <a:endParaRPr sz="2000">
                <a:solidFill>
                  <a:srgbClr val="FFFFFF"/>
                </a:solidFill>
                <a:latin typeface="Source Sans Pro" panose="020B0503030403020204" pitchFamily="34" charset="0"/>
                <a:ea typeface="Source Sans Pro" panose="020B0503030403020204" pitchFamily="34" charset="0"/>
              </a:endParaRPr>
            </a:p>
          </p:txBody>
        </p:sp>
      </p:grpSp>
      <p:grpSp>
        <p:nvGrpSpPr>
          <p:cNvPr id="215" name="Google Shape;215;g282880fb0cb_0_389"/>
          <p:cNvGrpSpPr/>
          <p:nvPr/>
        </p:nvGrpSpPr>
        <p:grpSpPr>
          <a:xfrm>
            <a:off x="4647293" y="1177920"/>
            <a:ext cx="2857198" cy="1633212"/>
            <a:chOff x="4779253" y="2460538"/>
            <a:chExt cx="1144803" cy="562924"/>
          </a:xfrm>
        </p:grpSpPr>
        <p:sp>
          <p:nvSpPr>
            <p:cNvPr id="216" name="Google Shape;216;g282880fb0cb_0_389"/>
            <p:cNvSpPr/>
            <p:nvPr/>
          </p:nvSpPr>
          <p:spPr>
            <a:xfrm>
              <a:off x="4779256" y="2694962"/>
              <a:ext cx="1144800" cy="3285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a:solidFill>
                    <a:schemeClr val="lt1"/>
                  </a:solidFill>
                  <a:latin typeface="Source Sans Pro" panose="020B0503030403020204" pitchFamily="34" charset="0"/>
                  <a:ea typeface="Source Sans Pro" panose="020B0503030403020204" pitchFamily="34" charset="0"/>
                </a:rPr>
                <a:t>Today’s students and future learners expect more from their education experience. </a:t>
              </a:r>
              <a:endParaRPr sz="1600">
                <a:solidFill>
                  <a:srgbClr val="FFFFFF"/>
                </a:solidFill>
                <a:latin typeface="Source Sans Pro" panose="020B0503030403020204" pitchFamily="34" charset="0"/>
                <a:ea typeface="Source Sans Pro" panose="020B0503030403020204" pitchFamily="34" charset="0"/>
              </a:endParaRPr>
            </a:p>
          </p:txBody>
        </p:sp>
        <p:sp>
          <p:nvSpPr>
            <p:cNvPr id="217" name="Google Shape;217;g282880fb0cb_0_389"/>
            <p:cNvSpPr/>
            <p:nvPr/>
          </p:nvSpPr>
          <p:spPr>
            <a:xfrm>
              <a:off x="4779253" y="2460538"/>
              <a:ext cx="1144800" cy="234300"/>
            </a:xfrm>
            <a:prstGeom prst="round1Rect">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a:solidFill>
                    <a:schemeClr val="lt1"/>
                  </a:solidFill>
                  <a:latin typeface="Source Sans Pro" panose="020B0503030403020204" pitchFamily="34" charset="0"/>
                  <a:ea typeface="Source Sans Pro" panose="020B0503030403020204" pitchFamily="34" charset="0"/>
                </a:rPr>
                <a:t>Evolving student body </a:t>
              </a:r>
              <a:endParaRPr sz="2000">
                <a:solidFill>
                  <a:srgbClr val="FFFFFF"/>
                </a:solidFill>
                <a:latin typeface="Source Sans Pro" panose="020B0503030403020204" pitchFamily="34" charset="0"/>
                <a:ea typeface="Source Sans Pro" panose="020B0503030403020204" pitchFamily="34" charset="0"/>
              </a:endParaRPr>
            </a:p>
          </p:txBody>
        </p:sp>
      </p:grpSp>
      <p:grpSp>
        <p:nvGrpSpPr>
          <p:cNvPr id="218" name="Google Shape;218;g282880fb0cb_0_389"/>
          <p:cNvGrpSpPr/>
          <p:nvPr/>
        </p:nvGrpSpPr>
        <p:grpSpPr>
          <a:xfrm>
            <a:off x="4517597" y="4680423"/>
            <a:ext cx="3115853" cy="2028016"/>
            <a:chOff x="5130376" y="2466318"/>
            <a:chExt cx="1332301" cy="705152"/>
          </a:xfrm>
        </p:grpSpPr>
        <p:sp>
          <p:nvSpPr>
            <p:cNvPr id="219" name="Google Shape;219;g282880fb0cb_0_389"/>
            <p:cNvSpPr/>
            <p:nvPr/>
          </p:nvSpPr>
          <p:spPr>
            <a:xfrm>
              <a:off x="5130377" y="2707669"/>
              <a:ext cx="1332300" cy="463800"/>
            </a:xfrm>
            <a:prstGeom prst="rect">
              <a:avLst/>
            </a:prstGeom>
            <a:solidFill>
              <a:schemeClr val="lt2"/>
            </a:solid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0"/>
                </a:spcAft>
                <a:buNone/>
              </a:pPr>
              <a:r>
                <a:rPr lang="en-US" sz="1700">
                  <a:solidFill>
                    <a:schemeClr val="lt1"/>
                  </a:solidFill>
                  <a:latin typeface="Source Sans Pro" panose="020B0503030403020204" pitchFamily="34" charset="0"/>
                  <a:ea typeface="Source Sans Pro" panose="020B0503030403020204" pitchFamily="34" charset="0"/>
                </a:rPr>
                <a:t>We must r</a:t>
              </a:r>
              <a:r>
                <a:rPr lang="en-US" sz="1700">
                  <a:solidFill>
                    <a:schemeClr val="lt1"/>
                  </a:solidFill>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eckon </a:t>
              </a:r>
              <a:r>
                <a:rPr lang="en-US" sz="1700">
                  <a:solidFill>
                    <a:schemeClr val="lt1"/>
                  </a:solidFill>
                  <a:latin typeface="Source Sans Pro" panose="020B0503030403020204" pitchFamily="34" charset="0"/>
                  <a:ea typeface="Source Sans Pro" panose="020B0503030403020204" pitchFamily="34" charset="0"/>
                </a:rPr>
                <a:t>with our new climate reality and the impact of new tech on teaching and learning.</a:t>
              </a:r>
              <a:endParaRPr sz="2300">
                <a:solidFill>
                  <a:srgbClr val="FFFFFF"/>
                </a:solidFill>
                <a:latin typeface="Source Sans Pro" panose="020B0503030403020204" pitchFamily="34" charset="0"/>
                <a:ea typeface="Source Sans Pro" panose="020B0503030403020204" pitchFamily="34" charset="0"/>
              </a:endParaRPr>
            </a:p>
          </p:txBody>
        </p:sp>
        <p:sp>
          <p:nvSpPr>
            <p:cNvPr id="220" name="Google Shape;220;g282880fb0cb_0_389"/>
            <p:cNvSpPr/>
            <p:nvPr/>
          </p:nvSpPr>
          <p:spPr>
            <a:xfrm>
              <a:off x="5130376" y="2466318"/>
              <a:ext cx="1332300" cy="241500"/>
            </a:xfrm>
            <a:prstGeom prst="round1Rect">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dirty="0">
                  <a:solidFill>
                    <a:schemeClr val="lt1"/>
                  </a:solidFill>
                  <a:latin typeface="Source Sans Pro" panose="020B0503030403020204" pitchFamily="34" charset="0"/>
                  <a:ea typeface="Source Sans Pro" panose="020B0503030403020204" pitchFamily="34" charset="0"/>
                </a:rPr>
                <a:t>New circumstances </a:t>
              </a:r>
              <a:endParaRPr sz="2000" dirty="0">
                <a:solidFill>
                  <a:srgbClr val="FFFFFF"/>
                </a:solidFill>
                <a:latin typeface="Source Sans Pro" panose="020B0503030403020204" pitchFamily="34" charset="0"/>
                <a:ea typeface="Source Sans Pro" panose="020B0503030403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82880fb0cb_0_125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6" name="Google Shape;226;g282880fb0cb_0_1251"/>
          <p:cNvSpPr txBox="1">
            <a:spLocks noGrp="1"/>
          </p:cNvSpPr>
          <p:nvPr>
            <p:ph type="title"/>
          </p:nvPr>
        </p:nvSpPr>
        <p:spPr>
          <a:xfrm>
            <a:off x="1028700" y="1894362"/>
            <a:ext cx="3932100" cy="2759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Clr>
                <a:schemeClr val="lt1"/>
              </a:buClr>
              <a:buSzPts val="5500"/>
              <a:buFont typeface="Arial"/>
              <a:buNone/>
            </a:pPr>
            <a:r>
              <a:rPr lang="en-US" sz="3200" b="1" dirty="0">
                <a:solidFill>
                  <a:schemeClr val="lt1"/>
                </a:solidFill>
                <a:latin typeface="Source Sans Pro" panose="020B0503030403020204" pitchFamily="34" charset="0"/>
                <a:ea typeface="Source Sans Pro" panose="020B0503030403020204" pitchFamily="34" charset="0"/>
                <a:sym typeface="Arial"/>
              </a:rPr>
              <a:t>Vision 2030 </a:t>
            </a:r>
            <a:endParaRPr sz="32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1000"/>
              </a:spcBef>
              <a:spcAft>
                <a:spcPts val="0"/>
              </a:spcAft>
              <a:buClr>
                <a:schemeClr val="lt1"/>
              </a:buClr>
              <a:buSzPts val="5500"/>
              <a:buFont typeface="Arial"/>
              <a:buNone/>
            </a:pPr>
            <a:r>
              <a:rPr lang="en-US" sz="2100" i="1" dirty="0">
                <a:solidFill>
                  <a:schemeClr val="lt1"/>
                </a:solidFill>
                <a:latin typeface="Source Sans Pro" panose="020B0503030403020204" pitchFamily="34" charset="0"/>
                <a:ea typeface="Source Sans Pro" panose="020B0503030403020204" pitchFamily="34" charset="0"/>
                <a:sym typeface="Arial"/>
              </a:rPr>
              <a:t>A </a:t>
            </a:r>
            <a:r>
              <a:rPr lang="en-US" sz="2100" i="1" dirty="0">
                <a:solidFill>
                  <a:schemeClr val="lt1"/>
                </a:solidFill>
                <a:latin typeface="Source Sans Pro" panose="020B0503030403020204" pitchFamily="34" charset="0"/>
                <a:ea typeface="Source Sans Pro" panose="020B050303040302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Roadmap</a:t>
            </a:r>
            <a:r>
              <a:rPr lang="en-US" sz="2100" i="1" dirty="0">
                <a:solidFill>
                  <a:schemeClr val="lt1"/>
                </a:solidFill>
                <a:latin typeface="Source Sans Pro" panose="020B0503030403020204" pitchFamily="34" charset="0"/>
                <a:ea typeface="Source Sans Pro" panose="020B0503030403020204" pitchFamily="34" charset="0"/>
                <a:sym typeface="Arial"/>
              </a:rPr>
              <a:t> for </a:t>
            </a:r>
            <a:endParaRPr sz="2100" i="1" dirty="0">
              <a:solidFill>
                <a:schemeClr val="lt1"/>
              </a:solidFill>
              <a:latin typeface="Source Sans Pro" panose="020B0503030403020204" pitchFamily="34" charset="0"/>
              <a:ea typeface="Source Sans Pro" panose="020B0503030403020204" pitchFamily="34" charset="0"/>
              <a:sym typeface="Arial"/>
            </a:endParaRPr>
          </a:p>
          <a:p>
            <a:pPr marL="0" lvl="0" indent="0" algn="ctr" rtl="0">
              <a:lnSpc>
                <a:spcPct val="90000"/>
              </a:lnSpc>
              <a:spcBef>
                <a:spcPts val="0"/>
              </a:spcBef>
              <a:spcAft>
                <a:spcPts val="0"/>
              </a:spcAft>
              <a:buClr>
                <a:schemeClr val="lt1"/>
              </a:buClr>
              <a:buSzPts val="5500"/>
              <a:buFont typeface="Arial"/>
              <a:buNone/>
            </a:pPr>
            <a:r>
              <a:rPr lang="en-US" sz="2100" i="1" dirty="0">
                <a:solidFill>
                  <a:schemeClr val="lt1"/>
                </a:solidFill>
                <a:latin typeface="Source Sans Pro" panose="020B0503030403020204" pitchFamily="34" charset="0"/>
                <a:ea typeface="Source Sans Pro" panose="020B0503030403020204" pitchFamily="34" charset="0"/>
                <a:sym typeface="Arial"/>
              </a:rPr>
              <a:t>California Community Colleges</a:t>
            </a:r>
            <a:endParaRPr sz="2100" dirty="0">
              <a:solidFill>
                <a:schemeClr val="lt1"/>
              </a:solidFill>
              <a:latin typeface="Source Sans Pro" panose="020B0503030403020204" pitchFamily="34" charset="0"/>
              <a:ea typeface="Source Sans Pro" panose="020B0503030403020204" pitchFamily="34" charset="0"/>
              <a:sym typeface="Arial"/>
            </a:endParaRPr>
          </a:p>
        </p:txBody>
      </p:sp>
      <p:cxnSp>
        <p:nvCxnSpPr>
          <p:cNvPr id="227" name="Google Shape;227;g282880fb0cb_0_1251"/>
          <p:cNvCxnSpPr/>
          <p:nvPr/>
        </p:nvCxnSpPr>
        <p:spPr>
          <a:xfrm rot="10800000">
            <a:off x="1225222" y="1869980"/>
            <a:ext cx="3932100" cy="0"/>
          </a:xfrm>
          <a:prstGeom prst="straightConnector1">
            <a:avLst/>
          </a:prstGeom>
          <a:noFill/>
          <a:ln w="12700" cap="flat" cmpd="sng">
            <a:solidFill>
              <a:schemeClr val="accent2"/>
            </a:solidFill>
            <a:prstDash val="solid"/>
            <a:miter lim="800000"/>
            <a:headEnd type="none" w="sm" len="sm"/>
            <a:tailEnd type="none" w="sm" len="sm"/>
          </a:ln>
        </p:spPr>
      </p:cxnSp>
      <p:cxnSp>
        <p:nvCxnSpPr>
          <p:cNvPr id="228" name="Google Shape;228;g282880fb0cb_0_1251"/>
          <p:cNvCxnSpPr/>
          <p:nvPr/>
        </p:nvCxnSpPr>
        <p:spPr>
          <a:xfrm rot="10800000">
            <a:off x="1225222" y="4678146"/>
            <a:ext cx="3932100" cy="0"/>
          </a:xfrm>
          <a:prstGeom prst="straightConnector1">
            <a:avLst/>
          </a:prstGeom>
          <a:noFill/>
          <a:ln w="12700" cap="flat" cmpd="sng">
            <a:solidFill>
              <a:schemeClr val="accent2"/>
            </a:solidFill>
            <a:prstDash val="solid"/>
            <a:miter lim="800000"/>
            <a:headEnd type="none" w="sm" len="sm"/>
            <a:tailEnd type="none" w="sm" len="sm"/>
          </a:ln>
        </p:spPr>
      </p:cxnSp>
      <p:cxnSp>
        <p:nvCxnSpPr>
          <p:cNvPr id="229" name="Google Shape;229;g282880fb0cb_0_1251"/>
          <p:cNvCxnSpPr/>
          <p:nvPr/>
        </p:nvCxnSpPr>
        <p:spPr>
          <a:xfrm>
            <a:off x="5763225" y="257000"/>
            <a:ext cx="13500" cy="5978700"/>
          </a:xfrm>
          <a:prstGeom prst="straightConnector1">
            <a:avLst/>
          </a:prstGeom>
          <a:noFill/>
          <a:ln w="114300" cap="flat" cmpd="sng">
            <a:solidFill>
              <a:srgbClr val="FFB600"/>
            </a:solidFill>
            <a:prstDash val="solid"/>
            <a:round/>
            <a:headEnd type="none" w="sm" len="sm"/>
            <a:tailEnd type="none" w="sm" len="sm"/>
          </a:ln>
        </p:spPr>
      </p:cxnSp>
      <p:sp>
        <p:nvSpPr>
          <p:cNvPr id="230" name="Google Shape;230;g282880fb0cb_0_1251"/>
          <p:cNvSpPr txBox="1"/>
          <p:nvPr/>
        </p:nvSpPr>
        <p:spPr>
          <a:xfrm>
            <a:off x="6382625" y="743975"/>
            <a:ext cx="5520900" cy="52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Source Sans Pro" panose="020B0503030403020204" pitchFamily="34" charset="0"/>
                <a:ea typeface="Source Sans Pro" panose="020B0503030403020204" pitchFamily="34" charset="0"/>
                <a:sym typeface="Arial"/>
              </a:rPr>
              <a:t>What is it? </a:t>
            </a:r>
            <a:endParaRPr sz="2400" b="0" i="0" u="none" strike="noStrike" cap="none" dirty="0">
              <a:solidFill>
                <a:schemeClr val="lt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lt1"/>
              </a:buClr>
              <a:buSzPts val="2400"/>
              <a:buFont typeface="Arial"/>
              <a:buNone/>
            </a:pPr>
            <a:r>
              <a:rPr lang="en-US" sz="2400" b="0" i="0" u="none" strike="noStrike" cap="none" dirty="0">
                <a:solidFill>
                  <a:schemeClr val="lt1"/>
                </a:solidFill>
                <a:latin typeface="Source Sans Pro" panose="020B0503030403020204" pitchFamily="34" charset="0"/>
                <a:ea typeface="Source Sans Pro" panose="020B0503030403020204" pitchFamily="34" charset="0"/>
                <a:sym typeface="Arial"/>
              </a:rPr>
              <a:t>A seven-year </a:t>
            </a:r>
            <a:r>
              <a:rPr lang="en-US" sz="2400" dirty="0">
                <a:solidFill>
                  <a:schemeClr val="lt1"/>
                </a:solidFill>
                <a:latin typeface="Source Sans Pro" panose="020B0503030403020204" pitchFamily="34" charset="0"/>
                <a:ea typeface="Source Sans Pro" panose="020B0503030403020204" pitchFamily="34" charset="0"/>
              </a:rPr>
              <a:t>action plan that:</a:t>
            </a: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a:p>
            <a:pPr marL="800100" marR="0" lvl="1" indent="-342900" algn="l" rtl="0">
              <a:lnSpc>
                <a:spcPct val="100000"/>
              </a:lnSpc>
              <a:spcBef>
                <a:spcPts val="840"/>
              </a:spcBef>
              <a:spcAft>
                <a:spcPts val="0"/>
              </a:spcAft>
              <a:buClr>
                <a:schemeClr val="lt1"/>
              </a:buClr>
              <a:buSzPts val="2300"/>
              <a:buFont typeface="Noto Sans Symbols"/>
              <a:buChar char="▪"/>
            </a:pPr>
            <a:r>
              <a:rPr lang="en-US" sz="2300" b="0" i="0" u="none" strike="noStrike" cap="none" dirty="0">
                <a:solidFill>
                  <a:schemeClr val="lt1"/>
                </a:solidFill>
                <a:latin typeface="Source Sans Pro" panose="020B0503030403020204" pitchFamily="34" charset="0"/>
                <a:ea typeface="Source Sans Pro" panose="020B0503030403020204" pitchFamily="34" charset="0"/>
                <a:sym typeface="Arial"/>
              </a:rPr>
              <a:t>Guides field practice. </a:t>
            </a: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a:p>
            <a:pPr marL="800100" marR="0" lvl="1" indent="-342900" algn="l" rtl="0">
              <a:lnSpc>
                <a:spcPct val="100000"/>
              </a:lnSpc>
              <a:spcBef>
                <a:spcPts val="805"/>
              </a:spcBef>
              <a:spcAft>
                <a:spcPts val="0"/>
              </a:spcAft>
              <a:buClr>
                <a:schemeClr val="lt1"/>
              </a:buClr>
              <a:buSzPts val="2300"/>
              <a:buFont typeface="Noto Sans Symbols"/>
              <a:buChar char="▪"/>
            </a:pPr>
            <a:r>
              <a:rPr lang="en-US" sz="2300" b="0" i="0" u="none" strike="noStrike" cap="none" dirty="0">
                <a:solidFill>
                  <a:schemeClr val="lt1"/>
                </a:solidFill>
                <a:latin typeface="Source Sans Pro" panose="020B0503030403020204" pitchFamily="34" charset="0"/>
                <a:ea typeface="Source Sans Pro" panose="020B0503030403020204" pitchFamily="34" charset="0"/>
                <a:sym typeface="Arial"/>
              </a:rPr>
              <a:t>Removes systemic barriers. </a:t>
            </a: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a:p>
            <a:pPr marL="800100" marR="0" lvl="1" indent="-342900" algn="l" rtl="0">
              <a:lnSpc>
                <a:spcPct val="100000"/>
              </a:lnSpc>
              <a:spcBef>
                <a:spcPts val="805"/>
              </a:spcBef>
              <a:spcAft>
                <a:spcPts val="0"/>
              </a:spcAft>
              <a:buClr>
                <a:schemeClr val="lt1"/>
              </a:buClr>
              <a:buSzPts val="2300"/>
              <a:buFont typeface="Noto Sans Symbols"/>
              <a:buChar char="▪"/>
            </a:pPr>
            <a:r>
              <a:rPr lang="en-US" sz="2300" b="0" i="0" u="none" strike="noStrike" cap="none" dirty="0">
                <a:solidFill>
                  <a:schemeClr val="lt1"/>
                </a:solidFill>
                <a:latin typeface="Source Sans Pro" panose="020B0503030403020204" pitchFamily="34" charset="0"/>
                <a:ea typeface="Source Sans Pro" panose="020B0503030403020204" pitchFamily="34" charset="0"/>
                <a:sym typeface="Arial"/>
              </a:rPr>
              <a:t>Opens doors for policy reform.</a:t>
            </a: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84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84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840"/>
              </a:spcBef>
              <a:spcAft>
                <a:spcPts val="0"/>
              </a:spcAft>
              <a:buClr>
                <a:schemeClr val="lt1"/>
              </a:buClr>
              <a:buSzPts val="2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840"/>
              </a:spcBef>
              <a:spcAft>
                <a:spcPts val="0"/>
              </a:spcAft>
              <a:buClr>
                <a:srgbClr val="002E6D"/>
              </a:buClr>
              <a:buSzPts val="1600"/>
              <a:buFont typeface="Arial"/>
              <a:buNone/>
            </a:pPr>
            <a:endParaRPr sz="1600" b="0" i="0" u="none" strike="noStrike" cap="none" dirty="0">
              <a:solidFill>
                <a:srgbClr val="002E6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82a57e8275_12_1"/>
          <p:cNvSpPr/>
          <p:nvPr/>
        </p:nvSpPr>
        <p:spPr>
          <a:xfrm>
            <a:off x="500475" y="703375"/>
            <a:ext cx="11196300" cy="48018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g282a57e8275_12_1"/>
          <p:cNvSpPr txBox="1">
            <a:spLocks noGrp="1"/>
          </p:cNvSpPr>
          <p:nvPr>
            <p:ph type="title"/>
          </p:nvPr>
        </p:nvSpPr>
        <p:spPr>
          <a:xfrm>
            <a:off x="720450" y="1110850"/>
            <a:ext cx="10751100" cy="3175500"/>
          </a:xfrm>
          <a:prstGeom prst="rect">
            <a:avLst/>
          </a:prstGeom>
        </p:spPr>
        <p:txBody>
          <a:bodyPr spcFirstLastPara="1" wrap="square" lIns="457200" tIns="457200" rIns="457200" bIns="45700" anchor="t" anchorCtr="0">
            <a:noAutofit/>
          </a:bodyPr>
          <a:lstStyle/>
          <a:p>
            <a:pPr marL="0" lvl="0" indent="0" algn="ctr" rtl="0">
              <a:spcBef>
                <a:spcPts val="0"/>
              </a:spcBef>
              <a:spcAft>
                <a:spcPts val="0"/>
              </a:spcAft>
              <a:buSzPts val="990"/>
              <a:buNone/>
            </a:pPr>
            <a:r>
              <a:rPr lang="en-US" sz="3200" i="1" dirty="0">
                <a:solidFill>
                  <a:schemeClr val="lt1"/>
                </a:solidFill>
                <a:latin typeface="Source Sans Pro" panose="020B0503030403020204" pitchFamily="34" charset="0"/>
                <a:ea typeface="Source Sans Pro" panose="020B0503030403020204" pitchFamily="34" charset="0"/>
              </a:rPr>
              <a:t>Vision 2030 envisions a higher education system more inclusive of all Californians that ensures access points for every learner across race, ethnicity, region, class and gender to enter a pathway, with tailored supports </a:t>
            </a:r>
            <a:r>
              <a:rPr lang="en-US" sz="3200" i="1" dirty="0">
                <a:solidFill>
                  <a:schemeClr val="lt1"/>
                </a:solidFill>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and </a:t>
            </a:r>
            <a:r>
              <a:rPr lang="en-US" sz="3200" i="1" dirty="0">
                <a:solidFill>
                  <a:schemeClr val="lt1"/>
                </a:solidFill>
                <a:latin typeface="Source Sans Pro" panose="020B0503030403020204" pitchFamily="34" charset="0"/>
                <a:ea typeface="Source Sans Pro" panose="020B0503030403020204" pitchFamily="34" charset="0"/>
              </a:rPr>
              <a:t>exit points to transfer or complete a community college baccalaureate or obtain a job with family-sustaining wages.</a:t>
            </a:r>
            <a:endParaRPr sz="3200" i="1" dirty="0">
              <a:solidFill>
                <a:schemeClr val="lt1"/>
              </a:solidFill>
              <a:latin typeface="Source Sans Pro" panose="020B0503030403020204" pitchFamily="34" charset="0"/>
              <a:ea typeface="Source Sans Pro" panose="020B0503030403020204" pitchFamily="34" charset="0"/>
            </a:endParaRPr>
          </a:p>
          <a:p>
            <a:pPr marL="0" lvl="0" indent="0" algn="ctr" rtl="0">
              <a:spcBef>
                <a:spcPts val="0"/>
              </a:spcBef>
              <a:spcAft>
                <a:spcPts val="0"/>
              </a:spcAft>
              <a:buSzPts val="990"/>
              <a:buNone/>
            </a:pPr>
            <a:endParaRPr sz="3200" i="1" dirty="0"/>
          </a:p>
          <a:p>
            <a:pPr marL="0" lvl="0" indent="0" algn="ctr" rtl="0">
              <a:spcBef>
                <a:spcPts val="0"/>
              </a:spcBef>
              <a:spcAft>
                <a:spcPts val="0"/>
              </a:spcAft>
              <a:buSzPts val="990"/>
              <a:buNone/>
            </a:pPr>
            <a:endParaRPr sz="32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822b4d15ed_3_1112"/>
          <p:cNvSpPr txBox="1"/>
          <p:nvPr/>
        </p:nvSpPr>
        <p:spPr>
          <a:xfrm>
            <a:off x="-139779" y="177751"/>
            <a:ext cx="12192000" cy="1625700"/>
          </a:xfrm>
          <a:prstGeom prst="rect">
            <a:avLst/>
          </a:prstGeom>
          <a:noFill/>
          <a:ln>
            <a:noFill/>
          </a:ln>
        </p:spPr>
        <p:txBody>
          <a:bodyPr spcFirstLastPara="1" wrap="square" lIns="457200" tIns="457200" rIns="457200" bIns="45700" anchor="t" anchorCtr="0">
            <a:normAutofit/>
          </a:bodyPr>
          <a:lstStyle/>
          <a:p>
            <a:pPr marL="0" marR="0" lvl="0" indent="0" algn="ctr" rtl="0">
              <a:lnSpc>
                <a:spcPct val="90000"/>
              </a:lnSpc>
              <a:spcBef>
                <a:spcPts val="0"/>
              </a:spcBef>
              <a:spcAft>
                <a:spcPts val="0"/>
              </a:spcAft>
              <a:buClr>
                <a:srgbClr val="002F6D"/>
              </a:buClr>
              <a:buSzPts val="3100"/>
              <a:buFont typeface="Arial"/>
              <a:buNone/>
            </a:pPr>
            <a:r>
              <a:rPr lang="en-US" sz="3100" b="1" dirty="0">
                <a:solidFill>
                  <a:srgbClr val="002F6D"/>
                </a:solidFill>
                <a:latin typeface="Source Sans Pro" panose="020B0503030403020204" pitchFamily="34" charset="0"/>
                <a:ea typeface="Source Sans Pro" panose="020B0503030403020204" pitchFamily="34" charset="0"/>
              </a:rPr>
              <a:t>Building for the Future Based on Where We’ve Been </a:t>
            </a:r>
            <a:endParaRPr sz="1400" b="0" i="1"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cxnSp>
        <p:nvCxnSpPr>
          <p:cNvPr id="243" name="Google Shape;243;g2822b4d15ed_3_1112"/>
          <p:cNvCxnSpPr/>
          <p:nvPr/>
        </p:nvCxnSpPr>
        <p:spPr>
          <a:xfrm>
            <a:off x="2207244" y="1425869"/>
            <a:ext cx="7777500" cy="0"/>
          </a:xfrm>
          <a:prstGeom prst="straightConnector1">
            <a:avLst/>
          </a:prstGeom>
          <a:noFill/>
          <a:ln w="73025" cap="flat" cmpd="sng">
            <a:solidFill>
              <a:srgbClr val="FFB600"/>
            </a:solidFill>
            <a:prstDash val="solid"/>
            <a:miter lim="800000"/>
            <a:headEnd type="none" w="sm" len="sm"/>
            <a:tailEnd type="none" w="sm" len="sm"/>
          </a:ln>
        </p:spPr>
      </p:cxnSp>
      <p:sp>
        <p:nvSpPr>
          <p:cNvPr id="244" name="Google Shape;244;g2822b4d15ed_3_1112"/>
          <p:cNvSpPr/>
          <p:nvPr/>
        </p:nvSpPr>
        <p:spPr>
          <a:xfrm>
            <a:off x="-37" y="2613999"/>
            <a:ext cx="4729200" cy="1625700"/>
          </a:xfrm>
          <a:prstGeom prst="homePlate">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1"/>
              </a:buClr>
              <a:buSzPts val="3100"/>
              <a:buFont typeface="Arial"/>
              <a:buNone/>
            </a:pPr>
            <a:endParaRPr sz="1500" b="1" dirty="0">
              <a:solidFill>
                <a:schemeClr val="lt1"/>
              </a:solidFill>
            </a:endParaRPr>
          </a:p>
          <a:p>
            <a:pPr marL="0" lvl="0" indent="0" algn="ctr" rtl="0">
              <a:lnSpc>
                <a:spcPct val="90000"/>
              </a:lnSpc>
              <a:spcBef>
                <a:spcPts val="0"/>
              </a:spcBef>
              <a:spcAft>
                <a:spcPts val="0"/>
              </a:spcAft>
              <a:buClr>
                <a:schemeClr val="dk1"/>
              </a:buClr>
              <a:buSzPts val="3100"/>
              <a:buFont typeface="Arial"/>
              <a:buNone/>
            </a:pPr>
            <a:r>
              <a:rPr lang="en-US" sz="2800" b="1" dirty="0">
                <a:solidFill>
                  <a:schemeClr val="lt1"/>
                </a:solidFill>
                <a:latin typeface="Source Sans Pro" panose="020B0503030403020204" pitchFamily="34" charset="0"/>
                <a:ea typeface="Source Sans Pro" panose="020B0503030403020204" pitchFamily="34" charset="0"/>
              </a:rPr>
              <a:t>Vision for Success Goals </a:t>
            </a:r>
            <a:endParaRPr sz="28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r>
              <a:rPr lang="en-US" sz="2200" b="1" dirty="0">
                <a:solidFill>
                  <a:schemeClr val="lt1"/>
                </a:solidFill>
                <a:latin typeface="Source Sans Pro" panose="020B0503030403020204" pitchFamily="34" charset="0"/>
                <a:ea typeface="Source Sans Pro" panose="020B0503030403020204" pitchFamily="34" charset="0"/>
              </a:rPr>
              <a:t>(2017-2022)</a:t>
            </a:r>
            <a:endParaRPr sz="22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100"/>
              <a:buFont typeface="Arial"/>
              <a:buNone/>
            </a:pPr>
            <a:endParaRPr sz="1500" b="1" dirty="0">
              <a:solidFill>
                <a:schemeClr val="lt1"/>
              </a:solidFill>
            </a:endParaRPr>
          </a:p>
        </p:txBody>
      </p:sp>
      <p:sp>
        <p:nvSpPr>
          <p:cNvPr id="245" name="Google Shape;245;g2822b4d15ed_3_1112"/>
          <p:cNvSpPr/>
          <p:nvPr/>
        </p:nvSpPr>
        <p:spPr>
          <a:xfrm>
            <a:off x="3491838" y="2618300"/>
            <a:ext cx="4928700" cy="1625700"/>
          </a:xfrm>
          <a:prstGeom prst="chevron">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sz="2800" b="1" dirty="0">
                <a:solidFill>
                  <a:schemeClr val="dk1"/>
                </a:solidFill>
                <a:latin typeface="Source Sans Pro" panose="020B0503030403020204" pitchFamily="34" charset="0"/>
                <a:ea typeface="Source Sans Pro" panose="020B0503030403020204" pitchFamily="34" charset="0"/>
              </a:rPr>
              <a:t>Governor’s Roadmap Goals</a:t>
            </a:r>
            <a:endParaRPr sz="2800" b="1" dirty="0">
              <a:solidFill>
                <a:schemeClr val="dk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chemeClr val="dk1"/>
              </a:buClr>
              <a:buSzPts val="3600"/>
              <a:buFont typeface="Arial"/>
              <a:buNone/>
            </a:pPr>
            <a:r>
              <a:rPr lang="en-US" sz="2200" b="1" dirty="0">
                <a:solidFill>
                  <a:schemeClr val="dk1"/>
                </a:solidFill>
                <a:latin typeface="Source Sans Pro" panose="020B0503030403020204" pitchFamily="34" charset="0"/>
                <a:ea typeface="Source Sans Pro" panose="020B0503030403020204" pitchFamily="34" charset="0"/>
              </a:rPr>
              <a:t>(2021-2027)</a:t>
            </a:r>
            <a:endParaRPr sz="2200" b="1" dirty="0">
              <a:solidFill>
                <a:schemeClr val="dk1"/>
              </a:solidFill>
              <a:latin typeface="Source Sans Pro" panose="020B0503030403020204" pitchFamily="34" charset="0"/>
              <a:ea typeface="Source Sans Pro" panose="020B0503030403020204" pitchFamily="34" charset="0"/>
            </a:endParaRPr>
          </a:p>
        </p:txBody>
      </p:sp>
      <p:sp>
        <p:nvSpPr>
          <p:cNvPr id="246" name="Google Shape;246;g2822b4d15ed_3_1112"/>
          <p:cNvSpPr/>
          <p:nvPr/>
        </p:nvSpPr>
        <p:spPr>
          <a:xfrm>
            <a:off x="7263338" y="2618300"/>
            <a:ext cx="4928700" cy="1625700"/>
          </a:xfrm>
          <a:prstGeom prst="chevron">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1"/>
              </a:buClr>
              <a:buSzPts val="3600"/>
              <a:buFont typeface="Arial"/>
              <a:buNone/>
            </a:pPr>
            <a:endParaRPr sz="100"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None/>
            </a:pPr>
            <a:r>
              <a:rPr lang="en-US" sz="2800" b="1" dirty="0">
                <a:solidFill>
                  <a:schemeClr val="lt1"/>
                </a:solidFill>
                <a:latin typeface="Source Sans Pro" panose="020B0503030403020204" pitchFamily="34" charset="0"/>
                <a:ea typeface="Source Sans Pro" panose="020B0503030403020204" pitchFamily="34" charset="0"/>
              </a:rPr>
              <a:t>Vision 2030</a:t>
            </a:r>
            <a:endParaRPr sz="2800" b="1" dirty="0">
              <a:solidFill>
                <a:schemeClr val="lt1"/>
              </a:solidFill>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None/>
            </a:pPr>
            <a:r>
              <a:rPr lang="en-US" sz="2200" b="1" dirty="0">
                <a:solidFill>
                  <a:schemeClr val="lt1"/>
                </a:solidFill>
                <a:latin typeface="Source Sans Pro" panose="020B0503030403020204" pitchFamily="34" charset="0"/>
                <a:ea typeface="Source Sans Pro" panose="020B0503030403020204" pitchFamily="34" charset="0"/>
              </a:rPr>
              <a:t>(2023-2030)</a:t>
            </a:r>
            <a:endParaRPr sz="2200" b="1" dirty="0">
              <a:solidFill>
                <a:schemeClr val="lt1"/>
              </a:solidFill>
              <a:latin typeface="Source Sans Pro" panose="020B0503030403020204" pitchFamily="34" charset="0"/>
              <a:ea typeface="Source Sans Pro" panose="020B0503030403020204" pitchFamily="34" charset="0"/>
            </a:endParaRPr>
          </a:p>
        </p:txBody>
      </p:sp>
      <p:sp>
        <p:nvSpPr>
          <p:cNvPr id="247" name="Google Shape;247;g2822b4d15ed_3_1112"/>
          <p:cNvSpPr txBox="1">
            <a:spLocks noGrp="1"/>
          </p:cNvSpPr>
          <p:nvPr>
            <p:ph type="sldNum" idx="12"/>
          </p:nvPr>
        </p:nvSpPr>
        <p:spPr>
          <a:xfrm>
            <a:off x="11330940" y="6155346"/>
            <a:ext cx="365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82880fb0cb_0_551"/>
          <p:cNvSpPr txBox="1">
            <a:spLocks noGrp="1"/>
          </p:cNvSpPr>
          <p:nvPr>
            <p:ph type="title"/>
          </p:nvPr>
        </p:nvSpPr>
        <p:spPr>
          <a:xfrm>
            <a:off x="0" y="-211800"/>
            <a:ext cx="12192000" cy="1647000"/>
          </a:xfrm>
          <a:prstGeom prst="rect">
            <a:avLst/>
          </a:prstGeom>
          <a:noFill/>
          <a:ln>
            <a:noFill/>
          </a:ln>
        </p:spPr>
        <p:txBody>
          <a:bodyPr spcFirstLastPara="1" wrap="square" lIns="457200" tIns="457200" rIns="457200" bIns="45700" anchor="t" anchorCtr="0">
            <a:noAutofit/>
          </a:bodyPr>
          <a:lstStyle/>
          <a:p>
            <a:pPr marL="0" lvl="0" indent="0" algn="ctr" rtl="0">
              <a:lnSpc>
                <a:spcPct val="90000"/>
              </a:lnSpc>
              <a:spcBef>
                <a:spcPts val="0"/>
              </a:spcBef>
              <a:spcAft>
                <a:spcPts val="0"/>
              </a:spcAft>
              <a:buClr>
                <a:srgbClr val="002F6D"/>
              </a:buClr>
              <a:buSzPts val="4500"/>
              <a:buFont typeface="Arial"/>
              <a:buNone/>
            </a:pPr>
            <a:r>
              <a:rPr lang="en-US" sz="3500" b="1" dirty="0">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New Pathways to Reach Future Learners </a:t>
            </a:r>
            <a:endParaRPr sz="3500" b="1" dirty="0">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rgbClr val="002F6D"/>
              </a:buClr>
              <a:buSzPts val="4500"/>
              <a:buFont typeface="Arial"/>
              <a:buNone/>
            </a:pPr>
            <a:endParaRPr sz="4000" b="1" dirty="0"/>
          </a:p>
        </p:txBody>
      </p:sp>
      <p:cxnSp>
        <p:nvCxnSpPr>
          <p:cNvPr id="273" name="Google Shape;273;g282880fb0cb_0_551"/>
          <p:cNvCxnSpPr/>
          <p:nvPr/>
        </p:nvCxnSpPr>
        <p:spPr>
          <a:xfrm>
            <a:off x="2207238" y="1036095"/>
            <a:ext cx="7777500" cy="0"/>
          </a:xfrm>
          <a:prstGeom prst="straightConnector1">
            <a:avLst/>
          </a:prstGeom>
          <a:noFill/>
          <a:ln w="73025" cap="flat" cmpd="sng">
            <a:solidFill>
              <a:srgbClr val="FFB600"/>
            </a:solidFill>
            <a:prstDash val="solid"/>
            <a:miter lim="800000"/>
            <a:headEnd type="none" w="sm" len="sm"/>
            <a:tailEnd type="none" w="sm" len="sm"/>
          </a:ln>
        </p:spPr>
      </p:cxnSp>
      <p:sp>
        <p:nvSpPr>
          <p:cNvPr id="274" name="Google Shape;274;g282880fb0cb_0_551"/>
          <p:cNvSpPr/>
          <p:nvPr/>
        </p:nvSpPr>
        <p:spPr>
          <a:xfrm>
            <a:off x="3537784" y="1465641"/>
            <a:ext cx="5264100" cy="52641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75" name="Google Shape;275;g282880fb0cb_0_551"/>
          <p:cNvGrpSpPr/>
          <p:nvPr/>
        </p:nvGrpSpPr>
        <p:grpSpPr>
          <a:xfrm>
            <a:off x="4732336" y="1232683"/>
            <a:ext cx="2887928" cy="2887928"/>
            <a:chOff x="3619861" y="407378"/>
            <a:chExt cx="2166000" cy="2166000"/>
          </a:xfrm>
        </p:grpSpPr>
        <p:sp>
          <p:nvSpPr>
            <p:cNvPr id="276" name="Google Shape;276;g282880fb0cb_0_551"/>
            <p:cNvSpPr/>
            <p:nvPr/>
          </p:nvSpPr>
          <p:spPr>
            <a:xfrm>
              <a:off x="3619861" y="407378"/>
              <a:ext cx="2166000" cy="2166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7" name="Google Shape;277;g282880fb0cb_0_551"/>
            <p:cNvSpPr txBox="1"/>
            <p:nvPr/>
          </p:nvSpPr>
          <p:spPr>
            <a:xfrm>
              <a:off x="4024522" y="707737"/>
              <a:ext cx="1328400" cy="6615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dirty="0">
                  <a:solidFill>
                    <a:schemeClr val="dk1"/>
                  </a:solidFill>
                  <a:latin typeface="Source Sans Pro" panose="020B0503030403020204" pitchFamily="34" charset="0"/>
                  <a:ea typeface="Source Sans Pro" panose="020B0503030403020204" pitchFamily="34" charset="0"/>
                </a:rPr>
                <a:t>Veterans</a:t>
              </a:r>
              <a:endParaRPr sz="1600" dirty="0">
                <a:solidFill>
                  <a:schemeClr val="dk1"/>
                </a:solidFill>
                <a:latin typeface="Source Sans Pro" panose="020B0503030403020204" pitchFamily="34" charset="0"/>
                <a:ea typeface="Source Sans Pro" panose="020B0503030403020204" pitchFamily="34" charset="0"/>
              </a:endParaRPr>
            </a:p>
          </p:txBody>
        </p:sp>
      </p:grpSp>
      <p:grpSp>
        <p:nvGrpSpPr>
          <p:cNvPr id="278" name="Google Shape;278;g282880fb0cb_0_551"/>
          <p:cNvGrpSpPr/>
          <p:nvPr/>
        </p:nvGrpSpPr>
        <p:grpSpPr>
          <a:xfrm>
            <a:off x="6103301" y="2213544"/>
            <a:ext cx="2887928" cy="2887928"/>
            <a:chOff x="4648111" y="1143043"/>
            <a:chExt cx="2166000" cy="2166000"/>
          </a:xfrm>
        </p:grpSpPr>
        <p:sp>
          <p:nvSpPr>
            <p:cNvPr id="279" name="Google Shape;279;g282880fb0cb_0_551"/>
            <p:cNvSpPr/>
            <p:nvPr/>
          </p:nvSpPr>
          <p:spPr>
            <a:xfrm>
              <a:off x="4648111" y="1143043"/>
              <a:ext cx="2166000" cy="21660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280" name="Google Shape;280;g282880fb0cb_0_551"/>
            <p:cNvSpPr txBox="1"/>
            <p:nvPr/>
          </p:nvSpPr>
          <p:spPr>
            <a:xfrm>
              <a:off x="4834011" y="1621991"/>
              <a:ext cx="1794300" cy="606600"/>
            </a:xfrm>
            <a:prstGeom prst="rect">
              <a:avLst/>
            </a:prstGeom>
            <a:solidFill>
              <a:schemeClr val="lt2"/>
            </a:solid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US" sz="1600" dirty="0">
                  <a:solidFill>
                    <a:schemeClr val="lt1"/>
                  </a:solidFill>
                  <a:latin typeface="Source Sans Pro" panose="020B0503030403020204" pitchFamily="34" charset="0"/>
                  <a:ea typeface="Source Sans Pro" panose="020B0503030403020204" pitchFamily="34" charset="0"/>
                </a:rPr>
                <a:t>Students with lower wages, lower incomes, or conflicting work obligations</a:t>
              </a:r>
              <a:endParaRPr sz="1600" dirty="0">
                <a:solidFill>
                  <a:schemeClr val="lt1"/>
                </a:solidFill>
                <a:latin typeface="Source Sans Pro" panose="020B0503030403020204" pitchFamily="34" charset="0"/>
                <a:ea typeface="Source Sans Pro" panose="020B0503030403020204" pitchFamily="34" charset="0"/>
                <a:cs typeface="Roboto"/>
                <a:sym typeface="Roboto"/>
              </a:endParaRPr>
            </a:p>
            <a:p>
              <a:pPr marL="0" lvl="0" indent="0" algn="r" rtl="0">
                <a:spcBef>
                  <a:spcPts val="0"/>
                </a:spcBef>
                <a:spcAft>
                  <a:spcPts val="0"/>
                </a:spcAft>
                <a:buNone/>
              </a:pPr>
              <a:endParaRPr sz="1600" dirty="0">
                <a:solidFill>
                  <a:srgbClr val="FFFFFF"/>
                </a:solidFill>
                <a:latin typeface="Source Sans Pro" panose="020B0503030403020204" pitchFamily="34" charset="0"/>
                <a:ea typeface="Source Sans Pro" panose="020B0503030403020204" pitchFamily="34" charset="0"/>
              </a:endParaRPr>
            </a:p>
          </p:txBody>
        </p:sp>
      </p:grpSp>
      <p:grpSp>
        <p:nvGrpSpPr>
          <p:cNvPr id="281" name="Google Shape;281;g282880fb0cb_0_551"/>
          <p:cNvGrpSpPr/>
          <p:nvPr/>
        </p:nvGrpSpPr>
        <p:grpSpPr>
          <a:xfrm>
            <a:off x="5599063" y="3833016"/>
            <a:ext cx="2887928" cy="2887928"/>
            <a:chOff x="4238812" y="2357689"/>
            <a:chExt cx="2166000" cy="2166000"/>
          </a:xfrm>
        </p:grpSpPr>
        <p:sp>
          <p:nvSpPr>
            <p:cNvPr id="282" name="Google Shape;282;g282880fb0cb_0_551"/>
            <p:cNvSpPr/>
            <p:nvPr/>
          </p:nvSpPr>
          <p:spPr>
            <a:xfrm>
              <a:off x="4238812" y="2357689"/>
              <a:ext cx="2166000" cy="21660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3" name="Google Shape;283;g282880fb0cb_0_551"/>
            <p:cNvSpPr txBox="1"/>
            <p:nvPr/>
          </p:nvSpPr>
          <p:spPr>
            <a:xfrm>
              <a:off x="5026344" y="3309008"/>
              <a:ext cx="1225800" cy="6615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dirty="0">
                  <a:solidFill>
                    <a:srgbClr val="FFFFFF"/>
                  </a:solidFill>
                  <a:latin typeface="Source Sans Pro" panose="020B0503030403020204" pitchFamily="34" charset="0"/>
                  <a:ea typeface="Source Sans Pro" panose="020B0503030403020204" pitchFamily="34" charset="0"/>
                </a:rPr>
                <a:t>Dual enrollment</a:t>
              </a:r>
              <a:endParaRPr sz="1600" dirty="0">
                <a:solidFill>
                  <a:srgbClr val="FFFFFF"/>
                </a:solidFill>
                <a:latin typeface="Source Sans Pro" panose="020B0503030403020204" pitchFamily="34" charset="0"/>
                <a:ea typeface="Source Sans Pro" panose="020B0503030403020204" pitchFamily="34" charset="0"/>
              </a:endParaRPr>
            </a:p>
          </p:txBody>
        </p:sp>
      </p:grpSp>
      <p:grpSp>
        <p:nvGrpSpPr>
          <p:cNvPr id="284" name="Google Shape;284;g282880fb0cb_0_551"/>
          <p:cNvGrpSpPr/>
          <p:nvPr/>
        </p:nvGrpSpPr>
        <p:grpSpPr>
          <a:xfrm>
            <a:off x="3361525" y="2213503"/>
            <a:ext cx="2887928" cy="2887928"/>
            <a:chOff x="2591728" y="1143012"/>
            <a:chExt cx="2166000" cy="2166000"/>
          </a:xfrm>
        </p:grpSpPr>
        <p:sp>
          <p:nvSpPr>
            <p:cNvPr id="285" name="Google Shape;285;g282880fb0cb_0_551"/>
            <p:cNvSpPr/>
            <p:nvPr/>
          </p:nvSpPr>
          <p:spPr>
            <a:xfrm>
              <a:off x="2591728" y="1143012"/>
              <a:ext cx="2166000" cy="21660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Source Sans Pro" panose="020B0503030403020204" pitchFamily="34" charset="0"/>
                <a:ea typeface="Source Sans Pro" panose="020B0503030403020204" pitchFamily="34" charset="0"/>
              </a:endParaRPr>
            </a:p>
          </p:txBody>
        </p:sp>
        <p:sp>
          <p:nvSpPr>
            <p:cNvPr id="286" name="Google Shape;286;g282880fb0cb_0_551"/>
            <p:cNvSpPr txBox="1"/>
            <p:nvPr/>
          </p:nvSpPr>
          <p:spPr>
            <a:xfrm>
              <a:off x="2830551" y="1536976"/>
              <a:ext cx="1494600" cy="661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dirty="0">
                  <a:solidFill>
                    <a:srgbClr val="FFFFFF"/>
                  </a:solidFill>
                  <a:latin typeface="Source Sans Pro" panose="020B0503030403020204" pitchFamily="34" charset="0"/>
                  <a:ea typeface="Source Sans Pro" panose="020B0503030403020204" pitchFamily="34" charset="0"/>
                  <a:cs typeface="Roboto"/>
                  <a:sym typeface="Roboto"/>
                </a:rPr>
                <a:t>Students who are justice-involved or justice-impacted</a:t>
              </a:r>
              <a:endParaRPr sz="1600" dirty="0">
                <a:solidFill>
                  <a:srgbClr val="FFFFFF"/>
                </a:solidFill>
                <a:latin typeface="Source Sans Pro" panose="020B0503030403020204" pitchFamily="34" charset="0"/>
                <a:ea typeface="Source Sans Pro" panose="020B0503030403020204" pitchFamily="34" charset="0"/>
                <a:cs typeface="Roboto"/>
                <a:sym typeface="Roboto"/>
              </a:endParaRPr>
            </a:p>
          </p:txBody>
        </p:sp>
      </p:grpSp>
      <p:grpSp>
        <p:nvGrpSpPr>
          <p:cNvPr id="287" name="Google Shape;287;g282880fb0cb_0_551"/>
          <p:cNvGrpSpPr/>
          <p:nvPr/>
        </p:nvGrpSpPr>
        <p:grpSpPr>
          <a:xfrm>
            <a:off x="3883477" y="3833016"/>
            <a:ext cx="2887928" cy="2887928"/>
            <a:chOff x="2983201" y="2357790"/>
            <a:chExt cx="2166000" cy="2166000"/>
          </a:xfrm>
        </p:grpSpPr>
        <p:sp>
          <p:nvSpPr>
            <p:cNvPr id="288" name="Google Shape;288;g282880fb0cb_0_551"/>
            <p:cNvSpPr/>
            <p:nvPr/>
          </p:nvSpPr>
          <p:spPr>
            <a:xfrm>
              <a:off x="2983201" y="2357790"/>
              <a:ext cx="2166000" cy="2166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9" name="Google Shape;289;g282880fb0cb_0_551"/>
            <p:cNvSpPr txBox="1"/>
            <p:nvPr/>
          </p:nvSpPr>
          <p:spPr>
            <a:xfrm>
              <a:off x="3194016" y="3232395"/>
              <a:ext cx="1328400" cy="6615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dirty="0">
                  <a:solidFill>
                    <a:schemeClr val="dk1"/>
                  </a:solidFill>
                  <a:latin typeface="Source Sans Pro" panose="020B0503030403020204" pitchFamily="34" charset="0"/>
                  <a:ea typeface="Source Sans Pro" panose="020B0503030403020204" pitchFamily="34" charset="0"/>
                </a:rPr>
                <a:t>Foster youth</a:t>
              </a:r>
              <a:endParaRPr sz="1600" dirty="0">
                <a:solidFill>
                  <a:schemeClr val="dk1"/>
                </a:solidFill>
                <a:latin typeface="Source Sans Pro" panose="020B0503030403020204" pitchFamily="34" charset="0"/>
                <a:ea typeface="Source Sans Pro" panose="020B0503030403020204" pitchFamily="34" charset="0"/>
              </a:endParaRPr>
            </a:p>
          </p:txBody>
        </p:sp>
      </p:grpSp>
      <p:sp>
        <p:nvSpPr>
          <p:cNvPr id="290" name="Google Shape;290;g282880fb0cb_0_551"/>
          <p:cNvSpPr/>
          <p:nvPr/>
        </p:nvSpPr>
        <p:spPr>
          <a:xfrm>
            <a:off x="5022950" y="3167075"/>
            <a:ext cx="2306700" cy="21219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dirty="0">
                <a:solidFill>
                  <a:schemeClr val="lt1"/>
                </a:solidFill>
                <a:latin typeface="Source Sans Pro" panose="020B0503030403020204" pitchFamily="34" charset="0"/>
                <a:ea typeface="Source Sans Pro" panose="020B0503030403020204" pitchFamily="34" charset="0"/>
              </a:rPr>
              <a:t>Bringing college to students </a:t>
            </a:r>
            <a:endParaRPr sz="1600" dirty="0">
              <a:solidFill>
                <a:schemeClr val="lt1"/>
              </a:solidFill>
              <a:latin typeface="Source Sans Pro" panose="020B0503030403020204" pitchFamily="34" charset="0"/>
              <a:ea typeface="Source Sans Pro" panose="020B0503030403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281c19a0ab3_0_9" descr="A person holding a child on a beach&#10;&#10;Description automatically generated"/>
          <p:cNvPicPr preferRelativeResize="0"/>
          <p:nvPr/>
        </p:nvPicPr>
        <p:blipFill rotWithShape="1">
          <a:blip r:embed="rId3">
            <a:alphaModFix/>
          </a:blip>
          <a:srcRect/>
          <a:stretch/>
        </p:blipFill>
        <p:spPr>
          <a:xfrm>
            <a:off x="1682144" y="1978001"/>
            <a:ext cx="2555748" cy="3591166"/>
          </a:xfrm>
          <a:prstGeom prst="rect">
            <a:avLst/>
          </a:prstGeom>
          <a:noFill/>
          <a:ln>
            <a:noFill/>
          </a:ln>
        </p:spPr>
      </p:pic>
      <p:sp>
        <p:nvSpPr>
          <p:cNvPr id="297" name="Google Shape;297;g281c19a0ab3_0_9"/>
          <p:cNvSpPr txBox="1"/>
          <p:nvPr/>
        </p:nvSpPr>
        <p:spPr>
          <a:xfrm>
            <a:off x="969264" y="5756175"/>
            <a:ext cx="41535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600" b="1" i="0" u="none" strike="noStrike" cap="none" dirty="0">
                <a:solidFill>
                  <a:srgbClr val="FFFFFF"/>
                </a:solidFill>
                <a:latin typeface="Source Sans Pro" panose="020B0503030403020204" pitchFamily="34" charset="0"/>
                <a:ea typeface="Source Sans Pro" panose="020B0503030403020204" pitchFamily="34" charset="0"/>
                <a:sym typeface="Arial"/>
              </a:rPr>
              <a:t>Mikala Hutchinson from </a:t>
            </a:r>
            <a:r>
              <a:rPr lang="en-US" sz="1600" b="1" i="0" u="none" strike="noStrike" cap="none" dirty="0" err="1">
                <a:solidFill>
                  <a:srgbClr val="FFFFFF"/>
                </a:solidFill>
                <a:latin typeface="Source Sans Pro" panose="020B0503030403020204" pitchFamily="34" charset="0"/>
                <a:ea typeface="Source Sans Pro" panose="020B0503030403020204" pitchFamily="34" charset="0"/>
                <a:sym typeface="Arial"/>
              </a:rPr>
              <a:t>MiraCosta</a:t>
            </a:r>
            <a:r>
              <a:rPr lang="en-US" sz="1600" b="1" i="0" u="none" strike="noStrike" cap="none" dirty="0">
                <a:solidFill>
                  <a:srgbClr val="FFFFFF"/>
                </a:solidFill>
                <a:latin typeface="Source Sans Pro" panose="020B0503030403020204" pitchFamily="34" charset="0"/>
                <a:ea typeface="Source Sans Pro" panose="020B0503030403020204" pitchFamily="34" charset="0"/>
                <a:sym typeface="Arial"/>
              </a:rPr>
              <a:t> College</a:t>
            </a:r>
            <a:endParaRPr sz="1600" b="0" i="0" u="none" strike="noStrike" cap="none" dirty="0">
              <a:solidFill>
                <a:srgbClr val="FFFFFF"/>
              </a:solidFill>
              <a:latin typeface="Source Sans Pro" panose="020B0503030403020204" pitchFamily="34" charset="0"/>
              <a:ea typeface="Source Sans Pro" panose="020B0503030403020204" pitchFamily="34" charset="0"/>
              <a:sym typeface="Arial"/>
            </a:endParaRPr>
          </a:p>
        </p:txBody>
      </p:sp>
      <p:sp>
        <p:nvSpPr>
          <p:cNvPr id="298" name="Google Shape;298;g281c19a0ab3_0_9"/>
          <p:cNvSpPr txBox="1">
            <a:spLocks noGrp="1"/>
          </p:cNvSpPr>
          <p:nvPr>
            <p:ph type="subTitle" idx="1"/>
          </p:nvPr>
        </p:nvSpPr>
        <p:spPr>
          <a:xfrm>
            <a:off x="5794200" y="2823338"/>
            <a:ext cx="6010200" cy="1900500"/>
          </a:xfrm>
          <a:prstGeom prst="rect">
            <a:avLst/>
          </a:prstGeom>
          <a:noFill/>
          <a:ln>
            <a:noFill/>
          </a:ln>
        </p:spPr>
        <p:txBody>
          <a:bodyPr spcFirstLastPara="1" wrap="square" lIns="457200" tIns="45700" rIns="457200" bIns="228600" anchor="t" anchorCtr="0">
            <a:noAutofit/>
          </a:bodyPr>
          <a:lstStyle/>
          <a:p>
            <a:pPr marL="0" lvl="0" indent="0" algn="l" rtl="0">
              <a:lnSpc>
                <a:spcPct val="90000"/>
              </a:lnSpc>
              <a:spcBef>
                <a:spcPts val="0"/>
              </a:spcBef>
              <a:spcAft>
                <a:spcPts val="0"/>
              </a:spcAft>
              <a:buClr>
                <a:schemeClr val="lt1"/>
              </a:buClr>
              <a:buSzPts val="4400"/>
              <a:buNone/>
            </a:pPr>
            <a:r>
              <a:rPr lang="en-US" b="1" dirty="0">
                <a:latin typeface="Source Sans Pro" panose="020B0503030403020204" pitchFamily="34" charset="0"/>
                <a:ea typeface="Source Sans Pro" panose="020B0503030403020204" pitchFamily="34" charset="0"/>
              </a:rPr>
              <a:t>Our What</a:t>
            </a:r>
            <a:endParaRPr dirty="0">
              <a:latin typeface="Source Sans Pro" panose="020B0503030403020204" pitchFamily="34" charset="0"/>
              <a:ea typeface="Source Sans Pro" panose="020B0503030403020204" pitchFamily="34" charset="0"/>
            </a:endParaRPr>
          </a:p>
          <a:p>
            <a:pPr marL="0" lvl="0" indent="0" algn="l" rtl="0">
              <a:lnSpc>
                <a:spcPct val="90000"/>
              </a:lnSpc>
              <a:spcBef>
                <a:spcPts val="1000"/>
              </a:spcBef>
              <a:spcAft>
                <a:spcPts val="0"/>
              </a:spcAft>
              <a:buClr>
                <a:schemeClr val="lt1"/>
              </a:buClr>
              <a:buSzPts val="3200"/>
              <a:buNone/>
            </a:pPr>
            <a:r>
              <a:rPr lang="en-US" sz="3200" i="1" dirty="0">
                <a:latin typeface="Source Sans Pro" panose="020B0503030403020204" pitchFamily="34" charset="0"/>
                <a:ea typeface="Source Sans Pro" panose="020B0503030403020204" pitchFamily="34" charset="0"/>
              </a:rPr>
              <a:t>Actions, Outcomes and Metrics</a:t>
            </a:r>
            <a:endParaRPr sz="3200" i="1" dirty="0">
              <a:latin typeface="Source Sans Pro" panose="020B0503030403020204" pitchFamily="34" charset="0"/>
              <a:ea typeface="Source Sans Pro" panose="020B0503030403020204" pitchFamily="34" charset="0"/>
            </a:endParaRPr>
          </a:p>
        </p:txBody>
      </p:sp>
      <p:cxnSp>
        <p:nvCxnSpPr>
          <p:cNvPr id="299" name="Google Shape;299;g281c19a0ab3_0_9"/>
          <p:cNvCxnSpPr/>
          <p:nvPr/>
        </p:nvCxnSpPr>
        <p:spPr>
          <a:xfrm>
            <a:off x="5794200" y="439650"/>
            <a:ext cx="13500" cy="5978700"/>
          </a:xfrm>
          <a:prstGeom prst="straightConnector1">
            <a:avLst/>
          </a:prstGeom>
          <a:noFill/>
          <a:ln w="114300" cap="flat" cmpd="sng">
            <a:solidFill>
              <a:srgbClr val="FFB600"/>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
          <p:cNvSpPr txBox="1">
            <a:spLocks noGrp="1"/>
          </p:cNvSpPr>
          <p:nvPr>
            <p:ph type="title"/>
          </p:nvPr>
        </p:nvSpPr>
        <p:spPr>
          <a:xfrm>
            <a:off x="2760700" y="0"/>
            <a:ext cx="7430700" cy="1331100"/>
          </a:xfrm>
          <a:prstGeom prst="rect">
            <a:avLst/>
          </a:prstGeom>
          <a:noFill/>
          <a:ln>
            <a:noFill/>
          </a:ln>
        </p:spPr>
        <p:txBody>
          <a:bodyPr spcFirstLastPara="1" wrap="square" lIns="457200" tIns="457200" rIns="457200" bIns="45700" anchor="t" anchorCtr="0">
            <a:normAutofit/>
          </a:bodyPr>
          <a:lstStyle/>
          <a:p>
            <a:pPr marL="0" lvl="0" indent="0" algn="l" rtl="0">
              <a:lnSpc>
                <a:spcPct val="90000"/>
              </a:lnSpc>
              <a:spcBef>
                <a:spcPts val="0"/>
              </a:spcBef>
              <a:spcAft>
                <a:spcPts val="0"/>
              </a:spcAft>
              <a:buClr>
                <a:srgbClr val="002F6D"/>
              </a:buClr>
              <a:buSzPts val="5000"/>
              <a:buFont typeface="Arial"/>
              <a:buNone/>
            </a:pPr>
            <a:r>
              <a:rPr lang="en-US" b="1" dirty="0">
                <a:latin typeface="Source Sans Pro" panose="020B0503030403020204" pitchFamily="34" charset="0"/>
                <a:ea typeface="Source Sans Pro" panose="020B0503030403020204" pitchFamily="34" charset="0"/>
              </a:rPr>
              <a:t>Vision 2030 Framework </a:t>
            </a:r>
            <a:endParaRPr dirty="0">
              <a:latin typeface="Source Sans Pro" panose="020B0503030403020204" pitchFamily="34" charset="0"/>
              <a:ea typeface="Source Sans Pro" panose="020B0503030403020204" pitchFamily="34" charset="0"/>
            </a:endParaRPr>
          </a:p>
        </p:txBody>
      </p:sp>
      <p:sp>
        <p:nvSpPr>
          <p:cNvPr id="306" name="Google Shape;306;p7"/>
          <p:cNvSpPr txBox="1"/>
          <p:nvPr/>
        </p:nvSpPr>
        <p:spPr>
          <a:xfrm>
            <a:off x="658653" y="2443948"/>
            <a:ext cx="2433900" cy="197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   Vision 2030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3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rgbClr val="FFFFFF"/>
              </a:solidFill>
              <a:latin typeface="Arial"/>
              <a:ea typeface="Arial"/>
              <a:cs typeface="Arial"/>
              <a:sym typeface="Arial"/>
            </a:endParaRPr>
          </a:p>
          <a:p>
            <a:pPr marL="285750" marR="0" lvl="0" indent="-285750" algn="ctr" rtl="0">
              <a:lnSpc>
                <a:spcPct val="100000"/>
              </a:lnSpc>
              <a:spcBef>
                <a:spcPts val="0"/>
              </a:spcBef>
              <a:spcAft>
                <a:spcPts val="0"/>
              </a:spcAft>
              <a:buClr>
                <a:srgbClr val="FFFFFF"/>
              </a:buClr>
              <a:buSzPts val="1800"/>
              <a:buFont typeface="Noto Sans Symbols"/>
              <a:buChar char="✔"/>
            </a:pPr>
            <a:r>
              <a:rPr lang="en-US" sz="1800" b="0" i="0" u="none" strike="noStrike" cap="none">
                <a:solidFill>
                  <a:srgbClr val="FFFFFF"/>
                </a:solidFill>
                <a:latin typeface="Arial"/>
                <a:ea typeface="Arial"/>
                <a:cs typeface="Arial"/>
                <a:sym typeface="Arial"/>
              </a:rPr>
              <a:t>Equity in Success</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FFFFFF"/>
              </a:buClr>
              <a:buSzPts val="1800"/>
              <a:buFont typeface="Noto Sans Symbols"/>
              <a:buChar char="✔"/>
            </a:pPr>
            <a:r>
              <a:rPr lang="en-US" sz="1800" b="0" i="0" u="none" strike="noStrike" cap="none">
                <a:solidFill>
                  <a:srgbClr val="FFFFFF"/>
                </a:solidFill>
                <a:latin typeface="Arial"/>
                <a:ea typeface="Arial"/>
                <a:cs typeface="Arial"/>
                <a:sym typeface="Arial"/>
              </a:rPr>
              <a:t>Equity in Access</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FFFFFF"/>
              </a:buClr>
              <a:buSzPts val="1800"/>
              <a:buFont typeface="Noto Sans Symbols"/>
              <a:buChar char="✔"/>
            </a:pPr>
            <a:r>
              <a:rPr lang="en-US" sz="1800" b="0" i="0" u="none" strike="noStrike" cap="none">
                <a:solidFill>
                  <a:srgbClr val="FFFFFF"/>
                </a:solidFill>
                <a:latin typeface="Arial"/>
                <a:ea typeface="Arial"/>
                <a:cs typeface="Arial"/>
                <a:sym typeface="Arial"/>
              </a:rPr>
              <a:t>Equity in Support</a:t>
            </a:r>
            <a:endParaRPr sz="1400" b="0" i="0" u="none" strike="noStrike" cap="none">
              <a:solidFill>
                <a:srgbClr val="000000"/>
              </a:solidFill>
              <a:latin typeface="Arial"/>
              <a:ea typeface="Arial"/>
              <a:cs typeface="Arial"/>
              <a:sym typeface="Arial"/>
            </a:endParaRPr>
          </a:p>
        </p:txBody>
      </p:sp>
      <p:cxnSp>
        <p:nvCxnSpPr>
          <p:cNvPr id="307" name="Google Shape;307;p7"/>
          <p:cNvCxnSpPr/>
          <p:nvPr/>
        </p:nvCxnSpPr>
        <p:spPr>
          <a:xfrm>
            <a:off x="2587288" y="1353270"/>
            <a:ext cx="7777500" cy="0"/>
          </a:xfrm>
          <a:prstGeom prst="straightConnector1">
            <a:avLst/>
          </a:prstGeom>
          <a:noFill/>
          <a:ln w="73025" cap="flat" cmpd="sng">
            <a:solidFill>
              <a:srgbClr val="FFB600"/>
            </a:solidFill>
            <a:prstDash val="solid"/>
            <a:miter lim="800000"/>
            <a:headEnd type="none" w="sm" len="sm"/>
            <a:tailEnd type="none" w="sm" len="sm"/>
          </a:ln>
        </p:spPr>
      </p:cxnSp>
      <p:grpSp>
        <p:nvGrpSpPr>
          <p:cNvPr id="308" name="Google Shape;308;p7"/>
          <p:cNvGrpSpPr/>
          <p:nvPr/>
        </p:nvGrpSpPr>
        <p:grpSpPr>
          <a:xfrm>
            <a:off x="501695" y="1885043"/>
            <a:ext cx="11194418" cy="3359044"/>
            <a:chOff x="-552274" y="403351"/>
            <a:chExt cx="11075906" cy="3367800"/>
          </a:xfrm>
        </p:grpSpPr>
        <p:sp>
          <p:nvSpPr>
            <p:cNvPr id="309" name="Google Shape;309;p7"/>
            <p:cNvSpPr txBox="1"/>
            <p:nvPr/>
          </p:nvSpPr>
          <p:spPr>
            <a:xfrm>
              <a:off x="7774732" y="1213486"/>
              <a:ext cx="2748900" cy="11091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dirty="0">
                  <a:solidFill>
                    <a:schemeClr val="dk1"/>
                  </a:solidFill>
                  <a:latin typeface="Source Sans Pro" panose="020B0503030403020204" pitchFamily="34" charset="0"/>
                  <a:ea typeface="Source Sans Pro" panose="020B0503030403020204" pitchFamily="34" charset="0"/>
                  <a:sym typeface="Arial"/>
                </a:rPr>
                <a:t>1</a:t>
              </a:r>
              <a:r>
                <a:rPr lang="en-US" sz="2000" dirty="0">
                  <a:solidFill>
                    <a:schemeClr val="dk1"/>
                  </a:solidFill>
                  <a:latin typeface="Source Sans Pro" panose="020B0503030403020204" pitchFamily="34" charset="0"/>
                  <a:ea typeface="Source Sans Pro" panose="020B0503030403020204" pitchFamily="34" charset="0"/>
                </a:rPr>
                <a:t>2 </a:t>
              </a:r>
              <a:r>
                <a:rPr lang="en-US" sz="2000" b="0" i="0" u="none" strike="noStrike" cap="none" dirty="0">
                  <a:solidFill>
                    <a:schemeClr val="dk1"/>
                  </a:solidFill>
                  <a:latin typeface="Source Sans Pro" panose="020B0503030403020204" pitchFamily="34" charset="0"/>
                  <a:ea typeface="Source Sans Pro" panose="020B0503030403020204" pitchFamily="34" charset="0"/>
                  <a:sym typeface="Arial"/>
                </a:rPr>
                <a:t>Actions within our </a:t>
              </a:r>
              <a:r>
                <a:rPr lang="en-US" sz="2000" b="1" i="0" u="none" strike="noStrike" cap="none" dirty="0">
                  <a:solidFill>
                    <a:srgbClr val="002E6D"/>
                  </a:solidFill>
                  <a:latin typeface="Source Sans Pro" panose="020B0503030403020204" pitchFamily="34" charset="0"/>
                  <a:ea typeface="Source Sans Pro" panose="020B0503030403020204" pitchFamily="34" charset="0"/>
                  <a:sym typeface="Arial"/>
                </a:rPr>
                <a:t>Three </a:t>
              </a:r>
              <a:r>
                <a:rPr lang="en-US" sz="2000" b="1" i="0" u="none" strike="noStrike" cap="none" dirty="0">
                  <a:solidFill>
                    <a:schemeClr val="dk1"/>
                  </a:solidFill>
                  <a:latin typeface="Source Sans Pro" panose="020B0503030403020204" pitchFamily="34" charset="0"/>
                  <a:ea typeface="Source Sans Pro" panose="020B0503030403020204" pitchFamily="34" charset="0"/>
                  <a:sym typeface="Arial"/>
                </a:rPr>
                <a:t>Strategic Directions</a:t>
              </a: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310" name="Google Shape;310;p7"/>
            <p:cNvSpPr/>
            <p:nvPr/>
          </p:nvSpPr>
          <p:spPr>
            <a:xfrm>
              <a:off x="8391331" y="2317710"/>
              <a:ext cx="342000" cy="34200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7"/>
            <p:cNvSpPr/>
            <p:nvPr/>
          </p:nvSpPr>
          <p:spPr>
            <a:xfrm>
              <a:off x="9971923" y="919167"/>
              <a:ext cx="217800" cy="217800"/>
            </a:xfrm>
            <a:prstGeom prst="ellipse">
              <a:avLst/>
            </a:prstGeom>
            <a:solidFill>
              <a:srgbClr val="3FB3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7"/>
            <p:cNvSpPr/>
            <p:nvPr/>
          </p:nvSpPr>
          <p:spPr>
            <a:xfrm>
              <a:off x="7974186" y="2181472"/>
              <a:ext cx="217800" cy="2178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7"/>
            <p:cNvSpPr/>
            <p:nvPr/>
          </p:nvSpPr>
          <p:spPr>
            <a:xfrm>
              <a:off x="8852333" y="937516"/>
              <a:ext cx="217800" cy="217800"/>
            </a:xfrm>
            <a:prstGeom prst="ellipse">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7"/>
            <p:cNvSpPr/>
            <p:nvPr/>
          </p:nvSpPr>
          <p:spPr>
            <a:xfrm>
              <a:off x="8453492" y="753140"/>
              <a:ext cx="217800" cy="2178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7"/>
            <p:cNvSpPr/>
            <p:nvPr/>
          </p:nvSpPr>
          <p:spPr>
            <a:xfrm>
              <a:off x="9350035" y="875367"/>
              <a:ext cx="342000" cy="34200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7"/>
            <p:cNvSpPr/>
            <p:nvPr/>
          </p:nvSpPr>
          <p:spPr>
            <a:xfrm>
              <a:off x="7774728" y="797515"/>
              <a:ext cx="497700" cy="49770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7"/>
            <p:cNvSpPr/>
            <p:nvPr/>
          </p:nvSpPr>
          <p:spPr>
            <a:xfrm>
              <a:off x="8911939" y="2525040"/>
              <a:ext cx="342000" cy="342000"/>
            </a:xfrm>
            <a:prstGeom prst="ellipse">
              <a:avLst/>
            </a:prstGeom>
            <a:solidFill>
              <a:srgbClr val="3FB3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7"/>
            <p:cNvSpPr/>
            <p:nvPr/>
          </p:nvSpPr>
          <p:spPr>
            <a:xfrm>
              <a:off x="9834107" y="2399184"/>
              <a:ext cx="497700" cy="49770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7"/>
            <p:cNvSpPr/>
            <p:nvPr/>
          </p:nvSpPr>
          <p:spPr>
            <a:xfrm>
              <a:off x="9432571" y="2338223"/>
              <a:ext cx="342000" cy="34200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7"/>
            <p:cNvSpPr/>
            <p:nvPr/>
          </p:nvSpPr>
          <p:spPr>
            <a:xfrm>
              <a:off x="3034257" y="1204154"/>
              <a:ext cx="1004700" cy="1918200"/>
            </a:xfrm>
            <a:prstGeom prst="chevron">
              <a:avLst>
                <a:gd name="adj" fmla="val 6231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7"/>
            <p:cNvSpPr/>
            <p:nvPr/>
          </p:nvSpPr>
          <p:spPr>
            <a:xfrm>
              <a:off x="4131623" y="1079207"/>
              <a:ext cx="2740200" cy="16938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7"/>
            <p:cNvSpPr txBox="1"/>
            <p:nvPr/>
          </p:nvSpPr>
          <p:spPr>
            <a:xfrm>
              <a:off x="4532898" y="1327275"/>
              <a:ext cx="1937400" cy="1197900"/>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1" i="0" u="none" strike="noStrike" cap="none" dirty="0">
                  <a:solidFill>
                    <a:schemeClr val="lt1"/>
                  </a:solidFill>
                  <a:latin typeface="Source Sans Pro" panose="020B0503030403020204" pitchFamily="34" charset="0"/>
                  <a:ea typeface="Source Sans Pro" panose="020B0503030403020204" pitchFamily="34" charset="0"/>
                  <a:sym typeface="Arial"/>
                </a:rPr>
                <a:t>Vision 2030 </a:t>
              </a: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a:p>
              <a:pPr marL="0" marR="0" lvl="0" indent="0" algn="ctr" rtl="0">
                <a:lnSpc>
                  <a:spcPct val="90000"/>
                </a:lnSpc>
                <a:spcBef>
                  <a:spcPts val="805"/>
                </a:spcBef>
                <a:spcAft>
                  <a:spcPts val="0"/>
                </a:spcAft>
                <a:buClr>
                  <a:schemeClr val="lt1"/>
                </a:buClr>
                <a:buSzPts val="2300"/>
                <a:buFont typeface="Arial"/>
                <a:buNone/>
              </a:pPr>
              <a:r>
                <a:rPr lang="en-US" sz="2300" b="1" i="0" u="none" strike="noStrike" cap="none" dirty="0">
                  <a:solidFill>
                    <a:schemeClr val="lt1"/>
                  </a:solidFill>
                  <a:latin typeface="Source Sans Pro" panose="020B0503030403020204" pitchFamily="34" charset="0"/>
                  <a:ea typeface="Source Sans Pro" panose="020B0503030403020204" pitchFamily="34" charset="0"/>
                  <a:sym typeface="Arial"/>
                </a:rPr>
                <a:t>6 Outcomes &amp; Metrics</a:t>
              </a: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323" name="Google Shape;323;p7"/>
            <p:cNvSpPr/>
            <p:nvPr/>
          </p:nvSpPr>
          <p:spPr>
            <a:xfrm>
              <a:off x="6770147" y="1204154"/>
              <a:ext cx="1004700" cy="1918200"/>
            </a:xfrm>
            <a:prstGeom prst="chevron">
              <a:avLst>
                <a:gd name="adj" fmla="val 6231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7"/>
            <p:cNvSpPr/>
            <p:nvPr/>
          </p:nvSpPr>
          <p:spPr>
            <a:xfrm>
              <a:off x="-552274" y="403351"/>
              <a:ext cx="3613500" cy="3367800"/>
            </a:xfrm>
            <a:prstGeom prst="ellipse">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2800"/>
                <a:buFont typeface="Arial"/>
                <a:buNone/>
              </a:pPr>
              <a:r>
                <a:rPr lang="en-US" sz="2800" b="1" dirty="0">
                  <a:solidFill>
                    <a:schemeClr val="lt1"/>
                  </a:solidFill>
                </a:rPr>
                <a:t>  </a:t>
              </a:r>
              <a:r>
                <a:rPr lang="en-US" sz="2800" b="1" dirty="0">
                  <a:solidFill>
                    <a:schemeClr val="lt1"/>
                  </a:solidFill>
                  <a:latin typeface="Source Sans Pro" panose="020B0503030403020204" pitchFamily="34" charset="0"/>
                  <a:ea typeface="Source Sans Pro" panose="020B0503030403020204" pitchFamily="34" charset="0"/>
                </a:rPr>
                <a:t>Vision 2030</a:t>
              </a:r>
              <a:endParaRPr dirty="0">
                <a:latin typeface="Source Sans Pro" panose="020B0503030403020204" pitchFamily="34" charset="0"/>
                <a:ea typeface="Source Sans Pro" panose="020B0503030403020204" pitchFamily="34" charset="0"/>
              </a:endParaRPr>
            </a:p>
            <a:p>
              <a:pPr marL="0" lvl="0" indent="0" algn="ctr" rtl="0">
                <a:spcBef>
                  <a:spcPts val="0"/>
                </a:spcBef>
                <a:spcAft>
                  <a:spcPts val="0"/>
                </a:spcAft>
                <a:buClr>
                  <a:schemeClr val="lt1"/>
                </a:buClr>
                <a:buSzPts val="2800"/>
                <a:buFont typeface="Arial"/>
                <a:buNone/>
              </a:pPr>
              <a:r>
                <a:rPr lang="en-US" sz="2800" b="1" dirty="0">
                  <a:solidFill>
                    <a:schemeClr val="lt1"/>
                  </a:solidFill>
                  <a:latin typeface="Source Sans Pro" panose="020B0503030403020204" pitchFamily="34" charset="0"/>
                  <a:ea typeface="Source Sans Pro" panose="020B0503030403020204" pitchFamily="34" charset="0"/>
                </a:rPr>
                <a:t>3 Goals</a:t>
              </a:r>
              <a:endParaRPr dirty="0">
                <a:latin typeface="Source Sans Pro" panose="020B0503030403020204" pitchFamily="34" charset="0"/>
                <a:ea typeface="Source Sans Pro" panose="020B0503030403020204" pitchFamily="34" charset="0"/>
              </a:endParaRPr>
            </a:p>
            <a:p>
              <a:pPr marL="0" lvl="0" indent="0" algn="l" rtl="0">
                <a:spcBef>
                  <a:spcPts val="0"/>
                </a:spcBef>
                <a:spcAft>
                  <a:spcPts val="0"/>
                </a:spcAft>
                <a:buClr>
                  <a:schemeClr val="dk1"/>
                </a:buClr>
                <a:buSzPts val="1200"/>
                <a:buFont typeface="Arial"/>
                <a:buNone/>
              </a:pPr>
              <a:endParaRPr sz="1200" b="1" dirty="0">
                <a:solidFill>
                  <a:schemeClr val="lt1"/>
                </a:solidFill>
                <a:latin typeface="Source Sans Pro" panose="020B0503030403020204" pitchFamily="34" charset="0"/>
                <a:ea typeface="Source Sans Pro" panose="020B0503030403020204" pitchFamily="34" charset="0"/>
              </a:endParaRPr>
            </a:p>
            <a:p>
              <a:pPr marL="285750" lvl="0" indent="-285750" algn="ctr" rtl="0">
                <a:spcBef>
                  <a:spcPts val="0"/>
                </a:spcBef>
                <a:spcAft>
                  <a:spcPts val="0"/>
                </a:spcAft>
                <a:buClr>
                  <a:schemeClr val="lt1"/>
                </a:buClr>
                <a:buSzPts val="1800"/>
                <a:buFont typeface="Noto Sans Symbols"/>
                <a:buChar char="✔"/>
              </a:pPr>
              <a:r>
                <a:rPr lang="en-US" sz="1800" dirty="0">
                  <a:solidFill>
                    <a:schemeClr val="lt1"/>
                  </a:solidFill>
                  <a:latin typeface="Source Sans Pro" panose="020B0503030403020204" pitchFamily="34" charset="0"/>
                  <a:ea typeface="Source Sans Pro" panose="020B0503030403020204" pitchFamily="34" charset="0"/>
                </a:rPr>
                <a:t>Equity in Success</a:t>
              </a:r>
              <a:endParaRPr dirty="0">
                <a:latin typeface="Source Sans Pro" panose="020B0503030403020204" pitchFamily="34" charset="0"/>
                <a:ea typeface="Source Sans Pro" panose="020B0503030403020204" pitchFamily="34" charset="0"/>
              </a:endParaRPr>
            </a:p>
            <a:p>
              <a:pPr marL="285750" lvl="0" indent="-285750" algn="ctr" rtl="0">
                <a:spcBef>
                  <a:spcPts val="0"/>
                </a:spcBef>
                <a:spcAft>
                  <a:spcPts val="0"/>
                </a:spcAft>
                <a:buClr>
                  <a:schemeClr val="lt1"/>
                </a:buClr>
                <a:buSzPts val="1800"/>
                <a:buFont typeface="Noto Sans Symbols"/>
                <a:buChar char="✔"/>
              </a:pPr>
              <a:r>
                <a:rPr lang="en-US" sz="1800" dirty="0">
                  <a:solidFill>
                    <a:schemeClr val="lt1"/>
                  </a:solidFill>
                  <a:latin typeface="Source Sans Pro" panose="020B0503030403020204" pitchFamily="34" charset="0"/>
                  <a:ea typeface="Source Sans Pro" panose="020B0503030403020204" pitchFamily="34" charset="0"/>
                </a:rPr>
                <a:t>Equity in Access</a:t>
              </a:r>
              <a:endParaRPr dirty="0">
                <a:latin typeface="Source Sans Pro" panose="020B0503030403020204" pitchFamily="34" charset="0"/>
                <a:ea typeface="Source Sans Pro" panose="020B0503030403020204" pitchFamily="34" charset="0"/>
              </a:endParaRPr>
            </a:p>
            <a:p>
              <a:pPr marL="285750" lvl="0" indent="-285750" algn="ctr" rtl="0">
                <a:spcBef>
                  <a:spcPts val="0"/>
                </a:spcBef>
                <a:spcAft>
                  <a:spcPts val="0"/>
                </a:spcAft>
                <a:buClr>
                  <a:schemeClr val="lt1"/>
                </a:buClr>
                <a:buSzPts val="1800"/>
                <a:buFont typeface="Noto Sans Symbols"/>
                <a:buChar char="✔"/>
              </a:pPr>
              <a:r>
                <a:rPr lang="en-US" sz="1800" dirty="0">
                  <a:solidFill>
                    <a:schemeClr val="lt1"/>
                  </a:solidFill>
                  <a:latin typeface="Source Sans Pro" panose="020B0503030403020204" pitchFamily="34" charset="0"/>
                  <a:ea typeface="Source Sans Pro" panose="020B0503030403020204" pitchFamily="34" charset="0"/>
                </a:rPr>
                <a:t>Equity in Support</a:t>
              </a:r>
              <a:endParaRPr dirty="0">
                <a:latin typeface="Source Sans Pro" panose="020B0503030403020204" pitchFamily="34" charset="0"/>
                <a:ea typeface="Source Sans Pro" panose="020B0503030403020204" pitchFamily="34" charset="0"/>
              </a:endParaRPr>
            </a:p>
          </p:txBody>
        </p:sp>
      </p:grpSp>
      <p:sp>
        <p:nvSpPr>
          <p:cNvPr id="325" name="Google Shape;325;p7"/>
          <p:cNvSpPr/>
          <p:nvPr/>
        </p:nvSpPr>
        <p:spPr>
          <a:xfrm>
            <a:off x="11431604" y="3257990"/>
            <a:ext cx="342000" cy="342000"/>
          </a:xfrm>
          <a:prstGeom prst="ellipse">
            <a:avLst/>
          </a:prstGeom>
          <a:solidFill>
            <a:srgbClr val="3FB3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7"/>
          <p:cNvSpPr/>
          <p:nvPr/>
        </p:nvSpPr>
        <p:spPr>
          <a:xfrm>
            <a:off x="10941773" y="2158041"/>
            <a:ext cx="217800" cy="217800"/>
          </a:xfrm>
          <a:prstGeom prst="ellipse">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82880fb0cb_0_894"/>
          <p:cNvSpPr txBox="1"/>
          <p:nvPr/>
        </p:nvSpPr>
        <p:spPr>
          <a:xfrm>
            <a:off x="642938" y="0"/>
            <a:ext cx="9758400" cy="1047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1" dirty="0">
                <a:solidFill>
                  <a:schemeClr val="dk1"/>
                </a:solidFill>
                <a:latin typeface="Source Sans Pro" panose="020B0503030403020204" pitchFamily="34" charset="0"/>
                <a:ea typeface="Source Sans Pro" panose="020B0503030403020204" pitchFamily="34" charset="0"/>
              </a:rPr>
              <a:t>How We Know We’re Getting There: Goals &amp; Metrics</a:t>
            </a:r>
            <a:endParaRPr dirty="0">
              <a:latin typeface="Source Sans Pro" panose="020B0503030403020204" pitchFamily="34" charset="0"/>
              <a:ea typeface="Source Sans Pro" panose="020B0503030403020204" pitchFamily="34" charset="0"/>
            </a:endParaRPr>
          </a:p>
        </p:txBody>
      </p:sp>
      <p:cxnSp>
        <p:nvCxnSpPr>
          <p:cNvPr id="332" name="Google Shape;332;g282880fb0cb_0_894"/>
          <p:cNvCxnSpPr/>
          <p:nvPr/>
        </p:nvCxnSpPr>
        <p:spPr>
          <a:xfrm>
            <a:off x="1629038" y="1096270"/>
            <a:ext cx="7777500" cy="0"/>
          </a:xfrm>
          <a:prstGeom prst="straightConnector1">
            <a:avLst/>
          </a:prstGeom>
          <a:noFill/>
          <a:ln w="73025" cap="flat" cmpd="sng">
            <a:solidFill>
              <a:srgbClr val="FFB600"/>
            </a:solidFill>
            <a:prstDash val="solid"/>
            <a:miter lim="800000"/>
            <a:headEnd type="none" w="sm" len="sm"/>
            <a:tailEnd type="none" w="sm" len="sm"/>
          </a:ln>
        </p:spPr>
      </p:cxnSp>
      <p:grpSp>
        <p:nvGrpSpPr>
          <p:cNvPr id="333" name="Google Shape;333;g282880fb0cb_0_894"/>
          <p:cNvGrpSpPr/>
          <p:nvPr/>
        </p:nvGrpSpPr>
        <p:grpSpPr>
          <a:xfrm>
            <a:off x="642936" y="4304089"/>
            <a:ext cx="10530721" cy="1274838"/>
            <a:chOff x="1593000" y="2322568"/>
            <a:chExt cx="5957975" cy="643500"/>
          </a:xfrm>
        </p:grpSpPr>
        <p:sp>
          <p:nvSpPr>
            <p:cNvPr id="334" name="Google Shape;334;g282880fb0cb_0_894"/>
            <p:cNvSpPr/>
            <p:nvPr/>
          </p:nvSpPr>
          <p:spPr>
            <a:xfrm>
              <a:off x="3728375" y="2322568"/>
              <a:ext cx="3822600" cy="6435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g282880fb0cb_0_894"/>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6" name="Google Shape;336;g282880fb0cb_0_894"/>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7" name="Google Shape;337;g282880fb0cb_0_894"/>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2000" b="1" dirty="0">
                  <a:solidFill>
                    <a:schemeClr val="lt1"/>
                  </a:solidFill>
                  <a:latin typeface="Source Sans Pro" panose="020B0503030403020204" pitchFamily="34" charset="0"/>
                  <a:ea typeface="Source Sans Pro" panose="020B0503030403020204" pitchFamily="34" charset="0"/>
                </a:rPr>
                <a:t>Equity in Support</a:t>
              </a:r>
              <a:endParaRPr sz="1300" dirty="0">
                <a:solidFill>
                  <a:schemeClr val="lt1"/>
                </a:solidFill>
                <a:latin typeface="Source Sans Pro" panose="020B0503030403020204" pitchFamily="34" charset="0"/>
                <a:ea typeface="Source Sans Pro" panose="020B0503030403020204" pitchFamily="34" charset="0"/>
                <a:cs typeface="Roboto"/>
                <a:sym typeface="Roboto"/>
              </a:endParaRPr>
            </a:p>
            <a:p>
              <a:pPr marL="0" lvl="0" indent="0" algn="l" rtl="0">
                <a:lnSpc>
                  <a:spcPct val="115000"/>
                </a:lnSpc>
                <a:spcBef>
                  <a:spcPts val="0"/>
                </a:spcBef>
                <a:spcAft>
                  <a:spcPts val="0"/>
                </a:spcAft>
                <a:buNone/>
              </a:pPr>
              <a:endParaRPr sz="1300" dirty="0">
                <a:solidFill>
                  <a:srgbClr val="FFFFFF"/>
                </a:solidFill>
                <a:latin typeface="Roboto Medium"/>
                <a:ea typeface="Roboto Medium"/>
                <a:cs typeface="Roboto Medium"/>
                <a:sym typeface="Roboto Medium"/>
              </a:endParaRPr>
            </a:p>
          </p:txBody>
        </p:sp>
        <p:sp>
          <p:nvSpPr>
            <p:cNvPr id="338" name="Google Shape;338;g282880fb0cb_0_894"/>
            <p:cNvSpPr/>
            <p:nvPr/>
          </p:nvSpPr>
          <p:spPr>
            <a:xfrm>
              <a:off x="1593000" y="2322568"/>
              <a:ext cx="690000" cy="6423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9" name="Google Shape;339;g282880fb0cb_0_894"/>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lvl="0" indent="-387350" algn="l" rtl="0">
                <a:spcBef>
                  <a:spcPts val="0"/>
                </a:spcBef>
                <a:spcAft>
                  <a:spcPts val="0"/>
                </a:spcAft>
                <a:buSzPts val="1300"/>
                <a:buChar char="●"/>
              </a:pPr>
              <a:r>
                <a:rPr lang="en-US" sz="1300" dirty="0">
                  <a:latin typeface="Source Sans Pro" panose="020B0503030403020204" pitchFamily="34" charset="0"/>
                  <a:ea typeface="Source Sans Pro" panose="020B0503030403020204" pitchFamily="34" charset="0"/>
                </a:rPr>
                <a:t>Increase with equity the number of </a:t>
              </a:r>
              <a:r>
                <a:rPr lang="en-US" sz="1300" dirty="0">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California Community College</a:t>
              </a:r>
              <a:r>
                <a:rPr lang="en-US" sz="1300" strike="sngStrike" dirty="0">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s</a:t>
              </a:r>
              <a:r>
                <a:rPr lang="en-US" sz="1300" dirty="0">
                  <a:latin typeface="Source Sans Pro" panose="020B0503030403020204" pitchFamily="34" charset="0"/>
                  <a:ea typeface="Source Sans Pro" panose="020B0503030403020204" pitchFamily="34" charset="0"/>
                </a:rPr>
                <a:t> students receiving state and federal aid for which they are eligible to better support their educational journey.</a:t>
              </a:r>
              <a:endParaRPr sz="1300" dirty="0">
                <a:latin typeface="Source Sans Pro" panose="020B0503030403020204" pitchFamily="34" charset="0"/>
                <a:ea typeface="Source Sans Pro" panose="020B0503030403020204" pitchFamily="34" charset="0"/>
              </a:endParaRPr>
            </a:p>
            <a:p>
              <a:pPr marL="609600" lvl="0" indent="0" algn="l" rtl="0">
                <a:spcBef>
                  <a:spcPts val="0"/>
                </a:spcBef>
                <a:spcAft>
                  <a:spcPts val="0"/>
                </a:spcAft>
                <a:buNone/>
              </a:pPr>
              <a:endParaRPr sz="1300" dirty="0">
                <a:latin typeface="Source Sans Pro" panose="020B0503030403020204" pitchFamily="34" charset="0"/>
                <a:ea typeface="Source Sans Pro" panose="020B0503030403020204" pitchFamily="34" charset="0"/>
              </a:endParaRPr>
            </a:p>
            <a:p>
              <a:pPr marL="609600" lvl="0" indent="-387350" algn="l" rtl="0">
                <a:spcBef>
                  <a:spcPts val="0"/>
                </a:spcBef>
                <a:spcAft>
                  <a:spcPts val="0"/>
                </a:spcAft>
                <a:buSzPts val="1300"/>
                <a:buChar char="●"/>
              </a:pPr>
              <a:r>
                <a:rPr lang="en-US" sz="1300" dirty="0">
                  <a:latin typeface="Source Sans Pro" panose="020B0503030403020204" pitchFamily="34" charset="0"/>
                  <a:ea typeface="Source Sans Pro" panose="020B0503030403020204" pitchFamily="34" charset="0"/>
                </a:rPr>
                <a:t>Decrease the number of units in excess of 60 units for the Associate Degree for Transfer</a:t>
              </a:r>
              <a:r>
                <a:rPr lang="en-US" sz="1300" dirty="0">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t>
              </a:r>
              <a:endParaRPr sz="1300" dirty="0">
                <a:latin typeface="Source Sans Pro" panose="020B0503030403020204" pitchFamily="34" charset="0"/>
                <a:ea typeface="Source Sans Pro" panose="020B0503030403020204" pitchFamily="34" charset="0"/>
              </a:endParaRPr>
            </a:p>
          </p:txBody>
        </p:sp>
      </p:grpSp>
      <p:sp>
        <p:nvSpPr>
          <p:cNvPr id="340" name="Google Shape;340;g282880fb0cb_0_894"/>
          <p:cNvSpPr/>
          <p:nvPr/>
        </p:nvSpPr>
        <p:spPr>
          <a:xfrm>
            <a:off x="4417211" y="3006147"/>
            <a:ext cx="6756446" cy="1274838"/>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1" name="Google Shape;341;g282880fb0cb_0_894"/>
          <p:cNvSpPr/>
          <p:nvPr/>
        </p:nvSpPr>
        <p:spPr>
          <a:xfrm flipH="1">
            <a:off x="1862555" y="3006161"/>
            <a:ext cx="3259977" cy="1273055"/>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2" name="Google Shape;342;g282880fb0cb_0_894"/>
          <p:cNvSpPr/>
          <p:nvPr/>
        </p:nvSpPr>
        <p:spPr>
          <a:xfrm rot="-5400000">
            <a:off x="3947630" y="2389250"/>
            <a:ext cx="1274552" cy="2508346"/>
          </a:xfrm>
          <a:prstGeom prst="flowChartOffpageConnector">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3" name="Google Shape;343;g282880fb0cb_0_894"/>
          <p:cNvSpPr/>
          <p:nvPr/>
        </p:nvSpPr>
        <p:spPr>
          <a:xfrm>
            <a:off x="2007573" y="3296176"/>
            <a:ext cx="3430187" cy="982427"/>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2000" b="1" dirty="0">
                <a:solidFill>
                  <a:schemeClr val="dk1"/>
                </a:solidFill>
                <a:latin typeface="Source Sans Pro" panose="020B0503030403020204" pitchFamily="34" charset="0"/>
                <a:ea typeface="Source Sans Pro" panose="020B0503030403020204" pitchFamily="34" charset="0"/>
              </a:rPr>
              <a:t>Equity in Access</a:t>
            </a:r>
            <a:endParaRPr sz="1300" dirty="0">
              <a:solidFill>
                <a:schemeClr val="dk1"/>
              </a:solidFill>
              <a:latin typeface="Source Sans Pro" panose="020B0503030403020204" pitchFamily="34" charset="0"/>
              <a:ea typeface="Source Sans Pro" panose="020B0503030403020204" pitchFamily="34" charset="0"/>
              <a:cs typeface="Roboto"/>
              <a:sym typeface="Roboto"/>
            </a:endParaRPr>
          </a:p>
          <a:p>
            <a:pPr marL="0" lvl="0" indent="0" algn="l" rtl="0">
              <a:lnSpc>
                <a:spcPct val="115000"/>
              </a:lnSpc>
              <a:spcBef>
                <a:spcPts val="0"/>
              </a:spcBef>
              <a:spcAft>
                <a:spcPts val="0"/>
              </a:spcAft>
              <a:buNone/>
            </a:pPr>
            <a:endParaRPr sz="1300" dirty="0">
              <a:solidFill>
                <a:srgbClr val="FFFFFF"/>
              </a:solidFill>
              <a:latin typeface="Roboto Medium"/>
              <a:ea typeface="Roboto Medium"/>
              <a:cs typeface="Roboto Medium"/>
              <a:sym typeface="Roboto Medium"/>
            </a:endParaRPr>
          </a:p>
        </p:txBody>
      </p:sp>
      <p:sp>
        <p:nvSpPr>
          <p:cNvPr id="344" name="Google Shape;344;g282880fb0cb_0_894"/>
          <p:cNvSpPr/>
          <p:nvPr/>
        </p:nvSpPr>
        <p:spPr>
          <a:xfrm>
            <a:off x="642936" y="3006147"/>
            <a:ext cx="1219575" cy="1272461"/>
          </a:xfrm>
          <a:prstGeom prst="rect">
            <a:avLst/>
          </a:prstGeom>
          <a:solidFill>
            <a:schemeClr val="accent2"/>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5" name="Google Shape;345;g282880fb0cb_0_894"/>
          <p:cNvSpPr/>
          <p:nvPr/>
        </p:nvSpPr>
        <p:spPr>
          <a:xfrm>
            <a:off x="5582833" y="3008489"/>
            <a:ext cx="5251596" cy="1272461"/>
          </a:xfrm>
          <a:prstGeom prst="rect">
            <a:avLst/>
          </a:prstGeom>
          <a:noFill/>
          <a:ln>
            <a:noFill/>
          </a:ln>
        </p:spPr>
        <p:txBody>
          <a:bodyPr spcFirstLastPara="1" wrap="square" lIns="121900" tIns="121900" rIns="121900" bIns="121900" anchor="ctr" anchorCtr="0">
            <a:noAutofit/>
          </a:bodyPr>
          <a:lstStyle/>
          <a:p>
            <a:pPr marL="457200" lvl="0" indent="-311150" algn="l" rtl="0">
              <a:spcBef>
                <a:spcPts val="0"/>
              </a:spcBef>
              <a:spcAft>
                <a:spcPts val="0"/>
              </a:spcAft>
              <a:buClr>
                <a:schemeClr val="lt1"/>
              </a:buClr>
              <a:buSzPts val="1300"/>
              <a:buChar char="●"/>
            </a:pPr>
            <a:r>
              <a:rPr lang="en-US" sz="1300" dirty="0">
                <a:solidFill>
                  <a:schemeClr val="lt1"/>
                </a:solidFill>
                <a:latin typeface="Source Sans Pro" panose="020B0503030403020204" pitchFamily="34" charset="0"/>
                <a:ea typeface="Source Sans Pro" panose="020B0503030403020204" pitchFamily="34" charset="0"/>
              </a:rPr>
              <a:t>Increase with equity the number of students attending a California community college, with particular emphasis on the number of underserved Californians.</a:t>
            </a:r>
            <a:endParaRPr sz="1300" dirty="0">
              <a:solidFill>
                <a:schemeClr val="lt1"/>
              </a:solidFill>
              <a:latin typeface="Source Sans Pro" panose="020B0503030403020204" pitchFamily="34" charset="0"/>
              <a:ea typeface="Source Sans Pro" panose="020B0503030403020204" pitchFamily="34" charset="0"/>
            </a:endParaRPr>
          </a:p>
        </p:txBody>
      </p:sp>
      <p:grpSp>
        <p:nvGrpSpPr>
          <p:cNvPr id="346" name="Google Shape;346;g282880fb0cb_0_894"/>
          <p:cNvGrpSpPr/>
          <p:nvPr/>
        </p:nvGrpSpPr>
        <p:grpSpPr>
          <a:xfrm>
            <a:off x="642936" y="1708224"/>
            <a:ext cx="10530721" cy="1274838"/>
            <a:chOff x="1593000" y="2322568"/>
            <a:chExt cx="5957975" cy="643500"/>
          </a:xfrm>
        </p:grpSpPr>
        <p:sp>
          <p:nvSpPr>
            <p:cNvPr id="347" name="Google Shape;347;g282880fb0cb_0_894"/>
            <p:cNvSpPr/>
            <p:nvPr/>
          </p:nvSpPr>
          <p:spPr>
            <a:xfrm>
              <a:off x="3728375" y="2322568"/>
              <a:ext cx="3822600" cy="6435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8" name="Google Shape;348;g282880fb0cb_0_894"/>
            <p:cNvSpPr/>
            <p:nvPr/>
          </p:nvSpPr>
          <p:spPr>
            <a:xfrm flipH="1">
              <a:off x="2283025" y="2322575"/>
              <a:ext cx="1844400" cy="642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9" name="Google Shape;349;g282880fb0cb_0_894"/>
            <p:cNvSpPr/>
            <p:nvPr/>
          </p:nvSpPr>
          <p:spPr>
            <a:xfrm rot="-5400000">
              <a:off x="3501574" y="1934671"/>
              <a:ext cx="643356" cy="1419149"/>
            </a:xfrm>
            <a:prstGeom prst="flowChartOffpageConnector">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0" name="Google Shape;350;g282880fb0cb_0_894"/>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r>
                <a:rPr lang="en-US" sz="2000" b="1" dirty="0">
                  <a:solidFill>
                    <a:schemeClr val="lt1"/>
                  </a:solidFill>
                  <a:latin typeface="Source Sans Pro" panose="020B0503030403020204" pitchFamily="34" charset="0"/>
                  <a:ea typeface="Source Sans Pro" panose="020B0503030403020204" pitchFamily="34" charset="0"/>
                </a:rPr>
                <a:t>Equity in Success</a:t>
              </a:r>
              <a:endParaRPr sz="1300" dirty="0">
                <a:solidFill>
                  <a:schemeClr val="lt1"/>
                </a:solidFill>
                <a:latin typeface="Source Sans Pro" panose="020B0503030403020204" pitchFamily="34" charset="0"/>
                <a:ea typeface="Source Sans Pro" panose="020B0503030403020204" pitchFamily="34" charset="0"/>
                <a:cs typeface="Roboto"/>
                <a:sym typeface="Roboto"/>
              </a:endParaRPr>
            </a:p>
          </p:txBody>
        </p:sp>
        <p:sp>
          <p:nvSpPr>
            <p:cNvPr id="351" name="Google Shape;351;g282880fb0cb_0_894"/>
            <p:cNvSpPr/>
            <p:nvPr/>
          </p:nvSpPr>
          <p:spPr>
            <a:xfrm>
              <a:off x="4387845" y="2323755"/>
              <a:ext cx="3109800" cy="642300"/>
            </a:xfrm>
            <a:prstGeom prst="rect">
              <a:avLst/>
            </a:prstGeom>
            <a:noFill/>
            <a:ln>
              <a:noFill/>
            </a:ln>
          </p:spPr>
          <p:txBody>
            <a:bodyPr spcFirstLastPara="1" wrap="square" lIns="121900" tIns="121900" rIns="121900" bIns="121900" anchor="ctr" anchorCtr="0">
              <a:noAutofit/>
            </a:bodyPr>
            <a:lstStyle/>
            <a:p>
              <a:pPr marL="457200" lvl="0" indent="-311150" algn="l" rtl="0">
                <a:spcBef>
                  <a:spcPts val="0"/>
                </a:spcBef>
                <a:spcAft>
                  <a:spcPts val="0"/>
                </a:spcAft>
                <a:buSzPts val="1300"/>
                <a:buChar char="●"/>
              </a:pPr>
              <a:r>
                <a:rPr lang="en-US" sz="1300" dirty="0">
                  <a:latin typeface="Source Sans Pro" panose="020B0503030403020204" pitchFamily="34" charset="0"/>
                  <a:ea typeface="Source Sans Pro" panose="020B0503030403020204" pitchFamily="34" charset="0"/>
                </a:rPr>
                <a:t>Increase with equity the number of </a:t>
              </a:r>
              <a:r>
                <a:rPr lang="en-US" sz="1300" dirty="0">
                  <a:latin typeface="Source Sans Pro" panose="020B0503030403020204" pitchFamily="34" charset="0"/>
                  <a:ea typeface="Source Sans Pro" panose="020B0503030403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California Community College</a:t>
              </a:r>
              <a:r>
                <a:rPr lang="en-US" sz="1300" dirty="0">
                  <a:latin typeface="Source Sans Pro" panose="020B0503030403020204" pitchFamily="34" charset="0"/>
                  <a:ea typeface="Source Sans Pro" panose="020B0503030403020204" pitchFamily="34" charset="0"/>
                </a:rPr>
                <a:t> students:</a:t>
              </a:r>
              <a:endParaRPr sz="1300" dirty="0">
                <a:latin typeface="Source Sans Pro" panose="020B0503030403020204" pitchFamily="34" charset="0"/>
                <a:ea typeface="Source Sans Pro" panose="020B0503030403020204" pitchFamily="34" charset="0"/>
              </a:endParaRPr>
            </a:p>
            <a:p>
              <a:pPr marL="914400" lvl="1" indent="-311150" algn="l" rtl="0">
                <a:spcBef>
                  <a:spcPts val="0"/>
                </a:spcBef>
                <a:spcAft>
                  <a:spcPts val="0"/>
                </a:spcAft>
                <a:buSzPts val="1300"/>
                <a:buChar char="○"/>
              </a:pPr>
              <a:r>
                <a:rPr lang="en-US" sz="1300" dirty="0">
                  <a:latin typeface="Source Sans Pro" panose="020B0503030403020204" pitchFamily="34" charset="0"/>
                  <a:ea typeface="Source Sans Pro" panose="020B0503030403020204" pitchFamily="34" charset="0"/>
                </a:rPr>
                <a:t>Who complete a meaningful educational outcome.</a:t>
              </a:r>
              <a:endParaRPr sz="1300" dirty="0">
                <a:latin typeface="Source Sans Pro" panose="020B0503030403020204" pitchFamily="34" charset="0"/>
                <a:ea typeface="Source Sans Pro" panose="020B0503030403020204" pitchFamily="34" charset="0"/>
              </a:endParaRPr>
            </a:p>
            <a:p>
              <a:pPr marL="914400" lvl="1" indent="-311150" algn="l" rtl="0">
                <a:spcBef>
                  <a:spcPts val="0"/>
                </a:spcBef>
                <a:spcAft>
                  <a:spcPts val="0"/>
                </a:spcAft>
                <a:buSzPts val="1300"/>
                <a:buChar char="○"/>
              </a:pPr>
              <a:r>
                <a:rPr lang="en-US" sz="1300" dirty="0">
                  <a:latin typeface="Source Sans Pro" panose="020B0503030403020204" pitchFamily="34" charset="0"/>
                  <a:ea typeface="Source Sans Pro" panose="020B0503030403020204" pitchFamily="34" charset="0"/>
                </a:rPr>
                <a:t>Who attain a baccalaureate degree.</a:t>
              </a:r>
              <a:endParaRPr sz="1300" dirty="0">
                <a:latin typeface="Source Sans Pro" panose="020B0503030403020204" pitchFamily="34" charset="0"/>
                <a:ea typeface="Source Sans Pro" panose="020B0503030403020204" pitchFamily="34" charset="0"/>
              </a:endParaRPr>
            </a:p>
            <a:p>
              <a:pPr marL="914400" lvl="1" indent="-311150" algn="l" rtl="0">
                <a:spcBef>
                  <a:spcPts val="0"/>
                </a:spcBef>
                <a:spcAft>
                  <a:spcPts val="0"/>
                </a:spcAft>
                <a:buSzPts val="1300"/>
                <a:buChar char="○"/>
              </a:pPr>
              <a:r>
                <a:rPr lang="en-US" sz="1300" dirty="0">
                  <a:latin typeface="Source Sans Pro" panose="020B0503030403020204" pitchFamily="34" charset="0"/>
                  <a:ea typeface="Source Sans Pro" panose="020B0503030403020204" pitchFamily="34" charset="0"/>
                </a:rPr>
                <a:t>Who earn a living wage.</a:t>
              </a:r>
              <a:endParaRPr sz="1300" dirty="0">
                <a:latin typeface="Source Sans Pro" panose="020B0503030403020204" pitchFamily="34" charset="0"/>
                <a:ea typeface="Source Sans Pro" panose="020B0503030403020204" pitchFamily="34" charset="0"/>
              </a:endParaRPr>
            </a:p>
          </p:txBody>
        </p:sp>
        <p:sp>
          <p:nvSpPr>
            <p:cNvPr id="352" name="Google Shape;352;g282880fb0cb_0_894"/>
            <p:cNvSpPr/>
            <p:nvPr/>
          </p:nvSpPr>
          <p:spPr>
            <a:xfrm>
              <a:off x="1593000" y="2322568"/>
              <a:ext cx="690000" cy="642300"/>
            </a:xfrm>
            <a:prstGeom prst="rect">
              <a:avLst/>
            </a:prstGeom>
            <a:solidFill>
              <a:schemeClr val="dk1"/>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lifornia Community Colleges -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60B500843F5447AD1C37595031CDAF" ma:contentTypeVersion="4" ma:contentTypeDescription="Create a new document." ma:contentTypeScope="" ma:versionID="6f163e6c573e4fb7764a103591eb6d77">
  <xsd:schema xmlns:xsd="http://www.w3.org/2001/XMLSchema" xmlns:xs="http://www.w3.org/2001/XMLSchema" xmlns:p="http://schemas.microsoft.com/office/2006/metadata/properties" xmlns:ns2="adb43402-ca6f-492f-80bb-bdaac95ef5e0" targetNamespace="http://schemas.microsoft.com/office/2006/metadata/properties" ma:root="true" ma:fieldsID="84414464b36fbb89ea3dd7650e41573b" ns2:_="">
    <xsd:import namespace="adb43402-ca6f-492f-80bb-bdaac95ef5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43402-ca6f-492f-80bb-bdaac95ef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D5E743-EAC3-4BE6-88F4-A2ABF7EA86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b43402-ca6f-492f-80bb-bdaac95ef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2ED0CE-580A-44A1-A39B-4904EEEF58C8}">
  <ds:schemaRefs>
    <ds:schemaRef ds:uri="http://schemas.microsoft.com/sharepoint/v3/contenttype/forms"/>
  </ds:schemaRefs>
</ds:datastoreItem>
</file>

<file path=customXml/itemProps3.xml><?xml version="1.0" encoding="utf-8"?>
<ds:datastoreItem xmlns:ds="http://schemas.openxmlformats.org/officeDocument/2006/customXml" ds:itemID="{285964C4-24B7-49DA-A000-446A19AC2898}">
  <ds:schemaRefs>
    <ds:schemaRef ds:uri="http://schemas.microsoft.com/office/2006/metadata/properties"/>
    <ds:schemaRef ds:uri="http://schemas.microsoft.com/office/infopath/2007/PartnerControls"/>
    <ds:schemaRef ds:uri="47f589fb-def8-4f07-a7b3-a04169b6f89e"/>
  </ds:schemaRefs>
</ds:datastoreItem>
</file>

<file path=docProps/app.xml><?xml version="1.0" encoding="utf-8"?>
<Properties xmlns="http://schemas.openxmlformats.org/officeDocument/2006/extended-properties" xmlns:vt="http://schemas.openxmlformats.org/officeDocument/2006/docPropsVTypes">
  <TotalTime>137</TotalTime>
  <Words>2631</Words>
  <Application>Microsoft Office PowerPoint</Application>
  <PresentationFormat>Widescreen</PresentationFormat>
  <Paragraphs>215</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Roboto</vt:lpstr>
      <vt:lpstr>Calibri</vt:lpstr>
      <vt:lpstr>Noto Sans Symbols</vt:lpstr>
      <vt:lpstr>Source Sans Pro</vt:lpstr>
      <vt:lpstr>Arial</vt:lpstr>
      <vt:lpstr>Cambria</vt:lpstr>
      <vt:lpstr>Roboto Medium</vt:lpstr>
      <vt:lpstr>California Community Colleges - Primary</vt:lpstr>
      <vt:lpstr>California Community Colleges - White</vt:lpstr>
      <vt:lpstr>PowerPoint Presentation</vt:lpstr>
      <vt:lpstr>PowerPoint Presentation</vt:lpstr>
      <vt:lpstr>Vision 2030  A Roadmap for  California Community Colleges</vt:lpstr>
      <vt:lpstr>Vision 2030 envisions a higher education system more inclusive of all Californians that ensures access points for every learner across race, ethnicity, region, class and gender to enter a pathway, with tailored supports and exit points to transfer or complete a community college baccalaureate or obtain a job with family-sustaining wages.  </vt:lpstr>
      <vt:lpstr>PowerPoint Presentation</vt:lpstr>
      <vt:lpstr>New Pathways to Reach Future Learners  </vt:lpstr>
      <vt:lpstr>PowerPoint Presentation</vt:lpstr>
      <vt:lpstr>Vision 2030 Framework </vt:lpstr>
      <vt:lpstr>PowerPoint Presentation</vt:lpstr>
      <vt:lpstr>PowerPoint Presentation</vt:lpstr>
      <vt:lpstr>PowerPoint Presentation</vt:lpstr>
      <vt:lpstr>PowerPoint Presentation</vt:lpstr>
      <vt:lpstr>PowerPoint Presentation</vt:lpstr>
      <vt:lpstr>PowerPoint Presentation</vt:lpstr>
      <vt:lpstr>How Will the Chancellor’s Office Advance This Work?</vt:lpstr>
      <vt:lpstr>Admissions &amp; Records: The Heart of CCCs</vt:lpstr>
      <vt:lpstr>How You Can Get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Lowe, Aisha</cp:lastModifiedBy>
  <cp:revision>10</cp:revision>
  <dcterms:created xsi:type="dcterms:W3CDTF">2018-04-10T19:34:47Z</dcterms:created>
  <dcterms:modified xsi:type="dcterms:W3CDTF">2024-03-15T17:58:43Z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0x0101002B60B500843F5447AD1C37595031CDAF</vt:lpwstr>
  </property>
</Properties>
</file>