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65" r:id="rId4"/>
    <p:sldId id="266" r:id="rId5"/>
    <p:sldId id="261" r:id="rId6"/>
    <p:sldId id="262" r:id="rId7"/>
    <p:sldId id="267" r:id="rId8"/>
    <p:sldId id="263" r:id="rId9"/>
    <p:sldId id="264" r:id="rId10"/>
    <p:sldId id="268" r:id="rId11"/>
    <p:sldId id="269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9/24/2019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Working with Financial Aid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865778"/>
            <a:ext cx="9448800" cy="1992222"/>
          </a:xfrm>
        </p:spPr>
        <p:txBody>
          <a:bodyPr>
            <a:normAutofit/>
          </a:bodyPr>
          <a:lstStyle/>
          <a:p>
            <a:r>
              <a:rPr lang="en-US" sz="1800" dirty="0"/>
              <a:t>Presented by</a:t>
            </a:r>
          </a:p>
          <a:p>
            <a:r>
              <a:rPr lang="en-US" sz="1800" dirty="0"/>
              <a:t>Kathy Lucero, Director, Admissions &amp; Records, Chaffey College</a:t>
            </a:r>
          </a:p>
          <a:p>
            <a:r>
              <a:rPr lang="en-US" sz="1800" dirty="0"/>
              <a:t>Victor </a:t>
            </a:r>
            <a:r>
              <a:rPr lang="en-US" sz="1800" dirty="0" err="1"/>
              <a:t>DeVore</a:t>
            </a:r>
            <a:r>
              <a:rPr lang="en-US" sz="1800" dirty="0"/>
              <a:t>, Student Services Analyst, San Diego Community College District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3621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3EBB9-E675-470A-A9D0-0E22ADEC2D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MISCELLANEOUS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8A5ECA-8930-4313-BFEB-3D2643AD55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Rebilling</a:t>
            </a:r>
          </a:p>
          <a:p>
            <a:r>
              <a:rPr lang="en-US" dirty="0"/>
              <a:t>Grade </a:t>
            </a:r>
            <a:r>
              <a:rPr lang="en-US" dirty="0" smtClean="0"/>
              <a:t>changes</a:t>
            </a:r>
          </a:p>
          <a:p>
            <a:r>
              <a:rPr lang="en-US" dirty="0" smtClean="0"/>
              <a:t>Deceased </a:t>
            </a:r>
            <a:r>
              <a:rPr lang="en-US" dirty="0"/>
              <a:t>records</a:t>
            </a:r>
          </a:p>
          <a:p>
            <a:r>
              <a:rPr lang="en-US" dirty="0"/>
              <a:t>Inmate students</a:t>
            </a:r>
          </a:p>
          <a:p>
            <a:r>
              <a:rPr lang="en-US" dirty="0"/>
              <a:t>Use consistent, student-friendly terminology</a:t>
            </a:r>
          </a:p>
          <a:p>
            <a:r>
              <a:rPr lang="en-US" dirty="0"/>
              <a:t>Petitions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855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6841DA-6E4D-4AA8-9B9F-A1979C212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pic>
        <p:nvPicPr>
          <p:cNvPr id="9" name="Content Placeholder 8" descr="A close up of a logo&#10;&#10;Description automatically generated">
            <a:extLst>
              <a:ext uri="{FF2B5EF4-FFF2-40B4-BE49-F238E27FC236}">
                <a16:creationId xmlns:a16="http://schemas.microsoft.com/office/drawing/2014/main" id="{1AC41C68-599E-4891-8E33-48372CCB958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87052" y="2009192"/>
            <a:ext cx="8017896" cy="4446901"/>
          </a:xfrm>
        </p:spPr>
      </p:pic>
    </p:spTree>
    <p:extLst>
      <p:ext uri="{BB962C8B-B14F-4D97-AF65-F5344CB8AC3E}">
        <p14:creationId xmlns:p14="http://schemas.microsoft.com/office/powerpoint/2010/main" val="144392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BDFADFB3-3D44-49A8-AE3B-A87C61607F7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760" y="764373"/>
            <a:ext cx="6832600" cy="12930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100" kern="1200" cap="all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Everything we do can Affect a student’s financial aid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9760" y="2194560"/>
            <a:ext cx="6832600" cy="4024125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/>
              <a:t>Transcript evaluations</a:t>
            </a:r>
          </a:p>
          <a:p>
            <a:r>
              <a:rPr lang="en-US" dirty="0"/>
              <a:t>Residency determination</a:t>
            </a:r>
          </a:p>
          <a:p>
            <a:r>
              <a:rPr lang="en-US" dirty="0"/>
              <a:t>Late Drops/Back Drops</a:t>
            </a:r>
          </a:p>
          <a:p>
            <a:r>
              <a:rPr lang="en-US" dirty="0"/>
              <a:t>Excused Withdrawals</a:t>
            </a:r>
          </a:p>
          <a:p>
            <a:r>
              <a:rPr lang="en-US" dirty="0"/>
              <a:t>Adding/dropping majors</a:t>
            </a:r>
          </a:p>
          <a:p>
            <a:r>
              <a:rPr lang="en-US" dirty="0"/>
              <a:t>AB 2248</a:t>
            </a:r>
          </a:p>
          <a:p>
            <a:r>
              <a:rPr lang="en-US" dirty="0"/>
              <a:t>Loss of priority/CCPG</a:t>
            </a:r>
          </a:p>
          <a:p>
            <a:r>
              <a:rPr lang="en-US" dirty="0"/>
              <a:t>Deceasing student records</a:t>
            </a:r>
          </a:p>
          <a:p>
            <a:r>
              <a:rPr lang="en-US" dirty="0"/>
              <a:t>Rebilling</a:t>
            </a:r>
          </a:p>
          <a:p>
            <a:endParaRPr lang="en-US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ED177FEC-934F-4768-B106-6C0BEAF626D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7862849" y="746125"/>
            <a:ext cx="3641739" cy="5472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5012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8D87C4C-48A7-4DEC-BC3C-B4A140152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Transcript evaluations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BA20579-0EE5-4FCC-94A6-04F57AFAAB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Timing is important</a:t>
            </a:r>
          </a:p>
          <a:p>
            <a:pPr lvl="1"/>
            <a:r>
              <a:rPr lang="en-US" dirty="0"/>
              <a:t>May result in overpayment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Prioritize bulk unit evaluations, at minimum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8855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3122126-0208-4093-92BE-8696C5C91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Residency determination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09550F2-E808-4C80-A765-BB0AB367C6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Non-resident students are not eligible for State financial aid</a:t>
            </a:r>
          </a:p>
          <a:p>
            <a:pPr lvl="1"/>
            <a:r>
              <a:rPr lang="en-US" dirty="0"/>
              <a:t>CCPG</a:t>
            </a:r>
          </a:p>
          <a:p>
            <a:pPr lvl="1"/>
            <a:r>
              <a:rPr lang="en-US" dirty="0"/>
              <a:t>Cal Grant</a:t>
            </a:r>
          </a:p>
          <a:p>
            <a:pPr lvl="1"/>
            <a:endParaRPr lang="en-US" dirty="0"/>
          </a:p>
          <a:p>
            <a:r>
              <a:rPr lang="en-US" dirty="0"/>
              <a:t>AB 540/Dreamers</a:t>
            </a:r>
          </a:p>
          <a:p>
            <a:pPr lvl="1"/>
            <a:r>
              <a:rPr lang="en-US" dirty="0"/>
              <a:t>State aid only </a:t>
            </a:r>
          </a:p>
          <a:p>
            <a:pPr lvl="1"/>
            <a:r>
              <a:rPr lang="en-US" dirty="0"/>
              <a:t>Not eligible for Federal aid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Notify Financial Aid Office of any changes in residency status</a:t>
            </a:r>
          </a:p>
          <a:p>
            <a:pPr lvl="1"/>
            <a:r>
              <a:rPr lang="en-US" dirty="0"/>
              <a:t>Reclassification</a:t>
            </a:r>
          </a:p>
          <a:p>
            <a:pPr lvl="1"/>
            <a:r>
              <a:rPr lang="en-US" dirty="0"/>
              <a:t>“Mistakes”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324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LATE DROPS &amp; BACK DROPS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Non attendance versus stopped attending</a:t>
            </a:r>
          </a:p>
          <a:p>
            <a:pPr lvl="1"/>
            <a:r>
              <a:rPr lang="en-US" dirty="0"/>
              <a:t>Last date of attendance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Late Drops = “W” or equivalent?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Back Drops</a:t>
            </a:r>
          </a:p>
          <a:p>
            <a:pPr lvl="1"/>
            <a:r>
              <a:rPr lang="en-US" dirty="0"/>
              <a:t>Did student sit in class or actively participate online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Is there an overpayment</a:t>
            </a: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968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6BAFC-C7B6-47CE-9A03-62B05CF9B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Excused withdrawal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0DF8C3-7DB2-4184-AF61-09F36EAD18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California Thing (Title V)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Not recognized by the Feds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/>
              <a:t>Treated differently</a:t>
            </a:r>
          </a:p>
          <a:p>
            <a:pPr lvl="2"/>
            <a:r>
              <a:rPr lang="en-US" dirty="0"/>
              <a:t>A&amp;R – Not counted as attempted units</a:t>
            </a:r>
          </a:p>
          <a:p>
            <a:pPr lvl="2"/>
            <a:r>
              <a:rPr lang="en-US" dirty="0"/>
              <a:t>Financial Aid – Units count as attempted, the same as W, FW, UW, etc. for SAP calculations</a:t>
            </a:r>
          </a:p>
        </p:txBody>
      </p:sp>
    </p:spTree>
    <p:extLst>
      <p:ext uri="{BB962C8B-B14F-4D97-AF65-F5344CB8AC3E}">
        <p14:creationId xmlns:p14="http://schemas.microsoft.com/office/powerpoint/2010/main" val="23647829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4097A2-891D-446B-B56D-20890FB63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Adding/dropping majors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64610B-A80B-4DBB-A377-7DC155ECAF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Students eligible to receive financial aid for only one qualified program at a time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Multi-college districts</a:t>
            </a:r>
          </a:p>
          <a:p>
            <a:pPr lvl="1"/>
            <a:r>
              <a:rPr lang="en-US" dirty="0"/>
              <a:t>Major must be offered at college of record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Make sure majors are coded correctly for reporting purposes</a:t>
            </a:r>
          </a:p>
          <a:p>
            <a:pPr lvl="1"/>
            <a:r>
              <a:rPr lang="en-US" dirty="0"/>
              <a:t>National Student Clearinghouse</a:t>
            </a:r>
          </a:p>
          <a:p>
            <a:pPr lvl="1"/>
            <a:r>
              <a:rPr lang="en-US" dirty="0"/>
              <a:t>NSLDS</a:t>
            </a:r>
          </a:p>
        </p:txBody>
      </p:sp>
    </p:spTree>
    <p:extLst>
      <p:ext uri="{BB962C8B-B14F-4D97-AF65-F5344CB8AC3E}">
        <p14:creationId xmlns:p14="http://schemas.microsoft.com/office/powerpoint/2010/main" val="187141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0CF6EB-3E87-4919-ADE3-DDD8F4A15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 2248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E0D569-CDA9-4826-B98D-C63AE168B7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EC 69432.95</a:t>
            </a:r>
          </a:p>
          <a:p>
            <a:r>
              <a:rPr lang="en-US" dirty="0"/>
              <a:t>During orientation of a new student, a qualifying institution shall notify the student in writing:</a:t>
            </a:r>
          </a:p>
          <a:p>
            <a:pPr lvl="1"/>
            <a:r>
              <a:rPr lang="en-US" dirty="0"/>
              <a:t>Cal Grant limited to four academic years</a:t>
            </a:r>
          </a:p>
          <a:p>
            <a:pPr lvl="1"/>
            <a:r>
              <a:rPr lang="en-US" dirty="0"/>
              <a:t>Student must take 15 units per semester or the equivalent quarter units, or 30 semester units or equivalent quarter units per academic year, in order to graduate within four years.</a:t>
            </a:r>
          </a:p>
          <a:p>
            <a:r>
              <a:rPr lang="en-US" dirty="0"/>
              <a:t>During online registration by a student for fewer than 15 semester units or the equivalent quarter units, this information must be provided to the student with a box for the student to check acknowledging receipt of the provided information.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683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74374-CE29-44B7-9938-3DF8862E2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Loss of priority/</a:t>
            </a:r>
            <a:r>
              <a:rPr lang="en-US" dirty="0" err="1"/>
              <a:t>ccpg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B9E478-AAB4-4B0F-B188-9CEE701262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Recommended that petitions be combined into one process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Restoration of one equals restoration of the other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Exception – 100-unit cap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921778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374</Words>
  <Application>Microsoft Office PowerPoint</Application>
  <PresentationFormat>Widescreen</PresentationFormat>
  <Paragraphs>78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Century Gothic</vt:lpstr>
      <vt:lpstr>Vapor Trail</vt:lpstr>
      <vt:lpstr>Working with Financial Aid</vt:lpstr>
      <vt:lpstr>Everything we do can Affect a student’s financial aid </vt:lpstr>
      <vt:lpstr>Transcript evaluations</vt:lpstr>
      <vt:lpstr>Residency determination</vt:lpstr>
      <vt:lpstr>LATE DROPS &amp; BACK DROPS</vt:lpstr>
      <vt:lpstr>Excused withdrawal </vt:lpstr>
      <vt:lpstr>Adding/dropping majors</vt:lpstr>
      <vt:lpstr>AB 2248</vt:lpstr>
      <vt:lpstr>Loss of priority/ccpg</vt:lpstr>
      <vt:lpstr>MISCELLANEOUS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Working with Financial Aid</dc:title>
  <dc:creator>Kathy Lucero</dc:creator>
  <cp:lastModifiedBy>Kathy Lucero</cp:lastModifiedBy>
  <cp:revision>2</cp:revision>
  <dcterms:created xsi:type="dcterms:W3CDTF">2019-09-18T18:02:57Z</dcterms:created>
  <dcterms:modified xsi:type="dcterms:W3CDTF">2019-09-24T15:40:53Z</dcterms:modified>
</cp:coreProperties>
</file>