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2" r:id="rId1"/>
    <p:sldMasterId id="2147483672" r:id="rId2"/>
  </p:sldMasterIdLst>
  <p:notesMasterIdLst>
    <p:notesMasterId r:id="rId52"/>
  </p:notesMasterIdLst>
  <p:handoutMasterIdLst>
    <p:handoutMasterId r:id="rId53"/>
  </p:handoutMasterIdLst>
  <p:sldIdLst>
    <p:sldId id="292" r:id="rId3"/>
    <p:sldId id="355" r:id="rId4"/>
    <p:sldId id="356" r:id="rId5"/>
    <p:sldId id="358" r:id="rId6"/>
    <p:sldId id="359" r:id="rId7"/>
    <p:sldId id="360" r:id="rId8"/>
    <p:sldId id="361" r:id="rId9"/>
    <p:sldId id="363" r:id="rId10"/>
    <p:sldId id="362" r:id="rId11"/>
    <p:sldId id="365" r:id="rId12"/>
    <p:sldId id="366" r:id="rId13"/>
    <p:sldId id="368" r:id="rId14"/>
    <p:sldId id="389" r:id="rId15"/>
    <p:sldId id="350" r:id="rId16"/>
    <p:sldId id="388" r:id="rId17"/>
    <p:sldId id="396" r:id="rId18"/>
    <p:sldId id="391" r:id="rId19"/>
    <p:sldId id="392" r:id="rId20"/>
    <p:sldId id="394" r:id="rId21"/>
    <p:sldId id="395" r:id="rId22"/>
    <p:sldId id="347" r:id="rId23"/>
    <p:sldId id="342" r:id="rId24"/>
    <p:sldId id="343" r:id="rId25"/>
    <p:sldId id="403" r:id="rId26"/>
    <p:sldId id="344" r:id="rId27"/>
    <p:sldId id="345" r:id="rId28"/>
    <p:sldId id="346" r:id="rId29"/>
    <p:sldId id="353" r:id="rId30"/>
    <p:sldId id="399" r:id="rId31"/>
    <p:sldId id="393" r:id="rId32"/>
    <p:sldId id="401" r:id="rId33"/>
    <p:sldId id="402" r:id="rId34"/>
    <p:sldId id="405" r:id="rId35"/>
    <p:sldId id="406" r:id="rId36"/>
    <p:sldId id="409" r:id="rId37"/>
    <p:sldId id="408" r:id="rId38"/>
    <p:sldId id="407" r:id="rId39"/>
    <p:sldId id="410" r:id="rId40"/>
    <p:sldId id="418" r:id="rId41"/>
    <p:sldId id="416" r:id="rId42"/>
    <p:sldId id="411" r:id="rId43"/>
    <p:sldId id="423" r:id="rId44"/>
    <p:sldId id="414" r:id="rId45"/>
    <p:sldId id="413" r:id="rId46"/>
    <p:sldId id="412" r:id="rId47"/>
    <p:sldId id="422" r:id="rId48"/>
    <p:sldId id="421" r:id="rId49"/>
    <p:sldId id="336" r:id="rId50"/>
    <p:sldId id="337" r:id="rId51"/>
  </p:sldIdLst>
  <p:sldSz cx="12192000" cy="6858000"/>
  <p:notesSz cx="7010400" cy="9296400"/>
  <p:embeddedFontLst>
    <p:embeddedFont>
      <p:font typeface="Source Sans Pro" panose="020B0503030403020204" pitchFamily="34" charset="0"/>
      <p:regular r:id="rId54"/>
      <p:bold r:id="rId55"/>
      <p:italic r:id="rId56"/>
      <p:boldItalic r:id="rId57"/>
    </p:embeddedFont>
    <p:embeddedFont>
      <p:font typeface="Calibri" panose="020F0502020204030204" pitchFamily="34" charset="0"/>
      <p:regular r:id="rId58"/>
      <p:bold r:id="rId59"/>
      <p:italic r:id="rId60"/>
      <p:boldItalic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4" userDrawn="1">
          <p15:clr>
            <a:srgbClr val="A4A3A4"/>
          </p15:clr>
        </p15:guide>
        <p15:guide id="2" pos="6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3575A"/>
    <a:srgbClr val="002F6D"/>
    <a:srgbClr val="E3E5E5"/>
    <a:srgbClr val="EAEAEA"/>
    <a:srgbClr val="F5F5F5"/>
    <a:srgbClr val="E7E7E7"/>
    <a:srgbClr val="C4C4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DE876C-D27A-4F2F-BB86-57DA852B970E}" v="2" dt="2018-06-05T21:26:58.0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72494" autoAdjust="0"/>
  </p:normalViewPr>
  <p:slideViewPr>
    <p:cSldViewPr snapToGrid="0" snapToObjects="1" showGuides="1">
      <p:cViewPr varScale="1">
        <p:scale>
          <a:sx n="60" d="100"/>
          <a:sy n="60" d="100"/>
        </p:scale>
        <p:origin x="1325" y="48"/>
      </p:cViewPr>
      <p:guideLst>
        <p:guide orient="horz" pos="624"/>
        <p:guide pos="648"/>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2.fntdata"/><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font" Target="fonts/font5.fntdata"/><Relationship Id="rId5" Type="http://schemas.openxmlformats.org/officeDocument/2006/relationships/slide" Target="slides/slide3.xml"/><Relationship Id="rId61" Type="http://schemas.openxmlformats.org/officeDocument/2006/relationships/font" Target="fonts/font8.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3.fntdata"/><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fntdata"/><Relationship Id="rId62" Type="http://schemas.openxmlformats.org/officeDocument/2006/relationships/presProps" Target="presProps.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60" Type="http://schemas.openxmlformats.org/officeDocument/2006/relationships/font" Target="fonts/font7.fntdata"/><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B019FB-593D-4275-A3B5-1DB4D2B355A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62764C7F-BDC6-4D64-8395-004DA5AB1616}"/>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4A46059-6C88-4AA4-A97C-579F1A0DEB00}" type="datetimeFigureOut">
              <a:rPr lang="en-US" smtClean="0"/>
              <a:t>9/17/2019</a:t>
            </a:fld>
            <a:endParaRPr lang="en-US"/>
          </a:p>
        </p:txBody>
      </p:sp>
      <p:sp>
        <p:nvSpPr>
          <p:cNvPr id="4" name="Footer Placeholder 3">
            <a:extLst>
              <a:ext uri="{FF2B5EF4-FFF2-40B4-BE49-F238E27FC236}">
                <a16:creationId xmlns:a16="http://schemas.microsoft.com/office/drawing/2014/main" id="{A06ADE41-A083-4BA5-849F-E236975496B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3173AA-1E36-4444-B047-839691ABC43E}"/>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7AEA9F6-6142-4242-851B-79E9B1DDDD42}" type="slidenum">
              <a:rPr lang="en-US" smtClean="0"/>
              <a:t>‹#›</a:t>
            </a:fld>
            <a:endParaRPr lang="en-US"/>
          </a:p>
        </p:txBody>
      </p:sp>
    </p:spTree>
    <p:extLst>
      <p:ext uri="{BB962C8B-B14F-4D97-AF65-F5344CB8AC3E}">
        <p14:creationId xmlns:p14="http://schemas.microsoft.com/office/powerpoint/2010/main" val="9477435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7CA2C80-5EFD-481C-A353-80B44931313E}" type="datetimeFigureOut">
              <a:rPr lang="en-US" smtClean="0"/>
              <a:t>9/17/2019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437968D-5969-4CC4-A63D-C90CD4C34E88}" type="slidenum">
              <a:rPr lang="en-US" smtClean="0"/>
              <a:t>‹#›</a:t>
            </a:fld>
            <a:endParaRPr lang="en-US"/>
          </a:p>
        </p:txBody>
      </p:sp>
    </p:spTree>
    <p:extLst>
      <p:ext uri="{BB962C8B-B14F-4D97-AF65-F5344CB8AC3E}">
        <p14:creationId xmlns:p14="http://schemas.microsoft.com/office/powerpoint/2010/main" val="41068573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xtranet.cccco.edu/Portals/1/Legal/Advisories/Legal%20Advisory%202019-02-Assembly%20Bill%202210-nonresident%20tuitionF.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law.cornell.edu/uscode/text/38/3679"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My Name is Natalie</a:t>
            </a:r>
            <a:r>
              <a:rPr lang="en-US" b="1" baseline="0" dirty="0" smtClean="0"/>
              <a:t> Wagner, I handle residency, academic calendars, attendance accounting, conditions for claiming apportionment. Chay Yang still handles the CCFS-320 report.</a:t>
            </a:r>
            <a:endParaRPr lang="en-US" b="1" dirty="0" smtClean="0"/>
          </a:p>
          <a:p>
            <a:endParaRPr lang="en-US" b="1" dirty="0" smtClean="0"/>
          </a:p>
          <a:p>
            <a:r>
              <a:rPr lang="en-US" baseline="0" dirty="0" smtClean="0"/>
              <a:t>We still have a </a:t>
            </a:r>
            <a:r>
              <a:rPr lang="en-US" b="1" baseline="0" dirty="0" smtClean="0"/>
              <a:t>contract with John Mullen</a:t>
            </a:r>
            <a:r>
              <a:rPr lang="en-US" baseline="0" dirty="0" smtClean="0"/>
              <a:t>, many of you are probably familiar with John, he has worked in the A and R world for many years, he is working on the update of the SAAM, and helping me to respond to incoming questions. He has a version of the updated SAAM drafted, will likely go out to the workgroup in the next month or so. Once reviewed, we will need to review it for accessibility and have out communications division approve it as an official manual (cover, formatting)</a:t>
            </a:r>
          </a:p>
          <a:p>
            <a:endParaRPr lang="en-US" baseline="0" dirty="0" smtClean="0"/>
          </a:p>
        </p:txBody>
      </p:sp>
      <p:sp>
        <p:nvSpPr>
          <p:cNvPr id="4" name="Slide Number Placeholder 3"/>
          <p:cNvSpPr>
            <a:spLocks noGrp="1"/>
          </p:cNvSpPr>
          <p:nvPr>
            <p:ph type="sldNum" sz="quarter" idx="10"/>
          </p:nvPr>
        </p:nvSpPr>
        <p:spPr/>
        <p:txBody>
          <a:bodyPr/>
          <a:lstStyle/>
          <a:p>
            <a:fld id="{0437968D-5969-4CC4-A63D-C90CD4C34E88}" type="slidenum">
              <a:rPr lang="en-US" smtClean="0"/>
              <a:t>1</a:t>
            </a:fld>
            <a:endParaRPr lang="en-US"/>
          </a:p>
        </p:txBody>
      </p:sp>
    </p:spTree>
    <p:extLst>
      <p:ext uri="{BB962C8B-B14F-4D97-AF65-F5344CB8AC3E}">
        <p14:creationId xmlns:p14="http://schemas.microsoft.com/office/powerpoint/2010/main" val="3510919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C62EE80-6641-4BDF-BB05-D6DCD5B7CB35}" type="slidenum">
              <a:rPr lang="en-US" altLang="en-US" smtClean="0">
                <a:solidFill>
                  <a:srgbClr val="000000"/>
                </a:solidFill>
              </a:rPr>
              <a:pPr>
                <a:spcBef>
                  <a:spcPct val="0"/>
                </a:spcBef>
              </a:pPr>
              <a:t>10</a:t>
            </a:fld>
            <a:endParaRPr lang="en-US" altLang="en-US" smtClean="0">
              <a:solidFill>
                <a:srgbClr val="000000"/>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1D0FD1"/>
              </a:buClr>
            </a:pPr>
            <a:r>
              <a:rPr lang="en-US" altLang="en-US" sz="1000" dirty="0" smtClean="0"/>
              <a:t>A student who was previously classified as a nonresident may request to be reclassified. In this case, must meet physical presence, intent, and financial independence: need to prove they are not financially dependent on a parent or family member outside of CA. </a:t>
            </a:r>
            <a:r>
              <a:rPr lang="en-US" altLang="en-US" sz="1000" b="1" dirty="0" smtClean="0"/>
              <a:t>Not</a:t>
            </a:r>
            <a:r>
              <a:rPr lang="en-US" altLang="en-US" sz="1000" b="1" baseline="0" dirty="0" smtClean="0"/>
              <a:t> required in regular residency classifications,</a:t>
            </a:r>
            <a:r>
              <a:rPr lang="en-US" altLang="en-US" sz="1000" baseline="0" dirty="0" smtClean="0"/>
              <a:t> only when a student is previously classified as a nonresident and requests to be reclassified after waiting a year and establishing residence.</a:t>
            </a:r>
            <a:endParaRPr lang="en-US" altLang="en-US" sz="1000" dirty="0" smtClean="0"/>
          </a:p>
          <a:p>
            <a:pPr>
              <a:buClr>
                <a:srgbClr val="1D0FD1"/>
              </a:buClr>
            </a:pPr>
            <a:endParaRPr lang="en-US" altLang="en-US" sz="1000" dirty="0" smtClean="0"/>
          </a:p>
          <a:p>
            <a:pPr>
              <a:buClr>
                <a:srgbClr val="1D0FD1"/>
              </a:buClr>
            </a:pPr>
            <a:r>
              <a:rPr lang="en-US" altLang="en-US" sz="1000" dirty="0" smtClean="0"/>
              <a:t>Considers whether the student was claimed on their parents tax return in another state, whether they received more than $750 per year, whether they have lived in the home of the parent for more than six weeks in the calendar year, and in the previous three calendar years.</a:t>
            </a:r>
          </a:p>
          <a:p>
            <a:pPr>
              <a:buClr>
                <a:srgbClr val="1D0FD1"/>
              </a:buClr>
            </a:pPr>
            <a:endParaRPr lang="en-US" altLang="en-US" sz="1000" dirty="0" smtClean="0"/>
          </a:p>
        </p:txBody>
      </p:sp>
    </p:spTree>
    <p:extLst>
      <p:ext uri="{BB962C8B-B14F-4D97-AF65-F5344CB8AC3E}">
        <p14:creationId xmlns:p14="http://schemas.microsoft.com/office/powerpoint/2010/main" val="4155050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CB42FA0-9AF8-444C-9FC7-6237DC789D26}" type="slidenum">
              <a:rPr lang="en-US" altLang="en-US" smtClean="0">
                <a:solidFill>
                  <a:srgbClr val="000000"/>
                </a:solidFill>
              </a:rPr>
              <a:pPr>
                <a:spcBef>
                  <a:spcPct val="0"/>
                </a:spcBef>
              </a:pPr>
              <a:t>11</a:t>
            </a:fld>
            <a:endParaRPr lang="en-US" altLang="en-US" smtClean="0">
              <a:solidFill>
                <a:srgbClr val="000000"/>
              </a:solidFill>
            </a:endParaRPr>
          </a:p>
        </p:txBody>
      </p:sp>
      <p:sp>
        <p:nvSpPr>
          <p:cNvPr id="32771"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p:spPr>
        <p:txBody>
          <a:bodyPr/>
          <a:lstStyle/>
          <a:p>
            <a:pPr marL="228943" indent="-228943">
              <a:buFontTx/>
              <a:buChar char="•"/>
              <a:defRPr/>
            </a:pPr>
            <a:endParaRPr lang="en-US" sz="1000" dirty="0"/>
          </a:p>
          <a:p>
            <a:pPr>
              <a:buClr>
                <a:srgbClr val="1D0FD1"/>
              </a:buClr>
              <a:defRPr/>
            </a:pPr>
            <a:r>
              <a:rPr lang="en-US" sz="1000" dirty="0" smtClean="0"/>
              <a:t>A student who is able to prove that they are financially independent may be classified as a resident as long as they meet the </a:t>
            </a:r>
            <a:r>
              <a:rPr lang="en-US" altLang="en-US" sz="1000" dirty="0" smtClean="0">
                <a:solidFill>
                  <a:srgbClr val="1C1C1C"/>
                </a:solidFill>
              </a:rPr>
              <a:t>physical presence and intent requirements</a:t>
            </a:r>
          </a:p>
          <a:p>
            <a:pPr>
              <a:buClr>
                <a:srgbClr val="1D0FD1"/>
              </a:buClr>
              <a:defRPr/>
            </a:pPr>
            <a:endParaRPr lang="en-US" sz="1000" dirty="0" smtClean="0">
              <a:solidFill>
                <a:srgbClr val="1C1C1C"/>
              </a:solidFill>
            </a:endParaRPr>
          </a:p>
          <a:p>
            <a:pPr>
              <a:buClr>
                <a:srgbClr val="1D0FD1"/>
              </a:buClr>
              <a:defRPr/>
            </a:pPr>
            <a:r>
              <a:rPr lang="en-US" sz="1000" dirty="0" smtClean="0">
                <a:solidFill>
                  <a:srgbClr val="1C1C1C"/>
                </a:solidFill>
              </a:rPr>
              <a:t>If a student is found to be financially dependent, they may still be classified as a resident if there is no intent to establish or maintain residence elsewhere. This decision is up to the district. </a:t>
            </a:r>
          </a:p>
          <a:p>
            <a:pPr>
              <a:buClr>
                <a:srgbClr val="1D0FD1"/>
              </a:buClr>
              <a:defRPr/>
            </a:pPr>
            <a:endParaRPr lang="en-US" sz="1000" dirty="0" smtClean="0">
              <a:solidFill>
                <a:srgbClr val="1C1C1C"/>
              </a:solidFill>
            </a:endParaRPr>
          </a:p>
          <a:p>
            <a:pPr marL="0" marR="0" lvl="0" indent="0" algn="l" defTabSz="914400" rtl="0" eaLnBrk="1" fontAlgn="auto" latinLnBrk="0" hangingPunct="1">
              <a:lnSpc>
                <a:spcPct val="100000"/>
              </a:lnSpc>
              <a:spcBef>
                <a:spcPts val="0"/>
              </a:spcBef>
              <a:spcAft>
                <a:spcPts val="0"/>
              </a:spcAft>
              <a:buClr>
                <a:srgbClr val="1D0FD1"/>
              </a:buClr>
              <a:buSzTx/>
              <a:buFontTx/>
              <a:buNone/>
              <a:tabLst/>
              <a:defRPr/>
            </a:pPr>
            <a:r>
              <a:rPr lang="en-US" sz="1000" dirty="0" smtClean="0"/>
              <a:t>The district has the authority to still grant residence status even if the student is found to be financially dependent as long as there is no intent to establish or maintain residence elsewhere. The ultimate determining factors are still physical presence and intent. Districts may require additional information showing intent to become a California resident.</a:t>
            </a:r>
          </a:p>
          <a:p>
            <a:pPr>
              <a:buClr>
                <a:srgbClr val="1D0FD1"/>
              </a:buClr>
              <a:defRPr/>
            </a:pPr>
            <a:endParaRPr lang="en-US" sz="1000" dirty="0"/>
          </a:p>
        </p:txBody>
      </p:sp>
    </p:spTree>
    <p:extLst>
      <p:ext uri="{BB962C8B-B14F-4D97-AF65-F5344CB8AC3E}">
        <p14:creationId xmlns:p14="http://schemas.microsoft.com/office/powerpoint/2010/main" val="3231098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For the second part of the presentation we will cover recently approved legislation, </a:t>
            </a:r>
            <a:r>
              <a:rPr lang="en-US" altLang="en-US" dirty="0" err="1" smtClean="0"/>
              <a:t>reg</a:t>
            </a:r>
            <a:r>
              <a:rPr lang="en-US" altLang="en-US" dirty="0" smtClean="0"/>
              <a:t> changes, and other current updates. We tried to include all recently approved bills that impact student residency and or attendance accounting in some way. </a:t>
            </a:r>
          </a:p>
        </p:txBody>
      </p:sp>
      <p:sp>
        <p:nvSpPr>
          <p:cNvPr id="4" name="Date Placeholder 3"/>
          <p:cNvSpPr>
            <a:spLocks noGrp="1"/>
          </p:cNvSpPr>
          <p:nvPr>
            <p:ph type="dt" sz="quarter" idx="1"/>
          </p:nvPr>
        </p:nvSpPr>
        <p:spPr/>
        <p:txBody>
          <a:bodyPr/>
          <a:lstStyle/>
          <a:p>
            <a:pPr>
              <a:defRPr/>
            </a:pPr>
            <a:fld id="{E570FC88-7083-4234-801E-0C8C08DD0660}" type="datetime1">
              <a:rPr lang="en-US" smtClean="0"/>
              <a:pPr>
                <a:defRPr/>
              </a:pPr>
              <a:t>9/17/2019</a:t>
            </a:fld>
            <a:endParaRPr lang="en-US"/>
          </a:p>
        </p:txBody>
      </p:sp>
      <p:sp>
        <p:nvSpPr>
          <p:cNvPr id="3686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sz="2700">
                <a:solidFill>
                  <a:schemeClr val="tx1"/>
                </a:solidFill>
                <a:latin typeface="Arial" panose="020B0604020202020204" pitchFamily="34" charset="0"/>
                <a:cs typeface="Arial" panose="020B0604020202020204" pitchFamily="34" charset="0"/>
              </a:defRPr>
            </a:lvl1pPr>
            <a:lvl2pPr marL="742950" indent="-285750" defTabSz="909638">
              <a:defRPr sz="2700">
                <a:solidFill>
                  <a:schemeClr val="tx1"/>
                </a:solidFill>
                <a:latin typeface="Arial" panose="020B0604020202020204" pitchFamily="34" charset="0"/>
                <a:cs typeface="Arial" panose="020B0604020202020204" pitchFamily="34" charset="0"/>
              </a:defRPr>
            </a:lvl2pPr>
            <a:lvl3pPr marL="1143000" indent="-228600" defTabSz="909638">
              <a:defRPr sz="2700">
                <a:solidFill>
                  <a:schemeClr val="tx1"/>
                </a:solidFill>
                <a:latin typeface="Arial" panose="020B0604020202020204" pitchFamily="34" charset="0"/>
                <a:cs typeface="Arial" panose="020B0604020202020204" pitchFamily="34" charset="0"/>
              </a:defRPr>
            </a:lvl3pPr>
            <a:lvl4pPr marL="1600200" indent="-228600" defTabSz="909638">
              <a:defRPr sz="2700">
                <a:solidFill>
                  <a:schemeClr val="tx1"/>
                </a:solidFill>
                <a:latin typeface="Arial" panose="020B0604020202020204" pitchFamily="34" charset="0"/>
                <a:cs typeface="Arial" panose="020B0604020202020204" pitchFamily="34" charset="0"/>
              </a:defRPr>
            </a:lvl4pPr>
            <a:lvl5pPr marL="2057400" indent="-228600" defTabSz="909638">
              <a:defRPr sz="27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0"/>
              </a:spcBef>
              <a:spcAft>
                <a:spcPct val="0"/>
              </a:spcAft>
              <a:defRPr sz="27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0"/>
              </a:spcBef>
              <a:spcAft>
                <a:spcPct val="0"/>
              </a:spcAft>
              <a:defRPr sz="27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0"/>
              </a:spcBef>
              <a:spcAft>
                <a:spcPct val="0"/>
              </a:spcAft>
              <a:defRPr sz="27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0"/>
              </a:spcBef>
              <a:spcAft>
                <a:spcPct val="0"/>
              </a:spcAft>
              <a:defRPr sz="2700">
                <a:solidFill>
                  <a:schemeClr val="tx1"/>
                </a:solidFill>
                <a:latin typeface="Arial" panose="020B0604020202020204" pitchFamily="34" charset="0"/>
                <a:cs typeface="Arial" panose="020B0604020202020204" pitchFamily="34" charset="0"/>
              </a:defRPr>
            </a:lvl9pPr>
          </a:lstStyle>
          <a:p>
            <a:fld id="{5ED4426E-67BA-47B6-950E-E10C1AFF69AD}" type="slidenum">
              <a:rPr lang="en-US" altLang="en-US" sz="1200" smtClean="0">
                <a:latin typeface="Times New Roman" panose="02020603050405020304" pitchFamily="18" charset="0"/>
              </a:rPr>
              <a:pPr/>
              <a:t>12</a:t>
            </a:fld>
            <a:endParaRPr lang="en-US" altLang="en-US" sz="1200" smtClean="0">
              <a:latin typeface="Times New Roman" panose="02020603050405020304" pitchFamily="18" charset="0"/>
            </a:endParaRPr>
          </a:p>
        </p:txBody>
      </p:sp>
    </p:spTree>
    <p:extLst>
      <p:ext uri="{BB962C8B-B14F-4D97-AF65-F5344CB8AC3E}">
        <p14:creationId xmlns:p14="http://schemas.microsoft.com/office/powerpoint/2010/main" val="451713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AB 3101 </a:t>
            </a:r>
            <a:r>
              <a:rPr lang="en-US" sz="1200" kern="1200" dirty="0" smtClean="0">
                <a:solidFill>
                  <a:schemeClr val="tx1"/>
                </a:solidFill>
                <a:effectLst/>
                <a:latin typeface="+mn-lt"/>
                <a:ea typeface="+mn-ea"/>
                <a:cs typeface="+mn-cs"/>
              </a:rPr>
              <a:t>passed in 2018,</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effective Jan 1, 2019</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Exempts students enrolled in only noncredit courses from the residency classification 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Added section 68086 to the </a:t>
            </a:r>
            <a:r>
              <a:rPr lang="en-US" sz="1200" kern="1200" dirty="0" err="1" smtClean="0">
                <a:solidFill>
                  <a:schemeClr val="tx1"/>
                </a:solidFill>
                <a:effectLst/>
                <a:latin typeface="+mn-lt"/>
                <a:ea typeface="+mn-ea"/>
                <a:cs typeface="+mn-cs"/>
              </a:rPr>
              <a:t>ed</a:t>
            </a:r>
            <a:r>
              <a:rPr lang="en-US" sz="1200" kern="1200" dirty="0" smtClean="0">
                <a:solidFill>
                  <a:schemeClr val="tx1"/>
                </a:solidFill>
                <a:effectLst/>
                <a:latin typeface="+mn-lt"/>
                <a:ea typeface="+mn-ea"/>
                <a:cs typeface="+mn-cs"/>
              </a:rPr>
              <a:t> code.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CCC</a:t>
            </a:r>
            <a:r>
              <a:rPr lang="en-US" sz="1200" b="1" kern="1200" baseline="0" dirty="0" smtClean="0">
                <a:solidFill>
                  <a:schemeClr val="tx1"/>
                </a:solidFill>
                <a:effectLst/>
                <a:latin typeface="+mn-lt"/>
                <a:ea typeface="+mn-ea"/>
                <a:cs typeface="+mn-cs"/>
              </a:rPr>
              <a:t> Apply is working on updates</a:t>
            </a:r>
            <a:r>
              <a:rPr lang="en-US" sz="1200" kern="1200" baseline="0" dirty="0" smtClean="0">
                <a:solidFill>
                  <a:schemeClr val="tx1"/>
                </a:solidFill>
                <a:effectLst/>
                <a:latin typeface="+mn-lt"/>
                <a:ea typeface="+mn-ea"/>
                <a:cs typeface="+mn-cs"/>
              </a:rPr>
              <a:t> that would automatically allow students taking only noncredit to bypass the residency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Colleges should have a process to ensure that these students complete the residency classification process prior to enrolling in any </a:t>
            </a:r>
            <a:r>
              <a:rPr lang="en-US" sz="1200" b="1" u="sng" kern="1200" dirty="0" smtClean="0">
                <a:solidFill>
                  <a:schemeClr val="tx1"/>
                </a:solidFill>
                <a:effectLst/>
                <a:latin typeface="+mn-lt"/>
                <a:ea typeface="+mn-ea"/>
                <a:cs typeface="+mn-cs"/>
              </a:rPr>
              <a:t>credit</a:t>
            </a:r>
            <a:r>
              <a:rPr lang="en-US" sz="1200" b="1" kern="1200" dirty="0" smtClean="0">
                <a:solidFill>
                  <a:schemeClr val="tx1"/>
                </a:solidFill>
                <a:effectLst/>
                <a:latin typeface="+mn-lt"/>
                <a:ea typeface="+mn-ea"/>
                <a:cs typeface="+mn-cs"/>
              </a:rPr>
              <a:t> course</a:t>
            </a:r>
            <a:r>
              <a:rPr lang="en-US" sz="1200" kern="1200" dirty="0" smtClean="0">
                <a:solidFill>
                  <a:schemeClr val="tx1"/>
                </a:solidFill>
                <a:effectLst/>
                <a:latin typeface="+mn-lt"/>
                <a:ea typeface="+mn-ea"/>
                <a:cs typeface="+mn-cs"/>
              </a:rPr>
              <a:t>.  I’m not sure how common it is for a student</a:t>
            </a:r>
            <a:r>
              <a:rPr lang="en-US" sz="1200" kern="1200" baseline="0" dirty="0" smtClean="0">
                <a:solidFill>
                  <a:schemeClr val="tx1"/>
                </a:solidFill>
                <a:effectLst/>
                <a:latin typeface="+mn-lt"/>
                <a:ea typeface="+mn-ea"/>
                <a:cs typeface="+mn-cs"/>
              </a:rPr>
              <a:t> to transition from only noncredit to some credit courses, there would need to be some kind of flag on a students record so that they go through the residency classification process prior to enrolling in credit courses.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13</a:t>
            </a:fld>
            <a:endParaRPr lang="en-US"/>
          </a:p>
        </p:txBody>
      </p:sp>
    </p:spTree>
    <p:extLst>
      <p:ext uri="{BB962C8B-B14F-4D97-AF65-F5344CB8AC3E}">
        <p14:creationId xmlns:p14="http://schemas.microsoft.com/office/powerpoint/2010/main" val="405204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a:t>
            </a:r>
            <a:r>
              <a:rPr lang="en-US" dirty="0" err="1" smtClean="0"/>
              <a:t>reg</a:t>
            </a:r>
            <a:r>
              <a:rPr lang="en-US" dirty="0" smtClean="0"/>
              <a:t> change</a:t>
            </a:r>
            <a:r>
              <a:rPr lang="en-US" baseline="0" dirty="0" smtClean="0"/>
              <a:t> not a statutory change but I thought I would talk about both of the changes related to noncredit together.</a:t>
            </a:r>
          </a:p>
          <a:p>
            <a:endParaRPr lang="en-US" baseline="0" dirty="0" smtClean="0"/>
          </a:p>
          <a:p>
            <a:r>
              <a:rPr lang="en-US" baseline="0" dirty="0" smtClean="0"/>
              <a:t>As you are aware, both resident students and nonresident FTES can be reported for apportionment in noncredit classes, the reason for this is that there are no fees or nonresident tuition in noncredit classes so the full cost is funded by the state.</a:t>
            </a:r>
          </a:p>
          <a:p>
            <a:endParaRPr lang="en-US" baseline="0" dirty="0" smtClean="0"/>
          </a:p>
          <a:p>
            <a:r>
              <a:rPr lang="en-US" dirty="0" smtClean="0"/>
              <a:t>In 2018,</a:t>
            </a:r>
            <a:r>
              <a:rPr lang="en-US" baseline="0" dirty="0" smtClean="0"/>
              <a:t> the BOG approved a change to title 5 section 58003.3. Eliminates the requirement that noncredit student be lawfully admitted to the US to claim apportionment for them. </a:t>
            </a:r>
            <a:r>
              <a:rPr lang="en-US" dirty="0" smtClean="0"/>
              <a:t>Apportionment</a:t>
            </a:r>
            <a:r>
              <a:rPr lang="en-US" baseline="0" dirty="0" smtClean="0"/>
              <a:t> may be claimed for noncredit students as long as they are living in CA.</a:t>
            </a:r>
          </a:p>
          <a:p>
            <a:r>
              <a:rPr lang="en-US" baseline="0" dirty="0" smtClean="0"/>
              <a:t>This change was made given the political environment, and the changes and back and forth around DACA</a:t>
            </a:r>
          </a:p>
          <a:p>
            <a:r>
              <a:rPr lang="en-US" baseline="0" dirty="0" smtClean="0"/>
              <a:t>Under the old rules noncredit students had to be lawfully admitted to the US. Colleges have no way of knowing this unless they ask. Questions like this tend to deter students who are already facing barriers to enrollment.</a:t>
            </a:r>
            <a:endParaRPr lang="en-US" dirty="0"/>
          </a:p>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14</a:t>
            </a:fld>
            <a:endParaRPr lang="en-US"/>
          </a:p>
        </p:txBody>
      </p:sp>
    </p:spTree>
    <p:extLst>
      <p:ext uri="{BB962C8B-B14F-4D97-AF65-F5344CB8AC3E}">
        <p14:creationId xmlns:p14="http://schemas.microsoft.com/office/powerpoint/2010/main" val="962965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4066682" y="9012343"/>
            <a:ext cx="312547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66" tIns="46432" rIns="92866" bIns="46432" anchor="b"/>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681A00FA-0505-4E52-B196-009BF390CC0A}" type="slidenum">
              <a:rPr lang="en-US" altLang="en-US">
                <a:solidFill>
                  <a:srgbClr val="000000"/>
                </a:solidFill>
              </a:rPr>
              <a:pPr algn="r">
                <a:spcBef>
                  <a:spcPct val="0"/>
                </a:spcBef>
              </a:pPr>
              <a:t>15</a:t>
            </a:fld>
            <a:endParaRPr lang="en-US" altLang="en-US">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 The CCCCO is working to develop a process that enables a community college district to accept the residence determination of another community college district  Once this process is finalized, a memorandum will be sent to the districts describing the process and any required documentation that should be maintained for audit purposes.</a:t>
            </a:r>
          </a:p>
          <a:p>
            <a:endParaRPr lang="en-US" altLang="en-US" b="1" dirty="0" smtClean="0"/>
          </a:p>
        </p:txBody>
      </p:sp>
      <p:sp>
        <p:nvSpPr>
          <p:cNvPr id="2" name="Date Placeholder 1"/>
          <p:cNvSpPr>
            <a:spLocks noGrp="1"/>
          </p:cNvSpPr>
          <p:nvPr>
            <p:ph type="dt" sz="quarter" idx="1"/>
          </p:nvPr>
        </p:nvSpPr>
        <p:spPr/>
        <p:txBody>
          <a:bodyPr/>
          <a:lstStyle/>
          <a:p>
            <a:pPr>
              <a:defRPr/>
            </a:pPr>
            <a:fld id="{9D9A5BA5-B616-4813-8C9C-06CAC21F8055}" type="datetime1">
              <a:rPr lang="en-US">
                <a:solidFill>
                  <a:srgbClr val="000000"/>
                </a:solidFill>
              </a:rPr>
              <a:pPr>
                <a:defRPr/>
              </a:pPr>
              <a:t>9/17/2019</a:t>
            </a:fld>
            <a:endParaRPr lang="en-US">
              <a:solidFill>
                <a:srgbClr val="000000"/>
              </a:solidFill>
            </a:endParaRPr>
          </a:p>
        </p:txBody>
      </p:sp>
    </p:spTree>
    <p:extLst>
      <p:ext uri="{BB962C8B-B14F-4D97-AF65-F5344CB8AC3E}">
        <p14:creationId xmlns:p14="http://schemas.microsoft.com/office/powerpoint/2010/main" val="2015254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t>AB 3255 made a change to </a:t>
            </a:r>
            <a:r>
              <a:rPr lang="en-US" dirty="0" err="1" smtClean="0"/>
              <a:t>ed</a:t>
            </a:r>
            <a:r>
              <a:rPr lang="en-US" dirty="0" smtClean="0"/>
              <a:t> code section 68075. defined what it means</a:t>
            </a:r>
            <a:r>
              <a:rPr lang="en-US" baseline="0" dirty="0" smtClean="0"/>
              <a:t> to be armed forces of the united states. </a:t>
            </a:r>
            <a:r>
              <a:rPr lang="en-US" dirty="0" smtClean="0"/>
              <a:t> The CCCCO </a:t>
            </a:r>
            <a:r>
              <a:rPr lang="en-US" b="1" dirty="0" smtClean="0"/>
              <a:t>previously issued guidance stating that CA National Guard did not constitute being a member</a:t>
            </a:r>
            <a:r>
              <a:rPr lang="en-US" b="1" baseline="0" dirty="0" smtClean="0"/>
              <a:t> of the armed forces </a:t>
            </a:r>
            <a:r>
              <a:rPr lang="en-US" baseline="0" dirty="0" smtClean="0"/>
              <a:t>for purposes of this section. Eliminated that sentence form the residency document.</a:t>
            </a:r>
            <a:endParaRPr lang="en-US" dirty="0" smtClean="0"/>
          </a:p>
          <a:p>
            <a:pPr fontAlgn="base"/>
            <a:r>
              <a:rPr lang="en-US" b="1" i="1" dirty="0" smtClean="0"/>
              <a:t>Added: </a:t>
            </a:r>
            <a:r>
              <a:rPr lang="en-US" i="1" dirty="0" smtClean="0"/>
              <a:t>(a) For purposes of this section, “Armed Forces of the United States” means the Air Force, Army, Coast Guard, Marine Corps, Navy, and the reserve components of each of those forces, the California Army National Guard, the California State Military Reserve, and the California Naval Militia.</a:t>
            </a:r>
            <a:endParaRPr lang="en-US" dirty="0" smtClean="0"/>
          </a:p>
          <a:p>
            <a:pPr fontAlgn="base"/>
            <a:r>
              <a:rPr lang="en-US" b="1" strike="noStrike" dirty="0" smtClean="0"/>
              <a:t>Modified b, eliminated</a:t>
            </a:r>
            <a:r>
              <a:rPr lang="en-US" b="1" strike="noStrike" baseline="0" dirty="0" smtClean="0"/>
              <a:t> the requirement that the individual be on active duty.</a:t>
            </a:r>
            <a:r>
              <a:rPr lang="en-US" b="1" strike="noStrike" dirty="0" smtClean="0"/>
              <a:t> </a:t>
            </a:r>
            <a:r>
              <a:rPr lang="en-US" strike="sngStrike" dirty="0" smtClean="0"/>
              <a:t>(a)</a:t>
            </a:r>
            <a:r>
              <a:rPr lang="en-US" dirty="0" smtClean="0"/>
              <a:t> </a:t>
            </a:r>
            <a:r>
              <a:rPr lang="en-US" i="1" dirty="0" smtClean="0"/>
              <a:t>(b)</a:t>
            </a:r>
            <a:r>
              <a:rPr lang="en-US" dirty="0" smtClean="0"/>
              <a:t>  A student who is a member of the Armed Forces of the United States stationed in this </a:t>
            </a:r>
            <a:r>
              <a:rPr lang="en-US" strike="sngStrike" dirty="0" smtClean="0"/>
              <a:t>state on active duty, </a:t>
            </a:r>
            <a:r>
              <a:rPr lang="en-US" dirty="0" smtClean="0"/>
              <a:t> </a:t>
            </a:r>
            <a:r>
              <a:rPr lang="en-US" i="1" dirty="0" smtClean="0"/>
              <a:t>state, </a:t>
            </a:r>
            <a:r>
              <a:rPr lang="en-US" dirty="0" smtClean="0"/>
              <a:t> except a member of the Armed Forces assigned for educational purposes to a state-supported institution of higher education, is entitled to resident classification only for the purpose of determining the amount of tuition and fees.</a:t>
            </a:r>
          </a:p>
          <a:p>
            <a:pPr fontAlgn="base"/>
            <a:r>
              <a:rPr lang="en-US" strike="sngStrike" dirty="0" smtClean="0"/>
              <a:t>(b)</a:t>
            </a:r>
            <a:r>
              <a:rPr lang="en-US" dirty="0" smtClean="0"/>
              <a:t> </a:t>
            </a:r>
            <a:r>
              <a:rPr lang="en-US" i="1" dirty="0" smtClean="0"/>
              <a:t>(c)</a:t>
            </a:r>
            <a:r>
              <a:rPr lang="en-US" dirty="0" smtClean="0"/>
              <a:t>  If that member of the Armed Forces of the United States who is in attendance at an institution is thereafter transferred on military orders to a place outside this state where the member continues to serve in the Armed Forces of the United States, he or she shall not lose his or her resident classification so long as he or she remains continuously enrolled at that institution.</a:t>
            </a:r>
          </a:p>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16</a:t>
            </a:fld>
            <a:endParaRPr lang="en-US"/>
          </a:p>
        </p:txBody>
      </p:sp>
    </p:spTree>
    <p:extLst>
      <p:ext uri="{BB962C8B-B14F-4D97-AF65-F5344CB8AC3E}">
        <p14:creationId xmlns:p14="http://schemas.microsoft.com/office/powerpoint/2010/main" val="1133999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AB 2210 (McCarty, 2018) </a:t>
            </a:r>
            <a:r>
              <a:rPr lang="en-US" sz="1200" b="1" kern="1200" dirty="0" smtClean="0">
                <a:solidFill>
                  <a:schemeClr val="tx1"/>
                </a:solidFill>
                <a:effectLst/>
                <a:latin typeface="+mn-lt"/>
                <a:ea typeface="+mn-ea"/>
                <a:cs typeface="+mn-cs"/>
              </a:rPr>
              <a:t>added section 68075.65 </a:t>
            </a:r>
            <a:r>
              <a:rPr lang="en-US" sz="1200" kern="1200" dirty="0" smtClean="0">
                <a:solidFill>
                  <a:schemeClr val="tx1"/>
                </a:solidFill>
                <a:effectLst/>
                <a:latin typeface="+mn-lt"/>
                <a:ea typeface="+mn-ea"/>
                <a:cs typeface="+mn-cs"/>
              </a:rPr>
              <a:t>to the Education Code </a:t>
            </a:r>
            <a:r>
              <a:rPr lang="en-US" sz="1200" b="1" kern="1200" dirty="0" smtClean="0">
                <a:solidFill>
                  <a:schemeClr val="tx1"/>
                </a:solidFill>
                <a:effectLst/>
                <a:latin typeface="+mn-lt"/>
                <a:ea typeface="+mn-ea"/>
                <a:cs typeface="+mn-cs"/>
              </a:rPr>
              <a:t>effective January 1, 2019. </a:t>
            </a:r>
            <a:r>
              <a:rPr lang="en-US" sz="1200" kern="1200" dirty="0" smtClean="0">
                <a:solidFill>
                  <a:schemeClr val="tx1"/>
                </a:solidFill>
                <a:effectLst/>
                <a:latin typeface="+mn-lt"/>
                <a:ea typeface="+mn-ea"/>
                <a:cs typeface="+mn-cs"/>
              </a:rPr>
              <a:t>requiring each community college to post on its internet site a notice that sets forth which persons are exempt from paying nonresident tuition pursuant to section 68075.6. The Chancellor’s office issued </a:t>
            </a:r>
            <a:r>
              <a:rPr lang="en-US" sz="1200" u="sng" kern="1200" dirty="0" smtClean="0">
                <a:solidFill>
                  <a:schemeClr val="tx1"/>
                </a:solidFill>
                <a:effectLst/>
                <a:latin typeface="+mn-lt"/>
                <a:ea typeface="+mn-ea"/>
                <a:cs typeface="+mn-cs"/>
                <a:hlinkClick r:id="rId3"/>
              </a:rPr>
              <a:t>legal advisory 19-02</a:t>
            </a:r>
            <a:r>
              <a:rPr lang="en-US" sz="1200" kern="1200" dirty="0" smtClean="0">
                <a:solidFill>
                  <a:schemeClr val="tx1"/>
                </a:solidFill>
                <a:effectLst/>
                <a:latin typeface="+mn-lt"/>
                <a:ea typeface="+mn-ea"/>
                <a:cs typeface="+mn-cs"/>
              </a:rPr>
              <a:t> which contains sample language that colleges maybe posted to community college websites to comply with the requirements set forth in AB 2210.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68075.6</a:t>
            </a:r>
            <a:r>
              <a:rPr lang="en-US" sz="1200" kern="1200" baseline="0" dirty="0" smtClean="0">
                <a:solidFill>
                  <a:schemeClr val="tx1"/>
                </a:solidFill>
                <a:effectLst/>
                <a:latin typeface="+mn-lt"/>
                <a:ea typeface="+mn-ea"/>
                <a:cs typeface="+mn-cs"/>
              </a:rPr>
              <a:t> was created by AB 343 last year,</a:t>
            </a:r>
            <a:r>
              <a:rPr lang="en-US" sz="1200" dirty="0" smtClean="0">
                <a:solidFill>
                  <a:schemeClr val="tx2"/>
                </a:solidFill>
              </a:rPr>
              <a:t> grants an immediate Nonresident Tuition fee exemption to </a:t>
            </a:r>
            <a:r>
              <a:rPr lang="en-US" sz="1200" u="sng" dirty="0" smtClean="0">
                <a:solidFill>
                  <a:schemeClr val="tx2"/>
                </a:solidFill>
              </a:rPr>
              <a:t>eligible</a:t>
            </a:r>
            <a:r>
              <a:rPr lang="en-US" sz="1200" dirty="0" smtClean="0">
                <a:solidFill>
                  <a:schemeClr val="tx2"/>
                </a:solidFill>
              </a:rPr>
              <a:t> Special Immigrant Visa (SIV) holders and refugee students (important to note that </a:t>
            </a:r>
            <a:r>
              <a:rPr lang="en-US" sz="1200" u="sng" dirty="0" smtClean="0">
                <a:solidFill>
                  <a:schemeClr val="tx2"/>
                </a:solidFill>
              </a:rPr>
              <a:t>eligible</a:t>
            </a:r>
            <a:r>
              <a:rPr lang="en-US" sz="1200" dirty="0" smtClean="0">
                <a:solidFill>
                  <a:schemeClr val="tx2"/>
                </a:solidFill>
              </a:rPr>
              <a:t> T and U Visa holders are also eligible for this immediate exemption based on the provisions of Education Code section 68122, which ties their exemption status to that of refugees). </a:t>
            </a:r>
            <a:r>
              <a:rPr lang="en-US" altLang="en-US" dirty="0" smtClean="0"/>
              <a:t>Eligibility for this exemption includes the requirement that  “upon entering the United States, [the Student] settled in California”. Refugee students admitted to the United States under Section 1157 of Title 8 of the United States Code.</a:t>
            </a:r>
            <a:endParaRPr lang="en-US" sz="1200" dirty="0" smtClean="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437968D-5969-4CC4-A63D-C90CD4C34E88}" type="slidenum">
              <a:rPr lang="en-US" smtClean="0"/>
              <a:t>17</a:t>
            </a:fld>
            <a:endParaRPr lang="en-US"/>
          </a:p>
        </p:txBody>
      </p:sp>
    </p:spTree>
    <p:extLst>
      <p:ext uri="{BB962C8B-B14F-4D97-AF65-F5344CB8AC3E}">
        <p14:creationId xmlns:p14="http://schemas.microsoft.com/office/powerpoint/2010/main" val="4125372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from slide</a:t>
            </a:r>
          </a:p>
          <a:p>
            <a:endParaRPr lang="en-US" dirty="0" smtClean="0"/>
          </a:p>
          <a:p>
            <a:r>
              <a:rPr lang="en-US" sz="1200" dirty="0" smtClean="0">
                <a:solidFill>
                  <a:schemeClr val="tx2"/>
                </a:solidFill>
              </a:rPr>
              <a:t>One t</a:t>
            </a:r>
            <a:r>
              <a:rPr lang="en-US" sz="1200" baseline="0" dirty="0" smtClean="0">
                <a:solidFill>
                  <a:schemeClr val="tx2"/>
                </a:solidFill>
              </a:rPr>
              <a:t>hing that is </a:t>
            </a:r>
            <a:r>
              <a:rPr lang="en-US" sz="1200" dirty="0" smtClean="0">
                <a:solidFill>
                  <a:schemeClr val="tx2"/>
                </a:solidFill>
              </a:rPr>
              <a:t>important to note: </a:t>
            </a:r>
            <a:r>
              <a:rPr lang="en-US" sz="1200" b="1" u="sng" dirty="0" smtClean="0">
                <a:solidFill>
                  <a:schemeClr val="tx2"/>
                </a:solidFill>
              </a:rPr>
              <a:t>eligible</a:t>
            </a:r>
            <a:r>
              <a:rPr lang="en-US" sz="1200" b="1" dirty="0" smtClean="0">
                <a:solidFill>
                  <a:schemeClr val="tx2"/>
                </a:solidFill>
              </a:rPr>
              <a:t> T and U Visa holders are also eligible </a:t>
            </a:r>
            <a:r>
              <a:rPr lang="en-US" sz="1200" dirty="0" smtClean="0">
                <a:solidFill>
                  <a:schemeClr val="tx2"/>
                </a:solidFill>
              </a:rPr>
              <a:t>for this immediate exemption based on the provisions of Education Code section 68122 (AB1899, 2013), which ties their exemption status to that of refugees. 68122 was used to make T and U visa</a:t>
            </a:r>
            <a:r>
              <a:rPr lang="en-US" sz="1200" baseline="0" dirty="0" smtClean="0">
                <a:solidFill>
                  <a:schemeClr val="tx2"/>
                </a:solidFill>
              </a:rPr>
              <a:t> holder eligible for AB 540 (T and U are nonimmigrant visas) by tying their status to that of refugees. However, the language required that the website notice describe which individuals are eligible for the exemption under 68075.6 which does not reference T and U visa holders.</a:t>
            </a:r>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18</a:t>
            </a:fld>
            <a:endParaRPr lang="en-US"/>
          </a:p>
        </p:txBody>
      </p:sp>
    </p:spTree>
    <p:extLst>
      <p:ext uri="{BB962C8B-B14F-4D97-AF65-F5344CB8AC3E}">
        <p14:creationId xmlns:p14="http://schemas.microsoft.com/office/powerpoint/2010/main" val="1761585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VACA Act was further amended in September, 2018 by </a:t>
            </a:r>
            <a:r>
              <a:rPr lang="en-US" sz="1200" kern="1200" dirty="0" err="1" smtClean="0">
                <a:solidFill>
                  <a:schemeClr val="tx1"/>
                </a:solidFill>
                <a:effectLst/>
                <a:latin typeface="+mn-lt"/>
                <a:ea typeface="+mn-ea"/>
                <a:cs typeface="+mn-cs"/>
              </a:rPr>
              <a:t>Pub.L</a:t>
            </a:r>
            <a:r>
              <a:rPr lang="en-US" sz="1200" kern="1200" dirty="0" smtClean="0">
                <a:solidFill>
                  <a:schemeClr val="tx1"/>
                </a:solidFill>
                <a:effectLst/>
                <a:latin typeface="+mn-lt"/>
                <a:ea typeface="+mn-ea"/>
                <a:cs typeface="+mn-cs"/>
              </a:rPr>
              <a:t>. No 115-251, which added a new category of covered individuals. </a:t>
            </a:r>
            <a:r>
              <a:rPr lang="en-US" sz="1200" b="1" kern="1200" dirty="0" smtClean="0">
                <a:solidFill>
                  <a:schemeClr val="tx1"/>
                </a:solidFill>
                <a:effectLst/>
                <a:latin typeface="+mn-lt"/>
                <a:ea typeface="+mn-ea"/>
                <a:cs typeface="+mn-cs"/>
              </a:rPr>
              <a:t>The new category includes individuals </a:t>
            </a:r>
            <a:r>
              <a:rPr lang="en-US" sz="1200" kern="1200" dirty="0" smtClean="0">
                <a:solidFill>
                  <a:schemeClr val="tx1"/>
                </a:solidFill>
                <a:effectLst/>
                <a:latin typeface="+mn-lt"/>
                <a:ea typeface="+mn-ea"/>
                <a:cs typeface="+mn-cs"/>
              </a:rPr>
              <a:t>eligible for rehabilitation under 38 U.S. Code § 3102 (basic entitlement section) </a:t>
            </a:r>
            <a:r>
              <a:rPr lang="en-US" sz="1200" b="1" kern="1200" dirty="0" smtClean="0">
                <a:solidFill>
                  <a:schemeClr val="tx1"/>
                </a:solidFill>
                <a:effectLst/>
                <a:latin typeface="+mn-lt"/>
                <a:ea typeface="+mn-ea"/>
                <a:cs typeface="+mn-cs"/>
              </a:rPr>
              <a:t>pursuing a course of education with education assistance from the Training and Rehabilitation for Veterans with Service-Connected Disabilities (Chapter 31) education benefits program</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CCCCO is currently working to amend Education Code section 68075.7 to reflect the change in federal law. In the meantime, districts should refer to the federal statute </a:t>
            </a:r>
            <a:r>
              <a:rPr lang="en-US" sz="1200" u="sng" kern="1200" dirty="0" smtClean="0">
                <a:solidFill>
                  <a:schemeClr val="tx1"/>
                </a:solidFill>
                <a:effectLst/>
                <a:latin typeface="+mn-lt"/>
                <a:ea typeface="+mn-ea"/>
                <a:cs typeface="+mn-cs"/>
                <a:hlinkClick r:id="rId3"/>
              </a:rPr>
              <a:t>(38 U.S.C. 3679(c))</a:t>
            </a:r>
            <a:r>
              <a:rPr lang="en-US" sz="1200" kern="1200" dirty="0" smtClean="0">
                <a:solidFill>
                  <a:schemeClr val="tx1"/>
                </a:solidFill>
                <a:effectLst/>
                <a:latin typeface="+mn-lt"/>
                <a:ea typeface="+mn-ea"/>
                <a:cs typeface="+mn-cs"/>
              </a:rPr>
              <a:t> for the complete list of covered individuals under the VACA Act. Once the CA statute is updated, the VACA</a:t>
            </a:r>
            <a:r>
              <a:rPr lang="en-US" sz="1200" kern="1200" baseline="0" dirty="0" smtClean="0">
                <a:solidFill>
                  <a:schemeClr val="tx1"/>
                </a:solidFill>
                <a:effectLst/>
                <a:latin typeface="+mn-lt"/>
                <a:ea typeface="+mn-ea"/>
                <a:cs typeface="+mn-cs"/>
              </a:rPr>
              <a:t> Act memo will be revised and released. David Lawrence, recently left the CCCCO. Who took over vets?</a:t>
            </a:r>
          </a:p>
          <a:p>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change was effective for courses or terms beginning after March 1, 2019, however, on March 4, 2019, the Department of Veterans Affairs issued a waiver extending the deadline for state compliance to September 30, 2019. Colleges should exempt the new group of covered individuals from nonresident tuition effective immediately, but will not be penalized as long as they are in compliance by September 30, 2019.</a:t>
            </a:r>
          </a:p>
        </p:txBody>
      </p:sp>
      <p:sp>
        <p:nvSpPr>
          <p:cNvPr id="4" name="Slide Number Placeholder 3"/>
          <p:cNvSpPr>
            <a:spLocks noGrp="1"/>
          </p:cNvSpPr>
          <p:nvPr>
            <p:ph type="sldNum" sz="quarter" idx="10"/>
          </p:nvPr>
        </p:nvSpPr>
        <p:spPr/>
        <p:txBody>
          <a:bodyPr/>
          <a:lstStyle/>
          <a:p>
            <a:fld id="{0437968D-5969-4CC4-A63D-C90CD4C34E88}" type="slidenum">
              <a:rPr lang="en-US" smtClean="0"/>
              <a:t>19</a:t>
            </a:fld>
            <a:endParaRPr lang="en-US"/>
          </a:p>
        </p:txBody>
      </p:sp>
    </p:spTree>
    <p:extLst>
      <p:ext uri="{BB962C8B-B14F-4D97-AF65-F5344CB8AC3E}">
        <p14:creationId xmlns:p14="http://schemas.microsoft.com/office/powerpoint/2010/main" val="512536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B314A31-FCB1-426E-B7D4-0E8DE614A669}" type="slidenum">
              <a:rPr lang="en-US" altLang="en-US" smtClean="0">
                <a:solidFill>
                  <a:srgbClr val="000000"/>
                </a:solidFill>
              </a:rPr>
              <a:pPr>
                <a:spcBef>
                  <a:spcPct val="0"/>
                </a:spcBef>
              </a:pPr>
              <a:t>2</a:t>
            </a:fld>
            <a:endParaRPr lang="en-US" altLang="en-US" smtClean="0">
              <a:solidFill>
                <a:srgbClr val="000000"/>
              </a:solidFill>
            </a:endParaRPr>
          </a:p>
        </p:txBody>
      </p:sp>
      <p:sp>
        <p:nvSpPr>
          <p:cNvPr id="10243"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buFontTx/>
              <a:buChar char="•"/>
              <a:defRPr/>
            </a:pPr>
            <a:endParaRPr lang="en-US" altLang="en-US" sz="1400" dirty="0" smtClean="0"/>
          </a:p>
          <a:p>
            <a:pPr marL="228600" indent="-228600">
              <a:lnSpc>
                <a:spcPct val="90000"/>
              </a:lnSpc>
              <a:buFontTx/>
              <a:buChar char="•"/>
              <a:defRPr/>
            </a:pPr>
            <a:endParaRPr lang="en-US" altLang="en-US" sz="1400" dirty="0" smtClean="0"/>
          </a:p>
          <a:p>
            <a:pPr marL="228600" indent="-228600">
              <a:lnSpc>
                <a:spcPct val="90000"/>
              </a:lnSpc>
              <a:buFontTx/>
              <a:buChar char="•"/>
              <a:defRPr/>
            </a:pPr>
            <a:endParaRPr lang="en-US" altLang="en-US" sz="1400" dirty="0" smtClean="0"/>
          </a:p>
          <a:p>
            <a:pPr marL="228600" indent="-228600">
              <a:lnSpc>
                <a:spcPct val="90000"/>
              </a:lnSpc>
              <a:defRPr/>
            </a:pPr>
            <a:endParaRPr lang="en-US" altLang="en-US" dirty="0" smtClean="0"/>
          </a:p>
          <a:p>
            <a:pPr marL="228600" indent="-228600">
              <a:lnSpc>
                <a:spcPct val="90000"/>
              </a:lnSpc>
              <a:buFontTx/>
              <a:buChar char="•"/>
              <a:defRPr/>
            </a:pPr>
            <a:endParaRPr lang="en-US" altLang="en-US" dirty="0" smtClean="0"/>
          </a:p>
        </p:txBody>
      </p:sp>
    </p:spTree>
    <p:extLst>
      <p:ext uri="{BB962C8B-B14F-4D97-AF65-F5344CB8AC3E}">
        <p14:creationId xmlns:p14="http://schemas.microsoft.com/office/powerpoint/2010/main" val="4048305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Another recent change relates to apportionment for tutoring, not a statutory or regulatory change but instead</a:t>
            </a:r>
            <a:r>
              <a:rPr lang="en-US" baseline="0" dirty="0" smtClean="0"/>
              <a:t> it is a change in interpretation by the CCCCO. </a:t>
            </a:r>
            <a:r>
              <a:rPr lang="en-US" dirty="0" smtClean="0"/>
              <a:t>In the past, the Chancellor’s Office provided guidance </a:t>
            </a:r>
            <a:r>
              <a:rPr lang="en-US" u="sng" dirty="0" smtClean="0"/>
              <a:t>that apportionment may only be collected for supervised tutoring </a:t>
            </a:r>
            <a:r>
              <a:rPr lang="en-US" u="sng" baseline="0" dirty="0" smtClean="0"/>
              <a:t>linked to</a:t>
            </a:r>
            <a:r>
              <a:rPr lang="en-US" u="sng" dirty="0" smtClean="0"/>
              <a:t> “basic skills” courses.</a:t>
            </a:r>
            <a:r>
              <a:rPr lang="en-US" u="sng" baseline="0" dirty="0" smtClean="0"/>
              <a:t> </a:t>
            </a:r>
            <a:r>
              <a:rPr lang="en-US" u="none" baseline="0" dirty="0" smtClean="0"/>
              <a:t>With AB 705, and the movement away from basic skills courses in general, this interpretation became problematic. The CCCCO academic affairs division issued a memo earlier AA19-05 this year stating that they have changed their interpretation of T5 58172 and ECS84757(b). Allowing colleges to claim apportionment for noncredit tutoring where the student is seeking support for courses other than basic skills including transfer level courses as long as the student is strengthening either </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communication/literacy skills, quantitative reasoning skills, and critical thinking skills.</a:t>
            </a:r>
            <a:endParaRPr lang="en-US" b="1" u="non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thinking around this change</a:t>
            </a:r>
            <a:r>
              <a:rPr lang="en-US" sz="1200" b="1" kern="1200" baseline="0" dirty="0" smtClean="0">
                <a:solidFill>
                  <a:schemeClr val="tx1"/>
                </a:solidFill>
                <a:effectLst/>
                <a:latin typeface="+mn-lt"/>
                <a:ea typeface="+mn-ea"/>
                <a:cs typeface="+mn-cs"/>
              </a:rPr>
              <a:t> is that s</a:t>
            </a:r>
            <a:r>
              <a:rPr lang="en-US" sz="1200" b="1" kern="1200" dirty="0" smtClean="0">
                <a:solidFill>
                  <a:schemeClr val="tx1"/>
                </a:solidFill>
                <a:effectLst/>
                <a:latin typeface="+mn-lt"/>
                <a:ea typeface="+mn-ea"/>
                <a:cs typeface="+mn-cs"/>
              </a:rPr>
              <a:t>tudents seeking support for any of these skills, regardless of the course, endeavor to master a basic skill; therefore, claiming apportionment for the development of any of these areas in a supervised tutoring course is appropriate.  </a:t>
            </a:r>
            <a:r>
              <a:rPr lang="en-US" sz="1200" kern="1200" dirty="0" smtClean="0">
                <a:solidFill>
                  <a:schemeClr val="tx1"/>
                </a:solidFill>
                <a:effectLst/>
                <a:latin typeface="+mn-lt"/>
                <a:ea typeface="+mn-ea"/>
                <a:cs typeface="+mn-cs"/>
              </a:rPr>
              <a:t>However, all of the conditions previously noted under Section </a:t>
            </a:r>
            <a:r>
              <a:rPr lang="en-US" sz="1200" kern="1200" dirty="0" smtClean="0">
                <a:solidFill>
                  <a:srgbClr val="FF0000"/>
                </a:solidFill>
                <a:effectLst/>
                <a:latin typeface="+mn-lt"/>
                <a:ea typeface="+mn-ea"/>
                <a:cs typeface="+mn-cs"/>
              </a:rPr>
              <a:t>58050, 59402, 58168, and 58170 </a:t>
            </a:r>
            <a:r>
              <a:rPr lang="en-US" sz="1200" kern="1200" dirty="0" smtClean="0">
                <a:solidFill>
                  <a:schemeClr val="tx1"/>
                </a:solidFill>
                <a:effectLst/>
                <a:latin typeface="+mn-lt"/>
                <a:ea typeface="+mn-ea"/>
                <a:cs typeface="+mn-cs"/>
              </a:rPr>
              <a:t>must be met.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memorandum </a:t>
            </a:r>
            <a:r>
              <a:rPr lang="en-US" sz="1200" b="1" kern="1200" dirty="0" smtClean="0">
                <a:solidFill>
                  <a:schemeClr val="tx1"/>
                </a:solidFill>
                <a:effectLst/>
                <a:latin typeface="+mn-lt"/>
                <a:ea typeface="+mn-ea"/>
                <a:cs typeface="+mn-cs"/>
              </a:rPr>
              <a:t>constitutes a change to the guidance related to those sections, not to the regulations.  </a:t>
            </a:r>
            <a:r>
              <a:rPr lang="en-US" sz="1200" kern="1200" dirty="0" smtClean="0">
                <a:solidFill>
                  <a:schemeClr val="tx1"/>
                </a:solidFill>
                <a:effectLst/>
                <a:latin typeface="+mn-lt"/>
                <a:ea typeface="+mn-ea"/>
                <a:cs typeface="+mn-cs"/>
              </a:rPr>
              <a:t>The only change is to the interpretation that colleges may collect apportionment for support in transfer-level courses through supervised tutoring.  One of the most important aspects of those regulatory sections is that colleges “accurately and rigorously monitor positive attendance” and disallow any activities for apportionment that do not fit the criteria of communication/literacy, quantitative reasoning, and critical thinking.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rgbClr val="FF0000"/>
                </a:solidFill>
                <a:effectLst/>
                <a:latin typeface="+mn-lt"/>
                <a:ea typeface="+mn-ea"/>
                <a:cs typeface="+mn-cs"/>
              </a:rPr>
              <a:t>58050 (course is approved, immediate sup and control, </a:t>
            </a:r>
            <a:r>
              <a:rPr lang="en-US" sz="1200" kern="1200" dirty="0" err="1" smtClean="0">
                <a:solidFill>
                  <a:srgbClr val="FF0000"/>
                </a:solidFill>
                <a:effectLst/>
                <a:latin typeface="+mn-lt"/>
                <a:ea typeface="+mn-ea"/>
                <a:cs typeface="+mn-cs"/>
              </a:rPr>
              <a:t>etc</a:t>
            </a:r>
            <a:r>
              <a:rPr lang="en-US" sz="1200" kern="1200" dirty="0" smtClean="0">
                <a:solidFill>
                  <a:srgbClr val="FF0000"/>
                </a:solidFill>
                <a:effectLst/>
                <a:latin typeface="+mn-lt"/>
                <a:ea typeface="+mn-ea"/>
                <a:cs typeface="+mn-cs"/>
              </a:rPr>
              <a:t>), 59402 (required instructional materials), 58168 (tutoring general), and 58170 (apportionment for tutoring: designated</a:t>
            </a:r>
            <a:r>
              <a:rPr lang="en-US" sz="1200" kern="1200" baseline="0" dirty="0" smtClean="0">
                <a:solidFill>
                  <a:srgbClr val="FF0000"/>
                </a:solidFill>
                <a:effectLst/>
                <a:latin typeface="+mn-lt"/>
                <a:ea typeface="+mn-ea"/>
                <a:cs typeface="+mn-cs"/>
              </a:rPr>
              <a:t> learning center, positive attendance, cant claim if covered with categorical $)</a:t>
            </a:r>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20</a:t>
            </a:fld>
            <a:endParaRPr lang="en-US"/>
          </a:p>
        </p:txBody>
      </p:sp>
    </p:spTree>
    <p:extLst>
      <p:ext uri="{BB962C8B-B14F-4D97-AF65-F5344CB8AC3E}">
        <p14:creationId xmlns:p14="http://schemas.microsoft.com/office/powerpoint/2010/main" val="3070106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rPr>
              <a:t>The education trailer</a:t>
            </a:r>
            <a:r>
              <a:rPr lang="en-US" baseline="0" dirty="0" smtClean="0">
                <a:solidFill>
                  <a:srgbClr val="000000"/>
                </a:solidFill>
              </a:rPr>
              <a:t> bill made a significant change related to attendance accounting for apprenticeship courses.</a:t>
            </a:r>
          </a:p>
          <a:p>
            <a:endParaRPr lang="en-US" baseline="0" dirty="0" smtClean="0">
              <a:solidFill>
                <a:srgbClr val="000000"/>
              </a:solidFill>
            </a:endParaRPr>
          </a:p>
          <a:p>
            <a:r>
              <a:rPr lang="en-US" b="0" dirty="0" smtClean="0">
                <a:solidFill>
                  <a:srgbClr val="000000"/>
                </a:solidFill>
              </a:rPr>
              <a:t>Districts may now </a:t>
            </a:r>
            <a:r>
              <a:rPr lang="en-US" b="1" dirty="0" smtClean="0">
                <a:solidFill>
                  <a:srgbClr val="000000"/>
                </a:solidFill>
              </a:rPr>
              <a:t>report hours </a:t>
            </a:r>
            <a:r>
              <a:rPr lang="en-US" b="0" dirty="0" smtClean="0">
                <a:solidFill>
                  <a:srgbClr val="000000"/>
                </a:solidFill>
              </a:rPr>
              <a:t>generated by apprentices as FTES on the </a:t>
            </a:r>
            <a:r>
              <a:rPr lang="en-US" b="1" dirty="0" smtClean="0">
                <a:solidFill>
                  <a:srgbClr val="000000"/>
                </a:solidFill>
              </a:rPr>
              <a:t>CCFS- 320 </a:t>
            </a:r>
            <a:r>
              <a:rPr lang="en-US" b="0" dirty="0" smtClean="0">
                <a:solidFill>
                  <a:srgbClr val="000000"/>
                </a:solidFill>
              </a:rPr>
              <a:t>if not reported on the CCFS-321 (no double counting)</a:t>
            </a:r>
            <a:r>
              <a:rPr lang="en-US" b="1" dirty="0" smtClean="0">
                <a:solidFill>
                  <a:srgbClr val="000000"/>
                </a:solidFill>
              </a:rPr>
              <a:t> </a:t>
            </a:r>
            <a:endParaRPr lang="en-US" dirty="0" smtClean="0">
              <a:solidFill>
                <a:srgbClr val="FF0000"/>
              </a:solidFill>
            </a:endParaRPr>
          </a:p>
          <a:p>
            <a:r>
              <a:rPr lang="en-US" b="0" dirty="0" smtClean="0">
                <a:solidFill>
                  <a:srgbClr val="000000"/>
                </a:solidFill>
              </a:rPr>
              <a:t>In</a:t>
            </a:r>
            <a:r>
              <a:rPr lang="en-US" b="0" baseline="0" dirty="0" smtClean="0">
                <a:solidFill>
                  <a:srgbClr val="000000"/>
                </a:solidFill>
              </a:rPr>
              <a:t> order to report the hours on the CCFS-320, the c</a:t>
            </a:r>
            <a:r>
              <a:rPr lang="en-US" b="0" dirty="0" smtClean="0">
                <a:solidFill>
                  <a:srgbClr val="000000"/>
                </a:solidFill>
              </a:rPr>
              <a:t>ourse must be </a:t>
            </a:r>
            <a:r>
              <a:rPr lang="en-US" b="1" dirty="0" smtClean="0">
                <a:solidFill>
                  <a:srgbClr val="000000"/>
                </a:solidFill>
              </a:rPr>
              <a:t>taught by a community college faculty member</a:t>
            </a:r>
          </a:p>
          <a:p>
            <a:r>
              <a:rPr lang="en-US" b="1" dirty="0" smtClean="0">
                <a:solidFill>
                  <a:srgbClr val="000000"/>
                </a:solidFill>
              </a:rPr>
              <a:t>Enrollment </a:t>
            </a:r>
            <a:r>
              <a:rPr lang="en-US" b="0" dirty="0" smtClean="0">
                <a:solidFill>
                  <a:srgbClr val="000000"/>
                </a:solidFill>
              </a:rPr>
              <a:t>may be </a:t>
            </a:r>
            <a:r>
              <a:rPr lang="en-US" b="1" dirty="0" smtClean="0">
                <a:solidFill>
                  <a:srgbClr val="000000"/>
                </a:solidFill>
              </a:rPr>
              <a:t>limited to apprentices if that course </a:t>
            </a:r>
            <a:r>
              <a:rPr lang="en-US" b="0" dirty="0" smtClean="0">
                <a:solidFill>
                  <a:srgbClr val="000000"/>
                </a:solidFill>
              </a:rPr>
              <a:t>or course section </a:t>
            </a:r>
            <a:r>
              <a:rPr lang="en-US" b="1" dirty="0" smtClean="0">
                <a:solidFill>
                  <a:srgbClr val="000000"/>
                </a:solidFill>
              </a:rPr>
              <a:t>is required</a:t>
            </a:r>
            <a:r>
              <a:rPr lang="en-US" b="0" dirty="0" smtClean="0">
                <a:solidFill>
                  <a:srgbClr val="000000"/>
                </a:solidFill>
              </a:rPr>
              <a:t> for those students as a part of a </a:t>
            </a:r>
            <a:r>
              <a:rPr lang="en-US" b="1" dirty="0" smtClean="0">
                <a:solidFill>
                  <a:srgbClr val="000000"/>
                </a:solidFill>
              </a:rPr>
              <a:t>registered apprenticeship program. </a:t>
            </a:r>
          </a:p>
          <a:p>
            <a:r>
              <a:rPr lang="en-US" b="0" dirty="0" smtClean="0">
                <a:solidFill>
                  <a:srgbClr val="000000"/>
                </a:solidFill>
              </a:rPr>
              <a:t>If the course is part of an apprenticeship program in the </a:t>
            </a:r>
            <a:r>
              <a:rPr lang="en-US" b="1" dirty="0" smtClean="0">
                <a:solidFill>
                  <a:srgbClr val="000000"/>
                </a:solidFill>
              </a:rPr>
              <a:t>building and construction trades </a:t>
            </a:r>
            <a:r>
              <a:rPr lang="en-US" b="0" dirty="0" smtClean="0">
                <a:solidFill>
                  <a:srgbClr val="000000"/>
                </a:solidFill>
              </a:rPr>
              <a:t>(</a:t>
            </a:r>
            <a:r>
              <a:rPr lang="en-US" b="0" dirty="0" err="1" smtClean="0">
                <a:solidFill>
                  <a:srgbClr val="000000"/>
                </a:solidFill>
              </a:rPr>
              <a:t>Approx</a:t>
            </a:r>
            <a:r>
              <a:rPr lang="en-US" b="0" dirty="0" smtClean="0">
                <a:solidFill>
                  <a:srgbClr val="000000"/>
                </a:solidFill>
              </a:rPr>
              <a:t> 70% of</a:t>
            </a:r>
            <a:r>
              <a:rPr lang="en-US" b="0" baseline="0" dirty="0" smtClean="0">
                <a:solidFill>
                  <a:srgbClr val="000000"/>
                </a:solidFill>
              </a:rPr>
              <a:t> all programs)</a:t>
            </a:r>
            <a:r>
              <a:rPr lang="en-US" b="0" dirty="0" smtClean="0">
                <a:solidFill>
                  <a:srgbClr val="000000"/>
                </a:solidFill>
              </a:rPr>
              <a:t>, </a:t>
            </a:r>
            <a:r>
              <a:rPr lang="en-US" b="1" dirty="0" smtClean="0">
                <a:solidFill>
                  <a:srgbClr val="000000"/>
                </a:solidFill>
              </a:rPr>
              <a:t>the sponsor must approve a decision to report attendance on the CCFS-320 rather than on the CCFS-321    </a:t>
            </a:r>
          </a:p>
          <a:p>
            <a:endParaRPr lang="en-US" b="1" dirty="0" smtClean="0">
              <a:solidFill>
                <a:srgbClr val="000000"/>
              </a:solidFill>
            </a:endParaRPr>
          </a:p>
          <a:p>
            <a:r>
              <a:rPr lang="en-US" b="1" dirty="0" smtClean="0">
                <a:solidFill>
                  <a:srgbClr val="000000"/>
                </a:solidFill>
              </a:rPr>
              <a:t>70% of apprenticeship courses are in the building and construction trades,</a:t>
            </a:r>
            <a:r>
              <a:rPr lang="en-US" b="1" baseline="0" dirty="0" smtClean="0">
                <a:solidFill>
                  <a:srgbClr val="000000"/>
                </a:solidFill>
              </a:rPr>
              <a:t> many of these programs are made up primarily of courses offered offsite not taught by a CCC instructor, paid for by the sponsor (would not be eligible to report on the CCFS-320). This option will primarily be used by new/existing apprenticeship courses offered on the CCC campus, taught by ccc faculty, also there are some programs where most of the courses are offsite, but the student is required to take one or two courses at the college, the attendance for these courses could now be reported on the 320, in the past, the college could only report the attendance of non-apprentices in these courses on the CCFS-320, the attendance of apprentices had to be reported on the CCFS-321.</a:t>
            </a:r>
          </a:p>
          <a:p>
            <a:endParaRPr lang="en-US" b="1" dirty="0" smtClean="0">
              <a:solidFill>
                <a:srgbClr val="000000"/>
              </a:solidFill>
            </a:endParaRPr>
          </a:p>
          <a:p>
            <a:endParaRPr lang="en-US" dirty="0" smtClean="0">
              <a:solidFill>
                <a:srgbClr val="000000"/>
              </a:solidFill>
            </a:endParaRPr>
          </a:p>
          <a:p>
            <a:r>
              <a:rPr lang="en-US" dirty="0" smtClean="0">
                <a:solidFill>
                  <a:srgbClr val="000000"/>
                </a:solidFill>
              </a:rPr>
              <a:t>Ed code section 79149.1(b): Attendance of apprentices reimbursed pursuant to subdivision (a) [reported on the CCFS-320] </a:t>
            </a:r>
            <a:r>
              <a:rPr lang="en-US" u="sng" dirty="0" smtClean="0">
                <a:solidFill>
                  <a:srgbClr val="000000"/>
                </a:solidFill>
              </a:rPr>
              <a:t>shall be reimbursed based on the number of hours of instruction provided to indentured apprentices</a:t>
            </a:r>
            <a:r>
              <a:rPr lang="en-US" dirty="0" smtClean="0">
                <a:solidFill>
                  <a:srgbClr val="000000"/>
                </a:solidFill>
              </a:rPr>
              <a:t>. The attendance hours generated by credit apprenticeship courses shall be funded at the marginal credit rate determined pursuant to paragraph (2) of subdivision (d) of Section 84750.5 or its successor section.</a:t>
            </a:r>
          </a:p>
          <a:p>
            <a:r>
              <a:rPr lang="en-US" dirty="0" smtClean="0">
                <a:solidFill>
                  <a:srgbClr val="000000"/>
                </a:solidFill>
              </a:rPr>
              <a:t> </a:t>
            </a:r>
          </a:p>
          <a:p>
            <a:r>
              <a:rPr lang="en-US" dirty="0" smtClean="0">
                <a:solidFill>
                  <a:srgbClr val="000000"/>
                </a:solidFill>
              </a:rPr>
              <a:t>Title 5 § 58008. Application of Actual Clock Hours of Teaching Procedure.</a:t>
            </a:r>
          </a:p>
          <a:p>
            <a:r>
              <a:rPr lang="en-US" dirty="0" smtClean="0">
                <a:solidFill>
                  <a:srgbClr val="000000"/>
                </a:solidFill>
              </a:rPr>
              <a:t>Actual clock hours of teaching procedure is based upon a count of each 50- through 60-minute hour of instruction devoted to each indentured apprentice enrolled in and attending apprenticeship courses of related and supplemental instruction pursuant to Labor Code section 3074.</a:t>
            </a:r>
          </a:p>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21</a:t>
            </a:fld>
            <a:endParaRPr lang="en-US"/>
          </a:p>
        </p:txBody>
      </p:sp>
    </p:spTree>
    <p:extLst>
      <p:ext uri="{BB962C8B-B14F-4D97-AF65-F5344CB8AC3E}">
        <p14:creationId xmlns:p14="http://schemas.microsoft.com/office/powerpoint/2010/main" val="4072712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spcBef>
                <a:spcPct val="30000"/>
              </a:spcBef>
              <a:defRPr sz="1200">
                <a:solidFill>
                  <a:schemeClr val="tx1"/>
                </a:solidFill>
                <a:latin typeface="Times New Roman" panose="02020603050405020304" pitchFamily="18" charset="0"/>
              </a:defRPr>
            </a:lvl1pPr>
            <a:lvl2pPr marL="757066" indent="-291179" defTabSz="926921">
              <a:spcBef>
                <a:spcPct val="30000"/>
              </a:spcBef>
              <a:defRPr sz="1200">
                <a:solidFill>
                  <a:schemeClr val="tx1"/>
                </a:solidFill>
                <a:latin typeface="Times New Roman" panose="02020603050405020304" pitchFamily="18" charset="0"/>
              </a:defRPr>
            </a:lvl2pPr>
            <a:lvl3pPr marL="1164717" indent="-232943" defTabSz="926921">
              <a:spcBef>
                <a:spcPct val="30000"/>
              </a:spcBef>
              <a:defRPr sz="1200">
                <a:solidFill>
                  <a:schemeClr val="tx1"/>
                </a:solidFill>
                <a:latin typeface="Times New Roman" panose="02020603050405020304" pitchFamily="18" charset="0"/>
              </a:defRPr>
            </a:lvl3pPr>
            <a:lvl4pPr marL="1630604" indent="-232943" defTabSz="926921">
              <a:spcBef>
                <a:spcPct val="30000"/>
              </a:spcBef>
              <a:defRPr sz="1200">
                <a:solidFill>
                  <a:schemeClr val="tx1"/>
                </a:solidFill>
                <a:latin typeface="Times New Roman" panose="02020603050405020304" pitchFamily="18" charset="0"/>
              </a:defRPr>
            </a:lvl4pPr>
            <a:lvl5pPr marL="2096491" indent="-232943" defTabSz="926921">
              <a:spcBef>
                <a:spcPct val="30000"/>
              </a:spcBef>
              <a:defRPr sz="1200">
                <a:solidFill>
                  <a:schemeClr val="tx1"/>
                </a:solidFill>
                <a:latin typeface="Times New Roman" panose="02020603050405020304" pitchFamily="18" charset="0"/>
              </a:defRPr>
            </a:lvl5pPr>
            <a:lvl6pPr marL="2562377" indent="-232943" defTabSz="926921"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26921"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26921"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2692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7600B38-7399-4EDC-92DA-ADEE2EA62C7F}" type="slidenum">
              <a:rPr lang="en-US" altLang="en-US" smtClean="0">
                <a:solidFill>
                  <a:srgbClr val="000000"/>
                </a:solidFill>
              </a:rPr>
              <a:pPr>
                <a:spcBef>
                  <a:spcPct val="0"/>
                </a:spcBef>
              </a:pPr>
              <a:t>22</a:t>
            </a:fld>
            <a:endParaRPr lang="en-US" altLang="en-US" smtClean="0">
              <a:solidFill>
                <a:srgbClr val="000000"/>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The next bill I am going to cover is SB 68 which expanded eligibility criteria for AB 540, </a:t>
            </a:r>
            <a:r>
              <a:rPr lang="en-US" altLang="en-US" smtClean="0"/>
              <a:t>In order to provide some context for the discussion, I will start with a brief history of AB 540 including bills that have passed since the implementation amending the original law </a:t>
            </a:r>
            <a:r>
              <a:rPr lang="en-US" altLang="en-US" b="1" smtClean="0"/>
              <a:t>and then I will get into SB 68. </a:t>
            </a:r>
          </a:p>
          <a:p>
            <a:r>
              <a:rPr lang="en-US" altLang="en-US" u="sng" smtClean="0"/>
              <a:t>Original AB 540 Eligibility Criteria</a:t>
            </a:r>
            <a:r>
              <a:rPr lang="en-US" altLang="en-US" smtClean="0"/>
              <a:t>: A student, </a:t>
            </a:r>
            <a:r>
              <a:rPr lang="en-US" altLang="en-US" b="1" u="sng" smtClean="0"/>
              <a:t>other than a nonimmigrant </a:t>
            </a:r>
            <a:r>
              <a:rPr lang="en-US" altLang="en-US" u="sng" smtClean="0"/>
              <a:t>who attended HS in California for three or more years AND graduated from a California HS</a:t>
            </a:r>
            <a:r>
              <a:rPr lang="en-US" altLang="en-US" smtClean="0"/>
              <a:t> (or attained the equivalent) shall be exempt from paying nonresident tuition (2001 bill)</a:t>
            </a:r>
          </a:p>
          <a:p>
            <a:r>
              <a:rPr lang="en-US" altLang="en-US" b="1" smtClean="0"/>
              <a:t>AB 1899 </a:t>
            </a:r>
            <a:r>
              <a:rPr lang="en-US" altLang="en-US" smtClean="0"/>
              <a:t>Effective January 1, </a:t>
            </a:r>
            <a:r>
              <a:rPr lang="en-US" altLang="en-US" b="1" smtClean="0"/>
              <a:t>2013, </a:t>
            </a:r>
            <a:r>
              <a:rPr lang="en-US" altLang="en-US" smtClean="0"/>
              <a:t>(EC § 68122). expanded eligibility, made </a:t>
            </a:r>
            <a:r>
              <a:rPr lang="en-US" altLang="en-US" b="1" smtClean="0"/>
              <a:t>T and U visa holders</a:t>
            </a:r>
            <a:r>
              <a:rPr lang="en-US" altLang="en-US" smtClean="0"/>
              <a:t> eligible for AB 540 (created an exception to the nonimmigrant exclusion) , treated the same as refugees. If a T or U visa holder went to high school and graduated just like a refugee, then they are eligible for the AB 540 exemption just like a refugee. If a T or U visa holder does not meet the AB 540 requirements, then they are eligible to establish residency in the same manner as a refugee (physical presence and intent).</a:t>
            </a:r>
          </a:p>
          <a:p>
            <a:r>
              <a:rPr lang="en-US" altLang="en-US" smtClean="0"/>
              <a:t> </a:t>
            </a:r>
          </a:p>
          <a:p>
            <a:r>
              <a:rPr lang="en-US" altLang="en-US" b="1" smtClean="0"/>
              <a:t>AB 2000, </a:t>
            </a:r>
            <a:r>
              <a:rPr lang="en-US" altLang="en-US" smtClean="0"/>
              <a:t>Effective January 1, </a:t>
            </a:r>
            <a:r>
              <a:rPr lang="en-US" altLang="en-US" b="1" smtClean="0"/>
              <a:t>2015</a:t>
            </a:r>
            <a:r>
              <a:rPr lang="en-US" altLang="en-US" smtClean="0"/>
              <a:t>, (EC § 68130.5) expanded eligibility for AB 540 nonresident tuition exemption to include students who: </a:t>
            </a:r>
          </a:p>
          <a:p>
            <a:r>
              <a:rPr lang="en-US" altLang="en-US" smtClean="0"/>
              <a:t>have </a:t>
            </a:r>
            <a:r>
              <a:rPr lang="en-US" altLang="en-US" u="sng" smtClean="0"/>
              <a:t>credits earned from a California high school</a:t>
            </a:r>
            <a:r>
              <a:rPr lang="en-US" altLang="en-US" smtClean="0"/>
              <a:t> equivalent to three or more years of full time HS course work, and</a:t>
            </a:r>
          </a:p>
          <a:p>
            <a:r>
              <a:rPr lang="en-US" altLang="en-US" u="sng" smtClean="0"/>
              <a:t>three years of attendance at elementary/ secondary</a:t>
            </a:r>
            <a:r>
              <a:rPr lang="en-US" altLang="en-US" smtClean="0"/>
              <a:t> schools, and </a:t>
            </a:r>
          </a:p>
          <a:p>
            <a:r>
              <a:rPr lang="en-US" altLang="en-US" u="sng" smtClean="0"/>
              <a:t>graduated</a:t>
            </a:r>
            <a:r>
              <a:rPr lang="en-US" altLang="en-US" smtClean="0"/>
              <a:t> from a CA high school (or equivalent)</a:t>
            </a:r>
          </a:p>
          <a:p>
            <a:r>
              <a:rPr lang="en-US" altLang="en-US" smtClean="0"/>
              <a:t> </a:t>
            </a:r>
          </a:p>
          <a:p>
            <a:pPr>
              <a:buFont typeface="Monotype Sorts"/>
              <a:buNone/>
            </a:pPr>
            <a:r>
              <a:rPr lang="en-US" altLang="en-US" smtClean="0">
                <a:solidFill>
                  <a:srgbClr val="1C1C1C"/>
                </a:solidFill>
              </a:rPr>
              <a:t>The California Dream Act: AB 130 and 131 (2011) M</a:t>
            </a:r>
            <a:r>
              <a:rPr lang="en-US" altLang="en-US" smtClean="0">
                <a:solidFill>
                  <a:srgbClr val="000000"/>
                </a:solidFill>
              </a:rPr>
              <a:t>ade AB 540 students eligible to apply for and receive financial aid. This change was effective January 1, 2012 for institutional financial aid and January 1, 2013 for state financial aid.</a:t>
            </a:r>
          </a:p>
          <a:p>
            <a:endParaRPr lang="en-US" altLang="en-US" smtClean="0"/>
          </a:p>
        </p:txBody>
      </p:sp>
    </p:spTree>
    <p:extLst>
      <p:ext uri="{BB962C8B-B14F-4D97-AF65-F5344CB8AC3E}">
        <p14:creationId xmlns:p14="http://schemas.microsoft.com/office/powerpoint/2010/main" val="969022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Monotype Sorts"/>
              <a:buNone/>
              <a:defRPr/>
            </a:pPr>
            <a:r>
              <a:rPr lang="en-US" altLang="en-US" sz="1100" dirty="0">
                <a:solidFill>
                  <a:srgbClr val="1C1C1C"/>
                </a:solidFill>
              </a:rPr>
              <a:t>In 2017, SB 68 amended Education Code section 68130.5 and significantly expanded eligibility for AB 540. There were two main changes:</a:t>
            </a:r>
          </a:p>
          <a:p>
            <a:pPr marL="232943" indent="-232943">
              <a:buSzPct val="100000"/>
              <a:buFont typeface="Monotype Sorts"/>
              <a:buAutoNum type="arabicPeriod"/>
              <a:defRPr/>
            </a:pPr>
            <a:r>
              <a:rPr lang="en-US" altLang="en-US" sz="1100" b="1" u="sng" dirty="0">
                <a:solidFill>
                  <a:srgbClr val="1C1C1C"/>
                </a:solidFill>
              </a:rPr>
              <a:t>Attendance Requirement</a:t>
            </a:r>
            <a:r>
              <a:rPr lang="en-US" altLang="en-US" sz="1100" dirty="0">
                <a:solidFill>
                  <a:srgbClr val="1C1C1C"/>
                </a:solidFill>
              </a:rPr>
              <a:t>: SB 68 amended the attendance requirement to allow attendance (or credits earned) at California High Schools, California Adult Schools </a:t>
            </a:r>
            <a:r>
              <a:rPr lang="en-US" altLang="en-US" sz="1100" dirty="0"/>
              <a:t>(established by a county office education, a unified school district or high school district, or the Department of Corrections and Rehabilitation), California Community Colleges, or a combination of these</a:t>
            </a:r>
            <a:r>
              <a:rPr lang="en-US" altLang="en-US" sz="1100" dirty="0">
                <a:solidFill>
                  <a:srgbClr val="1C1C1C"/>
                </a:solidFill>
              </a:rPr>
              <a:t> to count toward the three year requirement. So its no longer just attendance/credits earned at a California high school.</a:t>
            </a:r>
          </a:p>
          <a:p>
            <a:pPr>
              <a:buSzPct val="100000"/>
              <a:buFont typeface="Monotype Sorts"/>
              <a:buNone/>
              <a:defRPr/>
            </a:pPr>
            <a:r>
              <a:rPr lang="en-US" altLang="en-US" sz="1100" dirty="0">
                <a:solidFill>
                  <a:srgbClr val="1C1C1C"/>
                </a:solidFill>
              </a:rPr>
              <a:t>Regarding attendance at a California community college, </a:t>
            </a:r>
            <a:r>
              <a:rPr lang="en-US" sz="1100" dirty="0"/>
              <a:t>Attendance in </a:t>
            </a:r>
            <a:r>
              <a:rPr lang="en-US" sz="1100" b="1" dirty="0"/>
              <a:t>credit courses </a:t>
            </a:r>
            <a:r>
              <a:rPr lang="en-US" sz="1100" dirty="0"/>
              <a:t>may </a:t>
            </a:r>
            <a:r>
              <a:rPr lang="en-US" sz="1100" b="1" dirty="0"/>
              <a:t>not exceed two years of full-time attendance</a:t>
            </a:r>
            <a:r>
              <a:rPr lang="en-US" sz="1100" dirty="0"/>
              <a:t>.  This would satisfy two of the three years, a student would still need one year of full time attendance (or credits) at either an adult school, noncredit CCC, high school to meet the three year requirement.</a:t>
            </a:r>
          </a:p>
          <a:p>
            <a:pPr>
              <a:buSzPct val="100000"/>
              <a:buFont typeface="Monotype Sorts"/>
              <a:buNone/>
              <a:defRPr/>
            </a:pPr>
            <a:endParaRPr lang="en-US" altLang="en-US" sz="1100" dirty="0">
              <a:solidFill>
                <a:srgbClr val="1C1C1C"/>
              </a:solidFill>
            </a:endParaRPr>
          </a:p>
          <a:p>
            <a:pPr>
              <a:buSzPct val="100000"/>
              <a:buFont typeface="Monotype Sorts"/>
              <a:buNone/>
              <a:defRPr/>
            </a:pPr>
            <a:r>
              <a:rPr lang="en-US" altLang="en-US" sz="1100" dirty="0">
                <a:solidFill>
                  <a:srgbClr val="1C1C1C"/>
                </a:solidFill>
              </a:rPr>
              <a:t>2. </a:t>
            </a:r>
            <a:r>
              <a:rPr lang="en-US" altLang="en-US" sz="1100" b="1" dirty="0">
                <a:solidFill>
                  <a:srgbClr val="1C1C1C"/>
                </a:solidFill>
              </a:rPr>
              <a:t>Completion of a course of study: </a:t>
            </a:r>
            <a:r>
              <a:rPr lang="en-US" altLang="en-US" sz="1100" dirty="0">
                <a:solidFill>
                  <a:srgbClr val="1C1C1C"/>
                </a:solidFill>
              </a:rPr>
              <a:t>Under SB 68 a student may satisfy the completion requirement with </a:t>
            </a:r>
            <a:r>
              <a:rPr lang="en-US" altLang="en-US" sz="1100" b="1" dirty="0">
                <a:solidFill>
                  <a:srgbClr val="1C1C1C"/>
                </a:solidFill>
              </a:rPr>
              <a:t>graduation from a California high school or the equivalent</a:t>
            </a:r>
            <a:r>
              <a:rPr lang="en-US" altLang="en-US" sz="1100" dirty="0">
                <a:solidFill>
                  <a:srgbClr val="1C1C1C"/>
                </a:solidFill>
              </a:rPr>
              <a:t>, OR attainment of an </a:t>
            </a:r>
            <a:r>
              <a:rPr lang="en-US" altLang="en-US" sz="1100" b="1" dirty="0">
                <a:solidFill>
                  <a:srgbClr val="1C1C1C"/>
                </a:solidFill>
              </a:rPr>
              <a:t>AA degree from a CCC </a:t>
            </a:r>
            <a:r>
              <a:rPr lang="en-US" altLang="en-US" sz="1100" dirty="0">
                <a:solidFill>
                  <a:srgbClr val="1C1C1C"/>
                </a:solidFill>
              </a:rPr>
              <a:t>OR </a:t>
            </a:r>
            <a:r>
              <a:rPr lang="en-US" altLang="en-US" sz="1100" b="1" dirty="0">
                <a:solidFill>
                  <a:srgbClr val="1C1C1C"/>
                </a:solidFill>
              </a:rPr>
              <a:t>fulfilment </a:t>
            </a:r>
            <a:r>
              <a:rPr lang="en-US" altLang="en-US" sz="1100" dirty="0">
                <a:solidFill>
                  <a:srgbClr val="1C1C1C"/>
                </a:solidFill>
              </a:rPr>
              <a:t>of the </a:t>
            </a:r>
            <a:r>
              <a:rPr lang="en-US" altLang="en-US" sz="1100" b="1" dirty="0">
                <a:solidFill>
                  <a:srgbClr val="1C1C1C"/>
                </a:solidFill>
              </a:rPr>
              <a:t>minimum requirements to transfer</a:t>
            </a:r>
            <a:r>
              <a:rPr lang="en-US" altLang="en-US" sz="1100" dirty="0">
                <a:solidFill>
                  <a:srgbClr val="1C1C1C"/>
                </a:solidFill>
              </a:rPr>
              <a:t> to a UC or CSU.</a:t>
            </a:r>
          </a:p>
          <a:p>
            <a:pPr marL="465887" indent="-465887">
              <a:buSzPct val="100000"/>
              <a:buFont typeface="Monotype Sorts"/>
              <a:buAutoNum type="arabicPeriod"/>
              <a:defRPr/>
            </a:pPr>
            <a:endParaRPr lang="en-US" altLang="en-US" sz="1100" dirty="0">
              <a:solidFill>
                <a:srgbClr val="1C1C1C"/>
              </a:solidFill>
            </a:endParaRPr>
          </a:p>
          <a:p>
            <a:pPr>
              <a:defRPr/>
            </a:pPr>
            <a:endParaRPr lang="en-US" altLang="en-US" dirty="0" smtClean="0"/>
          </a:p>
        </p:txBody>
      </p:sp>
      <p:sp>
        <p:nvSpPr>
          <p:cNvPr id="4" name="Date Placeholder 3"/>
          <p:cNvSpPr>
            <a:spLocks noGrp="1"/>
          </p:cNvSpPr>
          <p:nvPr>
            <p:ph type="dt" sz="quarter" idx="1"/>
          </p:nvPr>
        </p:nvSpPr>
        <p:spPr/>
        <p:txBody>
          <a:bodyPr/>
          <a:lstStyle/>
          <a:p>
            <a:pPr>
              <a:defRPr/>
            </a:pPr>
            <a:fld id="{8CA3B33D-A59E-4426-98D3-42C9118FE5C2}" type="datetime1">
              <a:rPr lang="en-US" smtClean="0">
                <a:solidFill>
                  <a:srgbClr val="000000"/>
                </a:solidFill>
              </a:rPr>
              <a:pPr>
                <a:defRPr/>
              </a:pPr>
              <a:t>9/17/2019</a:t>
            </a:fld>
            <a:endParaRPr lang="en-US">
              <a:solidFill>
                <a:srgbClr val="000000"/>
              </a:solidFill>
            </a:endParaRPr>
          </a:p>
        </p:txBody>
      </p:sp>
      <p:sp>
        <p:nvSpPr>
          <p:cNvPr id="5325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defRPr sz="2800">
                <a:solidFill>
                  <a:schemeClr val="tx1"/>
                </a:solidFill>
                <a:latin typeface="Arial" panose="020B0604020202020204" pitchFamily="34" charset="0"/>
                <a:cs typeface="Arial" panose="020B0604020202020204" pitchFamily="34" charset="0"/>
              </a:defRPr>
            </a:lvl1pPr>
            <a:lvl2pPr marL="757066" indent="-291179" defTabSz="926921">
              <a:defRPr sz="2800">
                <a:solidFill>
                  <a:schemeClr val="tx1"/>
                </a:solidFill>
                <a:latin typeface="Arial" panose="020B0604020202020204" pitchFamily="34" charset="0"/>
                <a:cs typeface="Arial" panose="020B0604020202020204" pitchFamily="34" charset="0"/>
              </a:defRPr>
            </a:lvl2pPr>
            <a:lvl3pPr marL="1164717" indent="-232943" defTabSz="926921">
              <a:defRPr sz="2800">
                <a:solidFill>
                  <a:schemeClr val="tx1"/>
                </a:solidFill>
                <a:latin typeface="Arial" panose="020B0604020202020204" pitchFamily="34" charset="0"/>
                <a:cs typeface="Arial" panose="020B0604020202020204" pitchFamily="34" charset="0"/>
              </a:defRPr>
            </a:lvl3pPr>
            <a:lvl4pPr marL="1630604" indent="-232943" defTabSz="926921">
              <a:defRPr sz="2800">
                <a:solidFill>
                  <a:schemeClr val="tx1"/>
                </a:solidFill>
                <a:latin typeface="Arial" panose="020B0604020202020204" pitchFamily="34" charset="0"/>
                <a:cs typeface="Arial" panose="020B0604020202020204" pitchFamily="34" charset="0"/>
              </a:defRPr>
            </a:lvl4pPr>
            <a:lvl5pPr marL="2096491" indent="-232943" defTabSz="926921">
              <a:defRPr sz="2800">
                <a:solidFill>
                  <a:schemeClr val="tx1"/>
                </a:solidFill>
                <a:latin typeface="Arial" panose="020B0604020202020204" pitchFamily="34" charset="0"/>
                <a:cs typeface="Arial" panose="020B0604020202020204" pitchFamily="34" charset="0"/>
              </a:defRPr>
            </a:lvl5pPr>
            <a:lvl6pPr marL="2562377"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3028264"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94151"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960038"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A5AF9FCA-5528-4096-89AB-9EACD035B7DA}" type="slidenum">
              <a:rPr lang="en-US" altLang="en-US" sz="1200">
                <a:solidFill>
                  <a:srgbClr val="000000"/>
                </a:solidFill>
                <a:latin typeface="Times New Roman" panose="02020603050405020304" pitchFamily="18" charset="0"/>
              </a:rPr>
              <a:pPr/>
              <a:t>23</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947458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24</a:t>
            </a:fld>
            <a:endParaRPr lang="en-US"/>
          </a:p>
        </p:txBody>
      </p:sp>
    </p:spTree>
    <p:extLst>
      <p:ext uri="{BB962C8B-B14F-4D97-AF65-F5344CB8AC3E}">
        <p14:creationId xmlns:p14="http://schemas.microsoft.com/office/powerpoint/2010/main" val="2073544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100" i="1" dirty="0"/>
              <a:t>Requirement 1: Attendance at California schools</a:t>
            </a:r>
            <a:r>
              <a:rPr lang="en-US" altLang="en-US" sz="1100" dirty="0"/>
              <a:t>. There are two ways to meet this requirement:</a:t>
            </a:r>
          </a:p>
          <a:p>
            <a:pPr>
              <a:defRPr/>
            </a:pPr>
            <a:r>
              <a:rPr lang="en-US" altLang="en-US" sz="1100" dirty="0"/>
              <a:t>1.  Total attendance (or attainment of credits earned) in California equivalent to three or more years of full-time attendance at </a:t>
            </a:r>
            <a:r>
              <a:rPr lang="en-US" altLang="en-US" sz="1100" u="sng" dirty="0"/>
              <a:t>California high schools</a:t>
            </a:r>
            <a:r>
              <a:rPr lang="en-US" altLang="en-US" sz="1100" dirty="0"/>
              <a:t>, </a:t>
            </a:r>
            <a:r>
              <a:rPr lang="en-US" altLang="en-US" sz="1100" u="sng" dirty="0"/>
              <a:t>California high schools established by the State Board of Education</a:t>
            </a:r>
            <a:r>
              <a:rPr lang="en-US" altLang="en-US" sz="1100" dirty="0"/>
              <a:t> (purpose is to include all accredited high schools</a:t>
            </a:r>
            <a:r>
              <a:rPr lang="en-US" altLang="en-US" sz="1100" u="sng" dirty="0"/>
              <a:t>)</a:t>
            </a:r>
            <a:r>
              <a:rPr lang="en-US" altLang="en-US" sz="1100" dirty="0"/>
              <a:t>, </a:t>
            </a:r>
            <a:r>
              <a:rPr lang="en-US" altLang="en-US" sz="1100" u="sng" dirty="0"/>
              <a:t>California adult schools </a:t>
            </a:r>
            <a:r>
              <a:rPr lang="en-US" altLang="en-US" sz="1100" dirty="0"/>
              <a:t>(established by a county office of education, a unified school district or high school district, or the Department of Corrections and Rehabilitation), campuses of the </a:t>
            </a:r>
            <a:r>
              <a:rPr lang="en-US" altLang="en-US" sz="1100" u="sng" dirty="0"/>
              <a:t>California Community Colleges</a:t>
            </a:r>
            <a:r>
              <a:rPr lang="en-US" altLang="en-US" sz="1100" dirty="0"/>
              <a:t>, or a combination of these; or </a:t>
            </a:r>
          </a:p>
          <a:p>
            <a:pPr marL="232943" indent="-232943">
              <a:buFontTx/>
              <a:buAutoNum type="arabicPeriod" startAt="2"/>
              <a:defRPr/>
            </a:pPr>
            <a:r>
              <a:rPr lang="en-US" altLang="en-US" sz="1100" dirty="0"/>
              <a:t>Three or more years of full-time California high school coursework, and a total of three or more years of attendance in California elementary schools, California secondary schools, or a combination of California elementary and secondary schools. </a:t>
            </a:r>
            <a:r>
              <a:rPr lang="it-IT" altLang="en-US" sz="1100" dirty="0"/>
              <a:t>(Ed. Code, § 68130.5, subd. (a)(1).) </a:t>
            </a:r>
            <a:r>
              <a:rPr lang="it-IT" altLang="en-US" sz="1100" u="sng" dirty="0"/>
              <a:t>This is similar to the AB 2000 requirements</a:t>
            </a:r>
          </a:p>
          <a:p>
            <a:pPr marL="232943" indent="-232943">
              <a:buFontTx/>
              <a:buAutoNum type="arabicPeriod" startAt="2"/>
              <a:defRPr/>
            </a:pPr>
            <a:endParaRPr lang="it-IT" altLang="en-US" sz="1100" u="sng" dirty="0"/>
          </a:p>
          <a:p>
            <a:pPr>
              <a:defRPr/>
            </a:pPr>
            <a:r>
              <a:rPr lang="it-IT" altLang="en-US" sz="1100" dirty="0"/>
              <a:t>The statute includes specific language as to what constitutes a year of full time attendance (hours, units)</a:t>
            </a:r>
          </a:p>
          <a:p>
            <a:pPr>
              <a:defRPr/>
            </a:pPr>
            <a:r>
              <a:rPr lang="it-IT" altLang="en-US" sz="1100" u="sng" dirty="0"/>
              <a:t>___________________________________________________________________________________________________________________</a:t>
            </a:r>
          </a:p>
          <a:p>
            <a:pPr>
              <a:defRPr/>
            </a:pPr>
            <a:endParaRPr lang="en-US" altLang="en-US" sz="1100" dirty="0"/>
          </a:p>
          <a:p>
            <a:pPr>
              <a:defRPr/>
            </a:pPr>
            <a:r>
              <a:rPr lang="en-US" altLang="en-US" sz="1100" dirty="0"/>
              <a:t>From Peter: California high schools, California high schools established by the State Board of Education: purpose of this is to capture all accredited high schools, </a:t>
            </a:r>
            <a:r>
              <a:rPr lang="en-US" dirty="0" smtClean="0"/>
              <a:t>whether public or private, that are established and accredited by some state entity.  Marc has taken the stance that community college districts only need to recognize and accept students from accredited high schools.</a:t>
            </a:r>
            <a:endParaRPr lang="en-US" altLang="en-US" sz="1100" dirty="0"/>
          </a:p>
          <a:p>
            <a:pPr>
              <a:defRPr/>
            </a:pPr>
            <a:endParaRPr lang="en-US" altLang="en-US" sz="1100" dirty="0"/>
          </a:p>
          <a:p>
            <a:pPr>
              <a:defRPr/>
            </a:pPr>
            <a:r>
              <a:rPr lang="en-US" altLang="en-US" sz="1100" dirty="0"/>
              <a:t>Full-time attendance at a California community college means either 12 units of credit per semester (or quarter equivalent per year) or a minimum of 420 class hours per year (or semester or quarter equivalent per year) in non-credit courses authorized by Education Code section 84757. Attendance in credit courses at a California community college counted towards this requirement shall not exceed a total of two years of full-time attendance. (Ed. Code, § 68130.5, </a:t>
            </a:r>
            <a:r>
              <a:rPr lang="en-US" altLang="en-US" sz="1100" dirty="0" err="1"/>
              <a:t>subds</a:t>
            </a:r>
            <a:r>
              <a:rPr lang="en-US" altLang="en-US" sz="1100" dirty="0"/>
              <a:t>. (a)(1)(C)(</a:t>
            </a:r>
            <a:r>
              <a:rPr lang="en-US" altLang="en-US" sz="1100" dirty="0" err="1"/>
              <a:t>i</a:t>
            </a:r>
            <a:r>
              <a:rPr lang="en-US" altLang="en-US" sz="1100" dirty="0"/>
              <a:t>), (a)(1)(C)(ii).) </a:t>
            </a:r>
          </a:p>
          <a:p>
            <a:pPr>
              <a:defRPr/>
            </a:pPr>
            <a:endParaRPr lang="en-US" altLang="en-US" sz="1100" dirty="0"/>
          </a:p>
          <a:p>
            <a:pPr>
              <a:defRPr/>
            </a:pPr>
            <a:r>
              <a:rPr lang="en-US" altLang="en-US" sz="1100" dirty="0"/>
              <a:t>Full-time attendance at a California adult school means a minimum of 420 class hours of attendance for each school year in classes or courses authorized by Education Code section 41976, or Penal Codes sections 2053 or 2054.2. (Ed. Code, § 68130.5, </a:t>
            </a:r>
            <a:r>
              <a:rPr lang="en-US" altLang="en-US" sz="1100" dirty="0" err="1"/>
              <a:t>subd</a:t>
            </a:r>
            <a:r>
              <a:rPr lang="en-US" altLang="en-US" sz="1100" dirty="0"/>
              <a:t>. (a)(1)(C)(</a:t>
            </a:r>
            <a:r>
              <a:rPr lang="en-US" altLang="en-US" sz="1100" dirty="0" err="1"/>
              <a:t>i</a:t>
            </a:r>
            <a:r>
              <a:rPr lang="en-US" altLang="en-US" sz="1100" dirty="0"/>
              <a:t>).) </a:t>
            </a:r>
            <a:endParaRPr lang="en-US" altLang="en-US" sz="1100" dirty="0" smtClean="0"/>
          </a:p>
          <a:p>
            <a:pPr>
              <a:defRPr/>
            </a:pPr>
            <a:endParaRPr lang="en-US" altLang="en-US" sz="1100" dirty="0" smtClean="0"/>
          </a:p>
          <a:p>
            <a:pPr marL="0" marR="0">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High School: 55 credits, 165 credits</a:t>
            </a:r>
          </a:p>
          <a:p>
            <a:pPr marL="0" marR="0">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Adult School: 420  class hours, 1260 class hours</a:t>
            </a:r>
          </a:p>
          <a:p>
            <a:pPr marL="0" marR="0">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Community College (Credit): 24 credit units, May only use up to two years (48 credit units)</a:t>
            </a:r>
          </a:p>
          <a:p>
            <a:pPr marL="0" marR="0">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Community College (noncredit):</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420 class hours,</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1260 class hours</a:t>
            </a:r>
          </a:p>
          <a:p>
            <a:pPr marL="0" marR="0">
              <a:lnSpc>
                <a:spcPct val="107000"/>
              </a:lnSpc>
              <a:spcBef>
                <a:spcPts val="0"/>
              </a:spcBef>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a:t>
            </a:r>
          </a:p>
          <a:p>
            <a:pPr>
              <a:defRPr/>
            </a:pPr>
            <a:endParaRPr lang="en-US" altLang="en-US" sz="1100" dirty="0" smtClean="0"/>
          </a:p>
          <a:p>
            <a:pPr>
              <a:defRPr/>
            </a:pPr>
            <a:endParaRPr lang="en-US" altLang="en-US" sz="1100" dirty="0"/>
          </a:p>
        </p:txBody>
      </p:sp>
      <p:sp>
        <p:nvSpPr>
          <p:cNvPr id="4" name="Date Placeholder 3"/>
          <p:cNvSpPr>
            <a:spLocks noGrp="1"/>
          </p:cNvSpPr>
          <p:nvPr>
            <p:ph type="dt" sz="quarter" idx="1"/>
          </p:nvPr>
        </p:nvSpPr>
        <p:spPr/>
        <p:txBody>
          <a:bodyPr/>
          <a:lstStyle/>
          <a:p>
            <a:pPr>
              <a:defRPr/>
            </a:pPr>
            <a:fld id="{8CA3B33D-A59E-4426-98D3-42C9118FE5C2}" type="datetime1">
              <a:rPr lang="en-US" smtClean="0">
                <a:solidFill>
                  <a:srgbClr val="000000"/>
                </a:solidFill>
              </a:rPr>
              <a:pPr>
                <a:defRPr/>
              </a:pPr>
              <a:t>9/17/2019</a:t>
            </a:fld>
            <a:endParaRPr lang="en-US">
              <a:solidFill>
                <a:srgbClr val="000000"/>
              </a:solidFill>
            </a:endParaRPr>
          </a:p>
        </p:txBody>
      </p:sp>
      <p:sp>
        <p:nvSpPr>
          <p:cNvPr id="5530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defRPr sz="2800">
                <a:solidFill>
                  <a:schemeClr val="tx1"/>
                </a:solidFill>
                <a:latin typeface="Arial" panose="020B0604020202020204" pitchFamily="34" charset="0"/>
                <a:cs typeface="Arial" panose="020B0604020202020204" pitchFamily="34" charset="0"/>
              </a:defRPr>
            </a:lvl1pPr>
            <a:lvl2pPr marL="757066" indent="-291179" defTabSz="926921">
              <a:defRPr sz="2800">
                <a:solidFill>
                  <a:schemeClr val="tx1"/>
                </a:solidFill>
                <a:latin typeface="Arial" panose="020B0604020202020204" pitchFamily="34" charset="0"/>
                <a:cs typeface="Arial" panose="020B0604020202020204" pitchFamily="34" charset="0"/>
              </a:defRPr>
            </a:lvl2pPr>
            <a:lvl3pPr marL="1164717" indent="-232943" defTabSz="926921">
              <a:defRPr sz="2800">
                <a:solidFill>
                  <a:schemeClr val="tx1"/>
                </a:solidFill>
                <a:latin typeface="Arial" panose="020B0604020202020204" pitchFamily="34" charset="0"/>
                <a:cs typeface="Arial" panose="020B0604020202020204" pitchFamily="34" charset="0"/>
              </a:defRPr>
            </a:lvl3pPr>
            <a:lvl4pPr marL="1630604" indent="-232943" defTabSz="926921">
              <a:defRPr sz="2800">
                <a:solidFill>
                  <a:schemeClr val="tx1"/>
                </a:solidFill>
                <a:latin typeface="Arial" panose="020B0604020202020204" pitchFamily="34" charset="0"/>
                <a:cs typeface="Arial" panose="020B0604020202020204" pitchFamily="34" charset="0"/>
              </a:defRPr>
            </a:lvl4pPr>
            <a:lvl5pPr marL="2096491" indent="-232943" defTabSz="926921">
              <a:defRPr sz="2800">
                <a:solidFill>
                  <a:schemeClr val="tx1"/>
                </a:solidFill>
                <a:latin typeface="Arial" panose="020B0604020202020204" pitchFamily="34" charset="0"/>
                <a:cs typeface="Arial" panose="020B0604020202020204" pitchFamily="34" charset="0"/>
              </a:defRPr>
            </a:lvl5pPr>
            <a:lvl6pPr marL="2562377"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3028264"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94151"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960038"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49381B6A-D572-4757-BF91-C93225758F80}" type="slidenum">
              <a:rPr lang="en-US" altLang="en-US" sz="1200">
                <a:solidFill>
                  <a:srgbClr val="000000"/>
                </a:solidFill>
                <a:latin typeface="Times New Roman" panose="02020603050405020304" pitchFamily="18" charset="0"/>
              </a:rPr>
              <a:pPr/>
              <a:t>25</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154000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smtClean="0"/>
              <a:t>Requirement 2: Completion of a course of study</a:t>
            </a:r>
            <a:r>
              <a:rPr lang="en-US" altLang="en-US" smtClean="0"/>
              <a:t>. This requirement may be met in any of the following ways: </a:t>
            </a:r>
          </a:p>
          <a:p>
            <a:r>
              <a:rPr lang="en-US" altLang="en-US" u="sng" smtClean="0"/>
              <a:t>Graduation from a California high school </a:t>
            </a:r>
            <a:r>
              <a:rPr lang="en-US" altLang="en-US" smtClean="0"/>
              <a:t>or equivalent. </a:t>
            </a:r>
          </a:p>
          <a:p>
            <a:r>
              <a:rPr lang="en-US" altLang="en-US" u="sng" smtClean="0"/>
              <a:t>Attainment of an associate degree </a:t>
            </a:r>
            <a:r>
              <a:rPr lang="en-US" altLang="en-US" smtClean="0"/>
              <a:t>from a California community college. </a:t>
            </a:r>
          </a:p>
          <a:p>
            <a:r>
              <a:rPr lang="en-US" altLang="en-US" u="sng" smtClean="0"/>
              <a:t>Fulfillment of the minimum transfer requirements </a:t>
            </a:r>
            <a:r>
              <a:rPr lang="en-US" altLang="en-US" smtClean="0"/>
              <a:t>established for the University of California or the California State University for students transferring from a California community college. </a:t>
            </a:r>
          </a:p>
          <a:p>
            <a:endParaRPr lang="en-US" altLang="en-US" smtClean="0"/>
          </a:p>
        </p:txBody>
      </p:sp>
      <p:sp>
        <p:nvSpPr>
          <p:cNvPr id="4" name="Date Placeholder 3"/>
          <p:cNvSpPr>
            <a:spLocks noGrp="1"/>
          </p:cNvSpPr>
          <p:nvPr>
            <p:ph type="dt" sz="quarter" idx="1"/>
          </p:nvPr>
        </p:nvSpPr>
        <p:spPr/>
        <p:txBody>
          <a:bodyPr/>
          <a:lstStyle/>
          <a:p>
            <a:pPr>
              <a:defRPr/>
            </a:pPr>
            <a:fld id="{8CA3B33D-A59E-4426-98D3-42C9118FE5C2}" type="datetime1">
              <a:rPr lang="en-US" smtClean="0">
                <a:solidFill>
                  <a:srgbClr val="000000"/>
                </a:solidFill>
              </a:rPr>
              <a:pPr>
                <a:defRPr/>
              </a:pPr>
              <a:t>9/17/2019</a:t>
            </a:fld>
            <a:endParaRPr lang="en-US">
              <a:solidFill>
                <a:srgbClr val="000000"/>
              </a:solidFill>
            </a:endParaRPr>
          </a:p>
        </p:txBody>
      </p:sp>
      <p:sp>
        <p:nvSpPr>
          <p:cNvPr id="573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defRPr sz="2800">
                <a:solidFill>
                  <a:schemeClr val="tx1"/>
                </a:solidFill>
                <a:latin typeface="Arial" panose="020B0604020202020204" pitchFamily="34" charset="0"/>
                <a:cs typeface="Arial" panose="020B0604020202020204" pitchFamily="34" charset="0"/>
              </a:defRPr>
            </a:lvl1pPr>
            <a:lvl2pPr marL="757066" indent="-291179" defTabSz="926921">
              <a:defRPr sz="2800">
                <a:solidFill>
                  <a:schemeClr val="tx1"/>
                </a:solidFill>
                <a:latin typeface="Arial" panose="020B0604020202020204" pitchFamily="34" charset="0"/>
                <a:cs typeface="Arial" panose="020B0604020202020204" pitchFamily="34" charset="0"/>
              </a:defRPr>
            </a:lvl2pPr>
            <a:lvl3pPr marL="1164717" indent="-232943" defTabSz="926921">
              <a:defRPr sz="2800">
                <a:solidFill>
                  <a:schemeClr val="tx1"/>
                </a:solidFill>
                <a:latin typeface="Arial" panose="020B0604020202020204" pitchFamily="34" charset="0"/>
                <a:cs typeface="Arial" panose="020B0604020202020204" pitchFamily="34" charset="0"/>
              </a:defRPr>
            </a:lvl3pPr>
            <a:lvl4pPr marL="1630604" indent="-232943" defTabSz="926921">
              <a:defRPr sz="2800">
                <a:solidFill>
                  <a:schemeClr val="tx1"/>
                </a:solidFill>
                <a:latin typeface="Arial" panose="020B0604020202020204" pitchFamily="34" charset="0"/>
                <a:cs typeface="Arial" panose="020B0604020202020204" pitchFamily="34" charset="0"/>
              </a:defRPr>
            </a:lvl4pPr>
            <a:lvl5pPr marL="2096491" indent="-232943" defTabSz="926921">
              <a:defRPr sz="2800">
                <a:solidFill>
                  <a:schemeClr val="tx1"/>
                </a:solidFill>
                <a:latin typeface="Arial" panose="020B0604020202020204" pitchFamily="34" charset="0"/>
                <a:cs typeface="Arial" panose="020B0604020202020204" pitchFamily="34" charset="0"/>
              </a:defRPr>
            </a:lvl5pPr>
            <a:lvl6pPr marL="2562377"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3028264"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94151"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960038"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CA08D317-65E5-40E1-9199-29AC3D52F20C}" type="slidenum">
              <a:rPr lang="en-US" altLang="en-US" sz="1200">
                <a:solidFill>
                  <a:srgbClr val="000000"/>
                </a:solidFill>
                <a:latin typeface="Times New Roman" panose="02020603050405020304" pitchFamily="18" charset="0"/>
              </a:rPr>
              <a:pPr/>
              <a:t>26</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116473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solidFill>
                  <a:srgbClr val="1C1C1C"/>
                </a:solidFill>
              </a:rPr>
              <a:t>Requirement 3: </a:t>
            </a:r>
            <a:r>
              <a:rPr lang="en-US" altLang="en-US" b="1" dirty="0" smtClean="0">
                <a:solidFill>
                  <a:srgbClr val="1C1C1C"/>
                </a:solidFill>
              </a:rPr>
              <a:t>Registration</a:t>
            </a:r>
            <a:r>
              <a:rPr lang="en-US" altLang="en-US" dirty="0" smtClean="0">
                <a:solidFill>
                  <a:srgbClr val="1C1C1C"/>
                </a:solidFill>
              </a:rPr>
              <a:t>. In order to qualify for the AB 540 exemption, </a:t>
            </a:r>
            <a:r>
              <a:rPr lang="en-US" altLang="en-US" b="1" dirty="0" smtClean="0">
                <a:solidFill>
                  <a:srgbClr val="1C1C1C"/>
                </a:solidFill>
              </a:rPr>
              <a:t>a student must be registered as an entering student at, or current enrollment at</a:t>
            </a:r>
            <a:r>
              <a:rPr lang="en-US" altLang="en-US" dirty="0" smtClean="0">
                <a:solidFill>
                  <a:srgbClr val="1C1C1C"/>
                </a:solidFill>
              </a:rPr>
              <a:t>, an accredited institution of higher education in California. (Ed. Code, § 68130.5, </a:t>
            </a:r>
            <a:r>
              <a:rPr lang="en-US" altLang="en-US" dirty="0" err="1" smtClean="0">
                <a:solidFill>
                  <a:srgbClr val="1C1C1C"/>
                </a:solidFill>
              </a:rPr>
              <a:t>subd</a:t>
            </a:r>
            <a:r>
              <a:rPr lang="en-US" altLang="en-US" dirty="0" smtClean="0">
                <a:solidFill>
                  <a:srgbClr val="1C1C1C"/>
                </a:solidFill>
              </a:rPr>
              <a:t>. (a)(3).)</a:t>
            </a:r>
          </a:p>
          <a:p>
            <a:endParaRPr lang="en-US" altLang="en-US" b="1" dirty="0" smtClean="0">
              <a:solidFill>
                <a:srgbClr val="1C1C1C"/>
              </a:solidFill>
            </a:endParaRPr>
          </a:p>
          <a:p>
            <a:r>
              <a:rPr lang="en-US" altLang="en-US" dirty="0" smtClean="0">
                <a:solidFill>
                  <a:srgbClr val="1C1C1C"/>
                </a:solidFill>
              </a:rPr>
              <a:t>Requirement 4: </a:t>
            </a:r>
            <a:r>
              <a:rPr lang="en-US" altLang="en-US" b="1" dirty="0" smtClean="0">
                <a:solidFill>
                  <a:srgbClr val="1C1C1C"/>
                </a:solidFill>
              </a:rPr>
              <a:t>Affidavit of student without lawful immigration status. </a:t>
            </a:r>
            <a:r>
              <a:rPr lang="en-US" altLang="en-US" dirty="0" smtClean="0">
                <a:solidFill>
                  <a:srgbClr val="1C1C1C"/>
                </a:solidFill>
              </a:rPr>
              <a:t>Students without lawful immigration status must file an affidavit with their college or university stating that the student has either filed an application to legalize his or her immigration status, or will file an application as soon as he or she is eligible to do so. (Ed. Code, § 68130.5, </a:t>
            </a:r>
            <a:r>
              <a:rPr lang="en-US" altLang="en-US" dirty="0" err="1" smtClean="0">
                <a:solidFill>
                  <a:srgbClr val="1C1C1C"/>
                </a:solidFill>
              </a:rPr>
              <a:t>subd</a:t>
            </a:r>
            <a:r>
              <a:rPr lang="en-US" altLang="en-US" dirty="0" smtClean="0">
                <a:solidFill>
                  <a:srgbClr val="1C1C1C"/>
                </a:solidFill>
              </a:rPr>
              <a:t>. (a)(4).) </a:t>
            </a:r>
            <a:r>
              <a:rPr lang="en-US" altLang="en-US" b="1" dirty="0" smtClean="0">
                <a:solidFill>
                  <a:srgbClr val="1C1C1C"/>
                </a:solidFill>
              </a:rPr>
              <a:t>(Note: All students seeking the AB 540 exemption must complete the affidavit.) The </a:t>
            </a:r>
            <a:r>
              <a:rPr lang="en-US" altLang="en-US" b="1" dirty="0" err="1" smtClean="0">
                <a:solidFill>
                  <a:srgbClr val="1C1C1C"/>
                </a:solidFill>
              </a:rPr>
              <a:t>cccco</a:t>
            </a:r>
            <a:r>
              <a:rPr lang="en-US" altLang="en-US" b="1" baseline="0" dirty="0" smtClean="0">
                <a:solidFill>
                  <a:srgbClr val="1C1C1C"/>
                </a:solidFill>
              </a:rPr>
              <a:t> does not require transcripts/supporting documentation. The requirement in the statute is that the student complete and sign the affidavit, the CCCCO has not increased this requirement. The decision of whether to require supporting documentation is a local decision. </a:t>
            </a:r>
          </a:p>
          <a:p>
            <a:endParaRPr lang="en-US" altLang="en-US" b="1" baseline="0" dirty="0" smtClean="0">
              <a:solidFill>
                <a:srgbClr val="1C1C1C"/>
              </a:solidFill>
            </a:endParaRPr>
          </a:p>
          <a:p>
            <a:r>
              <a:rPr lang="en-US" altLang="en-US" b="1" baseline="0" dirty="0" smtClean="0">
                <a:solidFill>
                  <a:srgbClr val="1C1C1C"/>
                </a:solidFill>
              </a:rPr>
              <a:t>Statement on the affidavit: </a:t>
            </a:r>
            <a:r>
              <a:rPr lang="en-US" sz="1200" b="0" i="0" u="none" strike="noStrike" kern="1200" baseline="0" dirty="0" smtClean="0">
                <a:solidFill>
                  <a:schemeClr val="tx1"/>
                </a:solidFill>
                <a:latin typeface="+mn-lt"/>
                <a:ea typeface="+mn-ea"/>
                <a:cs typeface="+mn-cs"/>
              </a:rPr>
              <a:t>Applicants must submit, as part of this form, official transcripts/attendance records that validate any of the information above as requested by the College, District, or University residence official. </a:t>
            </a:r>
            <a:endParaRPr lang="en-US" altLang="en-US" b="1" dirty="0" smtClean="0">
              <a:solidFill>
                <a:srgbClr val="1C1C1C"/>
              </a:solidFill>
            </a:endParaRPr>
          </a:p>
          <a:p>
            <a:endParaRPr lang="en-US" altLang="en-US" dirty="0" smtClean="0">
              <a:solidFill>
                <a:srgbClr val="1C1C1C"/>
              </a:solidFill>
            </a:endParaRPr>
          </a:p>
          <a:p>
            <a:r>
              <a:rPr lang="en-US" altLang="en-US" dirty="0" smtClean="0">
                <a:solidFill>
                  <a:srgbClr val="1C1C1C"/>
                </a:solidFill>
              </a:rPr>
              <a:t>From Peter: </a:t>
            </a:r>
            <a:r>
              <a:rPr lang="en-US" altLang="en-US" dirty="0" smtClean="0"/>
              <a:t>This is an interesting issue because we have a few places where there is language of something happening in the future.  Example: I have graduated or </a:t>
            </a:r>
            <a:r>
              <a:rPr lang="en-US" altLang="en-US" u="sng" dirty="0" smtClean="0"/>
              <a:t>will graduate</a:t>
            </a:r>
            <a:r>
              <a:rPr lang="en-US" altLang="en-US" dirty="0" smtClean="0"/>
              <a:t> with a H.S. diploma. Practically, high school seniors applying to college have not yet graduated, but they will, and they need the exemption so we included this future language.</a:t>
            </a:r>
          </a:p>
          <a:p>
            <a:r>
              <a:rPr lang="en-US" altLang="en-US" dirty="0" smtClean="0"/>
              <a:t> </a:t>
            </a:r>
          </a:p>
          <a:p>
            <a:r>
              <a:rPr lang="en-US" altLang="en-US" dirty="0" smtClean="0"/>
              <a:t>To answer your question: Yes, the law requires that all students seeking the exemption complete the affidavit. The language that a student has either applied to legalize immigration status or as soon as the student is eligible was drafted to include students who were still in the process of legalizing.  Again, </a:t>
            </a:r>
            <a:r>
              <a:rPr lang="en-US" altLang="en-US" u="sng" dirty="0" smtClean="0"/>
              <a:t>the intent of the bill is to be more inclusive so that’s why the advisory was written the way it was</a:t>
            </a:r>
            <a:r>
              <a:rPr lang="en-US" altLang="en-US" dirty="0" smtClean="0"/>
              <a:t>.  That’s also why we included the “will graduate” language so we don’t unintentionally exclude anyone.</a:t>
            </a:r>
          </a:p>
          <a:p>
            <a:endParaRPr lang="en-US" altLang="en-US" dirty="0" smtClean="0">
              <a:solidFill>
                <a:srgbClr val="1C1C1C"/>
              </a:solidFill>
            </a:endParaRPr>
          </a:p>
        </p:txBody>
      </p:sp>
      <p:sp>
        <p:nvSpPr>
          <p:cNvPr id="4" name="Date Placeholder 3"/>
          <p:cNvSpPr>
            <a:spLocks noGrp="1"/>
          </p:cNvSpPr>
          <p:nvPr>
            <p:ph type="dt" sz="quarter" idx="1"/>
          </p:nvPr>
        </p:nvSpPr>
        <p:spPr/>
        <p:txBody>
          <a:bodyPr/>
          <a:lstStyle/>
          <a:p>
            <a:pPr>
              <a:defRPr/>
            </a:pPr>
            <a:fld id="{8CA3B33D-A59E-4426-98D3-42C9118FE5C2}" type="datetime1">
              <a:rPr lang="en-US" smtClean="0">
                <a:solidFill>
                  <a:srgbClr val="000000"/>
                </a:solidFill>
              </a:rPr>
              <a:pPr>
                <a:defRPr/>
              </a:pPr>
              <a:t>9/17/2019</a:t>
            </a:fld>
            <a:endParaRPr lang="en-US">
              <a:solidFill>
                <a:srgbClr val="000000"/>
              </a:solidFill>
            </a:endParaRPr>
          </a:p>
        </p:txBody>
      </p:sp>
      <p:sp>
        <p:nvSpPr>
          <p:cNvPr id="593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defRPr sz="2800">
                <a:solidFill>
                  <a:schemeClr val="tx1"/>
                </a:solidFill>
                <a:latin typeface="Arial" panose="020B0604020202020204" pitchFamily="34" charset="0"/>
                <a:cs typeface="Arial" panose="020B0604020202020204" pitchFamily="34" charset="0"/>
              </a:defRPr>
            </a:lvl1pPr>
            <a:lvl2pPr marL="757066" indent="-291179" defTabSz="926921">
              <a:defRPr sz="2800">
                <a:solidFill>
                  <a:schemeClr val="tx1"/>
                </a:solidFill>
                <a:latin typeface="Arial" panose="020B0604020202020204" pitchFamily="34" charset="0"/>
                <a:cs typeface="Arial" panose="020B0604020202020204" pitchFamily="34" charset="0"/>
              </a:defRPr>
            </a:lvl2pPr>
            <a:lvl3pPr marL="1164717" indent="-232943" defTabSz="926921">
              <a:defRPr sz="2800">
                <a:solidFill>
                  <a:schemeClr val="tx1"/>
                </a:solidFill>
                <a:latin typeface="Arial" panose="020B0604020202020204" pitchFamily="34" charset="0"/>
                <a:cs typeface="Arial" panose="020B0604020202020204" pitchFamily="34" charset="0"/>
              </a:defRPr>
            </a:lvl3pPr>
            <a:lvl4pPr marL="1630604" indent="-232943" defTabSz="926921">
              <a:defRPr sz="2800">
                <a:solidFill>
                  <a:schemeClr val="tx1"/>
                </a:solidFill>
                <a:latin typeface="Arial" panose="020B0604020202020204" pitchFamily="34" charset="0"/>
                <a:cs typeface="Arial" panose="020B0604020202020204" pitchFamily="34" charset="0"/>
              </a:defRPr>
            </a:lvl4pPr>
            <a:lvl5pPr marL="2096491" indent="-232943" defTabSz="926921">
              <a:defRPr sz="2800">
                <a:solidFill>
                  <a:schemeClr val="tx1"/>
                </a:solidFill>
                <a:latin typeface="Arial" panose="020B0604020202020204" pitchFamily="34" charset="0"/>
                <a:cs typeface="Arial" panose="020B0604020202020204" pitchFamily="34" charset="0"/>
              </a:defRPr>
            </a:lvl5pPr>
            <a:lvl6pPr marL="2562377"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3028264"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94151"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960038" indent="-232943" defTabSz="926921"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DB8146F7-47A2-45A8-AB56-836A7A3BFFCA}" type="slidenum">
              <a:rPr lang="en-US" altLang="en-US" sz="1200">
                <a:solidFill>
                  <a:srgbClr val="000000"/>
                </a:solidFill>
                <a:latin typeface="Times New Roman" panose="02020603050405020304" pitchFamily="18" charset="0"/>
              </a:rPr>
              <a:pPr/>
              <a:t>27</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139448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28</a:t>
            </a:fld>
            <a:endParaRPr lang="en-US"/>
          </a:p>
        </p:txBody>
      </p:sp>
    </p:spTree>
    <p:extLst>
      <p:ext uri="{BB962C8B-B14F-4D97-AF65-F5344CB8AC3E}">
        <p14:creationId xmlns:p14="http://schemas.microsoft.com/office/powerpoint/2010/main" val="1873667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AutoNum type="arabicPeriod"/>
            </a:pPr>
            <a:r>
              <a:rPr lang="en-US" b="1" dirty="0" smtClean="0"/>
              <a:t>Is an out-of-status B-visa student eligible for AB 540? </a:t>
            </a:r>
          </a:p>
          <a:p>
            <a:pPr marL="0" indent="0">
              <a:buNone/>
            </a:pPr>
            <a:r>
              <a:rPr lang="en-US" dirty="0" smtClean="0"/>
              <a:t>Yes. Legal Advisory 18-02, page 8 states: </a:t>
            </a:r>
            <a:r>
              <a:rPr lang="en-US" i="1" dirty="0" smtClean="0"/>
              <a:t>Students who previously held valid nonimmigrant visas but who are out-of-status at the time of execution of the affidavit are eligible for the exemption.</a:t>
            </a:r>
            <a:r>
              <a:rPr lang="en-US" dirty="0" smtClean="0"/>
              <a:t> </a:t>
            </a:r>
            <a:r>
              <a:rPr lang="en-US" b="1" dirty="0" smtClean="0"/>
              <a:t>So, a student came in under a B-visa, overstays</a:t>
            </a:r>
            <a:r>
              <a:rPr lang="en-US" b="1" baseline="0" dirty="0" smtClean="0"/>
              <a:t>, they are then out of status and would be eligible for AB 540.</a:t>
            </a:r>
            <a:endParaRPr lang="en-US" b="1" dirty="0" smtClean="0"/>
          </a:p>
          <a:p>
            <a:pPr marL="0" indent="0">
              <a:buNone/>
            </a:pPr>
            <a:r>
              <a:rPr lang="en-US" b="1" dirty="0" smtClean="0"/>
              <a:t>2.   When do they become eligible?</a:t>
            </a:r>
          </a:p>
          <a:p>
            <a:pPr marL="0" indent="0">
              <a:buNone/>
            </a:pPr>
            <a:r>
              <a:rPr lang="en-US" dirty="0" smtClean="0"/>
              <a:t>The CCCCO Legal Division has always taken the position that if the student overstays his/her I-94 authorization date, the student is in violation of the terms of that visa and would be considered to be “out of status” even if the passport is not expired. B visas are issued</a:t>
            </a:r>
            <a:r>
              <a:rPr lang="en-US" baseline="0" dirty="0" smtClean="0"/>
              <a:t> for a long period of time (10 years) the propose of this is that the individual can stay in the US, then travel back to their home country once they reach the end of their authorized stay (6 months) and then if they want to return to the US later, they don’t have to get another passport but do need to renew their I-94. They do have a 10 year passport, but they are not authorized to stay for 10 years, and are eligible for deportation if they overstay their I-94 authorization date.</a:t>
            </a:r>
            <a:endParaRPr lang="en-US" dirty="0" smtClean="0"/>
          </a:p>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29</a:t>
            </a:fld>
            <a:endParaRPr lang="en-US"/>
          </a:p>
        </p:txBody>
      </p:sp>
    </p:spTree>
    <p:extLst>
      <p:ext uri="{BB962C8B-B14F-4D97-AF65-F5344CB8AC3E}">
        <p14:creationId xmlns:p14="http://schemas.microsoft.com/office/powerpoint/2010/main" val="2136934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2CBB36A-FC38-45C1-A940-A66874490042}" type="slidenum">
              <a:rPr lang="en-US" altLang="en-US" smtClean="0">
                <a:solidFill>
                  <a:srgbClr val="000000"/>
                </a:solidFill>
              </a:rPr>
              <a:pPr>
                <a:spcBef>
                  <a:spcPct val="0"/>
                </a:spcBef>
              </a:pPr>
              <a:t>3</a:t>
            </a:fld>
            <a:endParaRPr lang="en-US" altLang="en-US" smtClean="0">
              <a:solidFill>
                <a:srgbClr val="000000"/>
              </a:solidFill>
            </a:endParaRPr>
          </a:p>
        </p:txBody>
      </p:sp>
      <p:sp>
        <p:nvSpPr>
          <p:cNvPr id="12291"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p:spPr>
        <p:txBody>
          <a:bodyPr/>
          <a:lstStyle/>
          <a:p>
            <a:pPr marL="228943" indent="-228943">
              <a:buFontTx/>
              <a:buChar char="•"/>
              <a:defRPr/>
            </a:pPr>
            <a:r>
              <a:rPr lang="en-US" sz="1100" dirty="0" smtClean="0"/>
              <a:t>Unless precluded, a “resident” is a student who has been physically present in the state for more than one year immediately preceding the residence determination date (one year and one day), and has demonstrated an intent to make California a permanent home</a:t>
            </a:r>
          </a:p>
          <a:p>
            <a:pPr>
              <a:defRPr/>
            </a:pPr>
            <a:endParaRPr lang="en-US" sz="1100" dirty="0" smtClean="0"/>
          </a:p>
          <a:p>
            <a:pPr marL="228943" indent="-228943">
              <a:buFontTx/>
              <a:buChar char="•"/>
              <a:defRPr/>
            </a:pPr>
            <a:r>
              <a:rPr lang="en-US" sz="1100" dirty="0" smtClean="0"/>
              <a:t>The reason that I say “</a:t>
            </a:r>
            <a:r>
              <a:rPr lang="en-US" sz="1100" b="1" dirty="0" smtClean="0"/>
              <a:t>unless precluded</a:t>
            </a:r>
            <a:r>
              <a:rPr lang="en-US" sz="1100" dirty="0" smtClean="0"/>
              <a:t>” is that federal law precludes certain aliens from establishing domicile in the united states if they enter under certain visa categories or if they are undocumented. (See T5 54045) </a:t>
            </a:r>
          </a:p>
          <a:p>
            <a:pPr marL="228943" indent="-228943">
              <a:buFontTx/>
              <a:buChar char="•"/>
              <a:defRPr/>
            </a:pPr>
            <a:endParaRPr lang="en-US" sz="1100" dirty="0" smtClean="0"/>
          </a:p>
          <a:p>
            <a:pPr marL="228943" indent="-228943">
              <a:buFontTx/>
              <a:buChar char="•"/>
              <a:defRPr/>
            </a:pPr>
            <a:r>
              <a:rPr lang="en-US" altLang="en-US" sz="1100" dirty="0" smtClean="0">
                <a:solidFill>
                  <a:srgbClr val="1C1C1C"/>
                </a:solidFill>
              </a:rPr>
              <a:t>A “nonresident” is a student who does not have residence in the state for more than one year immediately preceding the residence determination date. EC </a:t>
            </a:r>
            <a:r>
              <a:rPr lang="en-US" altLang="en-US" sz="1100" dirty="0" smtClean="0"/>
              <a:t>§ 68018</a:t>
            </a:r>
          </a:p>
          <a:p>
            <a:pPr>
              <a:defRPr/>
            </a:pPr>
            <a:endParaRPr lang="en-US" sz="1100" dirty="0" smtClean="0"/>
          </a:p>
          <a:p>
            <a:pPr>
              <a:defRPr/>
            </a:pPr>
            <a:r>
              <a:rPr lang="en-US" sz="1100" dirty="0" smtClean="0"/>
              <a:t>-----------------------------------------------------------------------------------------</a:t>
            </a:r>
          </a:p>
          <a:p>
            <a:pPr marL="171450" indent="-171450">
              <a:buFont typeface="Arial" panose="020B0604020202020204" pitchFamily="34" charset="0"/>
              <a:buChar char="•"/>
              <a:defRPr/>
            </a:pPr>
            <a:r>
              <a:rPr lang="en-US" sz="1100" dirty="0" smtClean="0"/>
              <a:t>Generally, FTES generated by nonresident students is not claimable for apportionment purposes.  </a:t>
            </a:r>
          </a:p>
          <a:p>
            <a:pPr marL="171450" indent="-171450">
              <a:buFont typeface="Arial" panose="020B0604020202020204" pitchFamily="34" charset="0"/>
              <a:buChar char="•"/>
              <a:defRPr/>
            </a:pPr>
            <a:r>
              <a:rPr lang="en-US" sz="1100" dirty="0" smtClean="0"/>
              <a:t>However, there are certain nonresidents that can be claimed for apportionment, including AB 540 students and nonresident military members stationed or domiciled in California.  </a:t>
            </a:r>
          </a:p>
          <a:p>
            <a:pPr marL="171450" indent="-171450">
              <a:buFont typeface="Arial" panose="020B0604020202020204" pitchFamily="34" charset="0"/>
              <a:buChar char="•"/>
              <a:defRPr/>
            </a:pPr>
            <a:r>
              <a:rPr lang="en-US" sz="1100" dirty="0" smtClean="0"/>
              <a:t>The FTES generated by these apportionment eligible nonresident students is reported on the RESIDENT FTES column of the CCFS-320.  So, it’s very important to keep that in mind.</a:t>
            </a:r>
          </a:p>
          <a:p>
            <a:pPr marL="171450" indent="-171450">
              <a:buFont typeface="Arial" panose="020B0604020202020204" pitchFamily="34" charset="0"/>
              <a:buChar char="•"/>
              <a:defRPr/>
            </a:pPr>
            <a:r>
              <a:rPr lang="en-US" sz="1100" dirty="0" smtClean="0"/>
              <a:t>Title 5 Section 54045 identifies the aliens that are precluded from establishing a domicile and also describes how this preclusion can be lifted or removed.  </a:t>
            </a:r>
          </a:p>
          <a:p>
            <a:pPr marL="228943" indent="-228943">
              <a:buFontTx/>
              <a:buChar char="•"/>
              <a:defRPr/>
            </a:pPr>
            <a:endParaRPr lang="en-US" sz="1100" dirty="0"/>
          </a:p>
          <a:p>
            <a:pPr>
              <a:buClr>
                <a:srgbClr val="1D0FD1"/>
              </a:buClr>
              <a:defRPr/>
            </a:pPr>
            <a:endParaRPr lang="en-US" sz="1100" dirty="0"/>
          </a:p>
        </p:txBody>
      </p:sp>
    </p:spTree>
    <p:extLst>
      <p:ext uri="{BB962C8B-B14F-4D97-AF65-F5344CB8AC3E}">
        <p14:creationId xmlns:p14="http://schemas.microsoft.com/office/powerpoint/2010/main" val="38453583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3.  Can a B-visa student may be admitted?</a:t>
            </a:r>
          </a:p>
          <a:p>
            <a:pPr marL="0" indent="0">
              <a:buNone/>
            </a:pPr>
            <a:r>
              <a:rPr lang="en-US" dirty="0" smtClean="0"/>
              <a:t>Individuals with a B-1 or B-2 visa are prohibited from enrolling in a course of study. However, the prohibition is on the student, not the college (there is nothing in the law that says colleges may not enroll B-visa holders). The CCCCO Legal Division has not issued an opinion on this matter, instead, they defer to college’s legal counsel to set a policy of enrolling or not enrolling B-visa holders.</a:t>
            </a:r>
          </a:p>
          <a:p>
            <a:r>
              <a:rPr lang="en-US" b="1" dirty="0" smtClean="0"/>
              <a:t>This feels</a:t>
            </a:r>
            <a:r>
              <a:rPr lang="en-US" b="1" baseline="0" dirty="0" smtClean="0"/>
              <a:t> like a cop out</a:t>
            </a:r>
            <a:endParaRPr lang="en-US" b="1" dirty="0"/>
          </a:p>
        </p:txBody>
      </p:sp>
      <p:sp>
        <p:nvSpPr>
          <p:cNvPr id="4" name="Slide Number Placeholder 3"/>
          <p:cNvSpPr>
            <a:spLocks noGrp="1"/>
          </p:cNvSpPr>
          <p:nvPr>
            <p:ph type="sldNum" sz="quarter" idx="10"/>
          </p:nvPr>
        </p:nvSpPr>
        <p:spPr/>
        <p:txBody>
          <a:bodyPr/>
          <a:lstStyle/>
          <a:p>
            <a:fld id="{0437968D-5969-4CC4-A63D-C90CD4C34E88}" type="slidenum">
              <a:rPr lang="en-US" smtClean="0"/>
              <a:t>30</a:t>
            </a:fld>
            <a:endParaRPr lang="en-US"/>
          </a:p>
        </p:txBody>
      </p:sp>
    </p:spTree>
    <p:extLst>
      <p:ext uri="{BB962C8B-B14F-4D97-AF65-F5344CB8AC3E}">
        <p14:creationId xmlns:p14="http://schemas.microsoft.com/office/powerpoint/2010/main" val="977263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few changes were made to the CCFS-320 report to collect data needed for the new funding formula (SCFF). </a:t>
            </a:r>
          </a:p>
          <a:p>
            <a:r>
              <a:rPr lang="en-US" baseline="0" dirty="0" smtClean="0"/>
              <a:t>All the changes are included in </a:t>
            </a:r>
            <a:r>
              <a:rPr lang="en-US" dirty="0" smtClean="0"/>
              <a:t>Part 9 under the district forms tab (shown</a:t>
            </a:r>
            <a:r>
              <a:rPr lang="en-US" baseline="0" dirty="0" smtClean="0"/>
              <a:t> here). </a:t>
            </a:r>
          </a:p>
          <a:p>
            <a:pPr marL="228600" indent="-228600">
              <a:buAutoNum type="arabicPeriod"/>
            </a:pPr>
            <a:r>
              <a:rPr lang="en-US" baseline="0" dirty="0" smtClean="0"/>
              <a:t>Data on AB 540 students (headcount) and special admit FTES are now reported at P1 (in the past, this information was reported at P2, annual and </a:t>
            </a:r>
            <a:r>
              <a:rPr lang="en-US" baseline="0" dirty="0" err="1" smtClean="0"/>
              <a:t>recal</a:t>
            </a:r>
            <a:r>
              <a:rPr lang="en-US" baseline="0" dirty="0" smtClean="0"/>
              <a:t> only). </a:t>
            </a:r>
          </a:p>
          <a:p>
            <a:pPr marL="228600" indent="-228600">
              <a:buAutoNum type="arabicPeriod"/>
            </a:pPr>
            <a:r>
              <a:rPr lang="en-US" baseline="0" dirty="0" smtClean="0"/>
              <a:t>A field was added for districts to report the number of FTES generated by incarcerated students (in inmate education). All three of these fields should reflect the total for the fiscal year, these numbers are not annualized, at P1 districts should submit their best estimate of the total for the year. (estimate based on prior year, and look at the date for P1)</a:t>
            </a:r>
          </a:p>
          <a:p>
            <a:endParaRPr lang="en-US" baseline="0" dirty="0" smtClean="0"/>
          </a:p>
          <a:p>
            <a:r>
              <a:rPr lang="en-US" baseline="0" dirty="0" smtClean="0"/>
              <a:t>AB 540 data is included in the supplemental allocation (AB 540, Pell, Cal Promise grant Recipients)</a:t>
            </a:r>
          </a:p>
          <a:p>
            <a:endParaRPr lang="en-US" baseline="0" dirty="0" smtClean="0"/>
          </a:p>
          <a:p>
            <a:r>
              <a:rPr lang="en-US" baseline="0" dirty="0" smtClean="0"/>
              <a:t>Special admit FTES and Inmate education FTES are still funded at the old rates.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 changes to general FTES reporting, still have the same attendance</a:t>
            </a:r>
            <a:r>
              <a:rPr lang="en-US" sz="1200" kern="1200" baseline="0" dirty="0" smtClean="0">
                <a:solidFill>
                  <a:schemeClr val="tx1"/>
                </a:solidFill>
                <a:effectLst/>
                <a:latin typeface="+mn-lt"/>
                <a:ea typeface="+mn-ea"/>
                <a:cs typeface="+mn-cs"/>
              </a:rPr>
              <a:t> accounting procedures, </a:t>
            </a:r>
            <a:r>
              <a:rPr lang="en-US" sz="1200" kern="1200" baseline="0" dirty="0" err="1" smtClean="0">
                <a:solidFill>
                  <a:schemeClr val="tx1"/>
                </a:solidFill>
                <a:effectLst/>
                <a:latin typeface="+mn-lt"/>
                <a:ea typeface="+mn-ea"/>
                <a:cs typeface="+mn-cs"/>
              </a:rPr>
              <a:t>annualizers</a:t>
            </a:r>
            <a:r>
              <a:rPr lang="en-US" sz="1200" kern="1200" baseline="0" dirty="0" smtClean="0">
                <a:solidFill>
                  <a:schemeClr val="tx1"/>
                </a:solidFill>
                <a:effectLst/>
                <a:latin typeface="+mn-lt"/>
                <a:ea typeface="+mn-ea"/>
                <a:cs typeface="+mn-cs"/>
              </a:rPr>
              <a:t> still work in the same way, no change to summer shift, </a:t>
            </a:r>
            <a:r>
              <a:rPr lang="en-US" sz="1200" kern="1200" baseline="0" dirty="0" err="1" smtClean="0">
                <a:solidFill>
                  <a:schemeClr val="tx1"/>
                </a:solidFill>
                <a:effectLst/>
                <a:latin typeface="+mn-lt"/>
                <a:ea typeface="+mn-ea"/>
                <a:cs typeface="+mn-cs"/>
              </a:rPr>
              <a:t>etc</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31</a:t>
            </a:fld>
            <a:endParaRPr lang="en-US"/>
          </a:p>
        </p:txBody>
      </p:sp>
    </p:spTree>
    <p:extLst>
      <p:ext uri="{BB962C8B-B14F-4D97-AF65-F5344CB8AC3E}">
        <p14:creationId xmlns:p14="http://schemas.microsoft.com/office/powerpoint/2010/main" val="28269909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few changes were made to the CCFS-320 report to collect data needed for the new funding formula (SCFF). </a:t>
            </a:r>
          </a:p>
          <a:p>
            <a:r>
              <a:rPr lang="en-US" baseline="0" dirty="0" smtClean="0"/>
              <a:t>All the changes are included in </a:t>
            </a:r>
            <a:r>
              <a:rPr lang="en-US" dirty="0" smtClean="0"/>
              <a:t>Part 9 under the district forms tab (shown</a:t>
            </a:r>
            <a:r>
              <a:rPr lang="en-US" baseline="0" dirty="0" smtClean="0"/>
              <a:t> here). </a:t>
            </a:r>
          </a:p>
          <a:p>
            <a:pPr marL="228600" indent="-228600">
              <a:buAutoNum type="arabicPeriod"/>
            </a:pPr>
            <a:r>
              <a:rPr lang="en-US" baseline="0" dirty="0" smtClean="0"/>
              <a:t>Data on AB 540 students (headcount) and special admit FTES are now reported at P1 (in the past, this information was reported at P2, annual and </a:t>
            </a:r>
            <a:r>
              <a:rPr lang="en-US" baseline="0" dirty="0" err="1" smtClean="0"/>
              <a:t>recal</a:t>
            </a:r>
            <a:r>
              <a:rPr lang="en-US" baseline="0" dirty="0" smtClean="0"/>
              <a:t> only). </a:t>
            </a:r>
          </a:p>
          <a:p>
            <a:pPr marL="228600" indent="-228600">
              <a:buAutoNum type="arabicPeriod"/>
            </a:pPr>
            <a:r>
              <a:rPr lang="en-US" baseline="0" dirty="0" smtClean="0"/>
              <a:t>A field was added for districts to report the number of FTES generated by incarcerated students (in inmate education). All three of these fields should reflect the total for the fiscal year, these numbers are not annualized, at P1 districts should submit their best estimate of the total for the year. (estimate based on prior year, and look at the date for P1)</a:t>
            </a:r>
          </a:p>
          <a:p>
            <a:pPr marL="0" indent="0">
              <a:buNone/>
            </a:pPr>
            <a:r>
              <a:rPr lang="en-US" b="1" baseline="0" dirty="0" smtClean="0">
                <a:solidFill>
                  <a:srgbClr val="FF0000"/>
                </a:solidFill>
              </a:rPr>
              <a:t>Each of these fields should include the total estimate for the fiscal year, not just the number that has already been generated</a:t>
            </a:r>
            <a:r>
              <a:rPr lang="en-US" b="0" baseline="0" dirty="0" smtClean="0"/>
              <a:t>. </a:t>
            </a:r>
            <a:r>
              <a:rPr lang="en-US" b="0" baseline="0" dirty="0" err="1" smtClean="0"/>
              <a:t>Annualizers</a:t>
            </a:r>
            <a:r>
              <a:rPr lang="en-US" b="0" baseline="0" dirty="0" smtClean="0"/>
              <a:t> do not apply to this section of the CCFS-320</a:t>
            </a:r>
            <a:endParaRPr lang="en-US" b="1" baseline="0" dirty="0" smtClean="0"/>
          </a:p>
          <a:p>
            <a:endParaRPr lang="en-US" baseline="0" dirty="0" smtClean="0"/>
          </a:p>
          <a:p>
            <a:r>
              <a:rPr lang="en-US" baseline="0" dirty="0" smtClean="0"/>
              <a:t>AB 540 data is included in the supplemental allocation (AB 540, Pell, Cal Promise grant Recipients)</a:t>
            </a:r>
          </a:p>
          <a:p>
            <a:endParaRPr lang="en-US" baseline="0" dirty="0" smtClean="0"/>
          </a:p>
          <a:p>
            <a:r>
              <a:rPr lang="en-US" baseline="0" dirty="0" smtClean="0"/>
              <a:t>Special admit FTES and Inmate education FTES are still funded at the old rates. </a:t>
            </a:r>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32</a:t>
            </a:fld>
            <a:endParaRPr lang="en-US"/>
          </a:p>
        </p:txBody>
      </p:sp>
    </p:spTree>
    <p:extLst>
      <p:ext uri="{BB962C8B-B14F-4D97-AF65-F5344CB8AC3E}">
        <p14:creationId xmlns:p14="http://schemas.microsoft.com/office/powerpoint/2010/main" val="22475858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For the second part of the presentation we will cover recently approved legislation, </a:t>
            </a:r>
            <a:r>
              <a:rPr lang="en-US" altLang="en-US" dirty="0" err="1" smtClean="0"/>
              <a:t>reg</a:t>
            </a:r>
            <a:r>
              <a:rPr lang="en-US" altLang="en-US" dirty="0" smtClean="0"/>
              <a:t> changes, and other current updates. We tried to include all recently approved bills that impact student residency and or attendance accounting in some way. </a:t>
            </a:r>
          </a:p>
        </p:txBody>
      </p:sp>
      <p:sp>
        <p:nvSpPr>
          <p:cNvPr id="4" name="Date Placeholder 3"/>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0FC88-7083-4234-801E-0C8C08DD066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9/17/2019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6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sz="2700">
                <a:solidFill>
                  <a:schemeClr val="tx1"/>
                </a:solidFill>
                <a:latin typeface="Arial" panose="020B0604020202020204" pitchFamily="34" charset="0"/>
                <a:cs typeface="Arial" panose="020B0604020202020204" pitchFamily="34" charset="0"/>
              </a:defRPr>
            </a:lvl1pPr>
            <a:lvl2pPr marL="742950" indent="-285750" defTabSz="909638">
              <a:defRPr sz="2700">
                <a:solidFill>
                  <a:schemeClr val="tx1"/>
                </a:solidFill>
                <a:latin typeface="Arial" panose="020B0604020202020204" pitchFamily="34" charset="0"/>
                <a:cs typeface="Arial" panose="020B0604020202020204" pitchFamily="34" charset="0"/>
              </a:defRPr>
            </a:lvl2pPr>
            <a:lvl3pPr marL="1143000" indent="-228600" defTabSz="909638">
              <a:defRPr sz="2700">
                <a:solidFill>
                  <a:schemeClr val="tx1"/>
                </a:solidFill>
                <a:latin typeface="Arial" panose="020B0604020202020204" pitchFamily="34" charset="0"/>
                <a:cs typeface="Arial" panose="020B0604020202020204" pitchFamily="34" charset="0"/>
              </a:defRPr>
            </a:lvl3pPr>
            <a:lvl4pPr marL="1600200" indent="-228600" defTabSz="909638">
              <a:defRPr sz="2700">
                <a:solidFill>
                  <a:schemeClr val="tx1"/>
                </a:solidFill>
                <a:latin typeface="Arial" panose="020B0604020202020204" pitchFamily="34" charset="0"/>
                <a:cs typeface="Arial" panose="020B0604020202020204" pitchFamily="34" charset="0"/>
              </a:defRPr>
            </a:lvl4pPr>
            <a:lvl5pPr marL="2057400" indent="-228600" defTabSz="909638">
              <a:defRPr sz="27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0"/>
              </a:spcBef>
              <a:spcAft>
                <a:spcPct val="0"/>
              </a:spcAft>
              <a:defRPr sz="27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0"/>
              </a:spcBef>
              <a:spcAft>
                <a:spcPct val="0"/>
              </a:spcAft>
              <a:defRPr sz="27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0"/>
              </a:spcBef>
              <a:spcAft>
                <a:spcPct val="0"/>
              </a:spcAft>
              <a:defRPr sz="27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0"/>
              </a:spcBef>
              <a:spcAft>
                <a:spcPct val="0"/>
              </a:spcAft>
              <a:defRPr sz="2700">
                <a:solidFill>
                  <a:schemeClr val="tx1"/>
                </a:solidFill>
                <a:latin typeface="Arial" panose="020B0604020202020204" pitchFamily="34" charset="0"/>
                <a:cs typeface="Arial" panose="020B0604020202020204"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5ED4426E-67BA-47B6-950E-E10C1AFF69AD}"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09638" rtl="0" eaLnBrk="1" fontAlgn="auto" latinLnBrk="0" hangingPunct="1">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63288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8098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3798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84760.5.</a:t>
            </a:r>
          </a:p>
          <a:p>
            <a:r>
              <a:rPr lang="en-US" dirty="0" smtClean="0">
                <a:effectLst/>
              </a:rPr>
              <a:t> (a) For purposes of this chapter, the following career development and college preparation courses and classes for which no credit is</a:t>
            </a:r>
            <a:r>
              <a:rPr lang="en-US" i="1" dirty="0" smtClean="0">
                <a:effectLst/>
              </a:rPr>
              <a:t> credit is not</a:t>
            </a:r>
            <a:r>
              <a:rPr lang="en-US" dirty="0" smtClean="0">
                <a:effectLst/>
              </a:rPr>
              <a:t> given, and that are offered as a complement of courses, through both face-to-face and distance education instructional methods, leading to a certificate of completion, that lead to improved employability or job placement opportunities, or to a certificate of competency in a recognized career field by articulating with college-level coursework, completion of an associate of arts degree, or for transfer to a four-year degree program, shall be</a:t>
            </a:r>
            <a:r>
              <a:rPr lang="en-US" i="1" dirty="0" smtClean="0">
                <a:effectLst/>
              </a:rPr>
              <a:t> are</a:t>
            </a:r>
            <a:r>
              <a:rPr lang="en-US" dirty="0" smtClean="0">
                <a:effectLst/>
              </a:rPr>
              <a:t> eligible for funding subject to subdivision (b):</a:t>
            </a:r>
          </a:p>
          <a:p>
            <a:r>
              <a:rPr lang="en-US" dirty="0" smtClean="0">
                <a:effectLst/>
              </a:rPr>
              <a:t>(1) Classes and courses in elementary and secondary basic skills.</a:t>
            </a:r>
          </a:p>
          <a:p>
            <a:r>
              <a:rPr lang="en-US" dirty="0" smtClean="0">
                <a:effectLst/>
              </a:rPr>
              <a:t>(2) Classes and courses for students, eligible for educational services in workforce preparation classes, in the basic skills of speaking, listening, reading, writing, mathematics, </a:t>
            </a:r>
            <a:r>
              <a:rPr lang="en-US" dirty="0" err="1" smtClean="0">
                <a:effectLst/>
              </a:rPr>
              <a:t>decisionmaking</a:t>
            </a:r>
            <a:r>
              <a:rPr lang="en-US" dirty="0" smtClean="0">
                <a:effectLst/>
              </a:rPr>
              <a:t>, and problem solving skills that are necessary to participate in job-specific technical training.</a:t>
            </a:r>
          </a:p>
          <a:p>
            <a:r>
              <a:rPr lang="en-US" dirty="0" smtClean="0">
                <a:effectLst/>
              </a:rPr>
              <a:t>(3) Short-term vocational programs with high-employment</a:t>
            </a:r>
            <a:r>
              <a:rPr lang="en-US" i="1" dirty="0" smtClean="0">
                <a:effectLst/>
              </a:rPr>
              <a:t> high employment</a:t>
            </a:r>
            <a:r>
              <a:rPr lang="en-US" dirty="0" smtClean="0">
                <a:effectLst/>
              </a:rPr>
              <a:t> potential, as determined by the chancellor in consultation with the Employment Development Department using job demand data provided by that department.</a:t>
            </a:r>
          </a:p>
          <a:p>
            <a:r>
              <a:rPr lang="en-US" dirty="0" smtClean="0">
                <a:effectLst/>
              </a:rPr>
              <a:t>(4) Classes and courses in English as a second language and vocational English as a second language.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Does not apply to open</a:t>
            </a:r>
            <a:r>
              <a:rPr lang="en-US" sz="1200" kern="1200" baseline="0" dirty="0" smtClean="0">
                <a:solidFill>
                  <a:schemeClr val="tx1"/>
                </a:solidFill>
                <a:effectLst/>
                <a:latin typeface="+mn-lt"/>
                <a:ea typeface="+mn-ea"/>
                <a:cs typeface="+mn-cs"/>
              </a:rPr>
              <a:t> entry-open exit courses.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614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3509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Under the current special admission</a:t>
            </a:r>
            <a:r>
              <a:rPr lang="en-US" sz="1200" kern="1200" baseline="0" dirty="0" smtClean="0">
                <a:solidFill>
                  <a:schemeClr val="tx1"/>
                </a:solidFill>
                <a:effectLst/>
                <a:latin typeface="+mn-lt"/>
                <a:ea typeface="+mn-ea"/>
                <a:cs typeface="+mn-cs"/>
              </a:rPr>
              <a:t> rules, this section applies to individuals under 18 or possible 18 still enrolled in high school. This change would give eligible adult school students the option of enrolling under the regular admission rules or the special admission rules, could participate in CCAP.</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3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Date Placeholder 3"/>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0FC88-7083-4234-801E-0C8C08DD066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9/17/2019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6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sz="2700">
                <a:solidFill>
                  <a:schemeClr val="tx1"/>
                </a:solidFill>
                <a:latin typeface="Arial" panose="020B0604020202020204" pitchFamily="34" charset="0"/>
                <a:cs typeface="Arial" panose="020B0604020202020204" pitchFamily="34" charset="0"/>
              </a:defRPr>
            </a:lvl1pPr>
            <a:lvl2pPr marL="742950" indent="-285750" defTabSz="909638">
              <a:defRPr sz="2700">
                <a:solidFill>
                  <a:schemeClr val="tx1"/>
                </a:solidFill>
                <a:latin typeface="Arial" panose="020B0604020202020204" pitchFamily="34" charset="0"/>
                <a:cs typeface="Arial" panose="020B0604020202020204" pitchFamily="34" charset="0"/>
              </a:defRPr>
            </a:lvl2pPr>
            <a:lvl3pPr marL="1143000" indent="-228600" defTabSz="909638">
              <a:defRPr sz="2700">
                <a:solidFill>
                  <a:schemeClr val="tx1"/>
                </a:solidFill>
                <a:latin typeface="Arial" panose="020B0604020202020204" pitchFamily="34" charset="0"/>
                <a:cs typeface="Arial" panose="020B0604020202020204" pitchFamily="34" charset="0"/>
              </a:defRPr>
            </a:lvl3pPr>
            <a:lvl4pPr marL="1600200" indent="-228600" defTabSz="909638">
              <a:defRPr sz="2700">
                <a:solidFill>
                  <a:schemeClr val="tx1"/>
                </a:solidFill>
                <a:latin typeface="Arial" panose="020B0604020202020204" pitchFamily="34" charset="0"/>
                <a:cs typeface="Arial" panose="020B0604020202020204" pitchFamily="34" charset="0"/>
              </a:defRPr>
            </a:lvl4pPr>
            <a:lvl5pPr marL="2057400" indent="-228600" defTabSz="909638">
              <a:defRPr sz="27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0"/>
              </a:spcBef>
              <a:spcAft>
                <a:spcPct val="0"/>
              </a:spcAft>
              <a:defRPr sz="27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0"/>
              </a:spcBef>
              <a:spcAft>
                <a:spcPct val="0"/>
              </a:spcAft>
              <a:defRPr sz="27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0"/>
              </a:spcBef>
              <a:spcAft>
                <a:spcPct val="0"/>
              </a:spcAft>
              <a:defRPr sz="27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0"/>
              </a:spcBef>
              <a:spcAft>
                <a:spcPct val="0"/>
              </a:spcAft>
              <a:defRPr sz="2700">
                <a:solidFill>
                  <a:schemeClr val="tx1"/>
                </a:solidFill>
                <a:latin typeface="Arial" panose="020B0604020202020204" pitchFamily="34" charset="0"/>
                <a:cs typeface="Arial" panose="020B0604020202020204"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5ED4426E-67BA-47B6-950E-E10C1AFF69AD}"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09638" rtl="0" eaLnBrk="1" fontAlgn="auto" latinLnBrk="0" hangingPunct="1">
                <a:lnSpc>
                  <a:spcPct val="100000"/>
                </a:lnSpc>
                <a:spcBef>
                  <a:spcPts val="0"/>
                </a:spcBef>
                <a:spcAft>
                  <a:spcPts val="0"/>
                </a:spcAft>
                <a:buClrTx/>
                <a:buSzTx/>
                <a:buFontTx/>
                <a:buNone/>
                <a:tabLst/>
                <a:defRPr/>
              </a:pPr>
              <a:t>39</a:t>
            </a:fld>
            <a:endPar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418633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D53EFC8-7C12-4921-BF4C-3373859224EF}" type="slidenum">
              <a:rPr lang="en-US" altLang="en-US" smtClean="0">
                <a:solidFill>
                  <a:srgbClr val="000000"/>
                </a:solidFill>
              </a:rPr>
              <a:pPr>
                <a:spcBef>
                  <a:spcPct val="0"/>
                </a:spcBef>
              </a:pPr>
              <a:t>4</a:t>
            </a:fld>
            <a:endParaRPr lang="en-US" altLang="en-US" smtClean="0">
              <a:solidFill>
                <a:srgbClr val="000000"/>
              </a:solidFill>
            </a:endParaRPr>
          </a:p>
        </p:txBody>
      </p:sp>
      <p:sp>
        <p:nvSpPr>
          <p:cNvPr id="163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p:spPr>
        <p:txBody>
          <a:bodyPr/>
          <a:lstStyle/>
          <a:p>
            <a:pPr>
              <a:buFont typeface="Arial" panose="020B0604020202020204" pitchFamily="34" charset="0"/>
              <a:buNone/>
              <a:defRPr/>
            </a:pPr>
            <a:r>
              <a:rPr lang="en-US" sz="1100" b="1" dirty="0" smtClean="0"/>
              <a:t>EXCEPTIONS to RESIDENCE DETERMINATION</a:t>
            </a:r>
          </a:p>
          <a:p>
            <a:pPr>
              <a:buFont typeface="Arial" panose="020B0604020202020204" pitchFamily="34" charset="0"/>
              <a:buNone/>
              <a:defRPr/>
            </a:pPr>
            <a:r>
              <a:rPr lang="en-US" sz="1100" b="1" dirty="0" smtClean="0"/>
              <a:t>There are two types of exceptions that can be made in regards to residency: exceptions to residence determination and exception to the payment of nonresident tuition</a:t>
            </a:r>
          </a:p>
          <a:p>
            <a:pPr marL="171450" indent="-171450">
              <a:buFont typeface="Arial" panose="020B0604020202020204" pitchFamily="34" charset="0"/>
              <a:buChar char="•"/>
              <a:defRPr/>
            </a:pPr>
            <a:r>
              <a:rPr lang="en-US" sz="1100" dirty="0" smtClean="0"/>
              <a:t>A common Example of a </a:t>
            </a:r>
            <a:r>
              <a:rPr lang="en-US" sz="1100" b="1" dirty="0" smtClean="0"/>
              <a:t>REQUIRED</a:t>
            </a:r>
            <a:r>
              <a:rPr lang="en-US" sz="1100" dirty="0" smtClean="0"/>
              <a:t> exception to residence determination applies to an </a:t>
            </a:r>
            <a:r>
              <a:rPr lang="en-US" sz="1100" b="1" dirty="0" smtClean="0"/>
              <a:t>military members stationed in California. </a:t>
            </a:r>
            <a:r>
              <a:rPr lang="en-US" sz="1100" dirty="0" smtClean="0"/>
              <a:t>District </a:t>
            </a:r>
            <a:r>
              <a:rPr lang="en-US" sz="1100" u="sng" dirty="0" smtClean="0"/>
              <a:t>must </a:t>
            </a:r>
            <a:r>
              <a:rPr lang="en-US" sz="1100" dirty="0" smtClean="0"/>
              <a:t>classify as a resident</a:t>
            </a:r>
          </a:p>
          <a:p>
            <a:pPr marL="171450" indent="-171450">
              <a:buFont typeface="Arial" panose="020B0604020202020204" pitchFamily="34" charset="0"/>
              <a:buChar char="•"/>
              <a:defRPr/>
            </a:pPr>
            <a:r>
              <a:rPr lang="en-US" sz="1100" dirty="0" smtClean="0"/>
              <a:t>An example of a </a:t>
            </a:r>
            <a:r>
              <a:rPr lang="en-US" sz="1100" b="1" dirty="0" smtClean="0"/>
              <a:t>PERMITTED</a:t>
            </a:r>
            <a:r>
              <a:rPr lang="en-US" sz="1100" dirty="0" smtClean="0"/>
              <a:t> exception to residence determination applies to </a:t>
            </a:r>
            <a:r>
              <a:rPr lang="en-US" altLang="en-US" sz="1100" b="1" dirty="0" smtClean="0">
                <a:solidFill>
                  <a:srgbClr val="000000"/>
                </a:solidFill>
              </a:rPr>
              <a:t>An individual hired as a peace officer by a public agency (police academy, fire academy</a:t>
            </a:r>
            <a:r>
              <a:rPr lang="en-US" altLang="en-US" sz="1100" dirty="0" smtClean="0">
                <a:solidFill>
                  <a:srgbClr val="000000"/>
                </a:solidFill>
              </a:rPr>
              <a:t>) </a:t>
            </a:r>
            <a:r>
              <a:rPr lang="en-US" sz="1100" dirty="0" smtClean="0"/>
              <a:t>District </a:t>
            </a:r>
            <a:r>
              <a:rPr lang="en-US" sz="1100" u="sng" dirty="0" smtClean="0"/>
              <a:t>may</a:t>
            </a:r>
            <a:r>
              <a:rPr lang="en-US" sz="1100" dirty="0" smtClean="0"/>
              <a:t> classify as a resident, has the option</a:t>
            </a:r>
          </a:p>
          <a:p>
            <a:pPr marL="171450" indent="-171450">
              <a:buFont typeface="Arial" panose="020B0604020202020204" pitchFamily="34" charset="0"/>
              <a:buChar char="•"/>
              <a:defRPr/>
            </a:pPr>
            <a:r>
              <a:rPr lang="en-US" altLang="en-US" sz="1100" dirty="0" smtClean="0">
                <a:solidFill>
                  <a:srgbClr val="1C1C1C"/>
                </a:solidFill>
              </a:rPr>
              <a:t>These apply where an individual that is </a:t>
            </a:r>
            <a:r>
              <a:rPr lang="en-US" altLang="en-US" sz="1100" u="sng" dirty="0" smtClean="0">
                <a:solidFill>
                  <a:srgbClr val="1C1C1C"/>
                </a:solidFill>
              </a:rPr>
              <a:t>NOT otherwise eligible to be classified as a Resident for tuition purposes</a:t>
            </a:r>
            <a:r>
              <a:rPr lang="en-US" altLang="en-US" sz="1100" dirty="0" smtClean="0">
                <a:solidFill>
                  <a:srgbClr val="1C1C1C"/>
                </a:solidFill>
              </a:rPr>
              <a:t>, can nonetheless be classified as a Resident and claimed for apportionment purposes </a:t>
            </a:r>
            <a:r>
              <a:rPr lang="en-US" altLang="en-US" sz="1100" u="sng" dirty="0" smtClean="0">
                <a:solidFill>
                  <a:srgbClr val="1C1C1C"/>
                </a:solidFill>
              </a:rPr>
              <a:t>if applicable requirements are met</a:t>
            </a:r>
          </a:p>
          <a:p>
            <a:pPr>
              <a:defRPr/>
            </a:pPr>
            <a:endParaRPr lang="en-US" sz="1100" dirty="0" smtClean="0"/>
          </a:p>
          <a:p>
            <a:pPr>
              <a:defRPr/>
            </a:pPr>
            <a:r>
              <a:rPr lang="en-US" sz="1100" b="1" dirty="0" smtClean="0"/>
              <a:t>EXCEPTIONS TO PAYMENT OF NONRESIDENT TUITION</a:t>
            </a:r>
          </a:p>
          <a:p>
            <a:pPr marL="171450" indent="-171450">
              <a:buFont typeface="Arial" panose="020B0604020202020204" pitchFamily="34" charset="0"/>
              <a:buChar char="•"/>
              <a:defRPr/>
            </a:pPr>
            <a:r>
              <a:rPr lang="en-US" sz="1100" b="1" dirty="0" smtClean="0"/>
              <a:t>Required</a:t>
            </a:r>
            <a:r>
              <a:rPr lang="en-US" sz="1100" dirty="0" smtClean="0"/>
              <a:t> exception to the payment of nonresident tuition: </a:t>
            </a:r>
            <a:r>
              <a:rPr lang="en-US" altLang="en-US" sz="1100" b="1" dirty="0" smtClean="0">
                <a:solidFill>
                  <a:srgbClr val="1C1C1C"/>
                </a:solidFill>
              </a:rPr>
              <a:t>AB 540, AB 2364</a:t>
            </a:r>
          </a:p>
          <a:p>
            <a:pPr marL="171450" indent="-171450">
              <a:buFont typeface="Arial" panose="020B0604020202020204" pitchFamily="34" charset="0"/>
              <a:buChar char="•"/>
              <a:defRPr/>
            </a:pPr>
            <a:r>
              <a:rPr lang="en-US" sz="1100" b="1" dirty="0" smtClean="0">
                <a:solidFill>
                  <a:srgbClr val="1C1C1C"/>
                </a:solidFill>
              </a:rPr>
              <a:t>Permitted</a:t>
            </a:r>
            <a:r>
              <a:rPr lang="en-US" sz="1100" dirty="0" smtClean="0">
                <a:solidFill>
                  <a:srgbClr val="1C1C1C"/>
                </a:solidFill>
              </a:rPr>
              <a:t> exception to the payment of nonresident tuition: </a:t>
            </a:r>
            <a:r>
              <a:rPr lang="en-US" altLang="en-US" sz="1100" b="1" dirty="0" smtClean="0">
                <a:solidFill>
                  <a:srgbClr val="000000"/>
                </a:solidFill>
              </a:rPr>
              <a:t>non resident students who take six or fewer units</a:t>
            </a:r>
          </a:p>
          <a:p>
            <a:pPr marL="171450" indent="-171450">
              <a:buFont typeface="Arial" panose="020B0604020202020204" pitchFamily="34" charset="0"/>
              <a:buChar char="•"/>
              <a:defRPr/>
            </a:pPr>
            <a:r>
              <a:rPr lang="en-US" sz="1100" dirty="0" smtClean="0"/>
              <a:t>There </a:t>
            </a:r>
            <a:r>
              <a:rPr lang="en-US" sz="1100" b="1" dirty="0" smtClean="0"/>
              <a:t>must be express statutory authority to claim state apportionment</a:t>
            </a:r>
            <a:r>
              <a:rPr lang="en-US" sz="1100" dirty="0" smtClean="0"/>
              <a:t> for these students. (ex. AB540, 2364)</a:t>
            </a:r>
          </a:p>
          <a:p>
            <a:pPr>
              <a:buFont typeface="Arial" panose="020B0604020202020204" pitchFamily="34" charset="0"/>
              <a:buNone/>
              <a:defRPr/>
            </a:pPr>
            <a:endParaRPr lang="en-US" sz="1100" dirty="0" smtClean="0"/>
          </a:p>
          <a:p>
            <a:pPr marL="171450" indent="-171450">
              <a:buFont typeface="Arial" panose="020B0604020202020204" pitchFamily="34" charset="0"/>
              <a:buChar char="•"/>
              <a:defRPr/>
            </a:pPr>
            <a:r>
              <a:rPr lang="en-US" sz="1100" dirty="0" smtClean="0"/>
              <a:t>There is significant guidance discussion on this topic in the </a:t>
            </a:r>
            <a:r>
              <a:rPr lang="en-US" sz="1100" b="1" dirty="0" smtClean="0"/>
              <a:t>Residency General Overview handout.  (questions: 17, 18, 21, 23, 24)</a:t>
            </a:r>
          </a:p>
          <a:p>
            <a:pPr marL="171450" indent="-171450">
              <a:buFont typeface="Arial" panose="020B0604020202020204" pitchFamily="34" charset="0"/>
              <a:buChar char="•"/>
              <a:defRPr/>
            </a:pPr>
            <a:r>
              <a:rPr lang="en-US" sz="1100" dirty="0" smtClean="0"/>
              <a:t>------------------------------------------------------------------------------------------------------------------------</a:t>
            </a:r>
          </a:p>
          <a:p>
            <a:pPr marL="171450" indent="-171450">
              <a:buFont typeface="Arial" panose="020B0604020202020204" pitchFamily="34" charset="0"/>
              <a:buChar char="•"/>
              <a:defRPr/>
            </a:pPr>
            <a:r>
              <a:rPr lang="en-US" sz="1100" dirty="0" smtClean="0"/>
              <a:t>Unless expressly exempted, or entitled to a waiver, all students enrolling for college credit must pay the enrollment fee. </a:t>
            </a:r>
          </a:p>
          <a:p>
            <a:pPr marL="171450" indent="-171450">
              <a:buFont typeface="Arial" panose="020B0604020202020204" pitchFamily="34" charset="0"/>
              <a:buChar char="•"/>
              <a:defRPr/>
            </a:pPr>
            <a:r>
              <a:rPr lang="en-US" sz="1100" dirty="0" smtClean="0"/>
              <a:t>Students should be able to provide proof of eligibility</a:t>
            </a:r>
          </a:p>
          <a:p>
            <a:pPr marL="171450" indent="-171450">
              <a:buFont typeface="Arial" panose="020B0604020202020204" pitchFamily="34" charset="0"/>
              <a:buChar char="•"/>
              <a:defRPr/>
            </a:pPr>
            <a:r>
              <a:rPr lang="en-US" sz="1100" dirty="0" smtClean="0"/>
              <a:t>Please note that it’s very important to consult the Education Code and Title 5 as there is a finite number of exceptions.  </a:t>
            </a:r>
          </a:p>
          <a:p>
            <a:pPr marL="171450" indent="-171450">
              <a:buFont typeface="Arial" panose="020B0604020202020204" pitchFamily="34" charset="0"/>
              <a:buChar char="•"/>
              <a:defRPr/>
            </a:pPr>
            <a:endParaRPr lang="en-US" sz="1100" dirty="0" smtClean="0"/>
          </a:p>
          <a:p>
            <a:pPr marL="171450" indent="-171450">
              <a:buFont typeface="Arial" panose="020B0604020202020204" pitchFamily="34" charset="0"/>
              <a:buChar char="•"/>
              <a:defRPr/>
            </a:pPr>
            <a:endParaRPr lang="en-US" sz="1100" dirty="0" smtClean="0"/>
          </a:p>
          <a:p>
            <a:pPr>
              <a:defRPr/>
            </a:pPr>
            <a:endParaRPr lang="en-US" sz="1100" dirty="0"/>
          </a:p>
          <a:p>
            <a:pPr marL="228943" indent="-228943">
              <a:buFontTx/>
              <a:buChar char="•"/>
              <a:defRPr/>
            </a:pPr>
            <a:endParaRPr lang="en-US" sz="1100" dirty="0"/>
          </a:p>
          <a:p>
            <a:pPr marL="228943" indent="-228943">
              <a:buFontTx/>
              <a:buChar char="•"/>
              <a:defRPr/>
            </a:pPr>
            <a:endParaRPr lang="en-US" sz="1100" dirty="0"/>
          </a:p>
          <a:p>
            <a:pPr>
              <a:buClr>
                <a:srgbClr val="1D0FD1"/>
              </a:buClr>
              <a:defRPr/>
            </a:pPr>
            <a:endParaRPr lang="en-US" sz="1100" dirty="0"/>
          </a:p>
        </p:txBody>
      </p:sp>
    </p:spTree>
    <p:extLst>
      <p:ext uri="{BB962C8B-B14F-4D97-AF65-F5344CB8AC3E}">
        <p14:creationId xmlns:p14="http://schemas.microsoft.com/office/powerpoint/2010/main" val="33564784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1C1C1C"/>
                </a:solidFill>
              </a:rPr>
              <a:t>The </a:t>
            </a:r>
            <a:r>
              <a:rPr lang="en-US" sz="1200" b="1" u="sng" dirty="0" smtClean="0">
                <a:solidFill>
                  <a:srgbClr val="1C1C1C"/>
                </a:solidFill>
              </a:rPr>
              <a:t>residence determination date</a:t>
            </a:r>
            <a:r>
              <a:rPr lang="en-US" sz="1200" dirty="0" smtClean="0">
                <a:solidFill>
                  <a:srgbClr val="1C1C1C"/>
                </a:solidFill>
              </a:rPr>
              <a:t> is the day immediately preceding the opening day of instruction of the quarter, semester, or other session as set by the district governing board, during which the student proses to attend.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54479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True.</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chemeClr val="tx2"/>
                </a:solidFill>
              </a:rPr>
              <a:t>The residence of the parent with whom an unmarried minor child resides is the residence of the unmarried minor child.  When the minor lives with neither parent, his or her residence is that of the parent with whom he or she last resided. EC § 68062(f)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25723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Each</a:t>
            </a:r>
            <a:r>
              <a:rPr lang="en-US" sz="1200" kern="1200" baseline="0" dirty="0" smtClean="0">
                <a:solidFill>
                  <a:schemeClr val="tx1"/>
                </a:solidFill>
                <a:effectLst/>
                <a:latin typeface="+mn-lt"/>
                <a:ea typeface="+mn-ea"/>
                <a:cs typeface="+mn-cs"/>
              </a:rPr>
              <a:t> individual capable of establishing residence must do so on their own. </a:t>
            </a:r>
            <a:r>
              <a:rPr lang="en-US" sz="1200" kern="1200" dirty="0" smtClean="0">
                <a:solidFill>
                  <a:schemeClr val="tx1"/>
                </a:solidFill>
                <a:effectLst/>
                <a:latin typeface="+mn-lt"/>
                <a:ea typeface="+mn-ea"/>
                <a:cs typeface="+mn-cs"/>
              </a:rPr>
              <a:t> A person’s residence shall not be derivative from that of his or her spouse.</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1437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chemeClr val="tx2"/>
                </a:solidFill>
              </a:rPr>
              <a:t>The one-year residence period necessary to be classified as a resident does not begin until the student both is present and has manifested clear intent to become a California resident. </a:t>
            </a:r>
            <a:br>
              <a:rPr lang="en-US" altLang="en-US" dirty="0" smtClean="0">
                <a:solidFill>
                  <a:schemeClr val="tx2"/>
                </a:solidFill>
              </a:rPr>
            </a:br>
            <a:r>
              <a:rPr lang="en-US" altLang="en-US" dirty="0" smtClean="0">
                <a:solidFill>
                  <a:schemeClr val="tx2"/>
                </a:solidFill>
              </a:rPr>
              <a:t>EC § 68062(d); T5 § 54020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chemeClr val="tx2"/>
                </a:solidFill>
              </a:rPr>
              <a:t>Manifestations of intent include:</a:t>
            </a:r>
            <a:r>
              <a:rPr lang="en-US" altLang="en-US" baseline="0" dirty="0" smtClean="0">
                <a:solidFill>
                  <a:schemeClr val="tx2"/>
                </a:solidFill>
              </a:rPr>
              <a:t> (T5 54024)</a:t>
            </a:r>
            <a:endParaRPr lang="en-US" altLang="en-US" dirty="0" smtClean="0">
              <a:solidFill>
                <a:schemeClr val="tx2"/>
              </a:solidFill>
            </a:endParaRPr>
          </a:p>
          <a:p>
            <a:pPr marL="228943" indent="-228943">
              <a:buFontTx/>
              <a:buChar char="•"/>
              <a:defRPr/>
            </a:pPr>
            <a:endParaRPr lang="en-US" sz="1200" dirty="0" smtClean="0"/>
          </a:p>
          <a:p>
            <a:pPr>
              <a:buFont typeface="+mj-lt"/>
              <a:buNone/>
              <a:defRPr/>
            </a:pPr>
            <a:r>
              <a:rPr lang="en-US" sz="1200" dirty="0" smtClean="0"/>
              <a:t>(1) Ownership of residential property or continuous occupancy of rented or leased property in California. </a:t>
            </a:r>
          </a:p>
          <a:p>
            <a:pPr>
              <a:buFont typeface="+mj-lt"/>
              <a:buNone/>
              <a:defRPr/>
            </a:pPr>
            <a:r>
              <a:rPr lang="en-US" sz="1200" dirty="0" smtClean="0"/>
              <a:t>(2) Registering to vote and voting in California. </a:t>
            </a:r>
          </a:p>
          <a:p>
            <a:pPr>
              <a:buFont typeface="+mj-lt"/>
              <a:buNone/>
              <a:defRPr/>
            </a:pPr>
            <a:r>
              <a:rPr lang="en-US" sz="1200" dirty="0" smtClean="0"/>
              <a:t>(3) Licensing from California for professional practice. </a:t>
            </a:r>
          </a:p>
          <a:p>
            <a:pPr>
              <a:buFont typeface="+mj-lt"/>
              <a:buNone/>
              <a:defRPr/>
            </a:pPr>
            <a:r>
              <a:rPr lang="en-US" sz="1200" dirty="0" smtClean="0"/>
              <a:t>(4) Active membership in California professional, religious, merchant, or service organizations or social clubs. </a:t>
            </a:r>
          </a:p>
          <a:p>
            <a:pPr>
              <a:buFont typeface="+mj-lt"/>
              <a:buNone/>
              <a:defRPr/>
            </a:pPr>
            <a:r>
              <a:rPr lang="en-US" sz="1200" dirty="0" smtClean="0"/>
              <a:t>(5) Presence of spouse, children or other close relatives in the state. </a:t>
            </a:r>
          </a:p>
          <a:p>
            <a:pPr>
              <a:buFont typeface="+mj-lt"/>
              <a:buNone/>
              <a:defRPr/>
            </a:pPr>
            <a:r>
              <a:rPr lang="en-US" sz="1200" dirty="0" smtClean="0"/>
              <a:t>(6) Showing California as home address on federal income tax form. </a:t>
            </a:r>
          </a:p>
          <a:p>
            <a:pPr>
              <a:buFont typeface="+mj-lt"/>
              <a:buNone/>
              <a:defRPr/>
            </a:pPr>
            <a:r>
              <a:rPr lang="en-US" sz="1200" dirty="0" smtClean="0"/>
              <a:t>(7) Payment of California state income tax as a resident. </a:t>
            </a:r>
          </a:p>
          <a:p>
            <a:pPr>
              <a:buFont typeface="+mj-lt"/>
              <a:buNone/>
              <a:defRPr/>
            </a:pPr>
            <a:r>
              <a:rPr lang="en-US" sz="1200" dirty="0" smtClean="0"/>
              <a:t>(8) Maintaining California motor vehicle license plates and registration. </a:t>
            </a:r>
          </a:p>
          <a:p>
            <a:pPr>
              <a:buFont typeface="+mj-lt"/>
              <a:buNone/>
              <a:defRPr/>
            </a:pPr>
            <a:r>
              <a:rPr lang="en-US" sz="1200" dirty="0" smtClean="0"/>
              <a:t>(9) Possessing a California driver's license or California ID. </a:t>
            </a:r>
          </a:p>
          <a:p>
            <a:pPr>
              <a:buFont typeface="+mj-lt"/>
              <a:buNone/>
              <a:defRPr/>
            </a:pPr>
            <a:r>
              <a:rPr lang="en-US" sz="1200" dirty="0" smtClean="0"/>
              <a:t>(10) Maintaining permanent military address or home of record in California while in armed forces. </a:t>
            </a:r>
          </a:p>
          <a:p>
            <a:pPr>
              <a:buFont typeface="+mj-lt"/>
              <a:buNone/>
              <a:defRPr/>
            </a:pPr>
            <a:r>
              <a:rPr lang="en-US" sz="1200" dirty="0" smtClean="0"/>
              <a:t>(11) Establishing and maintaining active California bank accounts. </a:t>
            </a:r>
          </a:p>
          <a:p>
            <a:pPr>
              <a:buFont typeface="+mj-lt"/>
              <a:buNone/>
              <a:defRPr/>
            </a:pPr>
            <a:r>
              <a:rPr lang="en-US" sz="1200" dirty="0" smtClean="0"/>
              <a:t>(12) Being the petitioner for a divorce in California.</a:t>
            </a:r>
          </a:p>
          <a:p>
            <a:pPr>
              <a:buFont typeface="+mj-lt"/>
              <a:buNone/>
              <a:defRPr/>
            </a:pPr>
            <a:r>
              <a:rPr lang="en-US" sz="1200" dirty="0" smtClean="0"/>
              <a:t>13) Remaining in California during academic breaks</a:t>
            </a:r>
          </a:p>
          <a:p>
            <a:pPr>
              <a:buFont typeface="+mj-lt"/>
              <a:buNone/>
              <a:defRPr/>
            </a:pPr>
            <a:r>
              <a:rPr lang="en-US" sz="1200" dirty="0" smtClean="0"/>
              <a:t>14) Registering for the Selective Service in California (indicating California address)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27440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08054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17659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1412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Students don’t necessarily need the length of time (three years). They just need the equivalent of three years of full time attendance. The following table is what I refer to in determining how many credits a student needs in the different segments.</a:t>
            </a:r>
          </a:p>
          <a:p>
            <a:endParaRPr lang="en-US" sz="1200" kern="1200" dirty="0" smtClean="0">
              <a:solidFill>
                <a:schemeClr val="tx1"/>
              </a:solidFill>
              <a:effectLst/>
              <a:latin typeface="+mn-lt"/>
              <a:ea typeface="+mn-ea"/>
              <a:cs typeface="+mn-cs"/>
            </a:endParaRPr>
          </a:p>
          <a:p>
            <a:pPr fontAlgn="base"/>
            <a:r>
              <a:rPr lang="en-US" sz="1200" b="1" kern="1200" dirty="0" smtClean="0">
                <a:solidFill>
                  <a:schemeClr val="tx1"/>
                </a:solidFill>
                <a:effectLst/>
                <a:latin typeface="+mn-lt"/>
                <a:ea typeface="+mn-ea"/>
                <a:cs typeface="+mn-cs"/>
              </a:rPr>
              <a:t>68130.5.  </a:t>
            </a:r>
            <a:endParaRPr lang="en-U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Notwithstanding any other law:</a:t>
            </a:r>
          </a:p>
          <a:p>
            <a:pPr fontAlgn="base"/>
            <a:r>
              <a:rPr lang="en-US" sz="1200" kern="1200" dirty="0" smtClean="0">
                <a:solidFill>
                  <a:schemeClr val="tx1"/>
                </a:solidFill>
                <a:effectLst/>
                <a:latin typeface="+mn-lt"/>
                <a:ea typeface="+mn-ea"/>
                <a:cs typeface="+mn-cs"/>
              </a:rPr>
              <a:t>(a) A student, other than a nonimmigrant alien within the meaning of paragraph (15) of subsection (a) of Section 1101 of Title 8 of the United States Code, shall be exempt from paying nonresident tuition at the California State University and the California Community Colleges if the student meets all of the following requirements:</a:t>
            </a:r>
          </a:p>
          <a:p>
            <a:pPr fontAlgn="base"/>
            <a:r>
              <a:rPr lang="en-US" sz="1200" kern="1200" dirty="0" smtClean="0">
                <a:solidFill>
                  <a:schemeClr val="tx1"/>
                </a:solidFill>
                <a:effectLst/>
                <a:latin typeface="+mn-lt"/>
                <a:ea typeface="+mn-ea"/>
                <a:cs typeface="+mn-cs"/>
              </a:rPr>
              <a:t>(1) Satisfaction of the requirements of either subparagraph (A) or subparagraph (B):</a:t>
            </a:r>
          </a:p>
          <a:p>
            <a:pPr fontAlgn="base"/>
            <a:r>
              <a:rPr lang="en-US" sz="1200" kern="1200" dirty="0" smtClean="0">
                <a:solidFill>
                  <a:schemeClr val="tx1"/>
                </a:solidFill>
                <a:effectLst/>
                <a:latin typeface="+mn-lt"/>
                <a:ea typeface="+mn-ea"/>
                <a:cs typeface="+mn-cs"/>
              </a:rPr>
              <a:t>(A) A total attendance of, or attainment of credits earned while in California equivalent to, three or more years of full-time attendance or attainment of credits at any of the following:</a:t>
            </a:r>
          </a:p>
          <a:p>
            <a:pPr fontAlgn="base"/>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California high schools.</a:t>
            </a:r>
          </a:p>
          <a:p>
            <a:pPr fontAlgn="base"/>
            <a:r>
              <a:rPr lang="en-US" sz="1200" kern="1200" dirty="0" smtClean="0">
                <a:solidFill>
                  <a:schemeClr val="tx1"/>
                </a:solidFill>
                <a:effectLst/>
                <a:latin typeface="+mn-lt"/>
                <a:ea typeface="+mn-ea"/>
                <a:cs typeface="+mn-cs"/>
              </a:rPr>
              <a:t>(ii) California high schools established by the State Board of Education.</a:t>
            </a:r>
          </a:p>
          <a:p>
            <a:pPr fontAlgn="base"/>
            <a:r>
              <a:rPr lang="en-US" sz="1200" kern="1200" dirty="0" smtClean="0">
                <a:solidFill>
                  <a:schemeClr val="tx1"/>
                </a:solidFill>
                <a:effectLst/>
                <a:latin typeface="+mn-lt"/>
                <a:ea typeface="+mn-ea"/>
                <a:cs typeface="+mn-cs"/>
              </a:rPr>
              <a:t>(iii) California adult schools established by any of the following entities:</a:t>
            </a:r>
          </a:p>
          <a:p>
            <a:pPr fontAlgn="base"/>
            <a:r>
              <a:rPr lang="en-US" sz="1200" kern="1200" dirty="0" smtClean="0">
                <a:solidFill>
                  <a:schemeClr val="tx1"/>
                </a:solidFill>
                <a:effectLst/>
                <a:latin typeface="+mn-lt"/>
                <a:ea typeface="+mn-ea"/>
                <a:cs typeface="+mn-cs"/>
              </a:rPr>
              <a:t>(I) A county office of education.</a:t>
            </a:r>
          </a:p>
          <a:p>
            <a:pPr fontAlgn="base"/>
            <a:r>
              <a:rPr lang="en-US" sz="1200" kern="1200" dirty="0" smtClean="0">
                <a:solidFill>
                  <a:schemeClr val="tx1"/>
                </a:solidFill>
                <a:effectLst/>
                <a:latin typeface="+mn-lt"/>
                <a:ea typeface="+mn-ea"/>
                <a:cs typeface="+mn-cs"/>
              </a:rPr>
              <a:t>(II) A unified school district or high school district.</a:t>
            </a:r>
          </a:p>
          <a:p>
            <a:pPr fontAlgn="base"/>
            <a:r>
              <a:rPr lang="en-US" sz="1200" kern="1200" dirty="0" smtClean="0">
                <a:solidFill>
                  <a:schemeClr val="tx1"/>
                </a:solidFill>
                <a:effectLst/>
                <a:latin typeface="+mn-lt"/>
                <a:ea typeface="+mn-ea"/>
                <a:cs typeface="+mn-cs"/>
              </a:rPr>
              <a:t>(III) The Department of Corrections and Rehabilitation.</a:t>
            </a:r>
          </a:p>
          <a:p>
            <a:pPr fontAlgn="base"/>
            <a:r>
              <a:rPr lang="en-US" sz="1200" kern="1200" dirty="0" smtClean="0">
                <a:solidFill>
                  <a:schemeClr val="tx1"/>
                </a:solidFill>
                <a:effectLst/>
                <a:latin typeface="+mn-lt"/>
                <a:ea typeface="+mn-ea"/>
                <a:cs typeface="+mn-cs"/>
              </a:rPr>
              <a:t>(iv) Campuses of the California Community Colleges.</a:t>
            </a:r>
          </a:p>
          <a:p>
            <a:pPr fontAlgn="base"/>
            <a:r>
              <a:rPr lang="en-US" sz="1200" kern="1200" dirty="0" smtClean="0">
                <a:solidFill>
                  <a:schemeClr val="tx1"/>
                </a:solidFill>
                <a:effectLst/>
                <a:latin typeface="+mn-lt"/>
                <a:ea typeface="+mn-ea"/>
                <a:cs typeface="+mn-cs"/>
              </a:rPr>
              <a:t>(v) A combination of those schools set forth in clauses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to (iv), inclusive.</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28009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1">
              <a:spcBef>
                <a:spcPct val="30000"/>
              </a:spcBef>
              <a:defRPr sz="1200">
                <a:solidFill>
                  <a:schemeClr val="tx1"/>
                </a:solidFill>
                <a:latin typeface="Times New Roman" panose="02020603050405020304" pitchFamily="18" charset="0"/>
              </a:defRPr>
            </a:lvl1pPr>
            <a:lvl2pPr marL="757066" indent="-291179" defTabSz="926921">
              <a:spcBef>
                <a:spcPct val="30000"/>
              </a:spcBef>
              <a:defRPr sz="1200">
                <a:solidFill>
                  <a:schemeClr val="tx1"/>
                </a:solidFill>
                <a:latin typeface="Times New Roman" panose="02020603050405020304" pitchFamily="18" charset="0"/>
              </a:defRPr>
            </a:lvl2pPr>
            <a:lvl3pPr marL="1164717" indent="-232943" defTabSz="926921">
              <a:spcBef>
                <a:spcPct val="30000"/>
              </a:spcBef>
              <a:defRPr sz="1200">
                <a:solidFill>
                  <a:schemeClr val="tx1"/>
                </a:solidFill>
                <a:latin typeface="Times New Roman" panose="02020603050405020304" pitchFamily="18" charset="0"/>
              </a:defRPr>
            </a:lvl3pPr>
            <a:lvl4pPr marL="1630604" indent="-232943" defTabSz="926921">
              <a:spcBef>
                <a:spcPct val="30000"/>
              </a:spcBef>
              <a:defRPr sz="1200">
                <a:solidFill>
                  <a:schemeClr val="tx1"/>
                </a:solidFill>
                <a:latin typeface="Times New Roman" panose="02020603050405020304" pitchFamily="18" charset="0"/>
              </a:defRPr>
            </a:lvl4pPr>
            <a:lvl5pPr marL="2096491" indent="-232943" defTabSz="926921">
              <a:spcBef>
                <a:spcPct val="30000"/>
              </a:spcBef>
              <a:defRPr sz="1200">
                <a:solidFill>
                  <a:schemeClr val="tx1"/>
                </a:solidFill>
                <a:latin typeface="Times New Roman" panose="02020603050405020304" pitchFamily="18" charset="0"/>
              </a:defRPr>
            </a:lvl5pPr>
            <a:lvl6pPr marL="2562377" indent="-232943" defTabSz="926921"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26921"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26921"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2692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76B7726-D95C-4568-B6E0-40DB032D07D2}" type="slidenum">
              <a:rPr lang="en-US" altLang="en-US" smtClean="0"/>
              <a:pPr>
                <a:spcBef>
                  <a:spcPct val="0"/>
                </a:spcBef>
              </a:pPr>
              <a:t>48</a:t>
            </a:fld>
            <a:endParaRPr lang="en-US" altLang="en-US" smtClean="0"/>
          </a:p>
        </p:txBody>
      </p:sp>
      <p:sp>
        <p:nvSpPr>
          <p:cNvPr id="2" name="Date Placeholder 1"/>
          <p:cNvSpPr>
            <a:spLocks noGrp="1"/>
          </p:cNvSpPr>
          <p:nvPr>
            <p:ph type="dt" sz="quarter" idx="1"/>
          </p:nvPr>
        </p:nvSpPr>
        <p:spPr/>
        <p:txBody>
          <a:bodyPr/>
          <a:lstStyle/>
          <a:p>
            <a:pPr>
              <a:defRPr/>
            </a:pPr>
            <a:fld id="{FBB4141B-E919-4EB8-B382-FA9A94505EC9}" type="datetime1">
              <a:rPr lang="en-US"/>
              <a:pPr>
                <a:defRPr/>
              </a:pPr>
              <a:t>9/17/2019</a:t>
            </a:fld>
            <a:endParaRPr lang="en-US"/>
          </a:p>
        </p:txBody>
      </p:sp>
    </p:spTree>
    <p:extLst>
      <p:ext uri="{BB962C8B-B14F-4D97-AF65-F5344CB8AC3E}">
        <p14:creationId xmlns:p14="http://schemas.microsoft.com/office/powerpoint/2010/main" val="26247898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4066682" y="9012343"/>
            <a:ext cx="312547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66" tIns="46432" rIns="92866" bIns="46432" anchor="b"/>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AAFF8D6D-7741-4F79-9BAE-55D58B474ABC}" type="slidenum">
              <a:rPr lang="en-US" altLang="en-US"/>
              <a:pPr algn="r">
                <a:spcBef>
                  <a:spcPct val="0"/>
                </a:spcBef>
              </a:pPr>
              <a:t>49</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en-US" sz="1000"/>
          </a:p>
          <a:p>
            <a:pPr>
              <a:lnSpc>
                <a:spcPct val="80000"/>
              </a:lnSpc>
            </a:pPr>
            <a:endParaRPr lang="en-US" altLang="en-US" sz="1000"/>
          </a:p>
        </p:txBody>
      </p:sp>
      <p:sp>
        <p:nvSpPr>
          <p:cNvPr id="2" name="Date Placeholder 1"/>
          <p:cNvSpPr>
            <a:spLocks noGrp="1"/>
          </p:cNvSpPr>
          <p:nvPr>
            <p:ph type="dt" sz="quarter" idx="1"/>
          </p:nvPr>
        </p:nvSpPr>
        <p:spPr/>
        <p:txBody>
          <a:bodyPr/>
          <a:lstStyle/>
          <a:p>
            <a:pPr>
              <a:defRPr/>
            </a:pPr>
            <a:fld id="{8521DD3B-191D-40B2-93A9-E1B9436D3C0C}" type="datetime1">
              <a:rPr lang="en-US"/>
              <a:pPr>
                <a:defRPr/>
              </a:pPr>
              <a:t>9/17/2019</a:t>
            </a:fld>
            <a:endParaRPr lang="en-US"/>
          </a:p>
        </p:txBody>
      </p:sp>
    </p:spTree>
    <p:extLst>
      <p:ext uri="{BB962C8B-B14F-4D97-AF65-F5344CB8AC3E}">
        <p14:creationId xmlns:p14="http://schemas.microsoft.com/office/powerpoint/2010/main" val="3818291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EBE5A0F-DF49-40DC-8200-D42384C6F2FB}" type="slidenum">
              <a:rPr lang="en-US" altLang="en-US" smtClean="0">
                <a:solidFill>
                  <a:srgbClr val="000000"/>
                </a:solidFill>
              </a:rPr>
              <a:pPr>
                <a:spcBef>
                  <a:spcPct val="0"/>
                </a:spcBef>
              </a:pPr>
              <a:t>5</a:t>
            </a:fld>
            <a:endParaRPr lang="en-US" altLang="en-US" smtClean="0">
              <a:solidFill>
                <a:srgbClr val="000000"/>
              </a:solidFill>
            </a:endParaRPr>
          </a:p>
        </p:txBody>
      </p:sp>
      <p:sp>
        <p:nvSpPr>
          <p:cNvPr id="18435"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Char char="•"/>
              <a:defRPr/>
            </a:pPr>
            <a:r>
              <a:rPr lang="en-US" altLang="en-US" sz="1100" b="1" dirty="0" smtClean="0"/>
              <a:t>Proper charging of Nonresident Tuition</a:t>
            </a:r>
            <a:endParaRPr lang="en-US" altLang="en-US" sz="1100" dirty="0" smtClean="0"/>
          </a:p>
          <a:p>
            <a:pPr marL="685800" lvl="1" indent="-228600">
              <a:buFontTx/>
              <a:buChar char="•"/>
              <a:defRPr/>
            </a:pPr>
            <a:r>
              <a:rPr lang="en-US" altLang="en-US" sz="1100" dirty="0" smtClean="0"/>
              <a:t>Nonresident students pay nonresident tuition in addition to the basic enrollment fee</a:t>
            </a:r>
          </a:p>
          <a:p>
            <a:pPr marL="228600" indent="-228600">
              <a:buFontTx/>
              <a:buChar char="•"/>
              <a:defRPr/>
            </a:pPr>
            <a:r>
              <a:rPr lang="en-US" altLang="en-US" sz="1100" b="1" dirty="0" smtClean="0"/>
              <a:t>Proper claiming of State general apportionment </a:t>
            </a:r>
            <a:r>
              <a:rPr lang="en-US" altLang="en-US" sz="1100" dirty="0" smtClean="0"/>
              <a:t>– nonresident FTES shall not be reported for State apportionment purposes, except as provided in statute</a:t>
            </a:r>
          </a:p>
          <a:p>
            <a:pPr marL="228600" indent="-228600">
              <a:buFontTx/>
              <a:buChar char="•"/>
              <a:defRPr/>
            </a:pPr>
            <a:r>
              <a:rPr lang="en-US" altLang="en-US" sz="1100" b="1" dirty="0" smtClean="0">
                <a:solidFill>
                  <a:srgbClr val="000000"/>
                </a:solidFill>
              </a:rPr>
              <a:t>Student Eligibility for certain programs </a:t>
            </a:r>
            <a:r>
              <a:rPr lang="en-US" altLang="en-US" sz="1100" dirty="0" smtClean="0">
                <a:solidFill>
                  <a:srgbClr val="000000"/>
                </a:solidFill>
              </a:rPr>
              <a:t>(Example: BOG fee waiver available only to resident students)</a:t>
            </a:r>
          </a:p>
          <a:p>
            <a:pPr>
              <a:defRPr/>
            </a:pPr>
            <a:r>
              <a:rPr lang="en-US" altLang="en-US" sz="1100" dirty="0" smtClean="0"/>
              <a:t>-----------------------------------------------------------------------------------</a:t>
            </a:r>
          </a:p>
          <a:p>
            <a:pPr>
              <a:defRPr/>
            </a:pPr>
            <a:r>
              <a:rPr lang="en-US" altLang="en-US" sz="1100" dirty="0" smtClean="0"/>
              <a:t>Nonresident FTES does generate Lottery Revenue allocated by the State Controller’s Office (about $150 per FTES).</a:t>
            </a:r>
          </a:p>
          <a:p>
            <a:pPr marL="228600" indent="-228600">
              <a:buFontTx/>
              <a:buChar char="•"/>
              <a:defRPr/>
            </a:pPr>
            <a:r>
              <a:rPr lang="en-US" altLang="en-US" sz="1100" dirty="0" smtClean="0"/>
              <a:t>Calculation of the WSCH factor for facilities funding.</a:t>
            </a:r>
          </a:p>
          <a:p>
            <a:pPr marL="228600" indent="-228600">
              <a:buFontTx/>
              <a:buChar char="•"/>
              <a:defRPr/>
            </a:pPr>
            <a:r>
              <a:rPr lang="en-US" altLang="en-US" sz="1100" dirty="0" smtClean="0"/>
              <a:t>Also, the nonresident tuition fee paid by nonresident students is local revenue to the district.  It is not treated by the state as an offset to apportionment.  It is retained by the district.  </a:t>
            </a:r>
          </a:p>
          <a:p>
            <a:pPr marL="228600" indent="-228600">
              <a:buFontTx/>
              <a:buChar char="•"/>
              <a:defRPr/>
            </a:pPr>
            <a:endParaRPr lang="en-US" altLang="en-US" sz="1400" dirty="0" smtClean="0"/>
          </a:p>
        </p:txBody>
      </p:sp>
    </p:spTree>
    <p:extLst>
      <p:ext uri="{BB962C8B-B14F-4D97-AF65-F5344CB8AC3E}">
        <p14:creationId xmlns:p14="http://schemas.microsoft.com/office/powerpoint/2010/main" val="3399154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CAB61A3-C470-4A6E-98AD-AED7C60F7778}" type="slidenum">
              <a:rPr lang="en-US" altLang="en-US" smtClean="0">
                <a:solidFill>
                  <a:srgbClr val="000000"/>
                </a:solidFill>
              </a:rPr>
              <a:pPr>
                <a:spcBef>
                  <a:spcPct val="0"/>
                </a:spcBef>
              </a:pPr>
              <a:t>6</a:t>
            </a:fld>
            <a:endParaRPr lang="en-US" altLang="en-US" smtClean="0">
              <a:solidFill>
                <a:srgbClr val="000000"/>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Char char="•"/>
            </a:pPr>
            <a:r>
              <a:rPr lang="en-US" altLang="en-US" b="1" u="sng" dirty="0" smtClean="0"/>
              <a:t>Residency classification shall be made for each student, except noncredit only enrollees, at the time applications for admission are accepted and whenever a student has not been in attendance for more than one semester or quarter </a:t>
            </a:r>
            <a:r>
              <a:rPr lang="en-US" altLang="en-US" dirty="0" smtClean="0"/>
              <a:t>(two, not one, semester or quarter of non-attendance).</a:t>
            </a:r>
          </a:p>
          <a:p>
            <a:pPr marL="228600" indent="-228600">
              <a:buFontTx/>
              <a:buChar char="•"/>
            </a:pPr>
            <a:endParaRPr lang="en-US" altLang="en-US" dirty="0" smtClean="0"/>
          </a:p>
          <a:p>
            <a:pPr marL="228600" indent="-228600">
              <a:buFontTx/>
              <a:buChar char="•"/>
            </a:pPr>
            <a:r>
              <a:rPr lang="en-US" altLang="en-US" dirty="0" smtClean="0"/>
              <a:t>Student must be notified of the classification within </a:t>
            </a:r>
            <a:r>
              <a:rPr lang="en-US" altLang="en-US" b="1" u="sng" dirty="0" smtClean="0"/>
              <a:t>14 calendar days of the beginning of the session</a:t>
            </a:r>
            <a:r>
              <a:rPr lang="en-US" altLang="en-US" u="sng" dirty="0" smtClean="0"/>
              <a:t>  or 14 calendar days after the student’s application for admission, whichever is later</a:t>
            </a:r>
            <a:r>
              <a:rPr lang="en-US" altLang="en-US" dirty="0" smtClean="0"/>
              <a:t>.</a:t>
            </a:r>
          </a:p>
          <a:p>
            <a:pPr marL="228600" indent="-228600">
              <a:buFontTx/>
              <a:buChar char="•"/>
            </a:pPr>
            <a:endParaRPr lang="en-US" altLang="en-US" dirty="0" smtClean="0"/>
          </a:p>
          <a:p>
            <a:pPr marL="228600" indent="-228600">
              <a:buFontTx/>
              <a:buChar char="•"/>
            </a:pPr>
            <a:r>
              <a:rPr lang="en-US" altLang="en-US" dirty="0" smtClean="0"/>
              <a:t>Districts are required to establish </a:t>
            </a:r>
            <a:r>
              <a:rPr lang="en-US" altLang="en-US" b="1" u="sng" dirty="0" smtClean="0"/>
              <a:t>formal procedures for appeals of residence classification</a:t>
            </a:r>
            <a:r>
              <a:rPr lang="en-US" altLang="en-US" dirty="0" smtClean="0"/>
              <a:t>.  Other than indicating that students may make written-based appeals, districts have wide latitude in setting up their appeal procedures, such as determining criteria and prescribed timeframe, and turnaround time for decisions. It’s very important that your district establish formal appeal procedures and that those procedures be published somewhere and made readily available to students upon request</a:t>
            </a:r>
          </a:p>
        </p:txBody>
      </p:sp>
    </p:spTree>
    <p:extLst>
      <p:ext uri="{BB962C8B-B14F-4D97-AF65-F5344CB8AC3E}">
        <p14:creationId xmlns:p14="http://schemas.microsoft.com/office/powerpoint/2010/main" val="2731576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02EA6BF-9857-4157-83DC-2FA295083507}" type="slidenum">
              <a:rPr lang="en-US" altLang="en-US" smtClean="0">
                <a:solidFill>
                  <a:srgbClr val="000000"/>
                </a:solidFill>
              </a:rPr>
              <a:pPr>
                <a:spcBef>
                  <a:spcPct val="0"/>
                </a:spcBef>
              </a:pPr>
              <a:t>7</a:t>
            </a:fld>
            <a:endParaRPr lang="en-US" altLang="en-US" smtClean="0">
              <a:solidFill>
                <a:srgbClr val="000000"/>
              </a:solidFill>
            </a:endParaRPr>
          </a:p>
        </p:txBody>
      </p:sp>
      <p:sp>
        <p:nvSpPr>
          <p:cNvPr id="22531"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p:spPr>
        <p:txBody>
          <a:bodyPr/>
          <a:lstStyle/>
          <a:p>
            <a:pPr marL="228943" indent="-228943">
              <a:buFontTx/>
              <a:buChar char="•"/>
              <a:defRPr/>
            </a:pPr>
            <a:r>
              <a:rPr lang="en-US" sz="1100" b="1" dirty="0" smtClean="0"/>
              <a:t>Read from slide</a:t>
            </a:r>
          </a:p>
          <a:p>
            <a:pPr marL="228943" indent="-228943">
              <a:buFontTx/>
              <a:buChar char="•"/>
              <a:defRPr/>
            </a:pPr>
            <a:r>
              <a:rPr lang="en-US" sz="1100" b="0" dirty="0" smtClean="0"/>
              <a:t>2</a:t>
            </a:r>
            <a:r>
              <a:rPr lang="en-US" sz="1100" b="0" baseline="30000" dirty="0" smtClean="0"/>
              <a:t>nd</a:t>
            </a:r>
            <a:r>
              <a:rPr lang="en-US" sz="1100" b="0" dirty="0" smtClean="0"/>
              <a:t> slide: you residence Is</a:t>
            </a:r>
            <a:r>
              <a:rPr lang="en-US" sz="1100" b="0" baseline="0" dirty="0" smtClean="0"/>
              <a:t> where you are when you are not on vacation, or traveling temporarily for work or some other purpose.</a:t>
            </a:r>
            <a:endParaRPr lang="en-US" sz="1100" b="0" dirty="0" smtClean="0"/>
          </a:p>
          <a:p>
            <a:pPr marL="228943" marR="0" lvl="0" indent="-228943" algn="l" defTabSz="914400" rtl="0" eaLnBrk="1" fontAlgn="auto" latinLnBrk="0" hangingPunct="1">
              <a:lnSpc>
                <a:spcPct val="100000"/>
              </a:lnSpc>
              <a:spcBef>
                <a:spcPts val="0"/>
              </a:spcBef>
              <a:spcAft>
                <a:spcPts val="0"/>
              </a:spcAft>
              <a:buClrTx/>
              <a:buSzTx/>
              <a:buFontTx/>
              <a:buChar char="•"/>
              <a:tabLst/>
              <a:defRPr/>
            </a:pPr>
            <a:r>
              <a:rPr lang="en-US" sz="1100" dirty="0" smtClean="0"/>
              <a:t>In </a:t>
            </a:r>
            <a:r>
              <a:rPr lang="en-US" sz="1100" dirty="0"/>
              <a:t>terms of this 3</a:t>
            </a:r>
            <a:r>
              <a:rPr lang="en-US" sz="1100" baseline="30000" dirty="0"/>
              <a:t>rd</a:t>
            </a:r>
            <a:r>
              <a:rPr lang="en-US" sz="1100" dirty="0"/>
              <a:t> rule, </a:t>
            </a:r>
            <a:r>
              <a:rPr lang="en-US" sz="1100" b="1" dirty="0" smtClean="0"/>
              <a:t>You don’t lose residence</a:t>
            </a:r>
            <a:r>
              <a:rPr lang="en-US" sz="1100" b="1" baseline="0" dirty="0" smtClean="0"/>
              <a:t> in California until you establish residence somewhere else. Everyone has a residence. </a:t>
            </a:r>
            <a:r>
              <a:rPr lang="en-US" sz="1100" b="0" baseline="0" dirty="0" smtClean="0"/>
              <a:t>N</a:t>
            </a:r>
            <a:r>
              <a:rPr lang="en-US" sz="1100" b="0" dirty="0" smtClean="0"/>
              <a:t>ot talking </a:t>
            </a:r>
            <a:r>
              <a:rPr lang="en-US" sz="1100" dirty="0" smtClean="0"/>
              <a:t>about gaining a “residence for tuition purposes” someone could leave the state for a temporary purpose (even if more than 1 year) but maintain their primary home in CA. Would not have to reestablish residency. This refers to someone who leaves CA and establishes their primary home in another state (register to vote, obtain drivers license, files taxes, purchase property etc.) in this case (could be less than 1 year), they would have to reestablish CA residency in accordance with title 5 54030 (1 year physical presence and intent) ------------------------------------------------------------------------------------------------------</a:t>
            </a:r>
          </a:p>
          <a:p>
            <a:pPr marL="228943" indent="-228943">
              <a:buFontTx/>
              <a:buChar char="•"/>
              <a:defRPr/>
            </a:pPr>
            <a:r>
              <a:rPr lang="en-US" sz="1100" dirty="0" smtClean="0"/>
              <a:t>Domicile </a:t>
            </a:r>
            <a:r>
              <a:rPr lang="en-US" sz="1100" dirty="0"/>
              <a:t>is defined as a location where an individual has the intention of permanent or indefinite residence.  If the absence was not temporary, then it may be determined that California residence was relinquished.  (See Title 5 Section 54022(b) and 54030)</a:t>
            </a:r>
          </a:p>
          <a:p>
            <a:pPr marL="228943" indent="-228943">
              <a:buFontTx/>
              <a:buChar char="•"/>
              <a:defRPr/>
            </a:pPr>
            <a:r>
              <a:rPr lang="en-US" sz="1100" dirty="0" smtClean="0"/>
              <a:t>Some </a:t>
            </a:r>
            <a:r>
              <a:rPr lang="en-US" sz="1100" dirty="0"/>
              <a:t>of the objective manifestations of establishing a legal, permanent home in another state would be voting in another state, ownership or leasing of residential property in another state, possessing an out of state driver’s license, attending an out-of-state institution as a resident of that state, etc.</a:t>
            </a:r>
          </a:p>
          <a:p>
            <a:pPr marL="228943" indent="-228943">
              <a:buFontTx/>
              <a:buChar char="•"/>
              <a:defRPr/>
            </a:pPr>
            <a:endParaRPr lang="en-US" sz="1100" dirty="0"/>
          </a:p>
          <a:p>
            <a:pPr marL="228943" indent="-228943">
              <a:buFontTx/>
              <a:buChar char="•"/>
              <a:defRPr/>
            </a:pPr>
            <a:endParaRPr lang="en-US" sz="1100" dirty="0"/>
          </a:p>
          <a:p>
            <a:pPr>
              <a:buClr>
                <a:srgbClr val="1D0FD1"/>
              </a:buClr>
              <a:defRPr/>
            </a:pPr>
            <a:endParaRPr lang="en-US" sz="1100" dirty="0"/>
          </a:p>
          <a:p>
            <a:pPr>
              <a:buClr>
                <a:srgbClr val="1D0FD1"/>
              </a:buClr>
              <a:defRPr/>
            </a:pPr>
            <a:endParaRPr lang="en-US" sz="1100" dirty="0"/>
          </a:p>
        </p:txBody>
      </p:sp>
    </p:spTree>
    <p:extLst>
      <p:ext uri="{BB962C8B-B14F-4D97-AF65-F5344CB8AC3E}">
        <p14:creationId xmlns:p14="http://schemas.microsoft.com/office/powerpoint/2010/main" val="2578577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C5254B9-59B6-4D46-957A-0557AF9EA4B0}" type="slidenum">
              <a:rPr lang="en-US" altLang="en-US" smtClean="0">
                <a:solidFill>
                  <a:srgbClr val="000000"/>
                </a:solidFill>
              </a:rPr>
              <a:pPr>
                <a:spcBef>
                  <a:spcPct val="0"/>
                </a:spcBef>
              </a:pPr>
              <a:t>8</a:t>
            </a:fld>
            <a:endParaRPr lang="en-US" altLang="en-US" smtClean="0">
              <a:solidFill>
                <a:srgbClr val="000000"/>
              </a:solidFill>
            </a:endParaRPr>
          </a:p>
        </p:txBody>
      </p:sp>
      <p:sp>
        <p:nvSpPr>
          <p:cNvPr id="2662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p:spPr>
        <p:txBody>
          <a:bodyPr/>
          <a:lstStyle/>
          <a:p>
            <a:pPr>
              <a:defRPr/>
            </a:pPr>
            <a:r>
              <a:rPr lang="en-US" sz="1100" b="1" dirty="0" smtClean="0"/>
              <a:t>The one-year residence period necessary to be classified as a resident does not begin until the student both is present and has manifested clear intent to become a California resident. Must have both physical presence and intent.</a:t>
            </a:r>
          </a:p>
          <a:p>
            <a:pPr>
              <a:defRPr/>
            </a:pPr>
            <a:endParaRPr lang="en-US" sz="11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b="1" dirty="0" smtClean="0">
                <a:solidFill>
                  <a:srgbClr val="1C1C1C"/>
                </a:solidFill>
              </a:rPr>
              <a:t>If a student or the parents of a minor relinquish California residence after moving from the state, one full year of physical presence coupled with intent is required to reestablish residence. Discussed this earlier, they move from the state and take steps to establish their primary residence in a new state, have to reestablish residency in CA if they come back.</a:t>
            </a:r>
            <a:br>
              <a:rPr lang="en-US" altLang="en-US" sz="1100" b="1" dirty="0" smtClean="0">
                <a:solidFill>
                  <a:srgbClr val="1C1C1C"/>
                </a:solidFill>
              </a:rPr>
            </a:br>
            <a:endParaRPr lang="en-US" altLang="en-US" sz="1100" b="1" dirty="0" smtClean="0">
              <a:solidFill>
                <a:srgbClr val="1C1C1C"/>
              </a:solidFill>
            </a:endParaRPr>
          </a:p>
          <a:p>
            <a:pPr>
              <a:lnSpc>
                <a:spcPct val="90000"/>
              </a:lnSpc>
              <a:buClr>
                <a:srgbClr val="1D0FD1"/>
              </a:buClr>
            </a:pPr>
            <a:r>
              <a:rPr lang="en-US" altLang="en-US" sz="1100" b="1" dirty="0" smtClean="0">
                <a:solidFill>
                  <a:srgbClr val="1C1C1C"/>
                </a:solidFill>
              </a:rPr>
              <a:t>Temporary absences will not result in a loss of California residence if, during the absence, the person always intended to return and did nothing inconsistent with that intent. </a:t>
            </a:r>
          </a:p>
          <a:p>
            <a:pPr>
              <a:defRPr/>
            </a:pPr>
            <a:endParaRPr lang="en-US" sz="1100" b="1" dirty="0" smtClean="0"/>
          </a:p>
          <a:p>
            <a:pPr>
              <a:defRPr/>
            </a:pPr>
            <a:r>
              <a:rPr lang="en-US" sz="1100" b="1" dirty="0" smtClean="0"/>
              <a:t>----------------------------------------------------------------------------------------</a:t>
            </a:r>
            <a:endParaRPr lang="en-US" sz="1100" dirty="0" smtClean="0"/>
          </a:p>
          <a:p>
            <a:pPr>
              <a:defRPr/>
            </a:pPr>
            <a:r>
              <a:rPr lang="en-US" sz="1100" dirty="0" smtClean="0"/>
              <a:t>California requires manifestations of intent, or what other states call, overt acts to support your written declaration of intent to become a resident for tuition purposes.  These include:</a:t>
            </a:r>
          </a:p>
          <a:p>
            <a:pPr marL="228943" indent="-228943">
              <a:buFontTx/>
              <a:buChar char="•"/>
              <a:defRPr/>
            </a:pPr>
            <a:endParaRPr lang="en-US" sz="1100" dirty="0" smtClean="0"/>
          </a:p>
          <a:p>
            <a:pPr>
              <a:buFont typeface="+mj-lt"/>
              <a:buNone/>
              <a:defRPr/>
            </a:pPr>
            <a:r>
              <a:rPr lang="en-US" sz="1100" dirty="0" smtClean="0"/>
              <a:t>(1) Ownership of residential property or continuous occupancy of rented or leased property in California. </a:t>
            </a:r>
          </a:p>
          <a:p>
            <a:pPr>
              <a:buFont typeface="+mj-lt"/>
              <a:buNone/>
              <a:defRPr/>
            </a:pPr>
            <a:r>
              <a:rPr lang="en-US" sz="1100" dirty="0" smtClean="0"/>
              <a:t>(2) Registering to vote and voting in California. </a:t>
            </a:r>
          </a:p>
          <a:p>
            <a:pPr>
              <a:buFont typeface="+mj-lt"/>
              <a:buNone/>
              <a:defRPr/>
            </a:pPr>
            <a:r>
              <a:rPr lang="en-US" sz="1100" dirty="0" smtClean="0"/>
              <a:t>(3) Licensing from California for professional practice. </a:t>
            </a:r>
          </a:p>
          <a:p>
            <a:pPr>
              <a:buFont typeface="+mj-lt"/>
              <a:buNone/>
              <a:defRPr/>
            </a:pPr>
            <a:r>
              <a:rPr lang="en-US" sz="1100" dirty="0" smtClean="0"/>
              <a:t>(4) Active membership in California professional, religious, merchant, or service organizations or social clubs. </a:t>
            </a:r>
          </a:p>
          <a:p>
            <a:pPr>
              <a:buFont typeface="+mj-lt"/>
              <a:buNone/>
              <a:defRPr/>
            </a:pPr>
            <a:r>
              <a:rPr lang="en-US" sz="1100" dirty="0" smtClean="0"/>
              <a:t>(5) Presence of spouse, children or other close relatives in the state. </a:t>
            </a:r>
          </a:p>
          <a:p>
            <a:pPr>
              <a:buFont typeface="+mj-lt"/>
              <a:buNone/>
              <a:defRPr/>
            </a:pPr>
            <a:r>
              <a:rPr lang="en-US" sz="1100" dirty="0" smtClean="0"/>
              <a:t>(6) Showing California as home address on federal income tax form. </a:t>
            </a:r>
          </a:p>
          <a:p>
            <a:pPr>
              <a:buFont typeface="+mj-lt"/>
              <a:buNone/>
              <a:defRPr/>
            </a:pPr>
            <a:r>
              <a:rPr lang="en-US" sz="1100" dirty="0" smtClean="0"/>
              <a:t>(7) Payment of California state income tax as a resident. </a:t>
            </a:r>
          </a:p>
          <a:p>
            <a:pPr>
              <a:buFont typeface="+mj-lt"/>
              <a:buNone/>
              <a:defRPr/>
            </a:pPr>
            <a:r>
              <a:rPr lang="en-US" sz="1100" dirty="0" smtClean="0"/>
              <a:t>(8) Maintaining California motor vehicle license plates and registration. </a:t>
            </a:r>
          </a:p>
          <a:p>
            <a:pPr>
              <a:buFont typeface="+mj-lt"/>
              <a:buNone/>
              <a:defRPr/>
            </a:pPr>
            <a:r>
              <a:rPr lang="en-US" sz="1100" dirty="0" smtClean="0"/>
              <a:t>(9) Possessing a California driver's license or California ID. </a:t>
            </a:r>
          </a:p>
          <a:p>
            <a:pPr>
              <a:buFont typeface="+mj-lt"/>
              <a:buNone/>
              <a:defRPr/>
            </a:pPr>
            <a:r>
              <a:rPr lang="en-US" sz="1100" dirty="0" smtClean="0"/>
              <a:t>(10) Maintaining permanent military address or home of record in California while in armed forces. </a:t>
            </a:r>
          </a:p>
          <a:p>
            <a:pPr>
              <a:buFont typeface="+mj-lt"/>
              <a:buNone/>
              <a:defRPr/>
            </a:pPr>
            <a:r>
              <a:rPr lang="en-US" sz="1100" dirty="0" smtClean="0"/>
              <a:t>(11) Establishing and maintaining active California bank accounts. </a:t>
            </a:r>
          </a:p>
          <a:p>
            <a:pPr>
              <a:buFont typeface="+mj-lt"/>
              <a:buNone/>
              <a:defRPr/>
            </a:pPr>
            <a:r>
              <a:rPr lang="en-US" sz="1100" dirty="0" smtClean="0"/>
              <a:t>(12) Being the petitioner for a divorce in California.</a:t>
            </a:r>
          </a:p>
          <a:p>
            <a:pPr>
              <a:buFont typeface="+mj-lt"/>
              <a:buNone/>
              <a:defRPr/>
            </a:pPr>
            <a:r>
              <a:rPr lang="en-US" sz="1100" dirty="0" smtClean="0"/>
              <a:t>13) Remaining in California during academic breaks</a:t>
            </a:r>
          </a:p>
          <a:p>
            <a:pPr>
              <a:buFont typeface="+mj-lt"/>
              <a:buNone/>
              <a:defRPr/>
            </a:pPr>
            <a:r>
              <a:rPr lang="en-US" sz="1100" dirty="0" smtClean="0"/>
              <a:t>14) Registering for the Selective Service in California (indicating California address) </a:t>
            </a:r>
          </a:p>
          <a:p>
            <a:pPr marL="228943" indent="-228943">
              <a:buFont typeface="+mj-lt"/>
              <a:buAutoNum type="arabicPeriod"/>
              <a:defRPr/>
            </a:pPr>
            <a:endParaRPr lang="en-US" sz="1100" dirty="0" smtClean="0"/>
          </a:p>
          <a:p>
            <a:pPr>
              <a:buFont typeface="+mj-lt"/>
              <a:buNone/>
              <a:defRPr/>
            </a:pPr>
            <a:r>
              <a:rPr lang="en-US" sz="1100" dirty="0" smtClean="0"/>
              <a:t>Conduct inconsistent with a claim of California residence includes but is not limited to:</a:t>
            </a:r>
          </a:p>
          <a:p>
            <a:pPr>
              <a:buFont typeface="+mj-lt"/>
              <a:buNone/>
              <a:defRPr/>
            </a:pPr>
            <a:r>
              <a:rPr lang="en-US" sz="1100" dirty="0" smtClean="0"/>
              <a:t>(1) Maintaining voter registration and voting in another state. </a:t>
            </a:r>
          </a:p>
          <a:p>
            <a:pPr>
              <a:buFont typeface="+mj-lt"/>
              <a:buNone/>
              <a:defRPr/>
            </a:pPr>
            <a:r>
              <a:rPr lang="en-US" sz="1100" dirty="0" smtClean="0"/>
              <a:t>(2) Being the petitioner for a divorce in another state. </a:t>
            </a:r>
          </a:p>
          <a:p>
            <a:pPr>
              <a:buFont typeface="+mj-lt"/>
              <a:buNone/>
              <a:defRPr/>
            </a:pPr>
            <a:r>
              <a:rPr lang="en-US" sz="1100" dirty="0" smtClean="0"/>
              <a:t>(3) Attending an out-of-state institution as a resident of that other state. </a:t>
            </a:r>
          </a:p>
          <a:p>
            <a:pPr>
              <a:buFont typeface="+mj-lt"/>
              <a:buNone/>
              <a:defRPr/>
            </a:pPr>
            <a:r>
              <a:rPr lang="en-US" sz="1100" dirty="0" smtClean="0"/>
              <a:t>(4) Declaring </a:t>
            </a:r>
            <a:r>
              <a:rPr lang="en-US" sz="1100" dirty="0" err="1" smtClean="0"/>
              <a:t>nonresidence</a:t>
            </a:r>
            <a:r>
              <a:rPr lang="en-US" sz="1100" dirty="0" smtClean="0"/>
              <a:t> for state income tax purposes; Paying taxes in another state or country as a resident of that state or country or not fulfilling tax obligations to California.</a:t>
            </a:r>
          </a:p>
          <a:p>
            <a:pPr>
              <a:buFont typeface="+mj-lt"/>
              <a:buNone/>
              <a:defRPr/>
            </a:pPr>
            <a:endParaRPr lang="en-US" sz="1100" dirty="0" smtClean="0"/>
          </a:p>
          <a:p>
            <a:pPr>
              <a:buFont typeface="+mj-lt"/>
              <a:buNone/>
              <a:defRPr/>
            </a:pPr>
            <a:r>
              <a:rPr lang="en-US" sz="1100" dirty="0" smtClean="0"/>
              <a:t>Could also include: Holding and/or maintaining a driver’s license in another state, or holding and/or maintaining a motor vehicle registration in another state</a:t>
            </a:r>
            <a:endParaRPr lang="en-US" sz="1100" dirty="0"/>
          </a:p>
          <a:p>
            <a:pPr>
              <a:buClr>
                <a:srgbClr val="1D0FD1"/>
              </a:buClr>
              <a:defRPr/>
            </a:pPr>
            <a:endParaRPr lang="en-US" sz="1100" dirty="0"/>
          </a:p>
        </p:txBody>
      </p:sp>
    </p:spTree>
    <p:extLst>
      <p:ext uri="{BB962C8B-B14F-4D97-AF65-F5344CB8AC3E}">
        <p14:creationId xmlns:p14="http://schemas.microsoft.com/office/powerpoint/2010/main" val="4278899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spcBef>
                <a:spcPct val="30000"/>
              </a:spcBef>
              <a:defRPr sz="1200">
                <a:solidFill>
                  <a:schemeClr val="tx1"/>
                </a:solidFill>
                <a:latin typeface="Times New Roman" panose="02020603050405020304" pitchFamily="18" charset="0"/>
              </a:defRPr>
            </a:lvl1pPr>
            <a:lvl2pPr marL="742950" indent="-285750" defTabSz="909638">
              <a:spcBef>
                <a:spcPct val="30000"/>
              </a:spcBef>
              <a:defRPr sz="1200">
                <a:solidFill>
                  <a:schemeClr val="tx1"/>
                </a:solidFill>
                <a:latin typeface="Times New Roman" panose="02020603050405020304" pitchFamily="18" charset="0"/>
              </a:defRPr>
            </a:lvl2pPr>
            <a:lvl3pPr marL="1143000" indent="-228600" defTabSz="909638">
              <a:spcBef>
                <a:spcPct val="30000"/>
              </a:spcBef>
              <a:defRPr sz="1200">
                <a:solidFill>
                  <a:schemeClr val="tx1"/>
                </a:solidFill>
                <a:latin typeface="Times New Roman" panose="02020603050405020304" pitchFamily="18" charset="0"/>
              </a:defRPr>
            </a:lvl3pPr>
            <a:lvl4pPr marL="1600200" indent="-228600" defTabSz="909638">
              <a:spcBef>
                <a:spcPct val="30000"/>
              </a:spcBef>
              <a:defRPr sz="1200">
                <a:solidFill>
                  <a:schemeClr val="tx1"/>
                </a:solidFill>
                <a:latin typeface="Times New Roman" panose="02020603050405020304" pitchFamily="18" charset="0"/>
              </a:defRPr>
            </a:lvl4pPr>
            <a:lvl5pPr marL="2057400" indent="-228600" defTabSz="909638">
              <a:spcBef>
                <a:spcPct val="30000"/>
              </a:spcBef>
              <a:defRPr sz="1200">
                <a:solidFill>
                  <a:schemeClr val="tx1"/>
                </a:solidFill>
                <a:latin typeface="Times New Roman" panose="02020603050405020304" pitchFamily="18" charset="0"/>
              </a:defRPr>
            </a:lvl5pPr>
            <a:lvl6pPr marL="2514600" indent="-228600" defTabSz="9096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96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96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96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3ECCB95-8C40-4173-9A98-23696C93896A}" type="slidenum">
              <a:rPr lang="en-US" altLang="en-US" smtClean="0">
                <a:solidFill>
                  <a:srgbClr val="000000"/>
                </a:solidFill>
              </a:rPr>
              <a:pPr>
                <a:spcBef>
                  <a:spcPct val="0"/>
                </a:spcBef>
              </a:pPr>
              <a:t>9</a:t>
            </a:fld>
            <a:endParaRPr lang="en-US" altLang="en-US" smtClean="0">
              <a:solidFill>
                <a:srgbClr val="000000"/>
              </a:solidFill>
            </a:endParaRPr>
          </a:p>
        </p:txBody>
      </p:sp>
      <p:sp>
        <p:nvSpPr>
          <p:cNvPr id="24579"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p:spPr>
        <p:txBody>
          <a:bodyPr/>
          <a:lstStyle/>
          <a:p>
            <a:pPr>
              <a:lnSpc>
                <a:spcPct val="90000"/>
              </a:lnSpc>
              <a:buClr>
                <a:srgbClr val="1D0FD1"/>
              </a:buClr>
              <a:defRPr/>
            </a:pPr>
            <a:r>
              <a:rPr lang="en-US" altLang="en-US" sz="1000" b="1" dirty="0" smtClean="0">
                <a:solidFill>
                  <a:srgbClr val="1C1C1C"/>
                </a:solidFill>
              </a:rPr>
              <a:t>A person’s residence shall not be derived from that of his or her spouse</a:t>
            </a:r>
          </a:p>
          <a:p>
            <a:pPr>
              <a:lnSpc>
                <a:spcPct val="90000"/>
              </a:lnSpc>
              <a:buClr>
                <a:srgbClr val="1D0FD1"/>
              </a:buClr>
              <a:defRPr/>
            </a:pPr>
            <a:endParaRPr lang="en-US" altLang="en-US" sz="1000" b="1" dirty="0" smtClean="0">
              <a:solidFill>
                <a:srgbClr val="1C1C1C"/>
              </a:solidFill>
            </a:endParaRPr>
          </a:p>
          <a:p>
            <a:pPr>
              <a:lnSpc>
                <a:spcPct val="90000"/>
              </a:lnSpc>
              <a:buClr>
                <a:srgbClr val="1D0FD1"/>
              </a:buClr>
              <a:defRPr/>
            </a:pPr>
            <a:r>
              <a:rPr lang="en-US" altLang="en-US" sz="1000" b="1" dirty="0" smtClean="0">
                <a:solidFill>
                  <a:srgbClr val="1C1C1C"/>
                </a:solidFill>
              </a:rPr>
              <a:t>For an unmarried minor child, their residence is the residence of the parent they live with or of the parent they most recently lived with</a:t>
            </a:r>
          </a:p>
          <a:p>
            <a:pPr>
              <a:lnSpc>
                <a:spcPct val="90000"/>
              </a:lnSpc>
              <a:buClr>
                <a:srgbClr val="1D0FD1"/>
              </a:buClr>
              <a:defRPr/>
            </a:pPr>
            <a:endParaRPr lang="en-US" altLang="en-US" sz="1000" b="1" dirty="0" smtClean="0">
              <a:solidFill>
                <a:srgbClr val="1C1C1C"/>
              </a:solidFill>
            </a:endParaRPr>
          </a:p>
          <a:p>
            <a:pPr marL="0" marR="0" lvl="0" indent="0" algn="l" defTabSz="914400" rtl="0" eaLnBrk="1" fontAlgn="auto" latinLnBrk="0" hangingPunct="1">
              <a:lnSpc>
                <a:spcPct val="90000"/>
              </a:lnSpc>
              <a:spcBef>
                <a:spcPts val="0"/>
              </a:spcBef>
              <a:spcAft>
                <a:spcPts val="0"/>
              </a:spcAft>
              <a:buClr>
                <a:srgbClr val="1D0FD1"/>
              </a:buClr>
              <a:buSzTx/>
              <a:buFontTx/>
              <a:buNone/>
              <a:tabLst/>
              <a:defRPr/>
            </a:pPr>
            <a:r>
              <a:rPr lang="en-US" altLang="en-US" sz="1000" b="1" dirty="0" smtClean="0">
                <a:solidFill>
                  <a:srgbClr val="1C1C1C"/>
                </a:solidFill>
              </a:rPr>
              <a:t> </a:t>
            </a:r>
            <a:r>
              <a:rPr lang="en-US" sz="1000" b="1" dirty="0" smtClean="0"/>
              <a:t>Moving to California primarily to attend school does not constitute establishing California residence, regardless of the length of that presence. </a:t>
            </a:r>
          </a:p>
          <a:p>
            <a:pPr>
              <a:lnSpc>
                <a:spcPct val="90000"/>
              </a:lnSpc>
              <a:buClr>
                <a:srgbClr val="1D0FD1"/>
              </a:buClr>
              <a:defRPr/>
            </a:pPr>
            <a:r>
              <a:rPr lang="en-US" sz="1000" b="1" dirty="0" smtClean="0"/>
              <a:t>----------------------------------------------------------------------------------------------</a:t>
            </a:r>
          </a:p>
          <a:p>
            <a:pPr>
              <a:lnSpc>
                <a:spcPct val="90000"/>
              </a:lnSpc>
              <a:buClr>
                <a:srgbClr val="1D0FD1"/>
              </a:buClr>
              <a:defRPr/>
            </a:pPr>
            <a:endParaRPr lang="en-US" sz="1000" dirty="0" smtClean="0"/>
          </a:p>
          <a:p>
            <a:pPr>
              <a:lnSpc>
                <a:spcPct val="90000"/>
              </a:lnSpc>
              <a:buClr>
                <a:srgbClr val="1D0FD1"/>
              </a:buClr>
              <a:defRPr/>
            </a:pPr>
            <a:r>
              <a:rPr lang="en-US" sz="1000" dirty="0" smtClean="0"/>
              <a:t>General Rule for Minors</a:t>
            </a:r>
          </a:p>
          <a:p>
            <a:pPr marL="171450" indent="-171450">
              <a:buFont typeface="Arial" pitchFamily="34" charset="0"/>
              <a:buChar char="•"/>
              <a:defRPr/>
            </a:pPr>
            <a:r>
              <a:rPr lang="en-US" sz="1000" dirty="0" smtClean="0"/>
              <a:t>The residence of the parent with whom an unmarried minor child maintains his or her place of abode is the residence of the unmarried minor child. When the minor lives with neither parent his or her residence is that of the parent with whom he or she maintained his or her last place of abode. The minor may establish his or her residence when both parents are deceased and a legal guardian has not been appointed.  There are rules specific to the following situations</a:t>
            </a:r>
          </a:p>
          <a:p>
            <a:pPr marL="628650" lvl="1" indent="-171450">
              <a:buFont typeface="Arial" pitchFamily="34" charset="0"/>
              <a:buChar char="•"/>
              <a:defRPr/>
            </a:pPr>
            <a:r>
              <a:rPr lang="en-US" sz="1000" dirty="0" smtClean="0"/>
              <a:t>Permanent Separation or Divorce of Parents 68062(f)</a:t>
            </a:r>
          </a:p>
          <a:p>
            <a:pPr marL="628650" lvl="1" indent="-171450">
              <a:buFont typeface="Arial" pitchFamily="34" charset="0"/>
              <a:buChar char="•"/>
              <a:defRPr/>
            </a:pPr>
            <a:r>
              <a:rPr lang="en-US" sz="1000" dirty="0" smtClean="0"/>
              <a:t>Deceased Parents 68062(f)</a:t>
            </a:r>
          </a:p>
          <a:p>
            <a:pPr marL="628650" lvl="1" indent="-171450">
              <a:buFont typeface="Arial" pitchFamily="34" charset="0"/>
              <a:buChar char="•"/>
              <a:defRPr/>
            </a:pPr>
            <a:r>
              <a:rPr lang="en-US" sz="1000" dirty="0" smtClean="0"/>
              <a:t>Adoption</a:t>
            </a:r>
          </a:p>
          <a:p>
            <a:pPr marL="628650" lvl="1" indent="-171450">
              <a:buFont typeface="Arial" pitchFamily="34" charset="0"/>
              <a:buChar char="•"/>
              <a:defRPr/>
            </a:pPr>
            <a:r>
              <a:rPr lang="en-US" sz="1000" dirty="0" smtClean="0"/>
              <a:t>Parent moves to California While Student is a Minor </a:t>
            </a:r>
          </a:p>
          <a:p>
            <a:pPr marL="628650" lvl="1" indent="-171450">
              <a:buFont typeface="Arial" pitchFamily="34" charset="0"/>
              <a:buChar char="•"/>
              <a:defRPr/>
            </a:pPr>
            <a:r>
              <a:rPr lang="en-US" sz="1000" dirty="0" smtClean="0"/>
              <a:t>Parent of minor who moves from California (68070)</a:t>
            </a:r>
          </a:p>
          <a:p>
            <a:pPr marL="628650" lvl="1" indent="-171450">
              <a:buFont typeface="Arial" pitchFamily="34" charset="0"/>
              <a:buChar char="•"/>
              <a:defRPr/>
            </a:pPr>
            <a:r>
              <a:rPr lang="en-US" sz="1000" dirty="0" smtClean="0"/>
              <a:t>Self-supporting Minor 68071</a:t>
            </a:r>
          </a:p>
          <a:p>
            <a:pPr marL="628650" lvl="1" indent="-171450">
              <a:buFont typeface="Arial" pitchFamily="34" charset="0"/>
              <a:buChar char="•"/>
              <a:defRPr/>
            </a:pPr>
            <a:r>
              <a:rPr lang="en-US" sz="1000" dirty="0" smtClean="0"/>
              <a:t>Two-year Care and Control 68073</a:t>
            </a:r>
          </a:p>
          <a:p>
            <a:pPr marL="628650" lvl="1" indent="-171450">
              <a:buFont typeface="Arial" pitchFamily="34" charset="0"/>
              <a:buChar char="•"/>
              <a:defRPr/>
            </a:pPr>
            <a:r>
              <a:rPr lang="en-US" sz="1000" dirty="0" smtClean="0"/>
              <a:t>Emancipation</a:t>
            </a:r>
          </a:p>
          <a:p>
            <a:pPr>
              <a:defRPr/>
            </a:pPr>
            <a:endParaRPr lang="en-US" sz="1000" dirty="0" smtClean="0"/>
          </a:p>
          <a:p>
            <a:pPr>
              <a:defRPr/>
            </a:pPr>
            <a:r>
              <a:rPr lang="en-US" sz="1000" dirty="0" smtClean="0"/>
              <a:t>Deceased Parents</a:t>
            </a:r>
          </a:p>
          <a:p>
            <a:pPr>
              <a:defRPr/>
            </a:pPr>
            <a:endParaRPr lang="en-US" sz="1000" b="1" dirty="0" smtClean="0"/>
          </a:p>
          <a:p>
            <a:pPr marL="228600" indent="-228600">
              <a:buFontTx/>
              <a:buAutoNum type="arabicPeriod"/>
              <a:defRPr/>
            </a:pPr>
            <a:r>
              <a:rPr lang="en-US" sz="1000" dirty="0" smtClean="0"/>
              <a:t>When both parents are deceased, and no legal guardian has been appointed, a minor may establish his or her own residence. Until the minor does so, his or her residence remains that of the last parent to die. The one year waiting period runs from the date of arrival or one year from the date of the parent's death. If the residence of the last parent to die was California, the minor's derived residence may be tacked to the newly established residence.</a:t>
            </a:r>
          </a:p>
          <a:p>
            <a:pPr marL="228600" indent="-228600">
              <a:buFontTx/>
              <a:buAutoNum type="arabicPeriod"/>
              <a:defRPr/>
            </a:pPr>
            <a:endParaRPr lang="en-US" sz="1000" dirty="0" smtClean="0"/>
          </a:p>
          <a:p>
            <a:pPr marL="228600" indent="-228600">
              <a:buFontTx/>
              <a:buAutoNum type="arabicPeriod"/>
              <a:defRPr/>
            </a:pPr>
            <a:r>
              <a:rPr lang="en-US" sz="1000" dirty="0" smtClean="0"/>
              <a:t>If a guardian is appointed for a minor any time after the death of the minor's parents, the minor takes the residence of the guardian. If that be California, the one year waiting period runs from the date of appointment, subject to applicable tacking. (See Tacking, page 13.)</a:t>
            </a:r>
          </a:p>
          <a:p>
            <a:pPr marL="228600" indent="-228600">
              <a:buFontTx/>
              <a:buAutoNum type="arabicPeriod"/>
              <a:defRPr/>
            </a:pPr>
            <a:endParaRPr lang="en-US" sz="1000" dirty="0" smtClean="0"/>
          </a:p>
          <a:p>
            <a:pPr>
              <a:defRPr/>
            </a:pPr>
            <a:r>
              <a:rPr lang="en-US" sz="1000" dirty="0" smtClean="0"/>
              <a:t>Parents of Minor Move to California</a:t>
            </a:r>
          </a:p>
          <a:p>
            <a:pPr>
              <a:defRPr/>
            </a:pPr>
            <a:endParaRPr lang="en-US" sz="1000" dirty="0" smtClean="0"/>
          </a:p>
          <a:p>
            <a:pPr>
              <a:defRPr/>
            </a:pPr>
            <a:r>
              <a:rPr lang="en-US" sz="1000" dirty="0" smtClean="0"/>
              <a:t>If the parents of a minor move to California leaving the minor behind, the minor takes the parent's California resident status when acquired. If the minor remains outside California after reaching the age of majority and then comes to California, the minor is to be treated the same as a person possessing California residence who had left California and then returned. The minor should be screened with the objective of determining if he or she had acquired out-of-state residence. One factor to be checked in such a screening would be whether the minor had attended an out-of state educational institution where resident status for tuition purposes had been granted or denied. (The minor may be eligible for an exception to prior law. See: Adult Dependent Child of California Resident, page 17.)</a:t>
            </a:r>
          </a:p>
          <a:p>
            <a:pPr>
              <a:defRPr/>
            </a:pPr>
            <a:endParaRPr lang="en-US" sz="900" dirty="0" smtClean="0"/>
          </a:p>
        </p:txBody>
      </p:sp>
    </p:spTree>
    <p:extLst>
      <p:ext uri="{BB962C8B-B14F-4D97-AF65-F5344CB8AC3E}">
        <p14:creationId xmlns:p14="http://schemas.microsoft.com/office/powerpoint/2010/main" val="3651657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2909F9-20DD-4BD6-99A8-0BFC1ED669C5}"/>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8" name="Subtitle 2">
            <a:extLst>
              <a:ext uri="{FF2B5EF4-FFF2-40B4-BE49-F238E27FC236}">
                <a16:creationId xmlns:a16="http://schemas.microsoft.com/office/drawing/2014/main" id="{3D382415-6ABB-4402-9BED-B55896826984}"/>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Slide Number Placeholder 1">
            <a:extLst>
              <a:ext uri="{FF2B5EF4-FFF2-40B4-BE49-F238E27FC236}">
                <a16:creationId xmlns:a16="http://schemas.microsoft.com/office/drawing/2014/main" id="{791005AC-AACC-432D-B1F1-04545C6744DC}"/>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743150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22AF324E-1F35-4923-847A-B73AFBC314E5}"/>
              </a:ext>
            </a:extLst>
          </p:cNvPr>
          <p:cNvSpPr>
            <a:spLocks noGrp="1"/>
          </p:cNvSpPr>
          <p:nvPr>
            <p:ph sz="half" idx="10"/>
          </p:nvPr>
        </p:nvSpPr>
        <p:spPr>
          <a:xfrm>
            <a:off x="6315205"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207134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B592-1A17-417A-8CFF-BB522123F028}"/>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EED4226-5D1B-4021-88D2-27DD3BCF68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2ED2C9C-F314-4CCB-AAB0-F0B7CEDB96DB}"/>
              </a:ext>
            </a:extLst>
          </p:cNvPr>
          <p:cNvSpPr>
            <a:spLocks noGrp="1"/>
          </p:cNvSpPr>
          <p:nvPr>
            <p:ph sz="half" idx="2"/>
          </p:nvPr>
        </p:nvSpPr>
        <p:spPr>
          <a:xfrm>
            <a:off x="839788" y="2505075"/>
            <a:ext cx="5157787"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CF2BD4-3099-4413-AE67-38243C7DB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DC5FBB6-FB89-486F-9BF8-8F14C4D1ECC9}"/>
              </a:ext>
            </a:extLst>
          </p:cNvPr>
          <p:cNvSpPr>
            <a:spLocks noGrp="1"/>
          </p:cNvSpPr>
          <p:nvPr>
            <p:ph sz="quarter" idx="4"/>
          </p:nvPr>
        </p:nvSpPr>
        <p:spPr>
          <a:xfrm>
            <a:off x="6172200" y="2505075"/>
            <a:ext cx="5183188"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C316F23-07ED-43F0-9BD5-8F6398670BFD}"/>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837587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a:lstStyle/>
          <a:p>
            <a:r>
              <a:rPr lang="en-US" dirty="0"/>
              <a:t>Click to edit Master title style</a:t>
            </a:r>
          </a:p>
        </p:txBody>
      </p:sp>
      <p:sp>
        <p:nvSpPr>
          <p:cNvPr id="7" name="Picture Placeholder 6">
            <a:extLst>
              <a:ext uri="{FF2B5EF4-FFF2-40B4-BE49-F238E27FC236}">
                <a16:creationId xmlns:a16="http://schemas.microsoft.com/office/drawing/2014/main" id="{10D8B378-6192-43BF-B31B-4835045A6C29}"/>
              </a:ext>
            </a:extLst>
          </p:cNvPr>
          <p:cNvSpPr>
            <a:spLocks noGrp="1"/>
          </p:cNvSpPr>
          <p:nvPr>
            <p:ph type="pic" sz="quarter" idx="10"/>
          </p:nvPr>
        </p:nvSpPr>
        <p:spPr>
          <a:xfrm>
            <a:off x="5608638" y="1849438"/>
            <a:ext cx="6583362" cy="3302000"/>
          </a:xfrm>
        </p:spPr>
        <p:txBody>
          <a:bodyPr/>
          <a:lstStyle/>
          <a:p>
            <a:endParaRPr lang="en-US"/>
          </a:p>
        </p:txBody>
      </p:sp>
      <p:sp>
        <p:nvSpPr>
          <p:cNvPr id="9" name="Text Placeholder 8">
            <a:extLst>
              <a:ext uri="{FF2B5EF4-FFF2-40B4-BE49-F238E27FC236}">
                <a16:creationId xmlns:a16="http://schemas.microsoft.com/office/drawing/2014/main" id="{048DB3A6-CCA2-4870-A323-033306F8F3D2}"/>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359931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7E76ADA4-64EA-49CF-8707-2F0B6D4F17CB}"/>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id="{5787E0CC-1A1C-4861-BDAF-EF4CC28760A5}"/>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146062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B795-4551-4892-BDA9-BB5EF646C6C4}"/>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C31CB76-B78C-4A20-84A9-69D867BB6E95}"/>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id="{19E8ED20-8062-40E1-950F-CBE381994057}"/>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246327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2884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FAF8D16-D80A-4CB6-B9F9-B6F5D66BF107}"/>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F3552B30-7A45-4576-934E-9AE654092202}"/>
              </a:ext>
            </a:extLst>
          </p:cNvPr>
          <p:cNvSpPr>
            <a:spLocks noGrp="1"/>
          </p:cNvSpPr>
          <p:nvPr>
            <p:ph idx="1"/>
          </p:nvPr>
        </p:nvSpPr>
        <p:spPr>
          <a:xfrm>
            <a:off x="838200" y="1825625"/>
            <a:ext cx="10515600" cy="300155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0263B3F2-D259-4B2D-B1A2-380B31158D19}"/>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271712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44B8D1-9F6F-4014-8445-0B4C490095B5}"/>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10918B54-B165-4755-BE7A-A085C769E1B7}"/>
              </a:ext>
            </a:extLst>
          </p:cNvPr>
          <p:cNvSpPr>
            <a:spLocks noGrp="1"/>
          </p:cNvSpPr>
          <p:nvPr>
            <p:ph sz="half" idx="1"/>
          </p:nvPr>
        </p:nvSpPr>
        <p:spPr>
          <a:xfrm>
            <a:off x="838200" y="1825625"/>
            <a:ext cx="5181600"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B1392F9-35D6-4CD5-AEA0-91273D3F4A3C}"/>
              </a:ext>
            </a:extLst>
          </p:cNvPr>
          <p:cNvSpPr>
            <a:spLocks noGrp="1"/>
          </p:cNvSpPr>
          <p:nvPr>
            <p:ph sz="half" idx="10"/>
          </p:nvPr>
        </p:nvSpPr>
        <p:spPr>
          <a:xfrm>
            <a:off x="6172202" y="1825625"/>
            <a:ext cx="5181600"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BEB0654F-0269-494C-98F0-3283A29ACA37}"/>
              </a:ext>
            </a:extLst>
          </p:cNvPr>
          <p:cNvSpPr>
            <a:spLocks noGrp="1"/>
          </p:cNvSpPr>
          <p:nvPr>
            <p:ph type="sldNum" sz="quarter" idx="11"/>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247219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2698555-9940-4EB7-A686-C22E91CD551B}"/>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9" name="Text Placeholder 2">
            <a:extLst>
              <a:ext uri="{FF2B5EF4-FFF2-40B4-BE49-F238E27FC236}">
                <a16:creationId xmlns:a16="http://schemas.microsoft.com/office/drawing/2014/main" id="{38E60D12-30DB-446D-BF31-F167948B87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3">
            <a:extLst>
              <a:ext uri="{FF2B5EF4-FFF2-40B4-BE49-F238E27FC236}">
                <a16:creationId xmlns:a16="http://schemas.microsoft.com/office/drawing/2014/main" id="{2DDF733E-E00C-437A-AE0A-8E8E5BA5920E}"/>
              </a:ext>
            </a:extLst>
          </p:cNvPr>
          <p:cNvSpPr>
            <a:spLocks noGrp="1"/>
          </p:cNvSpPr>
          <p:nvPr>
            <p:ph sz="half" idx="2"/>
          </p:nvPr>
        </p:nvSpPr>
        <p:spPr>
          <a:xfrm>
            <a:off x="839788" y="2505075"/>
            <a:ext cx="5157787" cy="28590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3F948005-17BB-46D3-9677-3766F07861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5">
            <a:extLst>
              <a:ext uri="{FF2B5EF4-FFF2-40B4-BE49-F238E27FC236}">
                <a16:creationId xmlns:a16="http://schemas.microsoft.com/office/drawing/2014/main" id="{0B581D24-290F-4074-9A3E-B9BCD09620AC}"/>
              </a:ext>
            </a:extLst>
          </p:cNvPr>
          <p:cNvSpPr>
            <a:spLocks noGrp="1"/>
          </p:cNvSpPr>
          <p:nvPr>
            <p:ph sz="quarter" idx="4"/>
          </p:nvPr>
        </p:nvSpPr>
        <p:spPr>
          <a:xfrm>
            <a:off x="6172200" y="2505075"/>
            <a:ext cx="5183188" cy="28590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9F9D9922-A659-469D-B4D9-A7EA98553930}"/>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742110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8E34A77-37BB-4BF3-9D7A-79AB5E751882}"/>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11" name="Picture Placeholder 6">
            <a:extLst>
              <a:ext uri="{FF2B5EF4-FFF2-40B4-BE49-F238E27FC236}">
                <a16:creationId xmlns:a16="http://schemas.microsoft.com/office/drawing/2014/main" id="{7EE699DF-587B-4810-B56E-EA154F0E8B8B}"/>
              </a:ext>
            </a:extLst>
          </p:cNvPr>
          <p:cNvSpPr>
            <a:spLocks noGrp="1"/>
          </p:cNvSpPr>
          <p:nvPr>
            <p:ph type="pic" sz="quarter" idx="10"/>
          </p:nvPr>
        </p:nvSpPr>
        <p:spPr>
          <a:xfrm>
            <a:off x="5608638" y="1849438"/>
            <a:ext cx="6583362" cy="3302000"/>
          </a:xfrm>
        </p:spPr>
        <p:txBody>
          <a:bodyPr/>
          <a:lstStyle/>
          <a:p>
            <a:endParaRPr lang="en-US"/>
          </a:p>
        </p:txBody>
      </p:sp>
      <p:sp>
        <p:nvSpPr>
          <p:cNvPr id="12" name="Text Placeholder 8">
            <a:extLst>
              <a:ext uri="{FF2B5EF4-FFF2-40B4-BE49-F238E27FC236}">
                <a16:creationId xmlns:a16="http://schemas.microsoft.com/office/drawing/2014/main" id="{35BDC6FA-B1CD-4FC6-9888-E66EDED929DC}"/>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D7B03234-8F25-429B-82D9-DECDB3540695}"/>
              </a:ext>
            </a:extLst>
          </p:cNvPr>
          <p:cNvSpPr>
            <a:spLocks noGrp="1"/>
          </p:cNvSpPr>
          <p:nvPr>
            <p:ph type="sldNum" sz="quarter" idx="12"/>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381672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A60F77-6D5A-45B4-90B8-214D7BA6610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7" name="Content Placeholder 2">
            <a:extLst>
              <a:ext uri="{FF2B5EF4-FFF2-40B4-BE49-F238E27FC236}">
                <a16:creationId xmlns:a16="http://schemas.microsoft.com/office/drawing/2014/main" id="{E7BDAC51-C64A-4C06-9E86-38C7AC565BDA}"/>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a:extLst>
              <a:ext uri="{FF2B5EF4-FFF2-40B4-BE49-F238E27FC236}">
                <a16:creationId xmlns:a16="http://schemas.microsoft.com/office/drawing/2014/main" id="{167B2790-AA41-4571-A12E-1364A4BF8124}"/>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Slide Number Placeholder 1">
            <a:extLst>
              <a:ext uri="{FF2B5EF4-FFF2-40B4-BE49-F238E27FC236}">
                <a16:creationId xmlns:a16="http://schemas.microsoft.com/office/drawing/2014/main" id="{8F8FCDCD-F128-49F2-8AEC-E85E67432952}"/>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62176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019883-9167-4C57-A1E0-36FFCB97F18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6" name="Picture Placeholder 2">
            <a:extLst>
              <a:ext uri="{FF2B5EF4-FFF2-40B4-BE49-F238E27FC236}">
                <a16:creationId xmlns:a16="http://schemas.microsoft.com/office/drawing/2014/main" id="{3A94749B-B34F-42CE-A1B2-905A20F19C1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id="{5855D150-BFCA-4FE7-A79C-2CA3A61C2421}"/>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Slide Number Placeholder 1">
            <a:extLst>
              <a:ext uri="{FF2B5EF4-FFF2-40B4-BE49-F238E27FC236}">
                <a16:creationId xmlns:a16="http://schemas.microsoft.com/office/drawing/2014/main" id="{51912D31-7980-43CE-B6C6-D027AE727DA6}"/>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435307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689050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444595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2.sv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1.pn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A488A3D8-CF47-4546-940D-5B749F980CDE}"/>
              </a:ext>
            </a:extLst>
          </p:cNvPr>
          <p:cNvPicPr>
            <a:picLocks noChangeAspect="1"/>
          </p:cNvPicPr>
          <p:nvPr userDrawn="1"/>
        </p:nvPicPr>
        <p:blipFill rotWithShape="1">
          <a:blip r:embed="rId9">
            <a:extLst>
              <a:ext uri="{96DAC541-7B7A-43D3-8B79-37D633B846F1}">
                <asvg:svgBlip xmlns:asvg="http://schemas.microsoft.com/office/drawing/2016/SVG/main" xmlns="" r:embed="rId10"/>
              </a:ext>
            </a:extLst>
          </a:blip>
          <a:srcRect r="12879" b="7360"/>
          <a:stretch/>
        </p:blipFill>
        <p:spPr>
          <a:xfrm>
            <a:off x="7810500" y="1041748"/>
            <a:ext cx="4381500" cy="4659045"/>
          </a:xfrm>
          <a:prstGeom prst="rect">
            <a:avLst/>
          </a:prstGeom>
        </p:spPr>
      </p:pic>
      <p:sp>
        <p:nvSpPr>
          <p:cNvPr id="7" name="Rectangle 6">
            <a:extLst>
              <a:ext uri="{FF2B5EF4-FFF2-40B4-BE49-F238E27FC236}">
                <a16:creationId xmlns:a16="http://schemas.microsoft.com/office/drawing/2014/main" id="{D6735E12-E053-470D-BD72-30D4D84AC7CB}"/>
              </a:ext>
            </a:extLst>
          </p:cNvPr>
          <p:cNvSpPr/>
          <p:nvPr userDrawn="1"/>
        </p:nvSpPr>
        <p:spPr>
          <a:xfrm>
            <a:off x="0" y="5700793"/>
            <a:ext cx="12192000" cy="1157207"/>
          </a:xfrm>
          <a:prstGeom prst="rect">
            <a:avLst/>
          </a:prstGeom>
          <a:solidFill>
            <a:srgbClr val="002F6D"/>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itle Placeholder 1">
            <a:extLst>
              <a:ext uri="{FF2B5EF4-FFF2-40B4-BE49-F238E27FC236}">
                <a16:creationId xmlns:a16="http://schemas.microsoft.com/office/drawing/2014/main" id="{2F755134-ED20-4A2D-810F-7E5FA47952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2">
            <a:extLst>
              <a:ext uri="{FF2B5EF4-FFF2-40B4-BE49-F238E27FC236}">
                <a16:creationId xmlns:a16="http://schemas.microsoft.com/office/drawing/2014/main" id="{67B8663F-59C3-4047-89AF-08F90FB32F34}"/>
              </a:ext>
            </a:extLst>
          </p:cNvPr>
          <p:cNvSpPr>
            <a:spLocks noGrp="1"/>
          </p:cNvSpPr>
          <p:nvPr>
            <p:ph type="body" idx="1"/>
          </p:nvPr>
        </p:nvSpPr>
        <p:spPr>
          <a:xfrm>
            <a:off x="838200" y="1825625"/>
            <a:ext cx="10515600" cy="300155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descr="California Community Colleges logo">
            <a:extLst>
              <a:ext uri="{FF2B5EF4-FFF2-40B4-BE49-F238E27FC236}">
                <a16:creationId xmlns:a16="http://schemas.microsoft.com/office/drawing/2014/main" id="{4D1F41B8-A97E-4305-AE95-D2889CE83444}"/>
              </a:ext>
            </a:extLst>
          </p:cNvPr>
          <p:cNvPicPr>
            <a:picLocks noChangeAspect="1"/>
          </p:cNvPicPr>
          <p:nvPr userDrawn="1"/>
        </p:nvPicPr>
        <p:blipFill>
          <a:blip r:embed="rId11"/>
          <a:stretch>
            <a:fillRect/>
          </a:stretch>
        </p:blipFill>
        <p:spPr>
          <a:xfrm>
            <a:off x="320140" y="6001350"/>
            <a:ext cx="1579813" cy="596917"/>
          </a:xfrm>
          <a:prstGeom prst="rect">
            <a:avLst/>
          </a:prstGeom>
        </p:spPr>
      </p:pic>
      <p:sp>
        <p:nvSpPr>
          <p:cNvPr id="2" name="Slide Number Placeholder 1">
            <a:extLst>
              <a:ext uri="{FF2B5EF4-FFF2-40B4-BE49-F238E27FC236}">
                <a16:creationId xmlns:a16="http://schemas.microsoft.com/office/drawing/2014/main" id="{A0584A05-C9BB-4E27-8BD0-58F6EE13144C}"/>
              </a:ext>
            </a:extLst>
          </p:cNvPr>
          <p:cNvSpPr>
            <a:spLocks noGrp="1"/>
          </p:cNvSpPr>
          <p:nvPr>
            <p:ph type="sldNum" sz="quarter" idx="4"/>
          </p:nvPr>
        </p:nvSpPr>
        <p:spPr>
          <a:xfrm>
            <a:off x="8610600" y="6102326"/>
            <a:ext cx="2743200" cy="365125"/>
          </a:xfrm>
          <a:prstGeom prst="rect">
            <a:avLst/>
          </a:prstGeom>
        </p:spPr>
        <p:txBody>
          <a:bodyPr vert="horz" lIns="91440" tIns="45720" rIns="91440" bIns="45720" rtlCol="0" anchor="ctr"/>
          <a:lstStyle>
            <a:lvl1pPr algn="r">
              <a:defRPr sz="1200">
                <a:solidFill>
                  <a:schemeClr val="bg1"/>
                </a:solidFill>
                <a:latin typeface="+mn-lt"/>
              </a:defRPr>
            </a:lvl1p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371561743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hdr="0" ft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10">
            <a:extLst>
              <a:ext uri="{96DAC541-7B7A-43D3-8B79-37D633B846F1}">
                <asvg:svgBlip xmlns:asvg="http://schemas.microsoft.com/office/drawing/2016/SVG/main" xmlns="" r:embed="rId12"/>
              </a:ext>
            </a:extLst>
          </a:blip>
          <a:srcRect r="12879" b="7360"/>
          <a:stretch/>
        </p:blipFill>
        <p:spPr>
          <a:xfrm>
            <a:off x="7810500" y="1041748"/>
            <a:ext cx="4381500" cy="4659045"/>
          </a:xfrm>
          <a:prstGeom prst="rect">
            <a:avLst/>
          </a:prstGeom>
        </p:spPr>
      </p:pic>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838200" y="1825625"/>
            <a:ext cx="10515600" cy="37046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California Community Colleges logo">
            <a:extLst>
              <a:ext uri="{FF2B5EF4-FFF2-40B4-BE49-F238E27FC236}">
                <a16:creationId xmlns:a16="http://schemas.microsoft.com/office/drawing/2014/main" id="{F4BB0571-4F9D-46DF-8EFE-445155A934C1}"/>
              </a:ext>
            </a:extLst>
          </p:cNvPr>
          <p:cNvPicPr>
            <a:picLocks noChangeAspect="1"/>
          </p:cNvPicPr>
          <p:nvPr userDrawn="1"/>
        </p:nvPicPr>
        <p:blipFill>
          <a:blip r:embed="rId13"/>
          <a:stretch>
            <a:fillRect/>
          </a:stretch>
        </p:blipFill>
        <p:spPr>
          <a:xfrm>
            <a:off x="320140" y="6001350"/>
            <a:ext cx="1579813" cy="596918"/>
          </a:xfrm>
          <a:prstGeom prst="rect">
            <a:avLst/>
          </a:prstGeom>
        </p:spPr>
      </p:pic>
      <p:cxnSp>
        <p:nvCxnSpPr>
          <p:cNvPr id="9" name="Straight Connector 8">
            <a:extLst>
              <a:ext uri="{FF2B5EF4-FFF2-40B4-BE49-F238E27FC236}">
                <a16:creationId xmlns:a16="http://schemas.microsoft.com/office/drawing/2014/main" id="{E170D472-E2B6-4FB4-807D-3388763161BF}"/>
              </a:ext>
            </a:extLst>
          </p:cNvPr>
          <p:cNvCxnSpPr/>
          <p:nvPr userDrawn="1"/>
        </p:nvCxnSpPr>
        <p:spPr>
          <a:xfrm>
            <a:off x="0" y="5699720"/>
            <a:ext cx="12192000" cy="0"/>
          </a:xfrm>
          <a:prstGeom prst="line">
            <a:avLst/>
          </a:prstGeom>
          <a:ln w="12700">
            <a:solidFill>
              <a:srgbClr val="E3E5E5"/>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8610600" y="6117246"/>
            <a:ext cx="2743200" cy="365125"/>
          </a:xfrm>
          <a:prstGeom prst="rect">
            <a:avLst/>
          </a:prstGeom>
        </p:spPr>
        <p:txBody>
          <a:bodyPr vert="horz" lIns="91440" tIns="45720" rIns="91440" bIns="45720" rtlCol="0" anchor="ctr"/>
          <a:lstStyle>
            <a:lvl1pPr algn="r">
              <a:defRPr sz="1200">
                <a:solidFill>
                  <a:srgbClr val="53575A"/>
                </a:solidFill>
              </a:defRPr>
            </a:lvl1p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270914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80" r:id="rId6"/>
    <p:sldLayoutId id="2147483681" r:id="rId7"/>
    <p:sldLayoutId id="2147483691" r:id="rId8"/>
  </p:sldLayoutIdLst>
  <p:hf hdr="0" ft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extranet.cccco.edu/Portals/1/Legal/Advisories/Legal%20Advisory%202019-02-Assembly%20Bill%202210-nonresident%20tuitionF.pdf"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www.law.cornell.edu/uscode/text/38/3679"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C624-5F65-47E7-B8D6-DFEF9DEF1534}"/>
              </a:ext>
            </a:extLst>
          </p:cNvPr>
          <p:cNvSpPr>
            <a:spLocks noGrp="1"/>
          </p:cNvSpPr>
          <p:nvPr>
            <p:ph type="ctrTitle"/>
          </p:nvPr>
        </p:nvSpPr>
        <p:spPr>
          <a:xfrm>
            <a:off x="1524000" y="1872556"/>
            <a:ext cx="9144000" cy="3754521"/>
          </a:xfrm>
        </p:spPr>
        <p:txBody>
          <a:bodyPr>
            <a:normAutofit/>
          </a:bodyPr>
          <a:lstStyle/>
          <a:p>
            <a:r>
              <a:rPr lang="en-US" dirty="0"/>
              <a:t>Student Residency</a:t>
            </a:r>
            <a:br>
              <a:rPr lang="en-US" dirty="0"/>
            </a:br>
            <a:r>
              <a:rPr lang="en-US" dirty="0"/>
              <a:t>Overview and Current </a:t>
            </a:r>
            <a:r>
              <a:rPr lang="en-US" dirty="0" smtClean="0"/>
              <a:t>Issues</a:t>
            </a:r>
            <a:r>
              <a:rPr lang="en-US" dirty="0"/>
              <a:t/>
            </a:r>
            <a:br>
              <a:rPr lang="en-US" dirty="0"/>
            </a:br>
            <a:r>
              <a:rPr lang="en-US" dirty="0" smtClean="0"/>
              <a:t/>
            </a:r>
            <a:br>
              <a:rPr lang="en-US" dirty="0" smtClean="0"/>
            </a:br>
            <a:r>
              <a:rPr lang="en-US" dirty="0"/>
              <a:t/>
            </a:r>
            <a:br>
              <a:rPr lang="en-US" dirty="0"/>
            </a:br>
            <a:r>
              <a:rPr lang="en-US" sz="2700" dirty="0">
                <a:solidFill>
                  <a:srgbClr val="53575A"/>
                </a:solidFill>
                <a:cs typeface="+mn-cs"/>
              </a:rPr>
              <a:t>P</a:t>
            </a:r>
            <a:r>
              <a:rPr lang="en-US" sz="2700" dirty="0" smtClean="0">
                <a:solidFill>
                  <a:srgbClr val="53575A"/>
                </a:solidFill>
                <a:cs typeface="+mn-cs"/>
              </a:rPr>
              <a:t>resented by: </a:t>
            </a:r>
            <a:br>
              <a:rPr lang="en-US" sz="2700" dirty="0" smtClean="0">
                <a:solidFill>
                  <a:srgbClr val="53575A"/>
                </a:solidFill>
                <a:cs typeface="+mn-cs"/>
              </a:rPr>
            </a:br>
            <a:r>
              <a:rPr lang="en-US" sz="2700" dirty="0" smtClean="0">
                <a:solidFill>
                  <a:srgbClr val="53575A"/>
                </a:solidFill>
                <a:cs typeface="+mn-cs"/>
              </a:rPr>
              <a:t>Natalie Wagner, CCC Chancellor’s Office</a:t>
            </a:r>
            <a:endParaRPr lang="en-US" sz="2700" dirty="0">
              <a:solidFill>
                <a:srgbClr val="53575A"/>
              </a:solidFill>
              <a:cs typeface="+mn-cs"/>
            </a:endParaRPr>
          </a:p>
        </p:txBody>
      </p:sp>
      <p:sp>
        <p:nvSpPr>
          <p:cNvPr id="3" name="Subtitle 2">
            <a:extLst>
              <a:ext uri="{FF2B5EF4-FFF2-40B4-BE49-F238E27FC236}">
                <a16:creationId xmlns:a16="http://schemas.microsoft.com/office/drawing/2014/main" id="{1F03500E-72D3-4C34-BC90-78F01CA39558}"/>
              </a:ext>
            </a:extLst>
          </p:cNvPr>
          <p:cNvSpPr>
            <a:spLocks noGrp="1"/>
          </p:cNvSpPr>
          <p:nvPr>
            <p:ph type="subTitle" idx="1"/>
          </p:nvPr>
        </p:nvSpPr>
        <p:spPr>
          <a:xfrm>
            <a:off x="1371600" y="1391692"/>
            <a:ext cx="9144000" cy="480864"/>
          </a:xfrm>
        </p:spPr>
        <p:txBody>
          <a:bodyPr/>
          <a:lstStyle/>
          <a:p>
            <a:r>
              <a:rPr lang="en-US" dirty="0" smtClean="0"/>
              <a:t>CACCRAO New Directors Training 2019</a:t>
            </a:r>
            <a:endParaRPr lang="en-US" dirty="0"/>
          </a:p>
        </p:txBody>
      </p:sp>
      <p:sp>
        <p:nvSpPr>
          <p:cNvPr id="4" name="Slide Number Placeholder 3">
            <a:extLst>
              <a:ext uri="{FF2B5EF4-FFF2-40B4-BE49-F238E27FC236}">
                <a16:creationId xmlns:a16="http://schemas.microsoft.com/office/drawing/2014/main" id="{8E83B5FA-FE1F-4A31-9F72-818D05EC9C5D}"/>
              </a:ext>
            </a:extLst>
          </p:cNvPr>
          <p:cNvSpPr>
            <a:spLocks noGrp="1"/>
          </p:cNvSpPr>
          <p:nvPr>
            <p:ph type="sldNum" sz="quarter" idx="10"/>
          </p:nvPr>
        </p:nvSpPr>
        <p:spPr/>
        <p:txBody>
          <a:bodyPr/>
          <a:lstStyle/>
          <a:p>
            <a:fld id="{7934E7AA-586C-4B13-A389-1429762DA247}" type="slidenum">
              <a:rPr lang="en-US" smtClean="0"/>
              <a:pPr/>
              <a:t>1</a:t>
            </a:fld>
            <a:endParaRPr lang="en-US" dirty="0"/>
          </a:p>
        </p:txBody>
      </p:sp>
    </p:spTree>
    <p:extLst>
      <p:ext uri="{BB962C8B-B14F-4D97-AF65-F5344CB8AC3E}">
        <p14:creationId xmlns:p14="http://schemas.microsoft.com/office/powerpoint/2010/main" val="2733491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1579" y="276166"/>
            <a:ext cx="11008895" cy="762000"/>
          </a:xfrm>
        </p:spPr>
        <p:txBody>
          <a:bodyPr>
            <a:noAutofit/>
          </a:bodyPr>
          <a:lstStyle/>
          <a:p>
            <a:pPr algn="ctr">
              <a:defRPr/>
            </a:pPr>
            <a:r>
              <a:rPr lang="en-US" altLang="en-US" dirty="0"/>
              <a:t>General Rules and Guidelines</a:t>
            </a:r>
          </a:p>
        </p:txBody>
      </p:sp>
      <p:sp>
        <p:nvSpPr>
          <p:cNvPr id="29699" name="Rectangle 3"/>
          <p:cNvSpPr>
            <a:spLocks noGrp="1" noChangeArrowheads="1"/>
          </p:cNvSpPr>
          <p:nvPr>
            <p:ph type="body" idx="1"/>
          </p:nvPr>
        </p:nvSpPr>
        <p:spPr>
          <a:xfrm>
            <a:off x="601579" y="1371320"/>
            <a:ext cx="11008895" cy="4191000"/>
          </a:xfrm>
        </p:spPr>
        <p:txBody>
          <a:bodyPr/>
          <a:lstStyle/>
          <a:p>
            <a:pPr marL="0" indent="0">
              <a:buClr>
                <a:srgbClr val="1D0FD1"/>
              </a:buClr>
              <a:buNone/>
            </a:pPr>
            <a:r>
              <a:rPr lang="en-US" altLang="en-US" sz="2382" b="1" dirty="0">
                <a:solidFill>
                  <a:schemeClr val="tx1"/>
                </a:solidFill>
              </a:rPr>
              <a:t>Residency Reclassification and Financial Independence:</a:t>
            </a:r>
          </a:p>
          <a:p>
            <a:pPr lvl="1">
              <a:lnSpc>
                <a:spcPct val="90000"/>
              </a:lnSpc>
              <a:buClr>
                <a:srgbClr val="1D0FD1"/>
              </a:buClr>
            </a:pPr>
            <a:endParaRPr lang="en-US" altLang="en-US" sz="882" dirty="0">
              <a:solidFill>
                <a:srgbClr val="1C1C1C"/>
              </a:solidFill>
            </a:endParaRPr>
          </a:p>
          <a:p>
            <a:pPr lvl="1"/>
            <a:r>
              <a:rPr lang="en-US" altLang="en-US" dirty="0" smtClean="0">
                <a:solidFill>
                  <a:schemeClr val="tx2"/>
                </a:solidFill>
              </a:rPr>
              <a:t>Financial </a:t>
            </a:r>
            <a:r>
              <a:rPr lang="en-US" altLang="en-US" dirty="0">
                <a:solidFill>
                  <a:schemeClr val="tx2"/>
                </a:solidFill>
              </a:rPr>
              <a:t>independence status </a:t>
            </a:r>
            <a:r>
              <a:rPr lang="en-US" altLang="en-US" dirty="0" smtClean="0">
                <a:solidFill>
                  <a:schemeClr val="tx2"/>
                </a:solidFill>
              </a:rPr>
              <a:t>must be </a:t>
            </a:r>
            <a:r>
              <a:rPr lang="en-US" altLang="en-US" dirty="0">
                <a:solidFill>
                  <a:schemeClr val="tx2"/>
                </a:solidFill>
              </a:rPr>
              <a:t>included as one of the factors in residency </a:t>
            </a:r>
            <a:r>
              <a:rPr lang="en-US" altLang="en-US" u="sng" dirty="0" smtClean="0">
                <a:solidFill>
                  <a:schemeClr val="tx2"/>
                </a:solidFill>
              </a:rPr>
              <a:t>reclassifications</a:t>
            </a:r>
            <a:r>
              <a:rPr lang="en-US" altLang="en-US" dirty="0" smtClean="0">
                <a:solidFill>
                  <a:schemeClr val="tx2"/>
                </a:solidFill>
              </a:rPr>
              <a:t> EC </a:t>
            </a:r>
            <a:r>
              <a:rPr lang="en-US" altLang="en-US" dirty="0">
                <a:solidFill>
                  <a:schemeClr val="tx2"/>
                </a:solidFill>
              </a:rPr>
              <a:t>§ 68044; T5 § 54032 </a:t>
            </a:r>
          </a:p>
          <a:p>
            <a:pPr lvl="1">
              <a:lnSpc>
                <a:spcPct val="90000"/>
              </a:lnSpc>
            </a:pPr>
            <a:endParaRPr lang="en-US" altLang="en-US" dirty="0">
              <a:solidFill>
                <a:schemeClr val="tx2"/>
              </a:solidFill>
            </a:endParaRPr>
          </a:p>
          <a:p>
            <a:pPr lvl="1">
              <a:lnSpc>
                <a:spcPct val="90000"/>
              </a:lnSpc>
            </a:pPr>
            <a:r>
              <a:rPr lang="en-US" altLang="en-US" dirty="0">
                <a:solidFill>
                  <a:schemeClr val="tx2"/>
                </a:solidFill>
              </a:rPr>
              <a:t>EC § 68044 focuses on parental support aspects, but also permits district governing boards to define other factors which may be considered in making residency reclassifications, such as support from family members other than the parent(s)</a:t>
            </a:r>
          </a:p>
        </p:txBody>
      </p:sp>
    </p:spTree>
    <p:extLst>
      <p:ext uri="{BB962C8B-B14F-4D97-AF65-F5344CB8AC3E}">
        <p14:creationId xmlns:p14="http://schemas.microsoft.com/office/powerpoint/2010/main" val="3972895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25641" y="288198"/>
            <a:ext cx="10936705" cy="762000"/>
          </a:xfrm>
        </p:spPr>
        <p:txBody>
          <a:bodyPr>
            <a:noAutofit/>
          </a:bodyPr>
          <a:lstStyle/>
          <a:p>
            <a:pPr algn="ctr">
              <a:defRPr/>
            </a:pPr>
            <a:r>
              <a:rPr lang="en-US" altLang="en-US" dirty="0"/>
              <a:t>General Rules and Guidelines</a:t>
            </a:r>
          </a:p>
        </p:txBody>
      </p:sp>
      <p:sp>
        <p:nvSpPr>
          <p:cNvPr id="87043" name="Rectangle 3"/>
          <p:cNvSpPr>
            <a:spLocks noGrp="1" noChangeArrowheads="1"/>
          </p:cNvSpPr>
          <p:nvPr>
            <p:ph type="body" idx="1"/>
          </p:nvPr>
        </p:nvSpPr>
        <p:spPr>
          <a:xfrm>
            <a:off x="625641" y="1371321"/>
            <a:ext cx="10936705" cy="4355711"/>
          </a:xfrm>
        </p:spPr>
        <p:txBody>
          <a:bodyPr>
            <a:normAutofit fontScale="92500"/>
          </a:bodyPr>
          <a:lstStyle/>
          <a:p>
            <a:pPr marL="0" indent="0">
              <a:buClr>
                <a:srgbClr val="1D0FD1"/>
              </a:buClr>
              <a:buNone/>
              <a:defRPr/>
            </a:pPr>
            <a:r>
              <a:rPr lang="en-US" altLang="en-US" sz="2600" b="1" dirty="0">
                <a:solidFill>
                  <a:schemeClr val="tx1"/>
                </a:solidFill>
              </a:rPr>
              <a:t>Residency Reclassification and Financial Independence (cont.):</a:t>
            </a:r>
          </a:p>
          <a:p>
            <a:pPr lvl="1">
              <a:lnSpc>
                <a:spcPct val="90000"/>
              </a:lnSpc>
              <a:spcBef>
                <a:spcPts val="1200"/>
              </a:spcBef>
              <a:buClr>
                <a:srgbClr val="1D0FD1"/>
              </a:buClr>
              <a:defRPr/>
            </a:pPr>
            <a:endParaRPr lang="en-US" altLang="en-US" sz="882" dirty="0">
              <a:solidFill>
                <a:srgbClr val="1C1C1C"/>
              </a:solidFill>
            </a:endParaRPr>
          </a:p>
          <a:p>
            <a:pPr>
              <a:lnSpc>
                <a:spcPct val="90000"/>
              </a:lnSpc>
              <a:spcBef>
                <a:spcPts val="1200"/>
              </a:spcBef>
              <a:buClrTx/>
              <a:buFont typeface="Arial" panose="020B0604020202020204" pitchFamily="34" charset="0"/>
              <a:buChar char="•"/>
              <a:defRPr/>
            </a:pPr>
            <a:r>
              <a:rPr lang="en-US" altLang="en-US" sz="2600" dirty="0" smtClean="0">
                <a:solidFill>
                  <a:schemeClr val="tx2"/>
                </a:solidFill>
              </a:rPr>
              <a:t>In </a:t>
            </a:r>
            <a:r>
              <a:rPr lang="en-US" altLang="en-US" sz="2600" dirty="0">
                <a:solidFill>
                  <a:schemeClr val="tx2"/>
                </a:solidFill>
              </a:rPr>
              <a:t>determining intent, financial independence weighs in favor of California residence and financial dependence shall weigh against finding California residence</a:t>
            </a:r>
          </a:p>
          <a:p>
            <a:pPr>
              <a:lnSpc>
                <a:spcPct val="90000"/>
              </a:lnSpc>
              <a:spcBef>
                <a:spcPts val="1200"/>
              </a:spcBef>
              <a:buClrTx/>
              <a:buFont typeface="Arial" panose="020B0604020202020204" pitchFamily="34" charset="0"/>
              <a:buChar char="•"/>
              <a:defRPr/>
            </a:pPr>
            <a:r>
              <a:rPr lang="en-US" altLang="en-US" sz="2600" dirty="0" smtClean="0">
                <a:solidFill>
                  <a:schemeClr val="tx2"/>
                </a:solidFill>
              </a:rPr>
              <a:t>Financial </a:t>
            </a:r>
            <a:r>
              <a:rPr lang="en-US" altLang="en-US" sz="2600" dirty="0">
                <a:solidFill>
                  <a:schemeClr val="tx2"/>
                </a:solidFill>
              </a:rPr>
              <a:t>dependence in the current or preceding calendar year shall be overcome only if </a:t>
            </a:r>
          </a:p>
          <a:p>
            <a:pPr marL="1302753" lvl="2" indent="-403433">
              <a:spcBef>
                <a:spcPts val="0"/>
              </a:spcBef>
              <a:buFont typeface="+mj-lt"/>
              <a:buAutoNum type="arabicPeriod"/>
              <a:defRPr/>
            </a:pPr>
            <a:r>
              <a:rPr lang="en-US" altLang="en-US" sz="2600" dirty="0">
                <a:solidFill>
                  <a:schemeClr val="tx2"/>
                </a:solidFill>
              </a:rPr>
              <a:t>the parent on whom the student is dependent is a California resident, or</a:t>
            </a:r>
          </a:p>
          <a:p>
            <a:pPr marL="1302753" lvl="2" indent="-403433">
              <a:spcBef>
                <a:spcPts val="0"/>
              </a:spcBef>
              <a:buFont typeface="+mj-lt"/>
              <a:buAutoNum type="arabicPeriod"/>
              <a:defRPr/>
            </a:pPr>
            <a:r>
              <a:rPr lang="en-US" altLang="en-US" sz="2600" dirty="0">
                <a:solidFill>
                  <a:schemeClr val="tx2"/>
                </a:solidFill>
              </a:rPr>
              <a:t>there is no evidence of the student’s continuing residence in another </a:t>
            </a:r>
            <a:r>
              <a:rPr lang="en-US" altLang="en-US" sz="2600" dirty="0" smtClean="0">
                <a:solidFill>
                  <a:schemeClr val="tx2"/>
                </a:solidFill>
              </a:rPr>
              <a:t>state</a:t>
            </a:r>
          </a:p>
          <a:p>
            <a:pPr marL="228600" lvl="1">
              <a:spcBef>
                <a:spcPts val="1200"/>
              </a:spcBef>
              <a:defRPr/>
            </a:pPr>
            <a:r>
              <a:rPr lang="en-US" altLang="en-US" sz="2600" dirty="0" smtClean="0">
                <a:solidFill>
                  <a:schemeClr val="tx2"/>
                </a:solidFill>
              </a:rPr>
              <a:t>T5 </a:t>
            </a:r>
            <a:r>
              <a:rPr lang="en-US" altLang="en-US" sz="2600" dirty="0">
                <a:solidFill>
                  <a:schemeClr val="tx2"/>
                </a:solidFill>
              </a:rPr>
              <a:t>§ 54032(d) permits a district to disregard a finding of financial dependence where there is not intent to establish (or maintain) residence elsewhere.</a:t>
            </a:r>
          </a:p>
          <a:p>
            <a:pPr marL="898525" lvl="2" indent="-669925">
              <a:buNone/>
              <a:defRPr/>
            </a:pPr>
            <a:endParaRPr lang="en-US" altLang="en-US" sz="2600" dirty="0">
              <a:solidFill>
                <a:schemeClr val="tx2"/>
              </a:solidFill>
            </a:endParaRPr>
          </a:p>
          <a:p>
            <a:pPr lvl="1">
              <a:lnSpc>
                <a:spcPct val="90000"/>
              </a:lnSpc>
              <a:buClr>
                <a:srgbClr val="1D0FD1"/>
              </a:buClr>
              <a:defRPr/>
            </a:pPr>
            <a:endParaRPr lang="en-US" altLang="en-US" sz="2118" dirty="0">
              <a:solidFill>
                <a:srgbClr val="1C1C1C"/>
              </a:solidFill>
            </a:endParaRPr>
          </a:p>
        </p:txBody>
      </p:sp>
    </p:spTree>
    <p:extLst>
      <p:ext uri="{BB962C8B-B14F-4D97-AF65-F5344CB8AC3E}">
        <p14:creationId xmlns:p14="http://schemas.microsoft.com/office/powerpoint/2010/main" val="2767950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4294967295"/>
          </p:nvPr>
        </p:nvSpPr>
        <p:spPr>
          <a:xfrm>
            <a:off x="3463414" y="1451530"/>
            <a:ext cx="6877610" cy="3810000"/>
          </a:xfrm>
        </p:spPr>
        <p:txBody>
          <a:bodyPr>
            <a:normAutofit/>
          </a:bodyPr>
          <a:lstStyle/>
          <a:p>
            <a:pPr marL="0" indent="0">
              <a:buNone/>
            </a:pPr>
            <a:r>
              <a:rPr lang="en-US" altLang="en-US" sz="5400" dirty="0">
                <a:solidFill>
                  <a:schemeClr val="tx1"/>
                </a:solidFill>
              </a:rPr>
              <a:t>Recently Approved Legislation and Current Updates</a:t>
            </a:r>
          </a:p>
        </p:txBody>
      </p:sp>
    </p:spTree>
    <p:extLst>
      <p:ext uri="{BB962C8B-B14F-4D97-AF65-F5344CB8AC3E}">
        <p14:creationId xmlns:p14="http://schemas.microsoft.com/office/powerpoint/2010/main" val="2206929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379"/>
            <a:ext cx="10515600" cy="1546309"/>
          </a:xfrm>
        </p:spPr>
        <p:txBody>
          <a:bodyPr/>
          <a:lstStyle/>
          <a:p>
            <a:pPr algn="ctr"/>
            <a:r>
              <a:rPr lang="en-US" dirty="0"/>
              <a:t>Recently Approved Legislation</a:t>
            </a:r>
          </a:p>
        </p:txBody>
      </p:sp>
      <p:sp>
        <p:nvSpPr>
          <p:cNvPr id="3" name="Content Placeholder 2"/>
          <p:cNvSpPr>
            <a:spLocks noGrp="1"/>
          </p:cNvSpPr>
          <p:nvPr>
            <p:ph idx="1"/>
          </p:nvPr>
        </p:nvSpPr>
        <p:spPr>
          <a:xfrm>
            <a:off x="838200" y="1347537"/>
            <a:ext cx="10515600" cy="4620125"/>
          </a:xfrm>
        </p:spPr>
        <p:txBody>
          <a:bodyPr>
            <a:normAutofit fontScale="92500"/>
          </a:bodyPr>
          <a:lstStyle/>
          <a:p>
            <a:pPr marL="0" indent="0">
              <a:buNone/>
            </a:pPr>
            <a:r>
              <a:rPr lang="en-US" sz="2600" b="1" dirty="0">
                <a:solidFill>
                  <a:schemeClr val="tx1"/>
                </a:solidFill>
              </a:rPr>
              <a:t>AB 3101 (</a:t>
            </a:r>
            <a:r>
              <a:rPr lang="en-US" sz="2600" b="1" dirty="0" err="1">
                <a:solidFill>
                  <a:schemeClr val="tx1"/>
                </a:solidFill>
              </a:rPr>
              <a:t>Carillo</a:t>
            </a:r>
            <a:r>
              <a:rPr lang="en-US" sz="2600" b="1" dirty="0">
                <a:solidFill>
                  <a:schemeClr val="tx1"/>
                </a:solidFill>
              </a:rPr>
              <a:t>, 2018)</a:t>
            </a:r>
          </a:p>
          <a:p>
            <a:pPr marL="0" indent="0">
              <a:buNone/>
            </a:pPr>
            <a:r>
              <a:rPr lang="en-US" dirty="0"/>
              <a:t>Adds</a:t>
            </a:r>
            <a:r>
              <a:rPr lang="en-US" b="1" dirty="0"/>
              <a:t> </a:t>
            </a:r>
            <a:r>
              <a:rPr lang="en-US" dirty="0"/>
              <a:t>Section 68086  to the Education Code, to read:</a:t>
            </a:r>
          </a:p>
          <a:p>
            <a:pPr marL="0" indent="0">
              <a:buNone/>
            </a:pPr>
            <a:r>
              <a:rPr lang="en-US" dirty="0" smtClean="0"/>
              <a:t>68086.</a:t>
            </a:r>
          </a:p>
          <a:p>
            <a:pPr marL="0" indent="0">
              <a:buNone/>
            </a:pPr>
            <a:r>
              <a:rPr lang="en-US" dirty="0" smtClean="0"/>
              <a:t>(</a:t>
            </a:r>
            <a:r>
              <a:rPr lang="en-US" dirty="0"/>
              <a:t>a) A student seeking to enroll exclusively in career development and college preparation courses, and other courses for which no credit is given, at a community college shall not be subject to the residency classification requirements of Article 3 (commencing with Section 68040).</a:t>
            </a:r>
          </a:p>
          <a:p>
            <a:pPr marL="0" indent="0">
              <a:buNone/>
            </a:pPr>
            <a:r>
              <a:rPr lang="en-US" dirty="0"/>
              <a:t>(b) Nothing in subdivision (a) shall prohibit the Chancellor of the California Community Colleges from collecting residency data, for a student described in subdivision (a), that is voluntarily submitted by the student after he or she enrolls at a community college.</a:t>
            </a:r>
          </a:p>
          <a:p>
            <a:pPr marL="0" indent="0">
              <a:buNone/>
            </a:pPr>
            <a:endParaRPr lang="en-US"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13</a:t>
            </a:fld>
            <a:endParaRPr lang="en-US" dirty="0"/>
          </a:p>
        </p:txBody>
      </p:sp>
    </p:spTree>
    <p:extLst>
      <p:ext uri="{BB962C8B-B14F-4D97-AF65-F5344CB8AC3E}">
        <p14:creationId xmlns:p14="http://schemas.microsoft.com/office/powerpoint/2010/main" val="20582508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Regulatory Changes (Approved) </a:t>
            </a:r>
            <a:br>
              <a:rPr lang="en-US" sz="3600" dirty="0" smtClean="0"/>
            </a:br>
            <a:r>
              <a:rPr lang="en-US" sz="3600" dirty="0" smtClean="0"/>
              <a:t>Nonresident Students in Noncredit Courses</a:t>
            </a:r>
            <a:endParaRPr lang="en-US" sz="3600" dirty="0"/>
          </a:p>
        </p:txBody>
      </p:sp>
      <p:sp>
        <p:nvSpPr>
          <p:cNvPr id="3" name="Content Placeholder 2"/>
          <p:cNvSpPr>
            <a:spLocks noGrp="1"/>
          </p:cNvSpPr>
          <p:nvPr>
            <p:ph idx="1"/>
          </p:nvPr>
        </p:nvSpPr>
        <p:spPr>
          <a:xfrm>
            <a:off x="838200" y="1690688"/>
            <a:ext cx="10515600" cy="4087812"/>
          </a:xfrm>
        </p:spPr>
        <p:txBody>
          <a:bodyPr>
            <a:normAutofit fontScale="92500" lnSpcReduction="10000"/>
          </a:bodyPr>
          <a:lstStyle/>
          <a:p>
            <a:pPr marL="0" indent="0">
              <a:buNone/>
            </a:pPr>
            <a:r>
              <a:rPr lang="en-US" dirty="0" smtClean="0"/>
              <a:t>In May 2018, the Board of Governors approved a change to T5 section 58003.3. The change eliminates </a:t>
            </a:r>
            <a:r>
              <a:rPr lang="en-US" dirty="0"/>
              <a:t>the requirement that </a:t>
            </a:r>
            <a:r>
              <a:rPr lang="en-US" dirty="0" smtClean="0"/>
              <a:t>students </a:t>
            </a:r>
            <a:r>
              <a:rPr lang="en-US" dirty="0"/>
              <a:t>be </a:t>
            </a:r>
            <a:r>
              <a:rPr lang="en-US" dirty="0" smtClean="0"/>
              <a:t>lawfully </a:t>
            </a:r>
            <a:r>
              <a:rPr lang="en-US" dirty="0"/>
              <a:t>admitted </a:t>
            </a:r>
            <a:r>
              <a:rPr lang="en-US" dirty="0" smtClean="0"/>
              <a:t>in order for districts </a:t>
            </a:r>
            <a:r>
              <a:rPr lang="en-US" dirty="0"/>
              <a:t>to claim apportionment for nonresident students in noncredit </a:t>
            </a:r>
            <a:r>
              <a:rPr lang="en-US" dirty="0" smtClean="0"/>
              <a:t>courses. </a:t>
            </a:r>
            <a:endParaRPr lang="en-US" dirty="0"/>
          </a:p>
          <a:p>
            <a:pPr marL="0" indent="0">
              <a:buNone/>
            </a:pPr>
            <a:endParaRPr lang="en-US" sz="500" dirty="0" smtClean="0"/>
          </a:p>
          <a:p>
            <a:pPr marL="0" indent="0">
              <a:buNone/>
            </a:pPr>
            <a:r>
              <a:rPr lang="en-US" dirty="0" smtClean="0"/>
              <a:t>§ </a:t>
            </a:r>
            <a:r>
              <a:rPr lang="en-US" dirty="0"/>
              <a:t>58003.3. </a:t>
            </a:r>
            <a:r>
              <a:rPr lang="en-US" strike="sngStrike" dirty="0" smtClean="0"/>
              <a:t>ALIEN STUDENTS</a:t>
            </a:r>
            <a:r>
              <a:rPr lang="en-US" dirty="0" smtClean="0"/>
              <a:t>. </a:t>
            </a:r>
            <a:r>
              <a:rPr lang="en-US" u="sng" dirty="0" smtClean="0"/>
              <a:t>APPORTIONMENT FOR NONCREDIT COURSES</a:t>
            </a:r>
            <a:r>
              <a:rPr lang="en-US" dirty="0" smtClean="0"/>
              <a:t> </a:t>
            </a:r>
          </a:p>
          <a:p>
            <a:pPr marL="0" indent="0">
              <a:buNone/>
            </a:pPr>
            <a:r>
              <a:rPr lang="en-US" dirty="0" smtClean="0"/>
              <a:t>Notwithstanding </a:t>
            </a:r>
            <a:r>
              <a:rPr lang="en-US" dirty="0"/>
              <a:t>section 68062 of the Education Code, for the purposes of crediting community college attendance for apportionments from the State School Fund, a community college district may claim the attendance of students living in California </a:t>
            </a:r>
            <a:r>
              <a:rPr lang="en-US" strike="sngStrike" dirty="0"/>
              <a:t>who have been lawfully admitted to the United States in accordance with all applicable laws of the United States and </a:t>
            </a:r>
            <a:r>
              <a:rPr lang="en-US" dirty="0"/>
              <a:t>enrolled in noncredit courses </a:t>
            </a:r>
            <a:r>
              <a:rPr lang="en-US" u="sng" dirty="0"/>
              <a:t>in the district</a:t>
            </a:r>
            <a:r>
              <a:rPr lang="en-US" dirty="0"/>
              <a:t>. </a:t>
            </a:r>
          </a:p>
          <a:p>
            <a:pPr marL="0" indent="0">
              <a:buNone/>
            </a:pPr>
            <a:endParaRPr lang="en-US"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14</a:t>
            </a:fld>
            <a:endParaRPr lang="en-US" dirty="0"/>
          </a:p>
        </p:txBody>
      </p:sp>
    </p:spTree>
    <p:extLst>
      <p:ext uri="{BB962C8B-B14F-4D97-AF65-F5344CB8AC3E}">
        <p14:creationId xmlns:p14="http://schemas.microsoft.com/office/powerpoint/2010/main" val="4284739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a:defRPr/>
            </a:pPr>
            <a:r>
              <a:rPr lang="en-US" altLang="en-US" dirty="0"/>
              <a:t>Recently</a:t>
            </a:r>
            <a:r>
              <a:rPr lang="en-US" altLang="en-US" sz="3177" dirty="0">
                <a:solidFill>
                  <a:srgbClr val="003366"/>
                </a:solidFill>
                <a:latin typeface="+mn-lt"/>
              </a:rPr>
              <a:t> </a:t>
            </a:r>
            <a:r>
              <a:rPr lang="en-US" altLang="en-US" dirty="0"/>
              <a:t>Approved</a:t>
            </a:r>
            <a:r>
              <a:rPr lang="en-US" altLang="en-US" sz="3177" dirty="0">
                <a:solidFill>
                  <a:srgbClr val="003366"/>
                </a:solidFill>
                <a:latin typeface="+mn-lt"/>
              </a:rPr>
              <a:t> </a:t>
            </a:r>
            <a:r>
              <a:rPr lang="en-US" altLang="en-US" dirty="0"/>
              <a:t>Legislation</a:t>
            </a:r>
            <a:endParaRPr lang="en-US" dirty="0"/>
          </a:p>
        </p:txBody>
      </p:sp>
      <p:sp>
        <p:nvSpPr>
          <p:cNvPr id="17411" name="Rectangle 3"/>
          <p:cNvSpPr>
            <a:spLocks noGrp="1" noChangeArrowheads="1"/>
          </p:cNvSpPr>
          <p:nvPr>
            <p:ph idx="1"/>
          </p:nvPr>
        </p:nvSpPr>
        <p:spPr>
          <a:xfrm>
            <a:off x="838200" y="1424354"/>
            <a:ext cx="10515600" cy="4594061"/>
          </a:xfrm>
        </p:spPr>
        <p:txBody>
          <a:bodyPr>
            <a:normAutofit/>
          </a:bodyPr>
          <a:lstStyle/>
          <a:p>
            <a:pPr marL="302575" indent="-302575" defTabSz="806867">
              <a:buNone/>
              <a:defRPr/>
            </a:pPr>
            <a:endParaRPr lang="en-US" sz="706" b="1" dirty="0">
              <a:solidFill>
                <a:srgbClr val="000000"/>
              </a:solidFill>
            </a:endParaRPr>
          </a:p>
          <a:p>
            <a:pPr marL="0" indent="0" defTabSz="806867">
              <a:buNone/>
              <a:defRPr/>
            </a:pPr>
            <a:r>
              <a:rPr lang="en-US" sz="2382" b="1" dirty="0">
                <a:solidFill>
                  <a:schemeClr val="tx1"/>
                </a:solidFill>
              </a:rPr>
              <a:t>Assembly Bill 3255 (Post Secondary Omnibus Bill) </a:t>
            </a:r>
            <a:r>
              <a:rPr lang="en-US" sz="2382" b="1" dirty="0" smtClean="0">
                <a:solidFill>
                  <a:schemeClr val="tx1"/>
                </a:solidFill>
              </a:rPr>
              <a:t>amended </a:t>
            </a:r>
            <a:r>
              <a:rPr lang="en-US" sz="2382" b="1" dirty="0">
                <a:solidFill>
                  <a:schemeClr val="tx1"/>
                </a:solidFill>
              </a:rPr>
              <a:t>Education Code section 68101</a:t>
            </a:r>
          </a:p>
          <a:p>
            <a:pPr marL="0" indent="0">
              <a:buNone/>
            </a:pPr>
            <a:r>
              <a:rPr lang="en-US" dirty="0"/>
              <a:t>A community college district  may accept the residency determination of another community college district </a:t>
            </a:r>
            <a:r>
              <a:rPr lang="en-US" u="sng" dirty="0"/>
              <a:t>pursuant to a process established by the Chancellor’s Office, or </a:t>
            </a:r>
            <a:r>
              <a:rPr lang="en-US" dirty="0"/>
              <a:t>if the student is cross-enrolling in a course offered through the Online Education Initiative Consortium. </a:t>
            </a:r>
          </a:p>
        </p:txBody>
      </p:sp>
    </p:spTree>
    <p:extLst>
      <p:ext uri="{BB962C8B-B14F-4D97-AF65-F5344CB8AC3E}">
        <p14:creationId xmlns:p14="http://schemas.microsoft.com/office/powerpoint/2010/main" val="928286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Recently</a:t>
            </a:r>
            <a:r>
              <a:rPr lang="en-US" altLang="en-US" sz="3177" dirty="0">
                <a:solidFill>
                  <a:srgbClr val="003366"/>
                </a:solidFill>
              </a:rPr>
              <a:t> </a:t>
            </a:r>
            <a:r>
              <a:rPr lang="en-US" altLang="en-US" dirty="0"/>
              <a:t>Approved</a:t>
            </a:r>
            <a:r>
              <a:rPr lang="en-US" altLang="en-US" sz="3177" dirty="0">
                <a:solidFill>
                  <a:srgbClr val="003366"/>
                </a:solidFill>
              </a:rPr>
              <a:t> </a:t>
            </a:r>
            <a:r>
              <a:rPr lang="en-US" altLang="en-US" dirty="0"/>
              <a:t>Legislation</a:t>
            </a:r>
            <a:endParaRPr lang="en-US" dirty="0"/>
          </a:p>
        </p:txBody>
      </p:sp>
      <p:sp>
        <p:nvSpPr>
          <p:cNvPr id="3" name="Content Placeholder 2"/>
          <p:cNvSpPr>
            <a:spLocks noGrp="1"/>
          </p:cNvSpPr>
          <p:nvPr>
            <p:ph idx="1"/>
          </p:nvPr>
        </p:nvSpPr>
        <p:spPr>
          <a:xfrm>
            <a:off x="838200" y="1825624"/>
            <a:ext cx="10515600" cy="4291621"/>
          </a:xfrm>
        </p:spPr>
        <p:txBody>
          <a:bodyPr>
            <a:normAutofit fontScale="70000" lnSpcReduction="20000"/>
          </a:bodyPr>
          <a:lstStyle/>
          <a:p>
            <a:pPr marL="0" indent="0" fontAlgn="base">
              <a:buNone/>
            </a:pPr>
            <a:r>
              <a:rPr lang="en-US" sz="3400" b="1" dirty="0">
                <a:solidFill>
                  <a:schemeClr val="tx1"/>
                </a:solidFill>
              </a:rPr>
              <a:t>AB 3255 (Post Secondary Omnibus Bill) amended Education Code 68075</a:t>
            </a:r>
          </a:p>
          <a:p>
            <a:pPr marL="0" indent="0" fontAlgn="base">
              <a:buNone/>
            </a:pPr>
            <a:r>
              <a:rPr lang="en-US" sz="3400" b="1" dirty="0">
                <a:solidFill>
                  <a:schemeClr val="tx1"/>
                </a:solidFill>
              </a:rPr>
              <a:t>68075.</a:t>
            </a:r>
          </a:p>
          <a:p>
            <a:pPr marL="0" indent="0" fontAlgn="base">
              <a:buNone/>
            </a:pPr>
            <a:r>
              <a:rPr lang="en-US" i="1" dirty="0" smtClean="0">
                <a:solidFill>
                  <a:schemeClr val="accent4">
                    <a:lumMod val="75000"/>
                    <a:lumOff val="25000"/>
                  </a:schemeClr>
                </a:solidFill>
              </a:rPr>
              <a:t>(</a:t>
            </a:r>
            <a:r>
              <a:rPr lang="en-US" i="1" dirty="0">
                <a:solidFill>
                  <a:schemeClr val="accent4">
                    <a:lumMod val="75000"/>
                    <a:lumOff val="25000"/>
                  </a:schemeClr>
                </a:solidFill>
              </a:rPr>
              <a:t>a) For purposes of this section, “Armed Forces of the United States” means the Air Force, Army, Coast Guard, Marine Corps, Navy, and the reserve components of each of those forces, the California </a:t>
            </a:r>
            <a:r>
              <a:rPr lang="en-US" i="1" dirty="0" smtClean="0">
                <a:solidFill>
                  <a:schemeClr val="accent4">
                    <a:lumMod val="75000"/>
                    <a:lumOff val="25000"/>
                  </a:schemeClr>
                </a:solidFill>
              </a:rPr>
              <a:t>Army National Guard</a:t>
            </a:r>
            <a:r>
              <a:rPr lang="en-US" i="1" dirty="0">
                <a:solidFill>
                  <a:schemeClr val="accent4">
                    <a:lumMod val="75000"/>
                    <a:lumOff val="25000"/>
                  </a:schemeClr>
                </a:solidFill>
              </a:rPr>
              <a:t>, the California State Military Reserve, and the California Naval Militia.</a:t>
            </a:r>
            <a:endParaRPr lang="en-US" dirty="0">
              <a:solidFill>
                <a:schemeClr val="accent4">
                  <a:lumMod val="75000"/>
                  <a:lumOff val="25000"/>
                </a:schemeClr>
              </a:solidFill>
            </a:endParaRPr>
          </a:p>
          <a:p>
            <a:pPr marL="0" indent="0" fontAlgn="base">
              <a:buNone/>
            </a:pPr>
            <a:r>
              <a:rPr lang="en-US" strike="sngStrike" dirty="0"/>
              <a:t>(a)</a:t>
            </a:r>
            <a:r>
              <a:rPr lang="en-US" dirty="0"/>
              <a:t> </a:t>
            </a:r>
            <a:r>
              <a:rPr lang="en-US" i="1" dirty="0">
                <a:solidFill>
                  <a:srgbClr val="0070C0"/>
                </a:solidFill>
              </a:rPr>
              <a:t>(b)</a:t>
            </a:r>
            <a:r>
              <a:rPr lang="en-US" dirty="0">
                <a:solidFill>
                  <a:srgbClr val="0070C0"/>
                </a:solidFill>
              </a:rPr>
              <a:t> </a:t>
            </a:r>
            <a:r>
              <a:rPr lang="en-US" dirty="0"/>
              <a:t> A student who is a member of the Armed Forces of the United States stationed in this </a:t>
            </a:r>
            <a:r>
              <a:rPr lang="en-US" strike="sngStrike" dirty="0">
                <a:solidFill>
                  <a:srgbClr val="FF0000"/>
                </a:solidFill>
              </a:rPr>
              <a:t>state on active duty</a:t>
            </a:r>
            <a:r>
              <a:rPr lang="en-US" strike="sngStrike" dirty="0" smtClean="0">
                <a:solidFill>
                  <a:srgbClr val="FF0000"/>
                </a:solidFill>
              </a:rPr>
              <a:t>, </a:t>
            </a:r>
            <a:r>
              <a:rPr lang="en-US" dirty="0" smtClean="0"/>
              <a:t> </a:t>
            </a:r>
            <a:r>
              <a:rPr lang="en-US" i="1" dirty="0" smtClean="0">
                <a:solidFill>
                  <a:srgbClr val="0070C0"/>
                </a:solidFill>
              </a:rPr>
              <a:t>state, </a:t>
            </a:r>
            <a:r>
              <a:rPr lang="en-US" dirty="0"/>
              <a:t> except a member of the Armed Forces assigned for educational purposes to a state-supported institution of higher education, is entitled to resident classification only for the purpose of determining the amount of tuition and fees.</a:t>
            </a:r>
          </a:p>
          <a:p>
            <a:pPr marL="0" indent="0" fontAlgn="base">
              <a:buNone/>
            </a:pPr>
            <a:r>
              <a:rPr lang="en-US" strike="sngStrike" dirty="0"/>
              <a:t>(b)</a:t>
            </a:r>
            <a:r>
              <a:rPr lang="en-US" dirty="0"/>
              <a:t> </a:t>
            </a:r>
            <a:r>
              <a:rPr lang="en-US" i="1" dirty="0">
                <a:solidFill>
                  <a:srgbClr val="0070C0"/>
                </a:solidFill>
              </a:rPr>
              <a:t>(c)</a:t>
            </a:r>
            <a:r>
              <a:rPr lang="en-US" dirty="0"/>
              <a:t>  If that member of the Armed Forces of the United States who is in attendance at an institution is thereafter transferred on military orders to a place outside this state where the member continues to serve in the Armed Forces of the United States, he or she shall not lose his or her resident classification so long as he or she remains continuously enrolled at that institution.</a:t>
            </a:r>
          </a:p>
          <a:p>
            <a:pPr marL="0" indent="0" defTabSz="806867">
              <a:buNone/>
              <a:defRPr/>
            </a:pPr>
            <a:endParaRPr lang="en-US" b="1" dirty="0">
              <a:solidFill>
                <a:schemeClr val="tx2"/>
              </a:solidFill>
            </a:endParaRPr>
          </a:p>
          <a:p>
            <a:pPr marL="0" indent="0">
              <a:buNone/>
            </a:pPr>
            <a:endParaRPr lang="en-US"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16</a:t>
            </a:fld>
            <a:endParaRPr lang="en-US" dirty="0"/>
          </a:p>
        </p:txBody>
      </p:sp>
    </p:spTree>
    <p:extLst>
      <p:ext uri="{BB962C8B-B14F-4D97-AF65-F5344CB8AC3E}">
        <p14:creationId xmlns:p14="http://schemas.microsoft.com/office/powerpoint/2010/main" val="1663289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Recently Approved Legislation</a:t>
            </a:r>
          </a:p>
        </p:txBody>
      </p:sp>
      <p:sp>
        <p:nvSpPr>
          <p:cNvPr id="3" name="Content Placeholder 2"/>
          <p:cNvSpPr>
            <a:spLocks noGrp="1"/>
          </p:cNvSpPr>
          <p:nvPr>
            <p:ph idx="1"/>
          </p:nvPr>
        </p:nvSpPr>
        <p:spPr>
          <a:xfrm>
            <a:off x="838200" y="1825624"/>
            <a:ext cx="10515600" cy="3889375"/>
          </a:xfrm>
        </p:spPr>
        <p:txBody>
          <a:bodyPr/>
          <a:lstStyle/>
          <a:p>
            <a:pPr marL="0" indent="0">
              <a:buNone/>
            </a:pPr>
            <a:r>
              <a:rPr lang="en-US" sz="2382" b="1" dirty="0">
                <a:solidFill>
                  <a:schemeClr val="tx1"/>
                </a:solidFill>
              </a:rPr>
              <a:t>AB 2210 (McCarty, 2018) added section 68075.65 to the Education Code </a:t>
            </a:r>
          </a:p>
          <a:p>
            <a:pPr marL="0" indent="0">
              <a:buNone/>
            </a:pPr>
            <a:r>
              <a:rPr lang="en-US" sz="2400" dirty="0" smtClean="0">
                <a:solidFill>
                  <a:schemeClr val="tx2"/>
                </a:solidFill>
              </a:rPr>
              <a:t>This section requires </a:t>
            </a:r>
            <a:r>
              <a:rPr lang="en-US" sz="2400" dirty="0">
                <a:solidFill>
                  <a:schemeClr val="tx2"/>
                </a:solidFill>
              </a:rPr>
              <a:t>each community college to post on its internet site a notice that sets forth which persons are exempt from paying nonresident tuition pursuant to section 68075.6. The Chancellor’s office issued </a:t>
            </a:r>
            <a:r>
              <a:rPr lang="en-US" sz="2400" dirty="0">
                <a:solidFill>
                  <a:schemeClr val="tx2"/>
                </a:solidFill>
                <a:hlinkClick r:id="rId3"/>
              </a:rPr>
              <a:t>Legal Advisory 19-02</a:t>
            </a:r>
            <a:r>
              <a:rPr lang="en-US" sz="2400" dirty="0">
                <a:solidFill>
                  <a:schemeClr val="tx2"/>
                </a:solidFill>
              </a:rPr>
              <a:t> which contains sample language that colleges maybe posted to community college websites to comply with the requirements set forth in AB 2210. </a:t>
            </a:r>
          </a:p>
          <a:p>
            <a:pPr marL="0" indent="0">
              <a:buNone/>
            </a:pPr>
            <a:endParaRPr lang="en-US"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17</a:t>
            </a:fld>
            <a:endParaRPr lang="en-US" dirty="0"/>
          </a:p>
        </p:txBody>
      </p:sp>
    </p:spTree>
    <p:extLst>
      <p:ext uri="{BB962C8B-B14F-4D97-AF65-F5344CB8AC3E}">
        <p14:creationId xmlns:p14="http://schemas.microsoft.com/office/powerpoint/2010/main" val="248464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Recently Approved Legislation</a:t>
            </a:r>
          </a:p>
        </p:txBody>
      </p:sp>
      <p:sp>
        <p:nvSpPr>
          <p:cNvPr id="3" name="Content Placeholder 2"/>
          <p:cNvSpPr>
            <a:spLocks noGrp="1"/>
          </p:cNvSpPr>
          <p:nvPr>
            <p:ph idx="1"/>
          </p:nvPr>
        </p:nvSpPr>
        <p:spPr>
          <a:xfrm>
            <a:off x="625642" y="1528009"/>
            <a:ext cx="10912642" cy="4451685"/>
          </a:xfrm>
        </p:spPr>
        <p:txBody>
          <a:bodyPr>
            <a:normAutofit fontScale="40000" lnSpcReduction="20000"/>
          </a:bodyPr>
          <a:lstStyle/>
          <a:p>
            <a:pPr marL="0" indent="0">
              <a:buNone/>
            </a:pPr>
            <a:r>
              <a:rPr lang="en-US" sz="6000" b="1" dirty="0">
                <a:solidFill>
                  <a:schemeClr val="tx1"/>
                </a:solidFill>
              </a:rPr>
              <a:t>Sample language from Legal Advisory 19-02:</a:t>
            </a:r>
          </a:p>
          <a:p>
            <a:pPr marL="0" indent="0">
              <a:buNone/>
            </a:pPr>
            <a:endParaRPr lang="en-US" sz="3100" dirty="0">
              <a:solidFill>
                <a:schemeClr val="tx2"/>
              </a:solidFill>
            </a:endParaRPr>
          </a:p>
          <a:p>
            <a:pPr marL="0" indent="0">
              <a:buNone/>
            </a:pPr>
            <a:r>
              <a:rPr lang="en-US" sz="5000" dirty="0">
                <a:solidFill>
                  <a:schemeClr val="tx2"/>
                </a:solidFill>
              </a:rPr>
              <a:t>Education Code section 68075.6 grants an immediate nonresident tuition fee exemption to eligible Special Immigrant Visa (SIV) holders and refugee students who settled in California upon entering the United States. This exemption is granted for one year from the date the student settled in California upon entering the United States.</a:t>
            </a:r>
          </a:p>
          <a:p>
            <a:pPr marL="0" indent="0">
              <a:buNone/>
            </a:pPr>
            <a:r>
              <a:rPr lang="en-US" sz="5000" dirty="0" smtClean="0">
                <a:solidFill>
                  <a:schemeClr val="tx2"/>
                </a:solidFill>
              </a:rPr>
              <a:t>This </a:t>
            </a:r>
            <a:r>
              <a:rPr lang="en-US" sz="5000" dirty="0">
                <a:solidFill>
                  <a:schemeClr val="tx2"/>
                </a:solidFill>
              </a:rPr>
              <a:t>exemption applies to the following:</a:t>
            </a:r>
          </a:p>
          <a:p>
            <a:pPr marL="171450" lvl="0" indent="-171450"/>
            <a:r>
              <a:rPr lang="en-US" sz="5000" dirty="0">
                <a:solidFill>
                  <a:schemeClr val="tx2"/>
                </a:solidFill>
              </a:rPr>
              <a:t>Iraqi citizens or nationals (and their spouses and children) who were employed by or on behalf of the United States Government in Iraq (</a:t>
            </a:r>
            <a:r>
              <a:rPr lang="en-US" sz="5000" dirty="0" err="1">
                <a:solidFill>
                  <a:schemeClr val="tx2"/>
                </a:solidFill>
              </a:rPr>
              <a:t>Pub.L</a:t>
            </a:r>
            <a:r>
              <a:rPr lang="en-US" sz="5000" dirty="0">
                <a:solidFill>
                  <a:schemeClr val="tx2"/>
                </a:solidFill>
              </a:rPr>
              <a:t>. No. 110-181, § 1244) </a:t>
            </a:r>
          </a:p>
          <a:p>
            <a:pPr marL="171450" lvl="0" indent="-171450"/>
            <a:r>
              <a:rPr lang="en-US" sz="5000" dirty="0">
                <a:solidFill>
                  <a:schemeClr val="tx2"/>
                </a:solidFill>
              </a:rPr>
              <a:t>Afghan and Iraqi translators (and their spouses and children) who worked directly with the United States Armed Forces (</a:t>
            </a:r>
            <a:r>
              <a:rPr lang="en-US" sz="5000" dirty="0" err="1">
                <a:solidFill>
                  <a:schemeClr val="tx2"/>
                </a:solidFill>
              </a:rPr>
              <a:t>Pub.L</a:t>
            </a:r>
            <a:r>
              <a:rPr lang="en-US" sz="5000" dirty="0">
                <a:solidFill>
                  <a:schemeClr val="tx2"/>
                </a:solidFill>
              </a:rPr>
              <a:t>. No. 109-163, § 1059)</a:t>
            </a:r>
          </a:p>
          <a:p>
            <a:pPr marL="171450" lvl="0" indent="-171450"/>
            <a:r>
              <a:rPr lang="en-US" sz="5000" dirty="0">
                <a:solidFill>
                  <a:schemeClr val="tx2"/>
                </a:solidFill>
              </a:rPr>
              <a:t>Afghanistan nationals (and their spouses and children) who were employed by or on behalf of the U.S. government or in the International Security Assistance Force (ISAF) in Afghanistan (</a:t>
            </a:r>
            <a:r>
              <a:rPr lang="en-US" sz="5000" dirty="0" err="1">
                <a:solidFill>
                  <a:schemeClr val="tx2"/>
                </a:solidFill>
              </a:rPr>
              <a:t>Pub.L</a:t>
            </a:r>
            <a:r>
              <a:rPr lang="en-US" sz="5000" dirty="0">
                <a:solidFill>
                  <a:schemeClr val="tx2"/>
                </a:solidFill>
              </a:rPr>
              <a:t>. No. 111-8, § 602)</a:t>
            </a:r>
          </a:p>
          <a:p>
            <a:pPr marL="171450" lvl="0" indent="-171450"/>
            <a:r>
              <a:rPr lang="en-US" sz="5000" dirty="0">
                <a:solidFill>
                  <a:schemeClr val="tx2"/>
                </a:solidFill>
              </a:rPr>
              <a:t>Refugee students admitted to the United States under Section 1157 of Title 8 of the United States </a:t>
            </a:r>
            <a:r>
              <a:rPr lang="en-US" sz="5000" dirty="0" smtClean="0">
                <a:solidFill>
                  <a:schemeClr val="tx2"/>
                </a:solidFill>
              </a:rPr>
              <a:t>Code</a:t>
            </a:r>
            <a:endParaRPr lang="en-US" sz="5000" dirty="0">
              <a:solidFill>
                <a:schemeClr val="tx2"/>
              </a:solidFill>
            </a:endParaRPr>
          </a:p>
        </p:txBody>
      </p:sp>
      <p:sp>
        <p:nvSpPr>
          <p:cNvPr id="4" name="Slide Number Placeholder 3"/>
          <p:cNvSpPr>
            <a:spLocks noGrp="1"/>
          </p:cNvSpPr>
          <p:nvPr>
            <p:ph type="sldNum" sz="quarter" idx="10"/>
          </p:nvPr>
        </p:nvSpPr>
        <p:spPr/>
        <p:txBody>
          <a:bodyPr/>
          <a:lstStyle/>
          <a:p>
            <a:fld id="{7934E7AA-586C-4B13-A389-1429762DA247}" type="slidenum">
              <a:rPr lang="en-US" smtClean="0"/>
              <a:pPr/>
              <a:t>18</a:t>
            </a:fld>
            <a:endParaRPr lang="en-US" dirty="0"/>
          </a:p>
        </p:txBody>
      </p:sp>
    </p:spTree>
    <p:extLst>
      <p:ext uri="{BB962C8B-B14F-4D97-AF65-F5344CB8AC3E}">
        <p14:creationId xmlns:p14="http://schemas.microsoft.com/office/powerpoint/2010/main" val="2427931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Recently Approved Legislation</a:t>
            </a:r>
          </a:p>
        </p:txBody>
      </p:sp>
      <p:sp>
        <p:nvSpPr>
          <p:cNvPr id="3" name="Content Placeholder 2"/>
          <p:cNvSpPr>
            <a:spLocks noGrp="1"/>
          </p:cNvSpPr>
          <p:nvPr>
            <p:ph idx="1"/>
          </p:nvPr>
        </p:nvSpPr>
        <p:spPr>
          <a:xfrm>
            <a:off x="838200" y="1825624"/>
            <a:ext cx="10515600" cy="3877343"/>
          </a:xfrm>
        </p:spPr>
        <p:txBody>
          <a:bodyPr>
            <a:normAutofit lnSpcReduction="10000"/>
          </a:bodyPr>
          <a:lstStyle/>
          <a:p>
            <a:pPr marL="0" indent="0">
              <a:buNone/>
            </a:pPr>
            <a:r>
              <a:rPr lang="en-US" sz="2600" b="1" dirty="0">
                <a:solidFill>
                  <a:schemeClr val="tx1"/>
                </a:solidFill>
              </a:rPr>
              <a:t>VACA Act Change</a:t>
            </a:r>
          </a:p>
          <a:p>
            <a:pPr marL="0" indent="0">
              <a:spcBef>
                <a:spcPts val="1200"/>
              </a:spcBef>
              <a:buNone/>
            </a:pPr>
            <a:r>
              <a:rPr lang="en-US" sz="2600" dirty="0" err="1">
                <a:solidFill>
                  <a:schemeClr val="tx2"/>
                </a:solidFill>
              </a:rPr>
              <a:t>Pub.L</a:t>
            </a:r>
            <a:r>
              <a:rPr lang="en-US" sz="2600" dirty="0">
                <a:solidFill>
                  <a:schemeClr val="tx2"/>
                </a:solidFill>
              </a:rPr>
              <a:t>. No 115-251 (2018) added a new category of covered individuals eligible for the VACA Act. The new category includes individuals eligible for rehabilitation under 38 U.S. Code § 3102 pursuing a course of education with education assistance from the Training and Rehabilitation for Veterans with Service-Connected Disabilities (Chapter 31) education benefits program. </a:t>
            </a:r>
          </a:p>
          <a:p>
            <a:pPr marL="0" indent="0">
              <a:spcBef>
                <a:spcPts val="1200"/>
              </a:spcBef>
              <a:buNone/>
            </a:pPr>
            <a:r>
              <a:rPr lang="en-US" sz="2600" dirty="0">
                <a:solidFill>
                  <a:schemeClr val="tx2"/>
                </a:solidFill>
              </a:rPr>
              <a:t>The CCCCO is working to revise ECS 68075.7 to reflect the change.</a:t>
            </a:r>
          </a:p>
          <a:p>
            <a:pPr marL="0" indent="0">
              <a:spcBef>
                <a:spcPts val="1200"/>
              </a:spcBef>
              <a:buNone/>
            </a:pPr>
            <a:r>
              <a:rPr lang="en-US" sz="2600" dirty="0">
                <a:solidFill>
                  <a:schemeClr val="tx2"/>
                </a:solidFill>
              </a:rPr>
              <a:t>In the meantime, refer to the federal statute </a:t>
            </a:r>
            <a:r>
              <a:rPr lang="en-US" u="sng" dirty="0">
                <a:solidFill>
                  <a:schemeClr val="tx1"/>
                </a:solidFill>
                <a:hlinkClick r:id="rId3"/>
              </a:rPr>
              <a:t>(38 U.S.C. 3679(c))</a:t>
            </a:r>
            <a:r>
              <a:rPr lang="en-US" dirty="0">
                <a:solidFill>
                  <a:schemeClr val="tx1"/>
                </a:solidFill>
              </a:rPr>
              <a:t> </a:t>
            </a:r>
            <a:r>
              <a:rPr lang="en-US" sz="2600" dirty="0">
                <a:solidFill>
                  <a:schemeClr val="tx2"/>
                </a:solidFill>
              </a:rPr>
              <a:t>for the complete list of covered individuals.</a:t>
            </a:r>
          </a:p>
          <a:p>
            <a:pPr marL="0" indent="0">
              <a:buNone/>
            </a:pPr>
            <a:endParaRPr lang="en-US"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19</a:t>
            </a:fld>
            <a:endParaRPr lang="en-US" dirty="0"/>
          </a:p>
        </p:txBody>
      </p:sp>
    </p:spTree>
    <p:extLst>
      <p:ext uri="{BB962C8B-B14F-4D97-AF65-F5344CB8AC3E}">
        <p14:creationId xmlns:p14="http://schemas.microsoft.com/office/powerpoint/2010/main" val="1660344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443914" y="430895"/>
            <a:ext cx="6729132" cy="686360"/>
          </a:xfrm>
        </p:spPr>
        <p:txBody>
          <a:bodyPr>
            <a:normAutofit fontScale="90000"/>
          </a:bodyPr>
          <a:lstStyle/>
          <a:p>
            <a:pPr algn="ctr" defTabSz="806867">
              <a:defRPr/>
            </a:pPr>
            <a:r>
              <a:rPr lang="en-US" dirty="0"/>
              <a:t>AGENDA</a:t>
            </a:r>
          </a:p>
        </p:txBody>
      </p:sp>
      <p:sp>
        <p:nvSpPr>
          <p:cNvPr id="4099" name="Rectangle 3"/>
          <p:cNvSpPr>
            <a:spLocks noGrp="1" noChangeArrowheads="1"/>
          </p:cNvSpPr>
          <p:nvPr>
            <p:ph type="body" idx="1"/>
          </p:nvPr>
        </p:nvSpPr>
        <p:spPr>
          <a:xfrm>
            <a:off x="3408003" y="1117255"/>
            <a:ext cx="6387353" cy="5644493"/>
          </a:xfrm>
        </p:spPr>
        <p:txBody>
          <a:bodyPr>
            <a:normAutofit fontScale="25000" lnSpcReduction="20000"/>
          </a:bodyPr>
          <a:lstStyle/>
          <a:p>
            <a:pPr defTabSz="806867">
              <a:lnSpc>
                <a:spcPct val="120000"/>
              </a:lnSpc>
              <a:spcBef>
                <a:spcPts val="1200"/>
              </a:spcBef>
              <a:buFont typeface="Wingdings" panose="05000000000000000000" pitchFamily="2" charset="2"/>
              <a:buChar char="ü"/>
              <a:defRPr/>
            </a:pPr>
            <a:r>
              <a:rPr lang="en-US" sz="11200" dirty="0" smtClean="0">
                <a:solidFill>
                  <a:schemeClr val="tx2"/>
                </a:solidFill>
              </a:rPr>
              <a:t> Basic </a:t>
            </a:r>
            <a:r>
              <a:rPr lang="en-US" sz="11200" dirty="0">
                <a:solidFill>
                  <a:schemeClr val="tx2"/>
                </a:solidFill>
              </a:rPr>
              <a:t>Residency Definitions</a:t>
            </a:r>
          </a:p>
          <a:p>
            <a:pPr defTabSz="806867">
              <a:lnSpc>
                <a:spcPct val="120000"/>
              </a:lnSpc>
              <a:spcBef>
                <a:spcPts val="1200"/>
              </a:spcBef>
              <a:buFont typeface="Wingdings" panose="05000000000000000000" pitchFamily="2" charset="2"/>
              <a:buChar char="ü"/>
              <a:defRPr/>
            </a:pPr>
            <a:r>
              <a:rPr lang="en-US" sz="11200" dirty="0" smtClean="0">
                <a:solidFill>
                  <a:schemeClr val="tx2"/>
                </a:solidFill>
              </a:rPr>
              <a:t> Primary </a:t>
            </a:r>
            <a:r>
              <a:rPr lang="en-US" sz="11200" dirty="0">
                <a:solidFill>
                  <a:schemeClr val="tx2"/>
                </a:solidFill>
              </a:rPr>
              <a:t>Purposes for Residence Classification</a:t>
            </a:r>
          </a:p>
          <a:p>
            <a:pPr defTabSz="806867">
              <a:lnSpc>
                <a:spcPct val="120000"/>
              </a:lnSpc>
              <a:spcBef>
                <a:spcPts val="1200"/>
              </a:spcBef>
              <a:buFont typeface="Wingdings" panose="05000000000000000000" pitchFamily="2" charset="2"/>
              <a:buChar char="ü"/>
              <a:defRPr/>
            </a:pPr>
            <a:r>
              <a:rPr lang="en-US" sz="11200" dirty="0" smtClean="0">
                <a:solidFill>
                  <a:schemeClr val="tx2"/>
                </a:solidFill>
              </a:rPr>
              <a:t> General </a:t>
            </a:r>
            <a:r>
              <a:rPr lang="en-US" sz="11200" dirty="0">
                <a:solidFill>
                  <a:schemeClr val="tx2"/>
                </a:solidFill>
              </a:rPr>
              <a:t>Rules and Guidelines</a:t>
            </a:r>
          </a:p>
          <a:p>
            <a:pPr defTabSz="806867">
              <a:lnSpc>
                <a:spcPct val="120000"/>
              </a:lnSpc>
              <a:spcBef>
                <a:spcPts val="1200"/>
              </a:spcBef>
              <a:buFont typeface="Wingdings" panose="05000000000000000000" pitchFamily="2" charset="2"/>
              <a:buChar char="ü"/>
              <a:defRPr/>
            </a:pPr>
            <a:r>
              <a:rPr lang="en-US" sz="11200" dirty="0" smtClean="0">
                <a:solidFill>
                  <a:schemeClr val="tx2"/>
                </a:solidFill>
              </a:rPr>
              <a:t> Recently Approved and Pending     Legislation</a:t>
            </a:r>
            <a:endParaRPr lang="en-US" sz="11200" dirty="0">
              <a:solidFill>
                <a:schemeClr val="tx2"/>
              </a:solidFill>
            </a:endParaRPr>
          </a:p>
          <a:p>
            <a:pPr defTabSz="806867">
              <a:lnSpc>
                <a:spcPct val="120000"/>
              </a:lnSpc>
              <a:spcBef>
                <a:spcPts val="1200"/>
              </a:spcBef>
              <a:buFont typeface="Wingdings" panose="05000000000000000000" pitchFamily="2" charset="2"/>
              <a:buChar char="ü"/>
              <a:defRPr/>
            </a:pPr>
            <a:r>
              <a:rPr lang="en-US" sz="11200" dirty="0" smtClean="0">
                <a:solidFill>
                  <a:schemeClr val="tx2"/>
                </a:solidFill>
              </a:rPr>
              <a:t> Current </a:t>
            </a:r>
            <a:r>
              <a:rPr lang="en-US" sz="11200" dirty="0">
                <a:solidFill>
                  <a:schemeClr val="tx2"/>
                </a:solidFill>
              </a:rPr>
              <a:t>Updates and </a:t>
            </a:r>
            <a:r>
              <a:rPr lang="en-US" sz="11200" dirty="0" smtClean="0">
                <a:solidFill>
                  <a:schemeClr val="tx2"/>
                </a:solidFill>
              </a:rPr>
              <a:t>Reminders</a:t>
            </a:r>
          </a:p>
          <a:p>
            <a:pPr defTabSz="806867">
              <a:lnSpc>
                <a:spcPct val="120000"/>
              </a:lnSpc>
              <a:spcBef>
                <a:spcPts val="1200"/>
              </a:spcBef>
              <a:buFont typeface="Wingdings" panose="05000000000000000000" pitchFamily="2" charset="2"/>
              <a:buChar char="ü"/>
              <a:defRPr/>
            </a:pPr>
            <a:r>
              <a:rPr lang="en-US" sz="11200" dirty="0" smtClean="0">
                <a:solidFill>
                  <a:schemeClr val="tx2"/>
                </a:solidFill>
              </a:rPr>
              <a:t> Pop Quiz</a:t>
            </a:r>
            <a:endParaRPr lang="en-US" sz="11200" dirty="0">
              <a:solidFill>
                <a:schemeClr val="tx2"/>
              </a:solidFill>
            </a:endParaRPr>
          </a:p>
          <a:p>
            <a:pPr defTabSz="806867">
              <a:lnSpc>
                <a:spcPct val="120000"/>
              </a:lnSpc>
              <a:spcBef>
                <a:spcPts val="1200"/>
              </a:spcBef>
              <a:buFont typeface="Wingdings" panose="05000000000000000000" pitchFamily="2" charset="2"/>
              <a:buChar char="ü"/>
              <a:defRPr/>
            </a:pPr>
            <a:r>
              <a:rPr lang="en-US" sz="11200" dirty="0" smtClean="0">
                <a:solidFill>
                  <a:schemeClr val="tx2"/>
                </a:solidFill>
              </a:rPr>
              <a:t> Questions/Comments</a:t>
            </a:r>
            <a:endParaRPr lang="en-US" sz="11200" dirty="0">
              <a:solidFill>
                <a:schemeClr val="tx2"/>
              </a:solidFill>
            </a:endParaRPr>
          </a:p>
          <a:p>
            <a:pPr defTabSz="806867">
              <a:spcBef>
                <a:spcPts val="2647"/>
              </a:spcBef>
              <a:buFont typeface="Wingdings" pitchFamily="2" charset="2"/>
              <a:buChar char="§"/>
              <a:defRPr/>
            </a:pPr>
            <a:endParaRPr lang="en-US" sz="2471" b="1" dirty="0">
              <a:solidFill>
                <a:schemeClr val="accent4"/>
              </a:solidFill>
            </a:endParaRPr>
          </a:p>
          <a:p>
            <a:pPr defTabSz="806867">
              <a:spcBef>
                <a:spcPts val="2647"/>
              </a:spcBef>
              <a:buFont typeface="Wingdings" pitchFamily="2" charset="2"/>
              <a:buChar char="§"/>
              <a:defRPr/>
            </a:pPr>
            <a:endParaRPr lang="en-US" sz="2471" b="1" dirty="0">
              <a:solidFill>
                <a:schemeClr val="accent4"/>
              </a:solidFill>
            </a:endParaRPr>
          </a:p>
          <a:p>
            <a:pPr defTabSz="806867">
              <a:spcBef>
                <a:spcPts val="2647"/>
              </a:spcBef>
              <a:buFont typeface="Wingdings" pitchFamily="2" charset="2"/>
              <a:buChar char="§"/>
              <a:defRPr/>
            </a:pPr>
            <a:endParaRPr lang="en-US" sz="2471" b="1" dirty="0">
              <a:solidFill>
                <a:schemeClr val="accent4"/>
              </a:solidFill>
            </a:endParaRPr>
          </a:p>
          <a:p>
            <a:pPr>
              <a:lnSpc>
                <a:spcPct val="90000"/>
              </a:lnSpc>
              <a:buClr>
                <a:srgbClr val="1D0FD1"/>
              </a:buClr>
              <a:defRPr/>
            </a:pPr>
            <a:endParaRPr lang="en-US" sz="927" b="1" dirty="0">
              <a:solidFill>
                <a:schemeClr val="tx1"/>
              </a:solidFill>
            </a:endParaRPr>
          </a:p>
          <a:p>
            <a:pPr>
              <a:lnSpc>
                <a:spcPct val="90000"/>
              </a:lnSpc>
              <a:buClr>
                <a:srgbClr val="1D0FD1"/>
              </a:buClr>
              <a:buFont typeface="Wingdings" pitchFamily="2" charset="2"/>
              <a:buChar char="q"/>
              <a:defRPr/>
            </a:pPr>
            <a:endParaRPr lang="en-US" sz="927" dirty="0">
              <a:solidFill>
                <a:schemeClr val="tx1"/>
              </a:solidFill>
            </a:endParaRPr>
          </a:p>
          <a:p>
            <a:pPr>
              <a:lnSpc>
                <a:spcPct val="90000"/>
              </a:lnSpc>
              <a:buClr>
                <a:srgbClr val="1D0FD1"/>
              </a:buClr>
              <a:buFont typeface="Monotype Sorts"/>
              <a:buNone/>
              <a:defRPr/>
            </a:pPr>
            <a:r>
              <a:rPr lang="en-US" dirty="0" smtClean="0">
                <a:solidFill>
                  <a:schemeClr val="tx1"/>
                </a:solidFill>
              </a:rPr>
              <a:t/>
            </a:r>
            <a:br>
              <a:rPr lang="en-US" dirty="0" smtClean="0">
                <a:solidFill>
                  <a:schemeClr val="tx1"/>
                </a:solidFill>
              </a:rPr>
            </a:br>
            <a:endParaRPr lang="en-US" dirty="0" smtClean="0">
              <a:solidFill>
                <a:schemeClr val="tx1"/>
              </a:solidFill>
            </a:endParaRPr>
          </a:p>
        </p:txBody>
      </p:sp>
    </p:spTree>
    <p:extLst>
      <p:ext uri="{BB962C8B-B14F-4D97-AF65-F5344CB8AC3E}">
        <p14:creationId xmlns:p14="http://schemas.microsoft.com/office/powerpoint/2010/main" val="3903235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Apportionment for Tutoring</a:t>
            </a:r>
            <a:endParaRPr lang="en-US" dirty="0"/>
          </a:p>
        </p:txBody>
      </p:sp>
      <p:sp>
        <p:nvSpPr>
          <p:cNvPr id="3" name="Content Placeholder 2"/>
          <p:cNvSpPr>
            <a:spLocks noGrp="1"/>
          </p:cNvSpPr>
          <p:nvPr>
            <p:ph idx="1"/>
          </p:nvPr>
        </p:nvSpPr>
        <p:spPr>
          <a:xfrm>
            <a:off x="838200" y="1547446"/>
            <a:ext cx="10515600" cy="4431323"/>
          </a:xfrm>
        </p:spPr>
        <p:txBody>
          <a:bodyPr>
            <a:noAutofit/>
          </a:bodyPr>
          <a:lstStyle/>
          <a:p>
            <a:pPr marL="0" indent="0">
              <a:spcBef>
                <a:spcPts val="1800"/>
              </a:spcBef>
              <a:buNone/>
            </a:pPr>
            <a:r>
              <a:rPr lang="en-US" sz="2400" dirty="0"/>
              <a:t>The CCCCO Academic Affairs Division released a </a:t>
            </a:r>
            <a:r>
              <a:rPr lang="en-US" sz="2400" dirty="0" smtClean="0"/>
              <a:t>memo</a:t>
            </a:r>
            <a:r>
              <a:rPr lang="en-US" sz="2400" dirty="0" smtClean="0"/>
              <a:t> </a:t>
            </a:r>
            <a:r>
              <a:rPr lang="en-US" sz="2400" dirty="0"/>
              <a:t>in January </a:t>
            </a:r>
            <a:r>
              <a:rPr lang="en-US" sz="2400" dirty="0" smtClean="0"/>
              <a:t>2019. States that the CCCCO has </a:t>
            </a:r>
            <a:r>
              <a:rPr lang="en-US" sz="2400" dirty="0"/>
              <a:t>determined that colleges may collect apportionment for non-credit supervised tutoring hours in which students are strengthening basic skills even if they are seeking support for such skills in transfer-level courses.</a:t>
            </a:r>
          </a:p>
          <a:p>
            <a:pPr marL="0" indent="0">
              <a:spcBef>
                <a:spcPts val="1800"/>
              </a:spcBef>
              <a:buNone/>
            </a:pPr>
            <a:r>
              <a:rPr lang="en-US" sz="2400" dirty="0" smtClean="0"/>
              <a:t>Apportionment </a:t>
            </a:r>
            <a:r>
              <a:rPr lang="en-US" sz="2400" dirty="0"/>
              <a:t>may be claimed for </a:t>
            </a:r>
            <a:r>
              <a:rPr lang="en-US" sz="2400" dirty="0" smtClean="0"/>
              <a:t>tutoring that strengthens the </a:t>
            </a:r>
            <a:r>
              <a:rPr lang="en-US" sz="2400" dirty="0"/>
              <a:t>following </a:t>
            </a:r>
            <a:r>
              <a:rPr lang="en-US" sz="2400" dirty="0" smtClean="0"/>
              <a:t>skills:</a:t>
            </a:r>
            <a:endParaRPr lang="en-US" sz="2400" dirty="0"/>
          </a:p>
          <a:p>
            <a:pPr>
              <a:spcBef>
                <a:spcPts val="600"/>
              </a:spcBef>
            </a:pPr>
            <a:r>
              <a:rPr lang="en-US" sz="2400" dirty="0"/>
              <a:t>Communication/literacy </a:t>
            </a:r>
            <a:r>
              <a:rPr lang="en-US" sz="2400" dirty="0" smtClean="0"/>
              <a:t>skills</a:t>
            </a:r>
            <a:endParaRPr lang="en-US" sz="2400" dirty="0"/>
          </a:p>
          <a:p>
            <a:pPr>
              <a:spcBef>
                <a:spcPts val="600"/>
              </a:spcBef>
            </a:pPr>
            <a:r>
              <a:rPr lang="en-US" sz="2400" dirty="0"/>
              <a:t>Quantitative reasoning </a:t>
            </a:r>
            <a:r>
              <a:rPr lang="en-US" sz="2400" dirty="0" smtClean="0"/>
              <a:t>skills</a:t>
            </a:r>
          </a:p>
          <a:p>
            <a:pPr>
              <a:spcBef>
                <a:spcPts val="600"/>
              </a:spcBef>
            </a:pPr>
            <a:r>
              <a:rPr lang="en-US" sz="2400" dirty="0" smtClean="0"/>
              <a:t>Critical </a:t>
            </a:r>
            <a:r>
              <a:rPr lang="en-US" sz="2400" dirty="0"/>
              <a:t>thinking skills</a:t>
            </a:r>
          </a:p>
          <a:p>
            <a:pPr marL="0" indent="0">
              <a:spcBef>
                <a:spcPts val="1800"/>
              </a:spcBef>
              <a:buNone/>
            </a:pPr>
            <a:r>
              <a:rPr lang="en-US" sz="2400" dirty="0" smtClean="0"/>
              <a:t>One </a:t>
            </a:r>
            <a:r>
              <a:rPr lang="en-US" sz="2400" dirty="0"/>
              <a:t>or more of these skills must be listed in the course outline of record and course syllabi. </a:t>
            </a:r>
          </a:p>
        </p:txBody>
      </p:sp>
      <p:sp>
        <p:nvSpPr>
          <p:cNvPr id="4" name="Slide Number Placeholder 3"/>
          <p:cNvSpPr>
            <a:spLocks noGrp="1"/>
          </p:cNvSpPr>
          <p:nvPr>
            <p:ph type="sldNum" sz="quarter" idx="10"/>
          </p:nvPr>
        </p:nvSpPr>
        <p:spPr/>
        <p:txBody>
          <a:bodyPr/>
          <a:lstStyle/>
          <a:p>
            <a:fld id="{7934E7AA-586C-4B13-A389-1429762DA247}" type="slidenum">
              <a:rPr lang="en-US" smtClean="0"/>
              <a:pPr/>
              <a:t>20</a:t>
            </a:fld>
            <a:endParaRPr lang="en-US" dirty="0"/>
          </a:p>
        </p:txBody>
      </p:sp>
    </p:spTree>
    <p:extLst>
      <p:ext uri="{BB962C8B-B14F-4D97-AF65-F5344CB8AC3E}">
        <p14:creationId xmlns:p14="http://schemas.microsoft.com/office/powerpoint/2010/main" val="2443925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Recently Approved Legislation</a:t>
            </a:r>
            <a:endParaRPr lang="en-US" dirty="0"/>
          </a:p>
        </p:txBody>
      </p:sp>
      <p:sp>
        <p:nvSpPr>
          <p:cNvPr id="3" name="Content Placeholder 2"/>
          <p:cNvSpPr>
            <a:spLocks noGrp="1"/>
          </p:cNvSpPr>
          <p:nvPr>
            <p:ph idx="1"/>
          </p:nvPr>
        </p:nvSpPr>
        <p:spPr>
          <a:xfrm>
            <a:off x="838200" y="1825624"/>
            <a:ext cx="10515600" cy="4291621"/>
          </a:xfrm>
        </p:spPr>
        <p:txBody>
          <a:bodyPr>
            <a:normAutofit fontScale="85000" lnSpcReduction="20000"/>
          </a:bodyPr>
          <a:lstStyle/>
          <a:p>
            <a:pPr marL="0" indent="0">
              <a:buNone/>
            </a:pPr>
            <a:r>
              <a:rPr lang="en-US" b="1" dirty="0">
                <a:solidFill>
                  <a:schemeClr val="tx1"/>
                </a:solidFill>
              </a:rPr>
              <a:t>AB 1809 Budget Trailer Bill- Apprenticeship Changes</a:t>
            </a:r>
          </a:p>
          <a:p>
            <a:r>
              <a:rPr lang="en-US" dirty="0" smtClean="0"/>
              <a:t>Beginning in 2018-19, districts </a:t>
            </a:r>
            <a:r>
              <a:rPr lang="en-US" dirty="0"/>
              <a:t>may </a:t>
            </a:r>
            <a:r>
              <a:rPr lang="en-US" dirty="0" smtClean="0"/>
              <a:t>report </a:t>
            </a:r>
            <a:r>
              <a:rPr lang="en-US" dirty="0"/>
              <a:t>hours generated by apprentices on the CCFS- 320 if not reported on the </a:t>
            </a:r>
            <a:r>
              <a:rPr lang="en-US" dirty="0" smtClean="0"/>
              <a:t>CCFS-321 </a:t>
            </a:r>
          </a:p>
          <a:p>
            <a:r>
              <a:rPr lang="en-US" dirty="0" smtClean="0"/>
              <a:t>Course </a:t>
            </a:r>
            <a:r>
              <a:rPr lang="en-US" dirty="0"/>
              <a:t>must be taught by a community college faculty </a:t>
            </a:r>
            <a:r>
              <a:rPr lang="en-US" dirty="0" smtClean="0"/>
              <a:t>member to report attendance on the CCFS-320</a:t>
            </a:r>
          </a:p>
          <a:p>
            <a:r>
              <a:rPr lang="en-US" dirty="0" smtClean="0"/>
              <a:t>Enrollment may be limited to apprentices </a:t>
            </a:r>
            <a:r>
              <a:rPr lang="en-US" dirty="0"/>
              <a:t>if that course or course section is required for those students as a part of a registered apprenticeship program. </a:t>
            </a:r>
          </a:p>
          <a:p>
            <a:r>
              <a:rPr lang="en-US" dirty="0"/>
              <a:t>If the course is part of an apprenticeship program in the building and construction trades, the sponsor must approve a decision to report attendance on the CCFS-320 rather than on the CCFS-321</a:t>
            </a:r>
            <a:r>
              <a:rPr lang="en-US" dirty="0" smtClean="0"/>
              <a:t>.</a:t>
            </a:r>
          </a:p>
          <a:p>
            <a:endParaRPr lang="en-US" dirty="0"/>
          </a:p>
          <a:p>
            <a:pPr marL="0" indent="0">
              <a:buNone/>
            </a:pPr>
            <a:r>
              <a:rPr lang="en-US" dirty="0" smtClean="0">
                <a:solidFill>
                  <a:srgbClr val="FF0000"/>
                </a:solidFill>
              </a:rPr>
              <a:t>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7934E7AA-586C-4B13-A389-1429762DA247}" type="slidenum">
              <a:rPr lang="en-US" smtClean="0"/>
              <a:pPr/>
              <a:t>21</a:t>
            </a:fld>
            <a:endParaRPr lang="en-US" dirty="0"/>
          </a:p>
        </p:txBody>
      </p:sp>
    </p:spTree>
    <p:extLst>
      <p:ext uri="{BB962C8B-B14F-4D97-AF65-F5344CB8AC3E}">
        <p14:creationId xmlns:p14="http://schemas.microsoft.com/office/powerpoint/2010/main" val="840258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a:bodyPr>
          <a:lstStyle/>
          <a:p>
            <a:pPr algn="ctr">
              <a:defRPr/>
            </a:pPr>
            <a:r>
              <a:rPr lang="en-US" altLang="en-US" dirty="0">
                <a:solidFill>
                  <a:srgbClr val="003366"/>
                </a:solidFill>
                <a:latin typeface="+mn-lt"/>
              </a:rPr>
              <a:t>AB 540 </a:t>
            </a:r>
          </a:p>
        </p:txBody>
      </p:sp>
      <p:sp>
        <p:nvSpPr>
          <p:cNvPr id="22531" name="Rectangle 3"/>
          <p:cNvSpPr>
            <a:spLocks noGrp="1" noChangeArrowheads="1"/>
          </p:cNvSpPr>
          <p:nvPr>
            <p:ph idx="1"/>
          </p:nvPr>
        </p:nvSpPr>
        <p:spPr>
          <a:xfrm>
            <a:off x="838200" y="1600200"/>
            <a:ext cx="10515600" cy="4415589"/>
          </a:xfrm>
        </p:spPr>
        <p:txBody>
          <a:bodyPr>
            <a:normAutofit/>
          </a:bodyPr>
          <a:lstStyle/>
          <a:p>
            <a:pPr marL="0" indent="0">
              <a:buClr>
                <a:srgbClr val="1D0FD1"/>
              </a:buClr>
              <a:buNone/>
              <a:defRPr/>
            </a:pPr>
            <a:r>
              <a:rPr lang="en-US" altLang="en-US" sz="2382" b="1" dirty="0">
                <a:solidFill>
                  <a:schemeClr val="tx1"/>
                </a:solidFill>
              </a:rPr>
              <a:t>AB 540 Nonresident Tuition Exemption (effective January 1, 2002)</a:t>
            </a:r>
          </a:p>
          <a:p>
            <a:pPr marL="0" indent="0">
              <a:buClr>
                <a:srgbClr val="1D0FD1"/>
              </a:buClr>
              <a:buNone/>
              <a:defRPr/>
            </a:pPr>
            <a:r>
              <a:rPr lang="en-US" altLang="en-US" sz="2118" u="sng" dirty="0">
                <a:solidFill>
                  <a:schemeClr val="tx2"/>
                </a:solidFill>
              </a:rPr>
              <a:t>Original Eligibility Criteria</a:t>
            </a:r>
            <a:r>
              <a:rPr lang="en-US" altLang="en-US" sz="2118" dirty="0">
                <a:solidFill>
                  <a:schemeClr val="tx2"/>
                </a:solidFill>
              </a:rPr>
              <a:t>: I</a:t>
            </a:r>
            <a:r>
              <a:rPr lang="en-US" altLang="en-US" sz="2118" dirty="0" smtClean="0">
                <a:solidFill>
                  <a:schemeClr val="tx2"/>
                </a:solidFill>
              </a:rPr>
              <a:t>ndividual other than a nonimmigrant who attended </a:t>
            </a:r>
            <a:r>
              <a:rPr lang="en-US" altLang="en-US" sz="2118" dirty="0">
                <a:solidFill>
                  <a:schemeClr val="tx2"/>
                </a:solidFill>
              </a:rPr>
              <a:t>HS in California for three or more years AND graduated from a California HS (or attained the equivalent</a:t>
            </a:r>
            <a:r>
              <a:rPr lang="en-US" altLang="en-US" sz="2118" dirty="0" smtClean="0">
                <a:solidFill>
                  <a:schemeClr val="tx2"/>
                </a:solidFill>
              </a:rPr>
              <a:t>). </a:t>
            </a:r>
          </a:p>
          <a:p>
            <a:pPr>
              <a:buClr>
                <a:schemeClr val="tx2"/>
              </a:buClr>
              <a:buFont typeface="Wingdings" panose="05000000000000000000" pitchFamily="2" charset="2"/>
              <a:buChar char="Ø"/>
              <a:defRPr/>
            </a:pPr>
            <a:r>
              <a:rPr lang="en-US" altLang="en-US" sz="2294" dirty="0" smtClean="0">
                <a:solidFill>
                  <a:schemeClr val="tx2"/>
                </a:solidFill>
              </a:rPr>
              <a:t>Effective </a:t>
            </a:r>
            <a:r>
              <a:rPr lang="en-US" altLang="en-US" sz="2294" dirty="0">
                <a:solidFill>
                  <a:schemeClr val="tx2"/>
                </a:solidFill>
              </a:rPr>
              <a:t>January 1, 2013, AB 1899 (EC § 68122). expanded eligibility to include </a:t>
            </a:r>
            <a:r>
              <a:rPr lang="en-US" altLang="en-US" sz="2294" dirty="0" smtClean="0">
                <a:solidFill>
                  <a:schemeClr val="tx2"/>
                </a:solidFill>
              </a:rPr>
              <a:t>nonimmigrant </a:t>
            </a:r>
            <a:r>
              <a:rPr lang="en-US" altLang="en-US" sz="2294" dirty="0">
                <a:solidFill>
                  <a:schemeClr val="tx2"/>
                </a:solidFill>
              </a:rPr>
              <a:t>students holding “T” or “U” Visas.</a:t>
            </a:r>
          </a:p>
          <a:p>
            <a:pPr>
              <a:lnSpc>
                <a:spcPct val="90000"/>
              </a:lnSpc>
              <a:buClrTx/>
              <a:buFont typeface="Wingdings" panose="05000000000000000000" pitchFamily="2" charset="2"/>
              <a:buChar char="Ø"/>
              <a:defRPr/>
            </a:pPr>
            <a:r>
              <a:rPr lang="en-US" altLang="en-US" sz="2294" dirty="0">
                <a:solidFill>
                  <a:schemeClr val="tx2"/>
                </a:solidFill>
              </a:rPr>
              <a:t>Effective January 1, 2015, AB 2000 (EC § 68130.5) expanded eligibility to include students who:</a:t>
            </a:r>
          </a:p>
          <a:p>
            <a:pPr marL="843288" lvl="2" indent="0">
              <a:buClr>
                <a:srgbClr val="1D0FD1"/>
              </a:buClr>
              <a:buNone/>
              <a:defRPr/>
            </a:pPr>
            <a:r>
              <a:rPr lang="en-US" altLang="en-US" sz="1941" dirty="0">
                <a:solidFill>
                  <a:schemeClr val="tx2"/>
                </a:solidFill>
              </a:rPr>
              <a:t>Demonstrate attainment of credits earned in California from a California HS equivalent to three or more years of full-time HS coursework AND a total of three or more years of attendance in California elementary/secondary schools or a combination of those schools AND graduated from a California HS (or attained the equivalent).</a:t>
            </a:r>
          </a:p>
          <a:p>
            <a:pPr lvl="1">
              <a:lnSpc>
                <a:spcPct val="90000"/>
              </a:lnSpc>
              <a:buClr>
                <a:srgbClr val="1D0FD1"/>
              </a:buClr>
              <a:defRPr/>
            </a:pPr>
            <a:endParaRPr lang="en-US" altLang="en-US" sz="529" dirty="0">
              <a:solidFill>
                <a:srgbClr val="1C1C1C"/>
              </a:solidFill>
            </a:endParaRPr>
          </a:p>
        </p:txBody>
      </p:sp>
    </p:spTree>
    <p:extLst>
      <p:ext uri="{BB962C8B-B14F-4D97-AF65-F5344CB8AC3E}">
        <p14:creationId xmlns:p14="http://schemas.microsoft.com/office/powerpoint/2010/main" val="40871244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defRPr/>
            </a:pPr>
            <a:r>
              <a:rPr lang="en-US" altLang="en-US" dirty="0">
                <a:solidFill>
                  <a:srgbClr val="003366"/>
                </a:solidFill>
              </a:rPr>
              <a:t>AB </a:t>
            </a:r>
            <a:r>
              <a:rPr lang="en-US" altLang="en-US" dirty="0" smtClean="0">
                <a:solidFill>
                  <a:srgbClr val="003366"/>
                </a:solidFill>
              </a:rPr>
              <a:t>540</a:t>
            </a:r>
            <a:endParaRPr lang="en-US" dirty="0">
              <a:solidFill>
                <a:srgbClr val="003366"/>
              </a:solidFill>
              <a:latin typeface="+mn-lt"/>
            </a:endParaRPr>
          </a:p>
        </p:txBody>
      </p:sp>
      <p:sp>
        <p:nvSpPr>
          <p:cNvPr id="19459" name="Content Placeholder 5"/>
          <p:cNvSpPr>
            <a:spLocks noGrp="1"/>
          </p:cNvSpPr>
          <p:nvPr>
            <p:ph idx="1"/>
          </p:nvPr>
        </p:nvSpPr>
        <p:spPr/>
        <p:txBody>
          <a:bodyPr>
            <a:normAutofit lnSpcReduction="10000"/>
          </a:bodyPr>
          <a:lstStyle/>
          <a:p>
            <a:pPr marL="0" indent="0">
              <a:buNone/>
              <a:defRPr/>
            </a:pPr>
            <a:r>
              <a:rPr lang="en-US" altLang="en-US" sz="2382" b="1" dirty="0">
                <a:solidFill>
                  <a:schemeClr val="tx1"/>
                </a:solidFill>
              </a:rPr>
              <a:t>Recently Approved Legislation: SB 68 (Lara, 2017)</a:t>
            </a:r>
          </a:p>
          <a:p>
            <a:pPr marL="0" indent="0">
              <a:buNone/>
              <a:defRPr/>
            </a:pPr>
            <a:endParaRPr lang="en-US" altLang="en-US" sz="441" b="1" dirty="0">
              <a:solidFill>
                <a:schemeClr val="tx2"/>
              </a:solidFill>
            </a:endParaRPr>
          </a:p>
          <a:p>
            <a:pPr marL="0" indent="0">
              <a:buNone/>
              <a:defRPr/>
            </a:pPr>
            <a:r>
              <a:rPr lang="en-US" altLang="en-US" sz="2030" dirty="0">
                <a:solidFill>
                  <a:schemeClr val="tx2"/>
                </a:solidFill>
              </a:rPr>
              <a:t>SB 68, effective January 1, 2018, amended Education Code section 68130.5 and significantly expanded eligibility criteria for AB 540. Two main changes:</a:t>
            </a:r>
          </a:p>
          <a:p>
            <a:pPr marL="403433" indent="-403433">
              <a:buSzPct val="100000"/>
              <a:buFont typeface="Monotype Sorts"/>
              <a:buAutoNum type="arabicPeriod"/>
              <a:defRPr/>
            </a:pPr>
            <a:r>
              <a:rPr lang="en-US" altLang="en-US" sz="2030" u="sng" dirty="0">
                <a:solidFill>
                  <a:schemeClr val="tx2"/>
                </a:solidFill>
              </a:rPr>
              <a:t>Attendance Requirement</a:t>
            </a:r>
            <a:r>
              <a:rPr lang="en-US" altLang="en-US" sz="2030" dirty="0">
                <a:solidFill>
                  <a:schemeClr val="tx2"/>
                </a:solidFill>
              </a:rPr>
              <a:t>: SB 68 amended the attendance requirement to allow attendance (or credits earned) at: California High Schools, California Adult Schools, California Community Colleges (limit: 2 years in CCC credit courses), or a combination of these, to count toward the three year requirement.</a:t>
            </a:r>
          </a:p>
          <a:p>
            <a:pPr marL="403433" indent="-403433">
              <a:buSzPct val="100000"/>
              <a:buFont typeface="Monotype Sorts"/>
              <a:buAutoNum type="arabicPeriod"/>
              <a:defRPr/>
            </a:pPr>
            <a:r>
              <a:rPr lang="en-US" altLang="en-US" sz="2030" u="sng" dirty="0">
                <a:solidFill>
                  <a:schemeClr val="tx2"/>
                </a:solidFill>
              </a:rPr>
              <a:t>Completion of a course of study</a:t>
            </a:r>
            <a:r>
              <a:rPr lang="en-US" altLang="en-US" sz="2030" dirty="0">
                <a:solidFill>
                  <a:schemeClr val="tx2"/>
                </a:solidFill>
              </a:rPr>
              <a:t>: Under SB 68 a student may satisfy the completion requirement with graduation from a California high school or the equivalent, </a:t>
            </a:r>
            <a:r>
              <a:rPr lang="en-US" altLang="en-US" sz="2030" u="sng" dirty="0">
                <a:solidFill>
                  <a:schemeClr val="tx2"/>
                </a:solidFill>
              </a:rPr>
              <a:t>OR</a:t>
            </a:r>
            <a:r>
              <a:rPr lang="en-US" altLang="en-US" sz="2030" dirty="0">
                <a:solidFill>
                  <a:schemeClr val="tx2"/>
                </a:solidFill>
              </a:rPr>
              <a:t> attainment of an AA degree from a CCC </a:t>
            </a:r>
            <a:r>
              <a:rPr lang="en-US" altLang="en-US" sz="2030" u="sng" dirty="0">
                <a:solidFill>
                  <a:schemeClr val="tx2"/>
                </a:solidFill>
              </a:rPr>
              <a:t>OR</a:t>
            </a:r>
            <a:r>
              <a:rPr lang="en-US" altLang="en-US" sz="2030" dirty="0">
                <a:solidFill>
                  <a:schemeClr val="tx2"/>
                </a:solidFill>
              </a:rPr>
              <a:t> fulfilment of the minimum requirements to transfer to a UC or CSU.</a:t>
            </a:r>
          </a:p>
          <a:p>
            <a:pPr marL="403433" indent="-403433">
              <a:buFont typeface="Monotype Sorts"/>
              <a:buAutoNum type="arabicPeriod"/>
              <a:defRPr/>
            </a:pPr>
            <a:endParaRPr lang="en-US" altLang="en-US" dirty="0" smtClean="0">
              <a:solidFill>
                <a:srgbClr val="1C1C1C"/>
              </a:solidFill>
            </a:endParaRPr>
          </a:p>
        </p:txBody>
      </p:sp>
    </p:spTree>
    <p:extLst>
      <p:ext uri="{BB962C8B-B14F-4D97-AF65-F5344CB8AC3E}">
        <p14:creationId xmlns:p14="http://schemas.microsoft.com/office/powerpoint/2010/main" val="37237921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smtClean="0"/>
              <a:t>AB 540</a:t>
            </a:r>
            <a:endParaRPr lang="en-US" dirty="0"/>
          </a:p>
        </p:txBody>
      </p:sp>
      <p:sp>
        <p:nvSpPr>
          <p:cNvPr id="3" name="Content Placeholder 2"/>
          <p:cNvSpPr>
            <a:spLocks noGrp="1"/>
          </p:cNvSpPr>
          <p:nvPr>
            <p:ph idx="1"/>
          </p:nvPr>
        </p:nvSpPr>
        <p:spPr>
          <a:xfrm>
            <a:off x="838200" y="1825624"/>
            <a:ext cx="10515600" cy="4394702"/>
          </a:xfrm>
        </p:spPr>
        <p:txBody>
          <a:bodyPr>
            <a:normAutofit/>
          </a:bodyPr>
          <a:lstStyle/>
          <a:p>
            <a:pPr marL="0" indent="0">
              <a:buNone/>
            </a:pPr>
            <a:r>
              <a:rPr lang="en-US" sz="2382" b="1" dirty="0">
                <a:solidFill>
                  <a:schemeClr val="tx1"/>
                </a:solidFill>
              </a:rPr>
              <a:t>Recently Approved Legislation: AB 3255 (Post Secondary Omnibus Bill) </a:t>
            </a:r>
          </a:p>
          <a:p>
            <a:pPr marL="0" indent="0">
              <a:buNone/>
            </a:pPr>
            <a:endParaRPr lang="en-US" sz="1200" dirty="0" smtClean="0"/>
          </a:p>
          <a:p>
            <a:pPr marL="0" indent="0">
              <a:buNone/>
            </a:pPr>
            <a:r>
              <a:rPr lang="en-US" dirty="0" smtClean="0"/>
              <a:t>Amended </a:t>
            </a:r>
            <a:r>
              <a:rPr lang="en-US" dirty="0"/>
              <a:t>Education Code 68130.5 </a:t>
            </a:r>
            <a:r>
              <a:rPr lang="en-US" dirty="0" smtClean="0"/>
              <a:t>(</a:t>
            </a:r>
            <a:r>
              <a:rPr lang="en-US" dirty="0"/>
              <a:t>a)(1)(B</a:t>
            </a:r>
            <a:r>
              <a:rPr lang="en-US" dirty="0" smtClean="0"/>
              <a:t>):</a:t>
            </a:r>
          </a:p>
          <a:p>
            <a:pPr marL="0" indent="0">
              <a:buNone/>
            </a:pPr>
            <a:r>
              <a:rPr lang="en-US" dirty="0" smtClean="0"/>
              <a:t>(</a:t>
            </a:r>
            <a:r>
              <a:rPr lang="en-US" dirty="0"/>
              <a:t>B) Three or more years of full-time high school </a:t>
            </a:r>
            <a:r>
              <a:rPr lang="en-US" strike="sngStrike" dirty="0" smtClean="0">
                <a:solidFill>
                  <a:srgbClr val="FF0000"/>
                </a:solidFill>
              </a:rPr>
              <a:t>coursework</a:t>
            </a:r>
            <a:r>
              <a:rPr lang="en-US" dirty="0" smtClean="0"/>
              <a:t> </a:t>
            </a:r>
            <a:r>
              <a:rPr lang="en-US" dirty="0" err="1">
                <a:solidFill>
                  <a:schemeClr val="bg2"/>
                </a:solidFill>
              </a:rPr>
              <a:t>coursework</a:t>
            </a:r>
            <a:r>
              <a:rPr lang="en-US" dirty="0">
                <a:solidFill>
                  <a:schemeClr val="bg2"/>
                </a:solidFill>
              </a:rPr>
              <a:t> in California</a:t>
            </a:r>
            <a:r>
              <a:rPr lang="en-US" dirty="0"/>
              <a:t>, and a total of three or more years of attendance in California elementary schools, California secondary schools, or a combination of California elementary and secondary schools.</a:t>
            </a:r>
          </a:p>
          <a:p>
            <a:pPr marL="0" indent="0">
              <a:buNone/>
            </a:pPr>
            <a:endParaRPr lang="en-US"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24</a:t>
            </a:fld>
            <a:endParaRPr lang="en-US" dirty="0"/>
          </a:p>
        </p:txBody>
      </p:sp>
    </p:spTree>
    <p:extLst>
      <p:ext uri="{BB962C8B-B14F-4D97-AF65-F5344CB8AC3E}">
        <p14:creationId xmlns:p14="http://schemas.microsoft.com/office/powerpoint/2010/main" val="1342441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defRPr/>
            </a:pPr>
            <a:r>
              <a:rPr lang="en-US" dirty="0">
                <a:solidFill>
                  <a:srgbClr val="003366"/>
                </a:solidFill>
                <a:latin typeface="+mn-lt"/>
              </a:rPr>
              <a:t>Current AB 540 Exemption Eligibility Criteria</a:t>
            </a:r>
          </a:p>
        </p:txBody>
      </p:sp>
      <p:sp>
        <p:nvSpPr>
          <p:cNvPr id="6" name="Content Placeholder 5"/>
          <p:cNvSpPr>
            <a:spLocks noGrp="1"/>
          </p:cNvSpPr>
          <p:nvPr>
            <p:ph idx="1"/>
          </p:nvPr>
        </p:nvSpPr>
        <p:spPr>
          <a:xfrm>
            <a:off x="838200" y="1564104"/>
            <a:ext cx="10515600" cy="4259179"/>
          </a:xfrm>
        </p:spPr>
        <p:txBody>
          <a:bodyPr>
            <a:normAutofit/>
          </a:bodyPr>
          <a:lstStyle/>
          <a:p>
            <a:pPr marL="0" indent="0">
              <a:buNone/>
              <a:defRPr/>
            </a:pPr>
            <a:r>
              <a:rPr lang="en-US" sz="2382" b="1" dirty="0">
                <a:solidFill>
                  <a:schemeClr val="tx1"/>
                </a:solidFill>
              </a:rPr>
              <a:t>Requirement 1: Attendance at California schools</a:t>
            </a:r>
          </a:p>
          <a:p>
            <a:pPr marL="0" indent="0">
              <a:buNone/>
              <a:defRPr/>
            </a:pPr>
            <a:r>
              <a:rPr lang="en-US" sz="2118" b="1" dirty="0">
                <a:solidFill>
                  <a:schemeClr val="tx2"/>
                </a:solidFill>
              </a:rPr>
              <a:t>Two Paths:</a:t>
            </a:r>
          </a:p>
          <a:p>
            <a:pPr>
              <a:buClrTx/>
              <a:buSzPct val="100000"/>
              <a:buFont typeface="Wingdings" panose="05000000000000000000" pitchFamily="2" charset="2"/>
              <a:buChar char="v"/>
              <a:defRPr/>
            </a:pPr>
            <a:r>
              <a:rPr lang="en-US" sz="2200" dirty="0">
                <a:solidFill>
                  <a:schemeClr val="tx2"/>
                </a:solidFill>
              </a:rPr>
              <a:t>Total attendance (or attainment of credits earned) in California equivalent to three or more years of full-time attendance at California high schools, California high schools established by the State Board of Education, California adult schools (established by a county office of education, a unified school district or high school district, or the Department of Corrections and Rehabilitation), campuses of the California Community Colleges, or a combination of these; or</a:t>
            </a:r>
          </a:p>
          <a:p>
            <a:pPr marL="0" indent="0">
              <a:buSzPct val="100000"/>
              <a:buNone/>
              <a:defRPr/>
            </a:pPr>
            <a:endParaRPr lang="en-US" sz="441" dirty="0">
              <a:solidFill>
                <a:schemeClr val="tx2"/>
              </a:solidFill>
            </a:endParaRPr>
          </a:p>
          <a:p>
            <a:pPr>
              <a:buClrTx/>
              <a:buSzPct val="100000"/>
              <a:buFont typeface="Wingdings" panose="05000000000000000000" pitchFamily="2" charset="2"/>
              <a:buChar char="v"/>
              <a:defRPr/>
            </a:pPr>
            <a:r>
              <a:rPr lang="en-US" sz="2200" dirty="0">
                <a:solidFill>
                  <a:schemeClr val="tx2"/>
                </a:solidFill>
              </a:rPr>
              <a:t>Three or more years of </a:t>
            </a:r>
            <a:r>
              <a:rPr lang="en-US" sz="2200" dirty="0" smtClean="0">
                <a:solidFill>
                  <a:schemeClr val="tx2"/>
                </a:solidFill>
              </a:rPr>
              <a:t>full-time </a:t>
            </a:r>
            <a:r>
              <a:rPr lang="en-US" sz="2200" dirty="0">
                <a:solidFill>
                  <a:schemeClr val="tx2"/>
                </a:solidFill>
              </a:rPr>
              <a:t>high school </a:t>
            </a:r>
            <a:r>
              <a:rPr lang="en-US" sz="2200" dirty="0" smtClean="0">
                <a:solidFill>
                  <a:schemeClr val="tx2"/>
                </a:solidFill>
              </a:rPr>
              <a:t>coursework in California, </a:t>
            </a:r>
            <a:r>
              <a:rPr lang="en-US" sz="2200" dirty="0">
                <a:solidFill>
                  <a:schemeClr val="tx2"/>
                </a:solidFill>
              </a:rPr>
              <a:t>and a total of three or more years of attendance in California elementary schools, California secondary schools, or a combination of California elementary and secondary schools.</a:t>
            </a:r>
          </a:p>
          <a:p>
            <a:pPr marL="0" indent="0">
              <a:buNone/>
              <a:defRPr/>
            </a:pPr>
            <a:endParaRPr lang="en-US" sz="2118" b="1" dirty="0">
              <a:solidFill>
                <a:srgbClr val="1C1C1C"/>
              </a:solidFill>
            </a:endParaRPr>
          </a:p>
        </p:txBody>
      </p:sp>
    </p:spTree>
    <p:extLst>
      <p:ext uri="{BB962C8B-B14F-4D97-AF65-F5344CB8AC3E}">
        <p14:creationId xmlns:p14="http://schemas.microsoft.com/office/powerpoint/2010/main" val="41961468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defRPr/>
            </a:pPr>
            <a:r>
              <a:rPr lang="en-US" dirty="0">
                <a:solidFill>
                  <a:srgbClr val="003366"/>
                </a:solidFill>
                <a:latin typeface="+mn-lt"/>
              </a:rPr>
              <a:t>Current AB 540 Exemption Eligibility Criteria</a:t>
            </a:r>
          </a:p>
        </p:txBody>
      </p:sp>
      <p:sp>
        <p:nvSpPr>
          <p:cNvPr id="6" name="Content Placeholder 5"/>
          <p:cNvSpPr>
            <a:spLocks noGrp="1"/>
          </p:cNvSpPr>
          <p:nvPr>
            <p:ph idx="1"/>
          </p:nvPr>
        </p:nvSpPr>
        <p:spPr/>
        <p:txBody>
          <a:bodyPr/>
          <a:lstStyle/>
          <a:p>
            <a:pPr marL="0" indent="0">
              <a:buNone/>
              <a:defRPr/>
            </a:pPr>
            <a:r>
              <a:rPr lang="en-US" sz="2382" b="1" dirty="0">
                <a:solidFill>
                  <a:schemeClr val="tx1"/>
                </a:solidFill>
              </a:rPr>
              <a:t>Requirement 2: Completion of a course of study</a:t>
            </a:r>
          </a:p>
          <a:p>
            <a:pPr marL="0" indent="0">
              <a:buNone/>
              <a:defRPr/>
            </a:pPr>
            <a:r>
              <a:rPr lang="en-US" sz="2400" b="1" dirty="0">
                <a:solidFill>
                  <a:schemeClr val="tx2"/>
                </a:solidFill>
              </a:rPr>
              <a:t>This requirement may be met in any of the following ways:</a:t>
            </a:r>
          </a:p>
          <a:p>
            <a:pPr>
              <a:buClrTx/>
              <a:buSzPct val="100000"/>
              <a:buFont typeface="Wingdings" panose="05000000000000000000" pitchFamily="2" charset="2"/>
              <a:buChar char="v"/>
              <a:defRPr/>
            </a:pPr>
            <a:r>
              <a:rPr lang="en-US" sz="2400" dirty="0">
                <a:solidFill>
                  <a:schemeClr val="tx2"/>
                </a:solidFill>
              </a:rPr>
              <a:t>Graduation from a California high school or equivalent.</a:t>
            </a:r>
          </a:p>
          <a:p>
            <a:pPr>
              <a:buClrTx/>
              <a:buSzPct val="100000"/>
              <a:buFont typeface="Wingdings" panose="05000000000000000000" pitchFamily="2" charset="2"/>
              <a:buChar char="v"/>
              <a:defRPr/>
            </a:pPr>
            <a:r>
              <a:rPr lang="en-US" sz="2400" dirty="0">
                <a:solidFill>
                  <a:schemeClr val="tx2"/>
                </a:solidFill>
              </a:rPr>
              <a:t>Attainment of an associate degree from a California community college.</a:t>
            </a:r>
          </a:p>
          <a:p>
            <a:pPr>
              <a:buClrTx/>
              <a:buSzPct val="100000"/>
              <a:buFont typeface="Wingdings" panose="05000000000000000000" pitchFamily="2" charset="2"/>
              <a:buChar char="v"/>
              <a:defRPr/>
            </a:pPr>
            <a:r>
              <a:rPr lang="en-US" sz="2400" dirty="0">
                <a:solidFill>
                  <a:schemeClr val="tx2"/>
                </a:solidFill>
              </a:rPr>
              <a:t>Fulfillment of the minimum transfer requirements established for the University of California or the California State University for students transferring from a California community college.</a:t>
            </a:r>
          </a:p>
          <a:p>
            <a:pPr marL="0" indent="0">
              <a:buNone/>
              <a:defRPr/>
            </a:pPr>
            <a:r>
              <a:rPr lang="en-US" sz="2400" dirty="0">
                <a:solidFill>
                  <a:schemeClr val="tx2"/>
                </a:solidFill>
              </a:rPr>
              <a:t>(Ed. Code, § 68130.5, </a:t>
            </a:r>
            <a:r>
              <a:rPr lang="en-US" sz="2400" dirty="0" err="1">
                <a:solidFill>
                  <a:schemeClr val="tx2"/>
                </a:solidFill>
              </a:rPr>
              <a:t>subd</a:t>
            </a:r>
            <a:r>
              <a:rPr lang="en-US" sz="2400" dirty="0">
                <a:solidFill>
                  <a:schemeClr val="tx2"/>
                </a:solidFill>
              </a:rPr>
              <a:t>. (a)(2).)</a:t>
            </a:r>
          </a:p>
          <a:p>
            <a:pPr marL="0" indent="0">
              <a:buNone/>
              <a:defRPr/>
            </a:pPr>
            <a:endParaRPr lang="en-US" b="1" dirty="0">
              <a:solidFill>
                <a:srgbClr val="1C1C1C"/>
              </a:solidFill>
            </a:endParaRPr>
          </a:p>
        </p:txBody>
      </p:sp>
    </p:spTree>
    <p:extLst>
      <p:ext uri="{BB962C8B-B14F-4D97-AF65-F5344CB8AC3E}">
        <p14:creationId xmlns:p14="http://schemas.microsoft.com/office/powerpoint/2010/main" val="12176013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defRPr/>
            </a:pPr>
            <a:r>
              <a:rPr lang="en-US" dirty="0">
                <a:solidFill>
                  <a:srgbClr val="003366"/>
                </a:solidFill>
                <a:latin typeface="+mn-lt"/>
              </a:rPr>
              <a:t>Current AB 540 Exemption Eligibility Criteria</a:t>
            </a:r>
          </a:p>
        </p:txBody>
      </p:sp>
      <p:sp>
        <p:nvSpPr>
          <p:cNvPr id="58371" name="Content Placeholder 5"/>
          <p:cNvSpPr>
            <a:spLocks noGrp="1"/>
          </p:cNvSpPr>
          <p:nvPr>
            <p:ph idx="1"/>
          </p:nvPr>
        </p:nvSpPr>
        <p:spPr/>
        <p:txBody>
          <a:bodyPr/>
          <a:lstStyle/>
          <a:p>
            <a:pPr marL="0" indent="0">
              <a:buNone/>
            </a:pPr>
            <a:r>
              <a:rPr lang="en-US" altLang="en-US" sz="2382" b="1" dirty="0">
                <a:solidFill>
                  <a:schemeClr val="tx1"/>
                </a:solidFill>
              </a:rPr>
              <a:t>Requirement 3: Registration. </a:t>
            </a:r>
            <a:r>
              <a:rPr lang="en-US" altLang="en-US" sz="2400" dirty="0">
                <a:solidFill>
                  <a:schemeClr val="tx2"/>
                </a:solidFill>
              </a:rPr>
              <a:t>Requires registration as an entering student at, or current enrollment at, an accredited institution of higher education in California. </a:t>
            </a:r>
            <a:endParaRPr lang="en-US" altLang="en-US" sz="2400" b="1" dirty="0">
              <a:solidFill>
                <a:schemeClr val="tx2"/>
              </a:solidFill>
            </a:endParaRPr>
          </a:p>
          <a:p>
            <a:pPr marL="0" indent="0">
              <a:buNone/>
            </a:pPr>
            <a:endParaRPr lang="en-US" altLang="en-US" sz="441" b="1" dirty="0">
              <a:solidFill>
                <a:schemeClr val="tx2"/>
              </a:solidFill>
            </a:endParaRPr>
          </a:p>
          <a:p>
            <a:pPr marL="0" indent="0">
              <a:buNone/>
            </a:pPr>
            <a:r>
              <a:rPr lang="en-US" altLang="en-US" sz="2382" b="1" dirty="0">
                <a:solidFill>
                  <a:schemeClr val="tx1"/>
                </a:solidFill>
              </a:rPr>
              <a:t>Requirement 4: Affidavit of student without lawful immigration status. </a:t>
            </a:r>
            <a:r>
              <a:rPr lang="en-US" altLang="en-US" sz="2400" dirty="0">
                <a:solidFill>
                  <a:schemeClr val="tx2"/>
                </a:solidFill>
              </a:rPr>
              <a:t>Students without lawful immigration status must file an affidavit with their college or university stating that the student has either filed an application to legalize his or her immigration status, or will file an application as soon as he or she is eligible to do so. (Note: All students seeking the AB 540 exemption must complete the affidavit.)</a:t>
            </a:r>
          </a:p>
        </p:txBody>
      </p:sp>
    </p:spTree>
    <p:extLst>
      <p:ext uri="{BB962C8B-B14F-4D97-AF65-F5344CB8AC3E}">
        <p14:creationId xmlns:p14="http://schemas.microsoft.com/office/powerpoint/2010/main" val="7922786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 540 Attendance Requirement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76882860"/>
              </p:ext>
            </p:extLst>
          </p:nvPr>
        </p:nvGraphicFramePr>
        <p:xfrm>
          <a:off x="1319463" y="1949116"/>
          <a:ext cx="9557085" cy="3657599"/>
        </p:xfrm>
        <a:graphic>
          <a:graphicData uri="http://schemas.openxmlformats.org/drawingml/2006/table">
            <a:tbl>
              <a:tblPr firstRow="1" firstCol="1" bandRow="1">
                <a:tableStyleId>{5C22544A-7EE6-4342-B048-85BDC9FD1C3A}</a:tableStyleId>
              </a:tblPr>
              <a:tblGrid>
                <a:gridCol w="3185013">
                  <a:extLst>
                    <a:ext uri="{9D8B030D-6E8A-4147-A177-3AD203B41FA5}">
                      <a16:colId xmlns:a16="http://schemas.microsoft.com/office/drawing/2014/main" val="2753880116"/>
                    </a:ext>
                  </a:extLst>
                </a:gridCol>
                <a:gridCol w="3186036">
                  <a:extLst>
                    <a:ext uri="{9D8B030D-6E8A-4147-A177-3AD203B41FA5}">
                      <a16:colId xmlns:a16="http://schemas.microsoft.com/office/drawing/2014/main" val="579146676"/>
                    </a:ext>
                  </a:extLst>
                </a:gridCol>
                <a:gridCol w="3186036">
                  <a:extLst>
                    <a:ext uri="{9D8B030D-6E8A-4147-A177-3AD203B41FA5}">
                      <a16:colId xmlns:a16="http://schemas.microsoft.com/office/drawing/2014/main" val="305711340"/>
                    </a:ext>
                  </a:extLst>
                </a:gridCol>
              </a:tblGrid>
              <a:tr h="556400">
                <a:tc gridSpan="3">
                  <a:txBody>
                    <a:bodyPr/>
                    <a:lstStyle/>
                    <a:p>
                      <a:pPr marL="0" marR="0" algn="ctr">
                        <a:lnSpc>
                          <a:spcPct val="107000"/>
                        </a:lnSpc>
                        <a:spcBef>
                          <a:spcPts val="0"/>
                        </a:spcBef>
                        <a:spcAft>
                          <a:spcPts val="0"/>
                        </a:spcAft>
                      </a:pPr>
                      <a:r>
                        <a:rPr lang="en-US" sz="2800" dirty="0">
                          <a:effectLst/>
                        </a:rPr>
                        <a:t>Full-time </a:t>
                      </a:r>
                      <a:r>
                        <a:rPr lang="en-US" sz="2800" dirty="0" smtClean="0">
                          <a:effectLst/>
                        </a:rPr>
                        <a:t>Attendance Equivalents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62797860"/>
                  </a:ext>
                </a:extLst>
              </a:tr>
              <a:tr h="437149">
                <a:tc>
                  <a:txBody>
                    <a:bodyPr/>
                    <a:lstStyle/>
                    <a:p>
                      <a:pPr marL="0" marR="0">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b="1" dirty="0">
                          <a:effectLst/>
                        </a:rPr>
                        <a:t>1-Year Equivalent</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b="1" dirty="0">
                          <a:effectLst/>
                        </a:rPr>
                        <a:t>3-Year Equivalent</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6648245"/>
                  </a:ext>
                </a:extLst>
              </a:tr>
              <a:tr h="437149">
                <a:tc>
                  <a:txBody>
                    <a:bodyPr/>
                    <a:lstStyle/>
                    <a:p>
                      <a:pPr marL="0" marR="0">
                        <a:lnSpc>
                          <a:spcPct val="107000"/>
                        </a:lnSpc>
                        <a:spcBef>
                          <a:spcPts val="0"/>
                        </a:spcBef>
                        <a:spcAft>
                          <a:spcPts val="0"/>
                        </a:spcAft>
                      </a:pPr>
                      <a:r>
                        <a:rPr lang="en-US" sz="2400" dirty="0">
                          <a:effectLst/>
                        </a:rPr>
                        <a:t>High School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55 credits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165 credits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2430026"/>
                  </a:ext>
                </a:extLst>
              </a:tr>
              <a:tr h="437149">
                <a:tc>
                  <a:txBody>
                    <a:bodyPr/>
                    <a:lstStyle/>
                    <a:p>
                      <a:pPr marL="0" marR="0">
                        <a:lnSpc>
                          <a:spcPct val="107000"/>
                        </a:lnSpc>
                        <a:spcBef>
                          <a:spcPts val="0"/>
                        </a:spcBef>
                        <a:spcAft>
                          <a:spcPts val="0"/>
                        </a:spcAft>
                      </a:pPr>
                      <a:r>
                        <a:rPr lang="en-US" sz="2400">
                          <a:effectLst/>
                        </a:rPr>
                        <a:t>Adult School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420  class hours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1260 class hours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6050110"/>
                  </a:ext>
                </a:extLst>
              </a:tr>
              <a:tr h="894876">
                <a:tc>
                  <a:txBody>
                    <a:bodyPr/>
                    <a:lstStyle/>
                    <a:p>
                      <a:pPr marL="0" marR="0">
                        <a:lnSpc>
                          <a:spcPct val="107000"/>
                        </a:lnSpc>
                        <a:spcBef>
                          <a:spcPts val="0"/>
                        </a:spcBef>
                        <a:spcAft>
                          <a:spcPts val="0"/>
                        </a:spcAft>
                      </a:pPr>
                      <a:r>
                        <a:rPr lang="en-US" sz="2400">
                          <a:effectLst/>
                        </a:rPr>
                        <a:t>Community College (Credit)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24 credit units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May only use up to two years (48 credit units)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8020226"/>
                  </a:ext>
                </a:extLst>
              </a:tr>
              <a:tr h="894876">
                <a:tc>
                  <a:txBody>
                    <a:bodyPr/>
                    <a:lstStyle/>
                    <a:p>
                      <a:pPr marL="0" marR="0">
                        <a:lnSpc>
                          <a:spcPct val="107000"/>
                        </a:lnSpc>
                        <a:spcBef>
                          <a:spcPts val="0"/>
                        </a:spcBef>
                        <a:spcAft>
                          <a:spcPts val="0"/>
                        </a:spcAft>
                      </a:pPr>
                      <a:r>
                        <a:rPr lang="en-US" sz="2400" dirty="0">
                          <a:effectLst/>
                        </a:rPr>
                        <a:t>Community College (noncredit)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420 class hours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1260 class hours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9352057"/>
                  </a:ext>
                </a:extLst>
              </a:tr>
            </a:tbl>
          </a:graphicData>
        </a:graphic>
      </p:graphicFrame>
      <p:sp>
        <p:nvSpPr>
          <p:cNvPr id="4" name="Slide Number Placeholder 3"/>
          <p:cNvSpPr>
            <a:spLocks noGrp="1"/>
          </p:cNvSpPr>
          <p:nvPr>
            <p:ph type="sldNum" sz="quarter" idx="10"/>
          </p:nvPr>
        </p:nvSpPr>
        <p:spPr/>
        <p:txBody>
          <a:bodyPr/>
          <a:lstStyle/>
          <a:p>
            <a:fld id="{7934E7AA-586C-4B13-A389-1429762DA247}" type="slidenum">
              <a:rPr lang="en-US" smtClean="0"/>
              <a:pPr/>
              <a:t>28</a:t>
            </a:fld>
            <a:endParaRPr lang="en-US" dirty="0"/>
          </a:p>
        </p:txBody>
      </p:sp>
    </p:spTree>
    <p:extLst>
      <p:ext uri="{BB962C8B-B14F-4D97-AF65-F5344CB8AC3E}">
        <p14:creationId xmlns:p14="http://schemas.microsoft.com/office/powerpoint/2010/main" val="33046716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B-Visas and AB 540 Eligibility</a:t>
            </a:r>
            <a:endParaRPr lang="en-US" dirty="0"/>
          </a:p>
        </p:txBody>
      </p:sp>
      <p:sp>
        <p:nvSpPr>
          <p:cNvPr id="3" name="Content Placeholder 2"/>
          <p:cNvSpPr>
            <a:spLocks noGrp="1"/>
          </p:cNvSpPr>
          <p:nvPr>
            <p:ph idx="1"/>
          </p:nvPr>
        </p:nvSpPr>
        <p:spPr>
          <a:xfrm>
            <a:off x="838200" y="1588168"/>
            <a:ext cx="10515600" cy="4307306"/>
          </a:xfrm>
        </p:spPr>
        <p:txBody>
          <a:bodyPr>
            <a:normAutofit lnSpcReduction="10000"/>
          </a:bodyPr>
          <a:lstStyle/>
          <a:p>
            <a:pPr marL="0" indent="0">
              <a:buNone/>
            </a:pPr>
            <a:r>
              <a:rPr lang="en-US" sz="2382" b="1" dirty="0">
                <a:solidFill>
                  <a:schemeClr val="tx1"/>
                </a:solidFill>
              </a:rPr>
              <a:t>Three separate issues:</a:t>
            </a:r>
          </a:p>
          <a:p>
            <a:pPr marL="514350" indent="-514350">
              <a:buAutoNum type="arabicPeriod"/>
            </a:pPr>
            <a:r>
              <a:rPr lang="en-US" b="1" dirty="0" smtClean="0"/>
              <a:t>Is an out-of-status B-visa student eligible for AB 540? </a:t>
            </a:r>
          </a:p>
          <a:p>
            <a:pPr marL="0" indent="0">
              <a:buNone/>
            </a:pPr>
            <a:r>
              <a:rPr lang="en-US" dirty="0" smtClean="0"/>
              <a:t>Yes. </a:t>
            </a:r>
            <a:r>
              <a:rPr lang="en-US" dirty="0"/>
              <a:t>Legal Advisory 18-02, page 8 states: </a:t>
            </a:r>
            <a:r>
              <a:rPr lang="en-US" i="1" dirty="0"/>
              <a:t>Students who previously held valid nonimmigrant visas but who are out-of-status at the time of execution of the affidavit are eligible for the exemption.</a:t>
            </a:r>
            <a:r>
              <a:rPr lang="en-US" dirty="0"/>
              <a:t> </a:t>
            </a:r>
            <a:endParaRPr lang="en-US" dirty="0" smtClean="0"/>
          </a:p>
          <a:p>
            <a:pPr marL="0" indent="0">
              <a:buNone/>
            </a:pPr>
            <a:r>
              <a:rPr lang="en-US" b="1" dirty="0" smtClean="0"/>
              <a:t>2.   When </a:t>
            </a:r>
            <a:r>
              <a:rPr lang="en-US" b="1" dirty="0"/>
              <a:t>do they become eligible</a:t>
            </a:r>
            <a:r>
              <a:rPr lang="en-US" b="1" dirty="0" smtClean="0"/>
              <a:t>?</a:t>
            </a:r>
          </a:p>
          <a:p>
            <a:pPr marL="0" indent="0">
              <a:buNone/>
            </a:pPr>
            <a:r>
              <a:rPr lang="en-US" dirty="0" smtClean="0"/>
              <a:t>The CCCCO </a:t>
            </a:r>
            <a:r>
              <a:rPr lang="en-US" dirty="0"/>
              <a:t>Legal Division </a:t>
            </a:r>
            <a:r>
              <a:rPr lang="en-US" dirty="0" smtClean="0"/>
              <a:t>has </a:t>
            </a:r>
            <a:r>
              <a:rPr lang="en-US" dirty="0"/>
              <a:t>always taken the position that if the student overstays his/her I-94 authorization date, the student is in violation of the terms of that visa and would be considered to be “out of status” even if the passport is not expired.</a:t>
            </a:r>
          </a:p>
          <a:p>
            <a:pPr marL="0" indent="0">
              <a:buNone/>
            </a:pPr>
            <a:endParaRPr lang="en-US"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29</a:t>
            </a:fld>
            <a:endParaRPr lang="en-US" dirty="0"/>
          </a:p>
        </p:txBody>
      </p:sp>
    </p:spTree>
    <p:extLst>
      <p:ext uri="{BB962C8B-B14F-4D97-AF65-F5344CB8AC3E}">
        <p14:creationId xmlns:p14="http://schemas.microsoft.com/office/powerpoint/2010/main" val="2293402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817616" y="504206"/>
            <a:ext cx="6877610" cy="762000"/>
          </a:xfrm>
        </p:spPr>
        <p:txBody>
          <a:bodyPr>
            <a:normAutofit/>
          </a:bodyPr>
          <a:lstStyle/>
          <a:p>
            <a:pPr algn="ctr">
              <a:defRPr/>
            </a:pPr>
            <a:r>
              <a:rPr lang="en-US" altLang="en-US" dirty="0"/>
              <a:t>Basic Residency Definitions</a:t>
            </a:r>
          </a:p>
        </p:txBody>
      </p:sp>
      <p:sp>
        <p:nvSpPr>
          <p:cNvPr id="11267" name="Rectangle 3"/>
          <p:cNvSpPr>
            <a:spLocks noGrp="1" noChangeArrowheads="1"/>
          </p:cNvSpPr>
          <p:nvPr>
            <p:ph type="body" idx="1"/>
          </p:nvPr>
        </p:nvSpPr>
        <p:spPr>
          <a:xfrm>
            <a:off x="962526" y="1371320"/>
            <a:ext cx="10587790" cy="4191000"/>
          </a:xfrm>
        </p:spPr>
        <p:txBody>
          <a:bodyPr>
            <a:normAutofit/>
          </a:bodyPr>
          <a:lstStyle/>
          <a:p>
            <a:pPr marL="0" indent="0">
              <a:lnSpc>
                <a:spcPct val="90000"/>
              </a:lnSpc>
              <a:buClrTx/>
              <a:buNone/>
            </a:pPr>
            <a:r>
              <a:rPr lang="en-US" altLang="en-US" sz="2400" b="1" dirty="0">
                <a:solidFill>
                  <a:schemeClr val="tx2"/>
                </a:solidFill>
              </a:rPr>
              <a:t>Resident (for tuition purposes):</a:t>
            </a:r>
          </a:p>
          <a:p>
            <a:pPr lvl="1">
              <a:lnSpc>
                <a:spcPct val="90000"/>
              </a:lnSpc>
              <a:buFont typeface="Wingdings" panose="05000000000000000000" pitchFamily="2" charset="2"/>
              <a:buChar char="§"/>
            </a:pPr>
            <a:r>
              <a:rPr lang="en-US" altLang="en-US" dirty="0">
                <a:solidFill>
                  <a:schemeClr val="tx2"/>
                </a:solidFill>
              </a:rPr>
              <a:t>Unless precluded, a “resident” is a student who has been physically present in the state for more than one year immediately preceding the residence determination date (one year and one day), and has demonstrated an intent to make California a permanent home. EC § 68017</a:t>
            </a:r>
          </a:p>
          <a:p>
            <a:pPr lvl="1">
              <a:lnSpc>
                <a:spcPct val="90000"/>
              </a:lnSpc>
              <a:buFont typeface="Wingdings" panose="05000000000000000000" pitchFamily="2" charset="2"/>
              <a:buChar char="§"/>
            </a:pPr>
            <a:endParaRPr lang="en-US" altLang="en-US" dirty="0">
              <a:solidFill>
                <a:schemeClr val="tx2"/>
              </a:solidFill>
            </a:endParaRPr>
          </a:p>
          <a:p>
            <a:pPr marL="0" indent="0">
              <a:lnSpc>
                <a:spcPct val="90000"/>
              </a:lnSpc>
              <a:buClrTx/>
              <a:buNone/>
            </a:pPr>
            <a:r>
              <a:rPr lang="en-US" altLang="en-US" sz="2400" b="1" dirty="0">
                <a:solidFill>
                  <a:schemeClr val="tx2"/>
                </a:solidFill>
              </a:rPr>
              <a:t>Nonresident</a:t>
            </a:r>
          </a:p>
          <a:p>
            <a:pPr lvl="1">
              <a:lnSpc>
                <a:spcPct val="90000"/>
              </a:lnSpc>
              <a:buFont typeface="Wingdings" panose="05000000000000000000" pitchFamily="2" charset="2"/>
              <a:buChar char="§"/>
            </a:pPr>
            <a:r>
              <a:rPr lang="en-US" altLang="en-US" dirty="0">
                <a:solidFill>
                  <a:schemeClr val="tx2"/>
                </a:solidFill>
              </a:rPr>
              <a:t>A “nonresident” is a student who does not have residence in the state for more than one year immediately preceding the residence determination date. EC § 68018</a:t>
            </a:r>
          </a:p>
        </p:txBody>
      </p:sp>
    </p:spTree>
    <p:extLst>
      <p:ext uri="{BB962C8B-B14F-4D97-AF65-F5344CB8AC3E}">
        <p14:creationId xmlns:p14="http://schemas.microsoft.com/office/powerpoint/2010/main" val="34177945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B-Visas and AB 540 Eligibility (cont.)</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3.  Can a B-visa student may be admitted?</a:t>
            </a:r>
          </a:p>
          <a:p>
            <a:pPr marL="0" indent="0">
              <a:buNone/>
            </a:pPr>
            <a:r>
              <a:rPr lang="en-US" dirty="0" smtClean="0"/>
              <a:t>Individuals with a B-1 or B-2 visa are prohibited from enrolling in a course of study. However, </a:t>
            </a:r>
            <a:r>
              <a:rPr lang="en-US" dirty="0"/>
              <a:t>t</a:t>
            </a:r>
            <a:r>
              <a:rPr lang="en-US" dirty="0" smtClean="0"/>
              <a:t>he </a:t>
            </a:r>
            <a:r>
              <a:rPr lang="en-US" dirty="0"/>
              <a:t>prohibition </a:t>
            </a:r>
            <a:r>
              <a:rPr lang="en-US" dirty="0" smtClean="0"/>
              <a:t>is </a:t>
            </a:r>
            <a:r>
              <a:rPr lang="en-US" dirty="0"/>
              <a:t>on the </a:t>
            </a:r>
            <a:r>
              <a:rPr lang="en-US" dirty="0" smtClean="0"/>
              <a:t>visa holder, </a:t>
            </a:r>
            <a:r>
              <a:rPr lang="en-US" dirty="0"/>
              <a:t>not the </a:t>
            </a:r>
            <a:r>
              <a:rPr lang="en-US" dirty="0" smtClean="0"/>
              <a:t>college (</a:t>
            </a:r>
            <a:r>
              <a:rPr lang="en-US" dirty="0"/>
              <a:t>there is nothing in the law that says colleges may not </a:t>
            </a:r>
            <a:r>
              <a:rPr lang="en-US" dirty="0" smtClean="0"/>
              <a:t>enroll B-visa holders). The CCCCO Legal Division has not issued an opinion on this matter, instead, they defer to college’s legal counsel to set a policy of enrolling or not enrolling B-visa holders.</a:t>
            </a:r>
          </a:p>
          <a:p>
            <a:pPr marL="0" indent="0">
              <a:buNone/>
            </a:pPr>
            <a:endParaRPr lang="en-US"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30</a:t>
            </a:fld>
            <a:endParaRPr lang="en-US" dirty="0"/>
          </a:p>
        </p:txBody>
      </p:sp>
    </p:spTree>
    <p:extLst>
      <p:ext uri="{BB962C8B-B14F-4D97-AF65-F5344CB8AC3E}">
        <p14:creationId xmlns:p14="http://schemas.microsoft.com/office/powerpoint/2010/main" val="41926121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modifications to the CCFS-320 Report</a:t>
            </a:r>
            <a:endParaRPr lang="en-US" dirty="0"/>
          </a:p>
        </p:txBody>
      </p:sp>
      <p:sp>
        <p:nvSpPr>
          <p:cNvPr id="3" name="Content Placeholder 2"/>
          <p:cNvSpPr>
            <a:spLocks noGrp="1"/>
          </p:cNvSpPr>
          <p:nvPr>
            <p:ph idx="1"/>
          </p:nvPr>
        </p:nvSpPr>
        <p:spPr>
          <a:xfrm>
            <a:off x="838200" y="1825625"/>
            <a:ext cx="10515600" cy="4014736"/>
          </a:xfrm>
        </p:spPr>
        <p:txBody>
          <a:bodyPr>
            <a:normAutofit fontScale="92500" lnSpcReduction="10000"/>
          </a:bodyPr>
          <a:lstStyle/>
          <a:p>
            <a:pPr marL="0" indent="0">
              <a:buNone/>
            </a:pPr>
            <a:r>
              <a:rPr lang="en-US" dirty="0"/>
              <a:t>The </a:t>
            </a:r>
            <a:r>
              <a:rPr lang="en-US" dirty="0" smtClean="0"/>
              <a:t>Student </a:t>
            </a:r>
            <a:r>
              <a:rPr lang="en-US" dirty="0"/>
              <a:t>Centered Funding Formula has new metrics that required some minor changes to the CCFS-320 Apportionment Attendance Report. The changes are </a:t>
            </a:r>
            <a:r>
              <a:rPr lang="en-US" dirty="0" smtClean="0"/>
              <a:t>included under </a:t>
            </a:r>
            <a:r>
              <a:rPr lang="en-US" dirty="0"/>
              <a:t>District Forms, Part IX, which was modified as </a:t>
            </a:r>
            <a:r>
              <a:rPr lang="en-US" dirty="0" smtClean="0"/>
              <a:t>follows beginning 2018-19:</a:t>
            </a:r>
            <a:endParaRPr lang="en-US" dirty="0"/>
          </a:p>
          <a:p>
            <a:pPr marL="514350" lvl="0" indent="-514350">
              <a:buAutoNum type="arabicPeriod"/>
            </a:pPr>
            <a:r>
              <a:rPr lang="en-US" dirty="0" smtClean="0"/>
              <a:t>AB </a:t>
            </a:r>
            <a:r>
              <a:rPr lang="en-US" dirty="0"/>
              <a:t>540 Headcount &amp; Special Admit FTES is now reported at each reporting period (first, second, annual, and </a:t>
            </a:r>
            <a:r>
              <a:rPr lang="en-US" dirty="0" err="1"/>
              <a:t>recal</a:t>
            </a:r>
            <a:r>
              <a:rPr lang="en-US" dirty="0"/>
              <a:t>). Prior to this change, this data was not reported for at the first reporting period (P1). </a:t>
            </a:r>
            <a:endParaRPr lang="en-US" dirty="0" smtClean="0"/>
          </a:p>
          <a:p>
            <a:pPr marL="514350" indent="-514350">
              <a:buFont typeface="Arial" panose="020B0604020202020204" pitchFamily="34" charset="0"/>
              <a:buAutoNum type="arabicPeriod"/>
            </a:pPr>
            <a:r>
              <a:rPr lang="en-US" dirty="0"/>
              <a:t>A field was added for districts to provide the number of FTES (credit, noncredit, and total) generated by incarcerated students eligible to attend the Colleges of the District pursuant to Ed Code Section 84810.5(a</a:t>
            </a:r>
            <a:r>
              <a:rPr lang="en-US" dirty="0" smtClean="0"/>
              <a:t>)</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31</a:t>
            </a:fld>
            <a:endParaRPr lang="en-US" dirty="0"/>
          </a:p>
        </p:txBody>
      </p:sp>
    </p:spTree>
    <p:extLst>
      <p:ext uri="{BB962C8B-B14F-4D97-AF65-F5344CB8AC3E}">
        <p14:creationId xmlns:p14="http://schemas.microsoft.com/office/powerpoint/2010/main" val="30030997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42" y="156807"/>
            <a:ext cx="3429000" cy="3982056"/>
          </a:xfrm>
        </p:spPr>
        <p:txBody>
          <a:bodyPr>
            <a:normAutofit/>
          </a:bodyPr>
          <a:lstStyle/>
          <a:p>
            <a:r>
              <a:rPr lang="en-US" dirty="0" smtClean="0"/>
              <a:t>Recent modifications to the CCFS-320 due to the SCFF.</a:t>
            </a:r>
            <a:endParaRPr lang="en-US" dirty="0"/>
          </a:p>
        </p:txBody>
      </p:sp>
      <p:sp>
        <p:nvSpPr>
          <p:cNvPr id="3" name="Content Placeholder 2"/>
          <p:cNvSpPr>
            <a:spLocks noGrp="1"/>
          </p:cNvSpPr>
          <p:nvPr>
            <p:ph idx="1"/>
          </p:nvPr>
        </p:nvSpPr>
        <p:spPr>
          <a:xfrm>
            <a:off x="3031956" y="3016751"/>
            <a:ext cx="7840579" cy="3654512"/>
          </a:xfrm>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7934E7AA-586C-4B13-A389-1429762DA247}" type="slidenum">
              <a:rPr lang="en-US" smtClean="0"/>
              <a:pPr/>
              <a:t>32</a:t>
            </a:fld>
            <a:endParaRPr lang="en-US" dirty="0"/>
          </a:p>
        </p:txBody>
      </p:sp>
      <p:pic>
        <p:nvPicPr>
          <p:cNvPr id="5" name="Picture 4"/>
          <p:cNvPicPr>
            <a:picLocks noChangeAspect="1"/>
          </p:cNvPicPr>
          <p:nvPr/>
        </p:nvPicPr>
        <p:blipFill>
          <a:blip r:embed="rId3"/>
          <a:stretch>
            <a:fillRect/>
          </a:stretch>
        </p:blipFill>
        <p:spPr>
          <a:xfrm>
            <a:off x="3597442" y="-15138"/>
            <a:ext cx="9123948" cy="6873138"/>
          </a:xfrm>
          <a:prstGeom prst="rect">
            <a:avLst/>
          </a:prstGeom>
        </p:spPr>
      </p:pic>
    </p:spTree>
    <p:extLst>
      <p:ext uri="{BB962C8B-B14F-4D97-AF65-F5344CB8AC3E}">
        <p14:creationId xmlns:p14="http://schemas.microsoft.com/office/powerpoint/2010/main" val="32590589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4294967295"/>
          </p:nvPr>
        </p:nvSpPr>
        <p:spPr>
          <a:xfrm>
            <a:off x="2798396" y="2267187"/>
            <a:ext cx="6877610" cy="3143972"/>
          </a:xfrm>
        </p:spPr>
        <p:txBody>
          <a:bodyPr>
            <a:normAutofit/>
          </a:bodyPr>
          <a:lstStyle/>
          <a:p>
            <a:pPr marL="0" indent="0">
              <a:buNone/>
            </a:pPr>
            <a:r>
              <a:rPr lang="en-US" altLang="en-US" sz="6000" dirty="0" smtClean="0">
                <a:solidFill>
                  <a:schemeClr val="tx1"/>
                </a:solidFill>
              </a:rPr>
              <a:t>Pending Legislation</a:t>
            </a:r>
            <a:endParaRPr lang="en-US" altLang="en-US" sz="6000" dirty="0">
              <a:solidFill>
                <a:schemeClr val="tx1"/>
              </a:solidFill>
            </a:endParaRPr>
          </a:p>
        </p:txBody>
      </p:sp>
    </p:spTree>
    <p:extLst>
      <p:ext uri="{BB962C8B-B14F-4D97-AF65-F5344CB8AC3E}">
        <p14:creationId xmlns:p14="http://schemas.microsoft.com/office/powerpoint/2010/main" val="5105677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Pending Legislation</a:t>
            </a:r>
            <a:endParaRPr lang="en-US" dirty="0"/>
          </a:p>
        </p:txBody>
      </p:sp>
      <p:sp>
        <p:nvSpPr>
          <p:cNvPr id="3" name="Content Placeholder 2"/>
          <p:cNvSpPr>
            <a:spLocks noGrp="1"/>
          </p:cNvSpPr>
          <p:nvPr>
            <p:ph idx="1"/>
          </p:nvPr>
        </p:nvSpPr>
        <p:spPr>
          <a:xfrm>
            <a:off x="838200" y="1825624"/>
            <a:ext cx="10515600" cy="3877343"/>
          </a:xfrm>
        </p:spPr>
        <p:txBody>
          <a:bodyPr>
            <a:normAutofit lnSpcReduction="10000"/>
          </a:bodyPr>
          <a:lstStyle/>
          <a:p>
            <a:pPr marL="0" indent="0">
              <a:buNone/>
            </a:pPr>
            <a:r>
              <a:rPr lang="en-US" sz="2600" b="1" dirty="0" smtClean="0">
                <a:solidFill>
                  <a:schemeClr val="tx1"/>
                </a:solidFill>
              </a:rPr>
              <a:t>AB 30</a:t>
            </a:r>
            <a:endParaRPr lang="en-US" sz="2600" b="1" dirty="0">
              <a:solidFill>
                <a:schemeClr val="tx1"/>
              </a:solidFill>
            </a:endParaRPr>
          </a:p>
          <a:p>
            <a:pPr marL="0" indent="0">
              <a:buNone/>
            </a:pPr>
            <a:r>
              <a:rPr lang="en-US" dirty="0" smtClean="0"/>
              <a:t>Amends ECS 76004</a:t>
            </a:r>
          </a:p>
          <a:p>
            <a:pPr marL="0" indent="0">
              <a:buNone/>
            </a:pPr>
            <a:r>
              <a:rPr lang="en-US" dirty="0" smtClean="0"/>
              <a:t>Directs the CCCCO to revise the special part-time student application process so that a student is only required to apply once for the duration of their attendance as a special part-time student participating in a CCAP agreement. Also requires only one parental consent form and one principal recommendation.</a:t>
            </a:r>
          </a:p>
          <a:p>
            <a:pPr marL="0" indent="0">
              <a:buNone/>
            </a:pPr>
            <a:r>
              <a:rPr lang="en-US" dirty="0" smtClean="0"/>
              <a:t>Adds language stating that units completed pursuant to a CCAP agreement may count toward determining a students eligibility for priority registration.</a:t>
            </a:r>
          </a:p>
          <a:p>
            <a:pPr marL="0" indent="0">
              <a:buNone/>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8718342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Pending Legislation</a:t>
            </a:r>
            <a:endParaRPr lang="en-US" dirty="0"/>
          </a:p>
        </p:txBody>
      </p:sp>
      <p:sp>
        <p:nvSpPr>
          <p:cNvPr id="3" name="Content Placeholder 2"/>
          <p:cNvSpPr>
            <a:spLocks noGrp="1"/>
          </p:cNvSpPr>
          <p:nvPr>
            <p:ph idx="1"/>
          </p:nvPr>
        </p:nvSpPr>
        <p:spPr>
          <a:xfrm>
            <a:off x="838200" y="1690688"/>
            <a:ext cx="10515600" cy="4151312"/>
          </a:xfrm>
        </p:spPr>
        <p:txBody>
          <a:bodyPr>
            <a:normAutofit fontScale="85000" lnSpcReduction="20000"/>
          </a:bodyPr>
          <a:lstStyle/>
          <a:p>
            <a:pPr marL="0" indent="0">
              <a:buNone/>
            </a:pPr>
            <a:r>
              <a:rPr lang="en-US" sz="2600" b="1" dirty="0" smtClean="0">
                <a:solidFill>
                  <a:schemeClr val="tx1"/>
                </a:solidFill>
              </a:rPr>
              <a:t>AB 1090</a:t>
            </a:r>
            <a:endParaRPr lang="en-US" sz="2600" b="1" dirty="0">
              <a:solidFill>
                <a:schemeClr val="tx1"/>
              </a:solidFill>
            </a:endParaRPr>
          </a:p>
          <a:p>
            <a:pPr marL="0" indent="0">
              <a:buNone/>
            </a:pPr>
            <a:r>
              <a:rPr lang="en-US" dirty="0" smtClean="0"/>
              <a:t>Amends ECS 68120</a:t>
            </a:r>
          </a:p>
          <a:p>
            <a:pPr marL="0" indent="0">
              <a:buNone/>
            </a:pPr>
            <a:r>
              <a:rPr lang="en-US" dirty="0" smtClean="0"/>
              <a:t>Provides </a:t>
            </a:r>
            <a:r>
              <a:rPr lang="en-US" dirty="0"/>
              <a:t>an exemption from mandatory campus fees for surviving spouses and children of a California resident employed by or contracted with a public agency as a law enforcement officer or firefighter who died in the performance of their duties. </a:t>
            </a:r>
            <a:endParaRPr lang="en-US" dirty="0" smtClean="0"/>
          </a:p>
          <a:p>
            <a:pPr marL="0" indent="0">
              <a:buNone/>
            </a:pPr>
            <a:r>
              <a:rPr lang="en-US" dirty="0" smtClean="0"/>
              <a:t>(</a:t>
            </a:r>
            <a:r>
              <a:rPr lang="en-US" dirty="0"/>
              <a:t>a) Notwithstanding any other law, no mandatory </a:t>
            </a:r>
            <a:r>
              <a:rPr lang="en-US" dirty="0" err="1"/>
              <a:t>systemwide</a:t>
            </a:r>
            <a:r>
              <a:rPr lang="en-US" dirty="0"/>
              <a:t> fees or tuition</a:t>
            </a:r>
            <a:r>
              <a:rPr lang="en-US" i="1" dirty="0"/>
              <a:t> </a:t>
            </a:r>
            <a:r>
              <a:rPr lang="en-US" i="1" dirty="0">
                <a:solidFill>
                  <a:schemeClr val="accent5"/>
                </a:solidFill>
              </a:rPr>
              <a:t>or mandatory campus-based fees</a:t>
            </a:r>
            <a:r>
              <a:rPr lang="en-US" dirty="0">
                <a:solidFill>
                  <a:schemeClr val="accent5"/>
                </a:solidFill>
              </a:rPr>
              <a:t> </a:t>
            </a:r>
            <a:r>
              <a:rPr lang="en-US" dirty="0"/>
              <a:t>of any kind shall be required of or collected by the Regents of the University of California, the Board of Directors of the Hastings College of the Law, the Trustees of the California State University,</a:t>
            </a:r>
            <a:r>
              <a:rPr lang="en-US" strike="sngStrike" dirty="0">
                <a:solidFill>
                  <a:srgbClr val="FF0000"/>
                </a:solidFill>
              </a:rPr>
              <a:t> or</a:t>
            </a:r>
            <a:r>
              <a:rPr lang="en-US" dirty="0">
                <a:solidFill>
                  <a:srgbClr val="FF0000"/>
                </a:solidFill>
              </a:rPr>
              <a:t> </a:t>
            </a:r>
            <a:r>
              <a:rPr lang="en-US" dirty="0"/>
              <a:t>the Board of Governors of the California Community</a:t>
            </a:r>
            <a:r>
              <a:rPr lang="en-US" strike="sngStrike" dirty="0"/>
              <a:t> </a:t>
            </a:r>
            <a:r>
              <a:rPr lang="en-US" strike="sngStrike" dirty="0">
                <a:solidFill>
                  <a:srgbClr val="FF0000"/>
                </a:solidFill>
              </a:rPr>
              <a:t>Colleges</a:t>
            </a:r>
            <a:r>
              <a:rPr lang="en-US" i="1" dirty="0">
                <a:solidFill>
                  <a:srgbClr val="FF0000"/>
                </a:solidFill>
              </a:rPr>
              <a:t> </a:t>
            </a:r>
            <a:r>
              <a:rPr lang="en-US" i="1" dirty="0" err="1">
                <a:solidFill>
                  <a:schemeClr val="accent5"/>
                </a:solidFill>
              </a:rPr>
              <a:t>Colleges</a:t>
            </a:r>
            <a:r>
              <a:rPr lang="en-US" i="1" dirty="0">
                <a:solidFill>
                  <a:schemeClr val="accent5"/>
                </a:solidFill>
              </a:rPr>
              <a:t>, or any campus of the University of California, the California State University, or the California Community Colleges</a:t>
            </a:r>
            <a:r>
              <a:rPr lang="en-US" dirty="0"/>
              <a:t> from any surviving spouse or surviving child of a deceased person who met all of the following requirements</a:t>
            </a:r>
            <a:r>
              <a:rPr lang="en-US" dirty="0" smtClean="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14199737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Pending Legislation</a:t>
            </a:r>
            <a:endParaRPr lang="en-US" dirty="0"/>
          </a:p>
        </p:txBody>
      </p:sp>
      <p:sp>
        <p:nvSpPr>
          <p:cNvPr id="3" name="Content Placeholder 2"/>
          <p:cNvSpPr>
            <a:spLocks noGrp="1"/>
          </p:cNvSpPr>
          <p:nvPr>
            <p:ph idx="1"/>
          </p:nvPr>
        </p:nvSpPr>
        <p:spPr>
          <a:xfrm>
            <a:off x="838200" y="1825624"/>
            <a:ext cx="10515600" cy="3877343"/>
          </a:xfrm>
        </p:spPr>
        <p:txBody>
          <a:bodyPr>
            <a:normAutofit fontScale="92500" lnSpcReduction="20000"/>
          </a:bodyPr>
          <a:lstStyle/>
          <a:p>
            <a:pPr marL="0" indent="0">
              <a:buNone/>
            </a:pPr>
            <a:r>
              <a:rPr lang="en-US" sz="2600" b="1" dirty="0" smtClean="0">
                <a:solidFill>
                  <a:schemeClr val="tx1"/>
                </a:solidFill>
              </a:rPr>
              <a:t>AB 1727</a:t>
            </a:r>
            <a:endParaRPr lang="en-US" sz="2600" b="1" dirty="0">
              <a:solidFill>
                <a:schemeClr val="tx1"/>
              </a:solidFill>
            </a:endParaRPr>
          </a:p>
          <a:p>
            <a:pPr marL="0" indent="0">
              <a:buNone/>
            </a:pPr>
            <a:r>
              <a:rPr lang="en-US" dirty="0" smtClean="0"/>
              <a:t>Amends ECS 84760.5</a:t>
            </a:r>
          </a:p>
          <a:p>
            <a:pPr marL="0" indent="0">
              <a:buNone/>
            </a:pPr>
            <a:r>
              <a:rPr lang="en-US" dirty="0" smtClean="0"/>
              <a:t>Would </a:t>
            </a:r>
            <a:r>
              <a:rPr lang="en-US" dirty="0"/>
              <a:t>allow </a:t>
            </a:r>
            <a:r>
              <a:rPr lang="en-US" dirty="0" smtClean="0"/>
              <a:t>CDCP noncredit </a:t>
            </a:r>
            <a:r>
              <a:rPr lang="en-US" dirty="0"/>
              <a:t>courses that meet certain </a:t>
            </a:r>
            <a:r>
              <a:rPr lang="en-US" dirty="0" smtClean="0"/>
              <a:t>requirements outlined in the statute, </a:t>
            </a:r>
            <a:r>
              <a:rPr lang="en-US" dirty="0"/>
              <a:t>to calculate FTES using either positive attendance </a:t>
            </a:r>
            <a:r>
              <a:rPr lang="en-US" dirty="0" smtClean="0"/>
              <a:t>(currently the only option) or </a:t>
            </a:r>
            <a:r>
              <a:rPr lang="en-US" dirty="0"/>
              <a:t>a census </a:t>
            </a:r>
            <a:r>
              <a:rPr lang="en-US" dirty="0" smtClean="0"/>
              <a:t>procedure (either weekly or daily census depending on the course attributes).</a:t>
            </a:r>
            <a:endParaRPr lang="en-US" dirty="0"/>
          </a:p>
          <a:p>
            <a:pPr marL="0" indent="0">
              <a:buNone/>
            </a:pPr>
            <a:endParaRPr lang="en-US" dirty="0" smtClean="0"/>
          </a:p>
          <a:p>
            <a:pPr marL="0" indent="0">
              <a:buNone/>
            </a:pPr>
            <a:r>
              <a:rPr lang="en-US" dirty="0" smtClean="0"/>
              <a:t>Would </a:t>
            </a:r>
            <a:r>
              <a:rPr lang="en-US" dirty="0"/>
              <a:t>require the CCC Board of Governors to adopt regulations, no later than April 15, </a:t>
            </a:r>
            <a:r>
              <a:rPr lang="en-US" dirty="0" smtClean="0"/>
              <a:t>2020. Currently, the attendance accounting rules are contained in the </a:t>
            </a:r>
            <a:r>
              <a:rPr lang="en-US" dirty="0" err="1" smtClean="0"/>
              <a:t>regs</a:t>
            </a:r>
            <a:r>
              <a:rPr lang="en-US" dirty="0" smtClean="0"/>
              <a:t>, this would require that those </a:t>
            </a:r>
            <a:r>
              <a:rPr lang="en-US" dirty="0" err="1" smtClean="0"/>
              <a:t>regs</a:t>
            </a:r>
            <a:r>
              <a:rPr lang="en-US" dirty="0" smtClean="0"/>
              <a:t> be updated to </a:t>
            </a:r>
            <a:r>
              <a:rPr lang="en-US" dirty="0"/>
              <a:t>allow certain CDCP courses </a:t>
            </a:r>
            <a:r>
              <a:rPr lang="en-US" dirty="0" smtClean="0"/>
              <a:t>to apply a census procedure. </a:t>
            </a:r>
          </a:p>
          <a:p>
            <a:pPr marL="0" indent="0">
              <a:buNone/>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2250280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Pending Legislation</a:t>
            </a:r>
            <a:endParaRPr lang="en-US" dirty="0"/>
          </a:p>
        </p:txBody>
      </p:sp>
      <p:sp>
        <p:nvSpPr>
          <p:cNvPr id="3" name="Content Placeholder 2"/>
          <p:cNvSpPr>
            <a:spLocks noGrp="1"/>
          </p:cNvSpPr>
          <p:nvPr>
            <p:ph idx="1"/>
          </p:nvPr>
        </p:nvSpPr>
        <p:spPr>
          <a:xfrm>
            <a:off x="495300" y="1384300"/>
            <a:ext cx="11417300" cy="4732946"/>
          </a:xfrm>
        </p:spPr>
        <p:txBody>
          <a:bodyPr>
            <a:normAutofit fontScale="77500" lnSpcReduction="20000"/>
          </a:bodyPr>
          <a:lstStyle/>
          <a:p>
            <a:pPr marL="0" indent="0">
              <a:buNone/>
            </a:pPr>
            <a:r>
              <a:rPr lang="en-US" sz="2600" b="1" dirty="0" smtClean="0">
                <a:solidFill>
                  <a:schemeClr val="tx1"/>
                </a:solidFill>
              </a:rPr>
              <a:t>AB 1729</a:t>
            </a:r>
          </a:p>
          <a:p>
            <a:pPr marL="0" indent="0">
              <a:buNone/>
            </a:pPr>
            <a:r>
              <a:rPr lang="en-US" sz="2700" dirty="0"/>
              <a:t>Amends ECS 48800</a:t>
            </a:r>
          </a:p>
          <a:p>
            <a:pPr marL="0" indent="0">
              <a:lnSpc>
                <a:spcPct val="120000"/>
              </a:lnSpc>
              <a:spcBef>
                <a:spcPts val="0"/>
              </a:spcBef>
              <a:buNone/>
            </a:pPr>
            <a:r>
              <a:rPr lang="en-US" dirty="0"/>
              <a:t>Creates </a:t>
            </a:r>
            <a:r>
              <a:rPr lang="en-US" dirty="0" smtClean="0"/>
              <a:t>an exclusion from </a:t>
            </a:r>
            <a:r>
              <a:rPr lang="en-US" dirty="0"/>
              <a:t>the 5 percent principal recommendation limit for high school students.</a:t>
            </a:r>
          </a:p>
          <a:p>
            <a:pPr marL="0" indent="0">
              <a:lnSpc>
                <a:spcPct val="120000"/>
              </a:lnSpc>
              <a:spcBef>
                <a:spcPts val="0"/>
              </a:spcBef>
              <a:buNone/>
            </a:pPr>
            <a:endParaRPr lang="en-US" sz="700" dirty="0" smtClean="0"/>
          </a:p>
          <a:p>
            <a:pPr marL="0" indent="0">
              <a:lnSpc>
                <a:spcPct val="120000"/>
              </a:lnSpc>
              <a:spcBef>
                <a:spcPts val="0"/>
              </a:spcBef>
              <a:buNone/>
            </a:pPr>
            <a:r>
              <a:rPr lang="en-US" dirty="0" smtClean="0"/>
              <a:t>During </a:t>
            </a:r>
            <a:r>
              <a:rPr lang="en-US" dirty="0"/>
              <a:t>the summer term, the HS principal may only recommend up to 5% of the students in each grade level for community college summer session attendance</a:t>
            </a:r>
            <a:r>
              <a:rPr lang="en-US" dirty="0" smtClean="0"/>
              <a:t>. (ECS 48800)</a:t>
            </a:r>
            <a:endParaRPr lang="en-US" dirty="0"/>
          </a:p>
          <a:p>
            <a:pPr marL="0" indent="0">
              <a:lnSpc>
                <a:spcPct val="120000"/>
              </a:lnSpc>
              <a:spcBef>
                <a:spcPts val="0"/>
              </a:spcBef>
              <a:buNone/>
            </a:pPr>
            <a:r>
              <a:rPr lang="en-US" dirty="0"/>
              <a:t>AB </a:t>
            </a:r>
            <a:r>
              <a:rPr lang="en-US" dirty="0" smtClean="0"/>
              <a:t>526 (</a:t>
            </a:r>
            <a:r>
              <a:rPr lang="en-US" dirty="0"/>
              <a:t>2016) created an exclusion for qualified CCAP students from the 5% principal recommendation </a:t>
            </a:r>
            <a:r>
              <a:rPr lang="en-US" dirty="0" smtClean="0"/>
              <a:t>limit.</a:t>
            </a:r>
            <a:endParaRPr lang="en-US" dirty="0"/>
          </a:p>
          <a:p>
            <a:pPr marL="0" indent="0">
              <a:lnSpc>
                <a:spcPct val="120000"/>
              </a:lnSpc>
              <a:spcBef>
                <a:spcPts val="0"/>
              </a:spcBef>
              <a:buNone/>
            </a:pPr>
            <a:endParaRPr lang="en-US" sz="600" dirty="0" smtClean="0"/>
          </a:p>
          <a:p>
            <a:pPr marL="0" indent="0">
              <a:lnSpc>
                <a:spcPct val="120000"/>
              </a:lnSpc>
              <a:spcBef>
                <a:spcPts val="0"/>
              </a:spcBef>
              <a:buNone/>
            </a:pPr>
            <a:r>
              <a:rPr lang="en-US" dirty="0" smtClean="0"/>
              <a:t>This </a:t>
            </a:r>
            <a:r>
              <a:rPr lang="en-US" dirty="0"/>
              <a:t>bill would exclude certain students taking the following courses from the 5% principal recommendation limit:</a:t>
            </a:r>
          </a:p>
          <a:p>
            <a:pPr marL="457200" lvl="1" indent="0">
              <a:lnSpc>
                <a:spcPct val="120000"/>
              </a:lnSpc>
              <a:spcBef>
                <a:spcPts val="0"/>
              </a:spcBef>
              <a:buNone/>
            </a:pPr>
            <a:r>
              <a:rPr lang="en-US" dirty="0" smtClean="0"/>
              <a:t>• Lower </a:t>
            </a:r>
            <a:r>
              <a:rPr lang="en-US" dirty="0"/>
              <a:t>division college level credit courses that are transferable to the CSU</a:t>
            </a:r>
          </a:p>
          <a:p>
            <a:pPr marL="457200" lvl="1" indent="0">
              <a:lnSpc>
                <a:spcPct val="120000"/>
              </a:lnSpc>
              <a:spcBef>
                <a:spcPts val="0"/>
              </a:spcBef>
              <a:buNone/>
            </a:pPr>
            <a:r>
              <a:rPr lang="en-US" dirty="0" smtClean="0"/>
              <a:t>• College </a:t>
            </a:r>
            <a:r>
              <a:rPr lang="en-US" dirty="0"/>
              <a:t>level occupational credit courses assigned a priority code of “A”, “B”, or “C” </a:t>
            </a:r>
            <a:r>
              <a:rPr lang="en-US" dirty="0" smtClean="0"/>
              <a:t>if </a:t>
            </a:r>
            <a:r>
              <a:rPr lang="en-US" dirty="0"/>
              <a:t>the course is part of a sequence leading to a certificate in the subject area</a:t>
            </a:r>
            <a:r>
              <a:rPr lang="en-US" dirty="0" smtClean="0"/>
              <a:t>.</a:t>
            </a:r>
          </a:p>
          <a:p>
            <a:pPr marL="457200" lvl="1" indent="0">
              <a:lnSpc>
                <a:spcPct val="120000"/>
              </a:lnSpc>
              <a:spcBef>
                <a:spcPts val="0"/>
              </a:spcBef>
              <a:buNone/>
            </a:pPr>
            <a:endParaRPr lang="en-US" sz="600" dirty="0"/>
          </a:p>
          <a:p>
            <a:pPr marL="0" indent="0">
              <a:lnSpc>
                <a:spcPct val="120000"/>
              </a:lnSpc>
              <a:spcBef>
                <a:spcPts val="0"/>
              </a:spcBef>
              <a:buNone/>
            </a:pPr>
            <a:r>
              <a:rPr lang="en-US" dirty="0"/>
              <a:t>The 5% limitation applies to all physical education courses</a:t>
            </a:r>
            <a:r>
              <a:rPr lang="en-US" dirty="0" smtClean="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25353279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Pending Legislation</a:t>
            </a:r>
            <a:endParaRPr lang="en-US" dirty="0"/>
          </a:p>
        </p:txBody>
      </p:sp>
      <p:sp>
        <p:nvSpPr>
          <p:cNvPr id="3" name="Content Placeholder 2"/>
          <p:cNvSpPr>
            <a:spLocks noGrp="1"/>
          </p:cNvSpPr>
          <p:nvPr>
            <p:ph idx="1"/>
          </p:nvPr>
        </p:nvSpPr>
        <p:spPr>
          <a:xfrm>
            <a:off x="838200" y="1825624"/>
            <a:ext cx="10515600" cy="3877343"/>
          </a:xfrm>
        </p:spPr>
        <p:txBody>
          <a:bodyPr>
            <a:normAutofit/>
          </a:bodyPr>
          <a:lstStyle/>
          <a:p>
            <a:pPr marL="0" indent="0">
              <a:buNone/>
            </a:pPr>
            <a:r>
              <a:rPr lang="en-US" sz="2600" b="1" dirty="0" smtClean="0">
                <a:solidFill>
                  <a:schemeClr val="tx1"/>
                </a:solidFill>
              </a:rPr>
              <a:t>SB </a:t>
            </a:r>
            <a:r>
              <a:rPr lang="en-US" sz="2600" b="1" dirty="0">
                <a:solidFill>
                  <a:schemeClr val="tx1"/>
                </a:solidFill>
              </a:rPr>
              <a:t>554</a:t>
            </a:r>
            <a:endParaRPr lang="en-US" sz="2400" dirty="0"/>
          </a:p>
          <a:p>
            <a:pPr marL="0" indent="0">
              <a:buNone/>
            </a:pPr>
            <a:r>
              <a:rPr lang="en-US" dirty="0" smtClean="0"/>
              <a:t>Amends ECS 52620, 52621, 76001, 76002</a:t>
            </a:r>
          </a:p>
          <a:p>
            <a:pPr marL="0" indent="0">
              <a:buNone/>
            </a:pPr>
            <a:r>
              <a:rPr lang="en-US" dirty="0" smtClean="0"/>
              <a:t>Allows </a:t>
            </a:r>
            <a:r>
              <a:rPr lang="en-US" dirty="0"/>
              <a:t>adult students to </a:t>
            </a:r>
            <a:r>
              <a:rPr lang="en-US" dirty="0" smtClean="0"/>
              <a:t>be admitted to a community college as a “special admit” student and dually enroll in community college courses </a:t>
            </a:r>
            <a:r>
              <a:rPr lang="en-US" dirty="0"/>
              <a:t> while they pursue their high school diploma at an adult </a:t>
            </a:r>
            <a:r>
              <a:rPr lang="en-US" dirty="0" smtClean="0"/>
              <a:t>school.</a:t>
            </a:r>
            <a:endParaRPr lang="en-US" dirty="0"/>
          </a:p>
          <a:p>
            <a:pPr marL="0" indent="0">
              <a:buNone/>
            </a:pPr>
            <a:r>
              <a:rPr lang="en-US" dirty="0" smtClean="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32161203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4294967295"/>
          </p:nvPr>
        </p:nvSpPr>
        <p:spPr>
          <a:xfrm>
            <a:off x="2565640" y="2117558"/>
            <a:ext cx="6877610" cy="3143972"/>
          </a:xfrm>
        </p:spPr>
        <p:txBody>
          <a:bodyPr>
            <a:normAutofit/>
          </a:bodyPr>
          <a:lstStyle/>
          <a:p>
            <a:pPr marL="0" indent="0" algn="ctr">
              <a:buNone/>
            </a:pPr>
            <a:r>
              <a:rPr lang="en-US" altLang="en-US" sz="8000" dirty="0" smtClean="0">
                <a:solidFill>
                  <a:schemeClr val="tx1"/>
                </a:solidFill>
              </a:rPr>
              <a:t>Pop Quiz</a:t>
            </a:r>
          </a:p>
          <a:p>
            <a:pPr marL="0" indent="0">
              <a:buNone/>
            </a:pPr>
            <a:endParaRPr lang="en-US" altLang="en-US" sz="5400" dirty="0">
              <a:solidFill>
                <a:schemeClr val="tx1"/>
              </a:solidFill>
            </a:endParaRPr>
          </a:p>
        </p:txBody>
      </p:sp>
    </p:spTree>
    <p:extLst>
      <p:ext uri="{BB962C8B-B14F-4D97-AF65-F5344CB8AC3E}">
        <p14:creationId xmlns:p14="http://schemas.microsoft.com/office/powerpoint/2010/main" val="1970495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709331" y="347029"/>
            <a:ext cx="6877610" cy="762000"/>
          </a:xfrm>
        </p:spPr>
        <p:txBody>
          <a:bodyPr>
            <a:normAutofit/>
          </a:bodyPr>
          <a:lstStyle/>
          <a:p>
            <a:pPr algn="ctr">
              <a:defRPr/>
            </a:pPr>
            <a:r>
              <a:rPr lang="en-US" altLang="en-US" dirty="0"/>
              <a:t>Basic Residency Definitions</a:t>
            </a:r>
          </a:p>
        </p:txBody>
      </p:sp>
      <p:sp>
        <p:nvSpPr>
          <p:cNvPr id="15363" name="Rectangle 3"/>
          <p:cNvSpPr>
            <a:spLocks noGrp="1" noChangeArrowheads="1"/>
          </p:cNvSpPr>
          <p:nvPr>
            <p:ph idx="1"/>
          </p:nvPr>
        </p:nvSpPr>
        <p:spPr>
          <a:xfrm>
            <a:off x="733926" y="1075765"/>
            <a:ext cx="10828421" cy="5144561"/>
          </a:xfrm>
        </p:spPr>
        <p:txBody>
          <a:bodyPr>
            <a:noAutofit/>
          </a:bodyPr>
          <a:lstStyle/>
          <a:p>
            <a:pPr marL="0" indent="0">
              <a:lnSpc>
                <a:spcPct val="90000"/>
              </a:lnSpc>
              <a:spcBef>
                <a:spcPts val="600"/>
              </a:spcBef>
              <a:buClrTx/>
              <a:buNone/>
            </a:pPr>
            <a:r>
              <a:rPr lang="en-US" altLang="en-US" sz="2100" b="1" dirty="0">
                <a:solidFill>
                  <a:schemeClr val="tx2"/>
                </a:solidFill>
              </a:rPr>
              <a:t>Exceptions to Residence Determination</a:t>
            </a:r>
            <a:r>
              <a:rPr lang="en-US" altLang="en-US" sz="2100" dirty="0">
                <a:solidFill>
                  <a:schemeClr val="tx2"/>
                </a:solidFill>
              </a:rPr>
              <a:t>:</a:t>
            </a:r>
          </a:p>
          <a:p>
            <a:pPr lvl="1">
              <a:lnSpc>
                <a:spcPct val="90000"/>
              </a:lnSpc>
              <a:spcBef>
                <a:spcPts val="600"/>
              </a:spcBef>
              <a:buFont typeface="Wingdings" panose="05000000000000000000" pitchFamily="2" charset="2"/>
              <a:buChar char="§"/>
            </a:pPr>
            <a:r>
              <a:rPr lang="en-US" altLang="en-US" sz="2100" dirty="0">
                <a:solidFill>
                  <a:schemeClr val="tx2"/>
                </a:solidFill>
              </a:rPr>
              <a:t>Education Code prescribes several exceptions to residence determination—some are required (e.g. </a:t>
            </a:r>
            <a:r>
              <a:rPr lang="en-US" altLang="en-US" sz="2100" dirty="0" smtClean="0">
                <a:solidFill>
                  <a:schemeClr val="tx2"/>
                </a:solidFill>
              </a:rPr>
              <a:t>military members stationed </a:t>
            </a:r>
            <a:r>
              <a:rPr lang="en-US" altLang="en-US" sz="2100" dirty="0">
                <a:solidFill>
                  <a:schemeClr val="tx2"/>
                </a:solidFill>
              </a:rPr>
              <a:t>in CA ECS 68075) and some are permitted (e.g. individuals hired as a peace officer by public agency ECS 76140.5)</a:t>
            </a:r>
          </a:p>
          <a:p>
            <a:pPr lvl="1">
              <a:lnSpc>
                <a:spcPct val="90000"/>
              </a:lnSpc>
              <a:spcBef>
                <a:spcPts val="600"/>
              </a:spcBef>
              <a:buFont typeface="Wingdings" panose="05000000000000000000" pitchFamily="2" charset="2"/>
              <a:buChar char="§"/>
            </a:pPr>
            <a:r>
              <a:rPr lang="en-US" altLang="en-US" sz="2100" dirty="0">
                <a:solidFill>
                  <a:schemeClr val="tx2"/>
                </a:solidFill>
              </a:rPr>
              <a:t>These apply where an individual that is NOT otherwise eligible to be classified as a Resident for tuition purposes, can nonetheless be classified as a Resident and claimed for apportionment purposes if applicable requirements are met</a:t>
            </a:r>
          </a:p>
          <a:p>
            <a:pPr lvl="2">
              <a:lnSpc>
                <a:spcPct val="90000"/>
              </a:lnSpc>
              <a:spcBef>
                <a:spcPts val="600"/>
              </a:spcBef>
              <a:buFont typeface="Wingdings" panose="05000000000000000000" pitchFamily="2" charset="2"/>
              <a:buChar char="§"/>
            </a:pPr>
            <a:endParaRPr lang="en-US" altLang="en-US" sz="2100" dirty="0">
              <a:solidFill>
                <a:schemeClr val="tx2"/>
              </a:solidFill>
            </a:endParaRPr>
          </a:p>
          <a:p>
            <a:pPr marL="0" indent="0">
              <a:lnSpc>
                <a:spcPct val="90000"/>
              </a:lnSpc>
              <a:spcBef>
                <a:spcPts val="600"/>
              </a:spcBef>
              <a:buClrTx/>
              <a:buNone/>
            </a:pPr>
            <a:r>
              <a:rPr lang="en-US" altLang="en-US" sz="2100" b="1" dirty="0">
                <a:solidFill>
                  <a:schemeClr val="tx2"/>
                </a:solidFill>
              </a:rPr>
              <a:t>Exceptions to Payment of Nonresident Tuition</a:t>
            </a:r>
            <a:r>
              <a:rPr lang="en-US" altLang="en-US" sz="2100" dirty="0">
                <a:solidFill>
                  <a:schemeClr val="tx2"/>
                </a:solidFill>
              </a:rPr>
              <a:t>:</a:t>
            </a:r>
          </a:p>
          <a:p>
            <a:pPr lvl="1">
              <a:lnSpc>
                <a:spcPct val="90000"/>
              </a:lnSpc>
              <a:spcBef>
                <a:spcPts val="600"/>
              </a:spcBef>
              <a:buFont typeface="Wingdings" panose="05000000000000000000" pitchFamily="2" charset="2"/>
              <a:buChar char="§"/>
            </a:pPr>
            <a:r>
              <a:rPr lang="en-US" altLang="en-US" sz="2100" dirty="0">
                <a:solidFill>
                  <a:schemeClr val="tx2"/>
                </a:solidFill>
              </a:rPr>
              <a:t>Education Code also prescribes situations where the nonresident tuition is either required to be exempted (e.g., AB 540, AB 2364) or a district is given permission to exempt specified students (e.g., non resident students who take six or fewer units 76140(a)(1</a:t>
            </a:r>
            <a:r>
              <a:rPr lang="en-US" altLang="en-US" sz="2100" dirty="0" smtClean="0">
                <a:solidFill>
                  <a:schemeClr val="tx2"/>
                </a:solidFill>
              </a:rPr>
              <a:t>))</a:t>
            </a:r>
            <a:endParaRPr lang="en-US" altLang="en-US" sz="2100" dirty="0">
              <a:solidFill>
                <a:schemeClr val="tx2"/>
              </a:solidFill>
            </a:endParaRPr>
          </a:p>
          <a:p>
            <a:pPr lvl="1">
              <a:lnSpc>
                <a:spcPct val="90000"/>
              </a:lnSpc>
              <a:spcBef>
                <a:spcPts val="600"/>
              </a:spcBef>
              <a:buFont typeface="Wingdings" panose="05000000000000000000" pitchFamily="2" charset="2"/>
              <a:buChar char="§"/>
            </a:pPr>
            <a:r>
              <a:rPr lang="en-US" altLang="en-US" sz="2100" dirty="0">
                <a:solidFill>
                  <a:schemeClr val="tx2"/>
                </a:solidFill>
              </a:rPr>
              <a:t>In some cases apportionment can be claimed for exempted student (e.g., AB 540, AB 2364) and in others apportionment is NOT claimable (e.g., non resident students who take six or fewer units 76140(a)(1) )</a:t>
            </a:r>
          </a:p>
        </p:txBody>
      </p:sp>
    </p:spTree>
    <p:extLst>
      <p:ext uri="{BB962C8B-B14F-4D97-AF65-F5344CB8AC3E}">
        <p14:creationId xmlns:p14="http://schemas.microsoft.com/office/powerpoint/2010/main" val="28485016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Pop Quiz	</a:t>
            </a:r>
            <a:endParaRPr lang="en-US" dirty="0"/>
          </a:p>
        </p:txBody>
      </p:sp>
      <p:sp>
        <p:nvSpPr>
          <p:cNvPr id="3" name="Content Placeholder 2"/>
          <p:cNvSpPr>
            <a:spLocks noGrp="1"/>
          </p:cNvSpPr>
          <p:nvPr>
            <p:ph idx="1"/>
          </p:nvPr>
        </p:nvSpPr>
        <p:spPr>
          <a:xfrm>
            <a:off x="838200" y="1825624"/>
            <a:ext cx="10515600" cy="3877343"/>
          </a:xfrm>
        </p:spPr>
        <p:txBody>
          <a:bodyPr>
            <a:normAutofit fontScale="92500" lnSpcReduction="10000"/>
          </a:bodyPr>
          <a:lstStyle/>
          <a:p>
            <a:pPr marL="0" indent="0">
              <a:buNone/>
            </a:pPr>
            <a:r>
              <a:rPr lang="en-US" sz="3000" b="1" dirty="0" smtClean="0">
                <a:solidFill>
                  <a:schemeClr val="tx1"/>
                </a:solidFill>
              </a:rPr>
              <a:t>When is residency determined?</a:t>
            </a:r>
          </a:p>
          <a:p>
            <a:pPr marL="0" indent="0">
              <a:buNone/>
            </a:pPr>
            <a:endParaRPr lang="en-US" sz="3000" b="1" dirty="0">
              <a:solidFill>
                <a:schemeClr val="tx1"/>
              </a:solidFill>
            </a:endParaRPr>
          </a:p>
          <a:p>
            <a:pPr marL="514350" indent="-514350">
              <a:buAutoNum type="alphaLcPeriod"/>
            </a:pPr>
            <a:r>
              <a:rPr lang="en-US" sz="3000" dirty="0"/>
              <a:t>The first day of the term</a:t>
            </a:r>
          </a:p>
          <a:p>
            <a:pPr marL="457200" indent="-457200">
              <a:buAutoNum type="alphaLcPeriod"/>
            </a:pPr>
            <a:r>
              <a:rPr lang="en-US" sz="3000" dirty="0" smtClean="0"/>
              <a:t>The day before the first day of the term</a:t>
            </a:r>
            <a:endParaRPr lang="en-US" sz="3000" dirty="0"/>
          </a:p>
          <a:p>
            <a:pPr marL="457200" indent="-457200">
              <a:buAutoNum type="alphaLcPeriod"/>
            </a:pPr>
            <a:r>
              <a:rPr lang="en-US" sz="3000" dirty="0" smtClean="0"/>
              <a:t>The first day of the fiscal year</a:t>
            </a:r>
            <a:endParaRPr lang="en-US" sz="3000" dirty="0"/>
          </a:p>
          <a:p>
            <a:pPr marL="457200" indent="-457200">
              <a:buAutoNum type="alphaLcPeriod"/>
            </a:pPr>
            <a:r>
              <a:rPr lang="en-US" sz="3000" dirty="0"/>
              <a:t>January 1st of each year</a:t>
            </a:r>
          </a:p>
          <a:p>
            <a:pPr marL="457200" indent="-457200">
              <a:buAutoNum type="alphaLcPeriod"/>
            </a:pPr>
            <a:endParaRPr lang="en-US" sz="3000" dirty="0" smtClean="0"/>
          </a:p>
          <a:p>
            <a:pPr marL="0" indent="0">
              <a:buNone/>
            </a:pPr>
            <a:r>
              <a:rPr lang="en-US" sz="3000" dirty="0" smtClean="0"/>
              <a:t>Answer: b</a:t>
            </a:r>
            <a:endParaRPr lang="en-US" sz="3000" dirty="0"/>
          </a:p>
          <a:p>
            <a:pPr marL="0" indent="0">
              <a:buNone/>
            </a:pPr>
            <a:endParaRPr lang="en-US" dirty="0" smtClean="0"/>
          </a:p>
          <a:p>
            <a:pPr marL="0" indent="0">
              <a:buNone/>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130858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Pop Quiz	</a:t>
            </a:r>
            <a:endParaRPr lang="en-US" dirty="0"/>
          </a:p>
        </p:txBody>
      </p:sp>
      <p:sp>
        <p:nvSpPr>
          <p:cNvPr id="3" name="Content Placeholder 2"/>
          <p:cNvSpPr>
            <a:spLocks noGrp="1"/>
          </p:cNvSpPr>
          <p:nvPr>
            <p:ph idx="1"/>
          </p:nvPr>
        </p:nvSpPr>
        <p:spPr>
          <a:xfrm>
            <a:off x="838200" y="1690688"/>
            <a:ext cx="10515600" cy="4012279"/>
          </a:xfrm>
        </p:spPr>
        <p:txBody>
          <a:bodyPr>
            <a:normAutofit fontScale="77500" lnSpcReduction="20000"/>
          </a:bodyPr>
          <a:lstStyle/>
          <a:p>
            <a:pPr marL="0" indent="0">
              <a:buNone/>
            </a:pPr>
            <a:r>
              <a:rPr lang="en-US" sz="3600" b="1" dirty="0" smtClean="0">
                <a:solidFill>
                  <a:schemeClr val="tx1"/>
                </a:solidFill>
              </a:rPr>
              <a:t>True or False</a:t>
            </a:r>
            <a:endParaRPr lang="en-US" sz="3600" dirty="0"/>
          </a:p>
          <a:p>
            <a:pPr marL="0" indent="0">
              <a:buNone/>
            </a:pPr>
            <a:endParaRPr lang="en-US" sz="3600" dirty="0" smtClean="0"/>
          </a:p>
          <a:p>
            <a:pPr marL="0" indent="0">
              <a:buNone/>
            </a:pPr>
            <a:r>
              <a:rPr lang="en-US" sz="3600" dirty="0" smtClean="0"/>
              <a:t>A minor derives their residence from their parent(s).</a:t>
            </a:r>
          </a:p>
          <a:p>
            <a:pPr marL="0" indent="0">
              <a:buNone/>
            </a:pPr>
            <a:endParaRPr lang="en-US" dirty="0"/>
          </a:p>
          <a:p>
            <a:pPr marL="0" indent="0">
              <a:buNone/>
            </a:pPr>
            <a:r>
              <a:rPr lang="en-US" sz="2600" b="1" dirty="0">
                <a:solidFill>
                  <a:schemeClr val="tx1"/>
                </a:solidFill>
              </a:rPr>
              <a:t>True.</a:t>
            </a:r>
          </a:p>
          <a:p>
            <a:pPr marL="0" indent="0">
              <a:buNone/>
            </a:pPr>
            <a:endParaRPr lang="en-US" dirty="0"/>
          </a:p>
          <a:p>
            <a:pPr marL="0" indent="0">
              <a:buNone/>
            </a:pPr>
            <a:r>
              <a:rPr lang="en-US" sz="2600" b="1" dirty="0" smtClean="0">
                <a:solidFill>
                  <a:schemeClr val="tx1"/>
                </a:solidFill>
              </a:rPr>
              <a:t>Bonus Question:</a:t>
            </a:r>
          </a:p>
          <a:p>
            <a:pPr marL="0" indent="0">
              <a:buNone/>
            </a:pPr>
            <a:r>
              <a:rPr lang="en-US" dirty="0" smtClean="0"/>
              <a:t>If the parents do not live together, which parent does the minor derive residence from?</a:t>
            </a:r>
          </a:p>
          <a:p>
            <a:pPr marL="0" indent="0">
              <a:buNone/>
            </a:pPr>
            <a:endParaRPr lang="en-US" sz="700" dirty="0" smtClean="0"/>
          </a:p>
          <a:p>
            <a:pPr marL="0" lvl="0" indent="0">
              <a:lnSpc>
                <a:spcPct val="100000"/>
              </a:lnSpc>
              <a:spcBef>
                <a:spcPts val="0"/>
              </a:spcBef>
              <a:buNone/>
              <a:defRPr/>
            </a:pPr>
            <a:r>
              <a:rPr lang="en-US" dirty="0" smtClean="0"/>
              <a:t>A: The minor derives residence from the parent with whom they reside. If they reside with neither parent, they derive residence from the parent with whom they most recently resided. </a:t>
            </a:r>
            <a:r>
              <a:rPr lang="en-US" altLang="en-US" dirty="0" smtClean="0">
                <a:solidFill>
                  <a:schemeClr val="tx2"/>
                </a:solidFill>
              </a:rPr>
              <a:t>EC </a:t>
            </a:r>
            <a:r>
              <a:rPr lang="en-US" altLang="en-US" dirty="0">
                <a:solidFill>
                  <a:schemeClr val="tx2"/>
                </a:solidFill>
              </a:rPr>
              <a:t>§ 68062(f</a:t>
            </a:r>
            <a:r>
              <a:rPr lang="en-US" altLang="en-US" dirty="0" smtClean="0">
                <a:solidFill>
                  <a:schemeClr val="tx2"/>
                </a:solidFill>
              </a:rPr>
              <a:t>).</a:t>
            </a:r>
            <a:endParaRPr lang="en-US" dirty="0" smtClean="0"/>
          </a:p>
          <a:p>
            <a:pPr marL="0" indent="0">
              <a:buNone/>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169597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Pop Quiz	</a:t>
            </a:r>
            <a:endParaRPr lang="en-US" dirty="0"/>
          </a:p>
        </p:txBody>
      </p:sp>
      <p:sp>
        <p:nvSpPr>
          <p:cNvPr id="3" name="Content Placeholder 2"/>
          <p:cNvSpPr>
            <a:spLocks noGrp="1"/>
          </p:cNvSpPr>
          <p:nvPr>
            <p:ph idx="1"/>
          </p:nvPr>
        </p:nvSpPr>
        <p:spPr>
          <a:xfrm>
            <a:off x="838200" y="1825624"/>
            <a:ext cx="10515600" cy="3877343"/>
          </a:xfrm>
        </p:spPr>
        <p:txBody>
          <a:bodyPr>
            <a:normAutofit fontScale="92500" lnSpcReduction="10000"/>
          </a:bodyPr>
          <a:lstStyle/>
          <a:p>
            <a:pPr marL="0" indent="0">
              <a:buNone/>
            </a:pPr>
            <a:r>
              <a:rPr lang="en-US" sz="2600" b="1" dirty="0" smtClean="0">
                <a:solidFill>
                  <a:schemeClr val="tx1"/>
                </a:solidFill>
              </a:rPr>
              <a:t>True or False</a:t>
            </a:r>
            <a:endParaRPr lang="en-US" sz="2400" dirty="0"/>
          </a:p>
          <a:p>
            <a:pPr marL="0" indent="0">
              <a:buNone/>
            </a:pPr>
            <a:endParaRPr lang="en-US" dirty="0" smtClean="0"/>
          </a:p>
          <a:p>
            <a:pPr marL="0" indent="0">
              <a:buNone/>
            </a:pPr>
            <a:r>
              <a:rPr lang="en-US" dirty="0" smtClean="0"/>
              <a:t>An individual may derive residence from his or her spouse.</a:t>
            </a:r>
            <a:endParaRPr lang="en-US" dirty="0"/>
          </a:p>
          <a:p>
            <a:pPr marL="0" indent="0">
              <a:buNone/>
            </a:pPr>
            <a:endParaRPr lang="en-US" sz="2600" b="1" dirty="0" smtClean="0">
              <a:solidFill>
                <a:schemeClr val="tx1"/>
              </a:solidFill>
            </a:endParaRPr>
          </a:p>
          <a:p>
            <a:pPr marL="0" indent="0">
              <a:buNone/>
            </a:pPr>
            <a:r>
              <a:rPr lang="en-US" sz="2600" b="1" dirty="0" smtClean="0">
                <a:solidFill>
                  <a:schemeClr val="tx1"/>
                </a:solidFill>
              </a:rPr>
              <a:t>False.</a:t>
            </a:r>
            <a:endParaRPr lang="en-US" sz="2600" b="1" dirty="0">
              <a:solidFill>
                <a:schemeClr val="tx1"/>
              </a:solidFill>
            </a:endParaRPr>
          </a:p>
          <a:p>
            <a:pPr marL="0" indent="0">
              <a:buNone/>
            </a:pPr>
            <a:endParaRPr lang="en-US" dirty="0" smtClean="0"/>
          </a:p>
          <a:p>
            <a:pPr marL="0" indent="0">
              <a:buNone/>
            </a:pPr>
            <a:r>
              <a:rPr lang="en-US" dirty="0" smtClean="0"/>
              <a:t>Caveat: ECS 68074 grants an exemption to residence classification for dependents of members of the military on active duty stationed in California.</a:t>
            </a:r>
            <a:endParaRPr lang="en-US" dirty="0"/>
          </a:p>
          <a:p>
            <a:pPr marL="0" indent="0">
              <a:buNone/>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254455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Pop Quiz	</a:t>
            </a:r>
            <a:endParaRPr lang="en-US" dirty="0"/>
          </a:p>
        </p:txBody>
      </p:sp>
      <p:sp>
        <p:nvSpPr>
          <p:cNvPr id="3" name="Content Placeholder 2"/>
          <p:cNvSpPr>
            <a:spLocks noGrp="1"/>
          </p:cNvSpPr>
          <p:nvPr>
            <p:ph idx="1"/>
          </p:nvPr>
        </p:nvSpPr>
        <p:spPr>
          <a:xfrm>
            <a:off x="838200" y="1825624"/>
            <a:ext cx="10515600" cy="3877343"/>
          </a:xfrm>
        </p:spPr>
        <p:txBody>
          <a:bodyPr>
            <a:normAutofit fontScale="92500" lnSpcReduction="10000"/>
          </a:bodyPr>
          <a:lstStyle/>
          <a:p>
            <a:pPr marL="0" indent="0">
              <a:buNone/>
            </a:pPr>
            <a:r>
              <a:rPr lang="en-US" sz="2600" b="1" dirty="0" smtClean="0">
                <a:solidFill>
                  <a:schemeClr val="tx1"/>
                </a:solidFill>
              </a:rPr>
              <a:t>True or False</a:t>
            </a:r>
            <a:endParaRPr lang="en-US" sz="2400" dirty="0"/>
          </a:p>
          <a:p>
            <a:pPr marL="0" indent="0">
              <a:buNone/>
            </a:pPr>
            <a:endParaRPr lang="en-US" sz="500" dirty="0" smtClean="0"/>
          </a:p>
          <a:p>
            <a:pPr marL="0" indent="0">
              <a:buNone/>
            </a:pPr>
            <a:r>
              <a:rPr lang="en-US" dirty="0" smtClean="0"/>
              <a:t>The one year period necessary to be classified as a resident begins on the day the individual enters California.</a:t>
            </a:r>
          </a:p>
          <a:p>
            <a:pPr marL="0" indent="0">
              <a:buNone/>
            </a:pPr>
            <a:endParaRPr lang="en-US" dirty="0"/>
          </a:p>
          <a:p>
            <a:pPr marL="0" indent="0">
              <a:buNone/>
            </a:pPr>
            <a:r>
              <a:rPr lang="en-US" altLang="en-US" sz="2600" b="1" dirty="0" smtClean="0">
                <a:solidFill>
                  <a:schemeClr val="tx1"/>
                </a:solidFill>
              </a:rPr>
              <a:t>False</a:t>
            </a:r>
          </a:p>
          <a:p>
            <a:pPr marL="0" indent="0">
              <a:buNone/>
            </a:pPr>
            <a:r>
              <a:rPr lang="en-US" altLang="en-US" dirty="0" smtClean="0">
                <a:solidFill>
                  <a:schemeClr val="tx2"/>
                </a:solidFill>
              </a:rPr>
              <a:t>The one-year </a:t>
            </a:r>
            <a:r>
              <a:rPr lang="en-US" altLang="en-US" dirty="0">
                <a:solidFill>
                  <a:schemeClr val="tx2"/>
                </a:solidFill>
              </a:rPr>
              <a:t>period necessary to be classified as a resident does not begin until the student both is present and has manifested clear intent to become a California resident. </a:t>
            </a:r>
            <a:r>
              <a:rPr lang="en-US" altLang="en-US" dirty="0" smtClean="0">
                <a:solidFill>
                  <a:schemeClr val="tx2"/>
                </a:solidFill>
              </a:rPr>
              <a:t>EC </a:t>
            </a:r>
            <a:r>
              <a:rPr lang="en-US" altLang="en-US" dirty="0">
                <a:solidFill>
                  <a:schemeClr val="tx2"/>
                </a:solidFill>
              </a:rPr>
              <a:t>§ 68062(d); T5 § 54020 </a:t>
            </a:r>
          </a:p>
          <a:p>
            <a:pPr marL="0" indent="0">
              <a:buNone/>
            </a:pPr>
            <a:r>
              <a:rPr lang="en-US" dirty="0" smtClean="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3186842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Pop Quiz	</a:t>
            </a:r>
            <a:endParaRPr lang="en-US" dirty="0"/>
          </a:p>
        </p:txBody>
      </p:sp>
      <p:sp>
        <p:nvSpPr>
          <p:cNvPr id="3" name="Content Placeholder 2"/>
          <p:cNvSpPr>
            <a:spLocks noGrp="1"/>
          </p:cNvSpPr>
          <p:nvPr>
            <p:ph idx="1"/>
          </p:nvPr>
        </p:nvSpPr>
        <p:spPr>
          <a:xfrm>
            <a:off x="838200" y="1825624"/>
            <a:ext cx="10515600" cy="3877343"/>
          </a:xfrm>
        </p:spPr>
        <p:txBody>
          <a:bodyPr>
            <a:normAutofit fontScale="92500" lnSpcReduction="20000"/>
          </a:bodyPr>
          <a:lstStyle/>
          <a:p>
            <a:pPr marL="0" indent="0">
              <a:buNone/>
            </a:pPr>
            <a:r>
              <a:rPr lang="en-US" sz="2600" b="1" dirty="0" smtClean="0">
                <a:solidFill>
                  <a:schemeClr val="tx1"/>
                </a:solidFill>
              </a:rPr>
              <a:t>True or False</a:t>
            </a:r>
            <a:endParaRPr lang="en-US" sz="2400" dirty="0"/>
          </a:p>
          <a:p>
            <a:pPr marL="0" indent="0">
              <a:buNone/>
            </a:pPr>
            <a:endParaRPr lang="en-US" sz="500" dirty="0" smtClean="0"/>
          </a:p>
          <a:p>
            <a:pPr marL="0" indent="0">
              <a:buNone/>
            </a:pPr>
            <a:r>
              <a:rPr lang="en-US" dirty="0" smtClean="0"/>
              <a:t> Special part-time students are exempt from the nonresident tuition fee.</a:t>
            </a:r>
          </a:p>
          <a:p>
            <a:pPr marL="0" indent="0">
              <a:buNone/>
            </a:pPr>
            <a:endParaRPr lang="en-US" dirty="0"/>
          </a:p>
          <a:p>
            <a:pPr marL="0" indent="0">
              <a:buNone/>
            </a:pPr>
            <a:r>
              <a:rPr lang="en-US" sz="2600" b="1" dirty="0" smtClean="0">
                <a:solidFill>
                  <a:schemeClr val="tx1"/>
                </a:solidFill>
              </a:rPr>
              <a:t>True.</a:t>
            </a:r>
            <a:endParaRPr lang="en-US" sz="2600" b="1" dirty="0">
              <a:solidFill>
                <a:schemeClr val="tx1"/>
              </a:solidFill>
            </a:endParaRPr>
          </a:p>
          <a:p>
            <a:pPr marL="0" indent="0">
              <a:buNone/>
            </a:pPr>
            <a:r>
              <a:rPr lang="en-US" dirty="0" smtClean="0"/>
              <a:t>AB 2364 (2017) requires districts </a:t>
            </a:r>
            <a:r>
              <a:rPr lang="en-US" dirty="0"/>
              <a:t>to exempt all qualifying nonresident special “part-time” students (other than those with a non-immigrant status, such as those present in the United States on a B </a:t>
            </a:r>
            <a:r>
              <a:rPr lang="en-US" dirty="0" smtClean="0"/>
              <a:t>Visa on an F Visa </a:t>
            </a:r>
            <a:r>
              <a:rPr lang="en-US" dirty="0"/>
              <a:t>*) from the nonresident tuition fee and expressly allows districts to report their attendance as resident FTES for apportionment purposes. </a:t>
            </a:r>
            <a:r>
              <a:rPr lang="en-US" dirty="0" smtClean="0"/>
              <a:t>(ECS 76140)</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405529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Pop Quiz	</a:t>
            </a:r>
            <a:endParaRPr lang="en-US" dirty="0"/>
          </a:p>
        </p:txBody>
      </p:sp>
      <p:sp>
        <p:nvSpPr>
          <p:cNvPr id="3" name="Content Placeholder 2"/>
          <p:cNvSpPr>
            <a:spLocks noGrp="1"/>
          </p:cNvSpPr>
          <p:nvPr>
            <p:ph idx="1"/>
          </p:nvPr>
        </p:nvSpPr>
        <p:spPr>
          <a:xfrm>
            <a:off x="838200" y="1562100"/>
            <a:ext cx="10515600" cy="4140867"/>
          </a:xfrm>
        </p:spPr>
        <p:txBody>
          <a:bodyPr>
            <a:normAutofit fontScale="85000" lnSpcReduction="20000"/>
          </a:bodyPr>
          <a:lstStyle/>
          <a:p>
            <a:pPr marL="0" indent="0">
              <a:buNone/>
            </a:pPr>
            <a:r>
              <a:rPr lang="en-US" sz="3100" b="1" dirty="0" smtClean="0">
                <a:solidFill>
                  <a:schemeClr val="tx1"/>
                </a:solidFill>
              </a:rPr>
              <a:t>True or False</a:t>
            </a:r>
            <a:endParaRPr lang="en-US" sz="3100" dirty="0"/>
          </a:p>
          <a:p>
            <a:pPr marL="0" indent="0">
              <a:buNone/>
            </a:pPr>
            <a:endParaRPr lang="en-US" sz="600" dirty="0" smtClean="0"/>
          </a:p>
          <a:p>
            <a:pPr marL="0" indent="0">
              <a:buNone/>
            </a:pPr>
            <a:r>
              <a:rPr lang="en-US" sz="3100" dirty="0" smtClean="0"/>
              <a:t> A student with a nonimmigrant visa (such as a B visa or F visa) is not eligible for AB 540 until their passport expires.</a:t>
            </a:r>
          </a:p>
          <a:p>
            <a:pPr marL="0" indent="0">
              <a:buNone/>
            </a:pPr>
            <a:endParaRPr lang="en-US" sz="3100" dirty="0"/>
          </a:p>
          <a:p>
            <a:pPr marL="0" indent="0">
              <a:buNone/>
            </a:pPr>
            <a:r>
              <a:rPr lang="en-US" sz="3100" b="1" dirty="0" smtClean="0">
                <a:solidFill>
                  <a:schemeClr val="tx1"/>
                </a:solidFill>
              </a:rPr>
              <a:t>False.</a:t>
            </a:r>
            <a:endParaRPr lang="en-US" sz="3100" b="1" dirty="0">
              <a:solidFill>
                <a:schemeClr val="tx1"/>
              </a:solidFill>
            </a:endParaRPr>
          </a:p>
          <a:p>
            <a:pPr marL="0" indent="0">
              <a:buNone/>
            </a:pPr>
            <a:r>
              <a:rPr lang="en-US" sz="3100" dirty="0" smtClean="0"/>
              <a:t>If </a:t>
            </a:r>
            <a:r>
              <a:rPr lang="en-US" sz="3100" dirty="0"/>
              <a:t>the student overstays his/her I-94 authorization date, the student is in violation of the terms of that visa and would be considered to be “out of status” even if the passport is not expired.</a:t>
            </a:r>
          </a:p>
          <a:p>
            <a:pPr marL="0" indent="0">
              <a:buNone/>
            </a:pPr>
            <a:r>
              <a:rPr lang="en-US" sz="3100" i="1" dirty="0" smtClean="0"/>
              <a:t>Students </a:t>
            </a:r>
            <a:r>
              <a:rPr lang="en-US" sz="3100" i="1" dirty="0"/>
              <a:t>who previously held valid nonimmigrant visas </a:t>
            </a:r>
            <a:r>
              <a:rPr lang="en-US" sz="3100" dirty="0"/>
              <a:t>(such as </a:t>
            </a:r>
            <a:r>
              <a:rPr lang="en-US" sz="3100" dirty="0" smtClean="0"/>
              <a:t>a B </a:t>
            </a:r>
            <a:r>
              <a:rPr lang="en-US" sz="3100" dirty="0"/>
              <a:t>visa or </a:t>
            </a:r>
            <a:r>
              <a:rPr lang="en-US" sz="3100" dirty="0" smtClean="0"/>
              <a:t>F </a:t>
            </a:r>
            <a:r>
              <a:rPr lang="en-US" sz="3100" dirty="0"/>
              <a:t>visa) </a:t>
            </a:r>
            <a:r>
              <a:rPr lang="en-US" sz="3100" i="1" dirty="0" smtClean="0"/>
              <a:t>but </a:t>
            </a:r>
            <a:r>
              <a:rPr lang="en-US" sz="3100" i="1" dirty="0"/>
              <a:t>who are out-of-status at the time of execution of the affidavit are eligible for the </a:t>
            </a:r>
            <a:r>
              <a:rPr lang="en-US" sz="3100" i="1" dirty="0" smtClean="0"/>
              <a:t>AB 540 exemption</a:t>
            </a:r>
            <a:r>
              <a:rPr lang="en-US" sz="3100" i="1" dirty="0"/>
              <a:t>.</a:t>
            </a:r>
            <a:r>
              <a:rPr lang="en-US" sz="3100" dirty="0"/>
              <a:t> </a:t>
            </a:r>
          </a:p>
          <a:p>
            <a:pPr marL="0" indent="0">
              <a:buNone/>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6412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Pop Quiz	</a:t>
            </a:r>
            <a:endParaRPr lang="en-US" dirty="0"/>
          </a:p>
        </p:txBody>
      </p:sp>
      <p:sp>
        <p:nvSpPr>
          <p:cNvPr id="3" name="Content Placeholder 2"/>
          <p:cNvSpPr>
            <a:spLocks noGrp="1"/>
          </p:cNvSpPr>
          <p:nvPr>
            <p:ph idx="1"/>
          </p:nvPr>
        </p:nvSpPr>
        <p:spPr>
          <a:xfrm>
            <a:off x="838200" y="1825624"/>
            <a:ext cx="10515600" cy="3877343"/>
          </a:xfrm>
        </p:spPr>
        <p:txBody>
          <a:bodyPr>
            <a:normAutofit fontScale="77500" lnSpcReduction="20000"/>
          </a:bodyPr>
          <a:lstStyle/>
          <a:p>
            <a:pPr marL="0" indent="0">
              <a:buNone/>
            </a:pPr>
            <a:r>
              <a:rPr lang="en-US" sz="3400" b="1" dirty="0" smtClean="0">
                <a:solidFill>
                  <a:schemeClr val="tx1"/>
                </a:solidFill>
              </a:rPr>
              <a:t>Are certain students entitled to automatic residence classification?</a:t>
            </a:r>
          </a:p>
          <a:p>
            <a:pPr marL="0" indent="0">
              <a:buNone/>
            </a:pPr>
            <a:endParaRPr lang="en-US" sz="2600" b="1" dirty="0">
              <a:solidFill>
                <a:schemeClr val="tx1"/>
              </a:solidFill>
            </a:endParaRPr>
          </a:p>
          <a:p>
            <a:pPr marL="0" indent="0">
              <a:buNone/>
            </a:pPr>
            <a:r>
              <a:rPr lang="en-US" sz="3100" dirty="0"/>
              <a:t>Yes. The Education Code prescribes several exceptions to residence determination—some are required (e.g. military members stationed in CA ECS 68075) and some are permitted (e.g. individuals hired as a peace officer by public agency ECS 76140.5</a:t>
            </a:r>
            <a:r>
              <a:rPr lang="en-US" sz="3100" dirty="0" smtClean="0"/>
              <a:t>).</a:t>
            </a:r>
            <a:endParaRPr lang="en-US" sz="3100" dirty="0"/>
          </a:p>
          <a:p>
            <a:pPr marL="0" indent="0">
              <a:buNone/>
            </a:pPr>
            <a:r>
              <a:rPr lang="en-US" sz="3100" dirty="0"/>
              <a:t>These apply where an individual that is NOT otherwise eligible to be classified as a Resident for tuition purposes, can nonetheless be classified as a Resident and claimed for apportionment purposes if applicable requirements are </a:t>
            </a:r>
            <a:r>
              <a:rPr lang="en-US" sz="3100" dirty="0" smtClean="0"/>
              <a:t>met.</a:t>
            </a:r>
            <a:endParaRPr lang="en-US" sz="3100" dirty="0"/>
          </a:p>
          <a:p>
            <a:pPr marL="0" indent="0">
              <a:buNone/>
            </a:pPr>
            <a:endParaRPr lang="en-US" sz="2400" dirty="0"/>
          </a:p>
          <a:p>
            <a:pPr marL="0" indent="0">
              <a:buNone/>
            </a:pPr>
            <a:endParaRPr lang="en-US" dirty="0" smtClean="0"/>
          </a:p>
          <a:p>
            <a:pPr marL="0" indent="0">
              <a:buNone/>
            </a:pPr>
            <a:r>
              <a:rPr lang="en-US" dirty="0" smtClean="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85360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Pop Quiz	</a:t>
            </a:r>
            <a:endParaRPr lang="en-US" dirty="0"/>
          </a:p>
        </p:txBody>
      </p:sp>
      <p:sp>
        <p:nvSpPr>
          <p:cNvPr id="3" name="Content Placeholder 2"/>
          <p:cNvSpPr>
            <a:spLocks noGrp="1"/>
          </p:cNvSpPr>
          <p:nvPr>
            <p:ph idx="1"/>
          </p:nvPr>
        </p:nvSpPr>
        <p:spPr>
          <a:xfrm>
            <a:off x="838200" y="1825624"/>
            <a:ext cx="10515600" cy="3877343"/>
          </a:xfrm>
        </p:spPr>
        <p:txBody>
          <a:bodyPr>
            <a:normAutofit/>
          </a:bodyPr>
          <a:lstStyle/>
          <a:p>
            <a:pPr marL="0" indent="0">
              <a:buNone/>
            </a:pPr>
            <a:r>
              <a:rPr lang="en-US" sz="2600" b="1" dirty="0" smtClean="0">
                <a:solidFill>
                  <a:schemeClr val="tx1"/>
                </a:solidFill>
              </a:rPr>
              <a:t>True or False</a:t>
            </a:r>
            <a:endParaRPr lang="en-US" sz="2400" dirty="0"/>
          </a:p>
          <a:p>
            <a:pPr marL="0" indent="0">
              <a:buNone/>
            </a:pPr>
            <a:r>
              <a:rPr lang="en-US" dirty="0" smtClean="0"/>
              <a:t>A student who has credits earned from a California high school equivalent to 3 years of full-time attendance (165 credits) but did not actually attend for three years would meet the attendance requirement for AB 540.</a:t>
            </a:r>
          </a:p>
          <a:p>
            <a:pPr marL="0" indent="0">
              <a:buNone/>
            </a:pPr>
            <a:r>
              <a:rPr lang="en-US" dirty="0" smtClean="0"/>
              <a:t> </a:t>
            </a:r>
          </a:p>
          <a:p>
            <a:pPr marL="0" indent="0">
              <a:buNone/>
            </a:pPr>
            <a:r>
              <a:rPr lang="en-US" sz="2600" b="1" dirty="0">
                <a:solidFill>
                  <a:schemeClr val="tx1"/>
                </a:solidFill>
              </a:rPr>
              <a:t>True.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328022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algn="ctr">
              <a:defRPr/>
            </a:pPr>
            <a:r>
              <a:rPr lang="en-US" dirty="0">
                <a:solidFill>
                  <a:srgbClr val="003366"/>
                </a:solidFill>
                <a:latin typeface="+mn-lt"/>
              </a:rPr>
              <a:t>Questions/Comments</a:t>
            </a:r>
          </a:p>
        </p:txBody>
      </p:sp>
      <p:pic>
        <p:nvPicPr>
          <p:cNvPr id="8294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13561" y="2293641"/>
            <a:ext cx="4164877" cy="2718393"/>
          </a:xfrm>
        </p:spPr>
      </p:pic>
    </p:spTree>
    <p:extLst>
      <p:ext uri="{BB962C8B-B14F-4D97-AF65-F5344CB8AC3E}">
        <p14:creationId xmlns:p14="http://schemas.microsoft.com/office/powerpoint/2010/main" val="32563870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algn="ctr">
              <a:defRPr/>
            </a:pPr>
            <a:r>
              <a:rPr lang="en-US" dirty="0">
                <a:solidFill>
                  <a:srgbClr val="003366"/>
                </a:solidFill>
                <a:latin typeface="+mn-lt"/>
              </a:rPr>
              <a:t>Contact Information</a:t>
            </a:r>
          </a:p>
        </p:txBody>
      </p:sp>
      <p:sp>
        <p:nvSpPr>
          <p:cNvPr id="101379" name="Rectangle 3"/>
          <p:cNvSpPr>
            <a:spLocks noGrp="1" noChangeArrowheads="1"/>
          </p:cNvSpPr>
          <p:nvPr>
            <p:ph idx="1"/>
          </p:nvPr>
        </p:nvSpPr>
        <p:spPr/>
        <p:txBody>
          <a:bodyPr>
            <a:normAutofit fontScale="92500" lnSpcReduction="20000"/>
          </a:bodyPr>
          <a:lstStyle/>
          <a:p>
            <a:pPr marL="762041" lvl="1" indent="-369814" algn="ctr">
              <a:spcBef>
                <a:spcPct val="0"/>
              </a:spcBef>
              <a:buClr>
                <a:srgbClr val="1D0FD1"/>
              </a:buClr>
              <a:buNone/>
              <a:defRPr/>
            </a:pPr>
            <a:endParaRPr lang="en-US" sz="706" b="1" dirty="0">
              <a:solidFill>
                <a:schemeClr val="tx1">
                  <a:lumMod val="95000"/>
                  <a:lumOff val="5000"/>
                </a:schemeClr>
              </a:solidFill>
              <a:latin typeface="+mj-lt"/>
            </a:endParaRPr>
          </a:p>
          <a:p>
            <a:pPr marL="369814" indent="-369814" algn="ctr">
              <a:spcBef>
                <a:spcPct val="0"/>
              </a:spcBef>
              <a:buClr>
                <a:srgbClr val="1D0FD1"/>
              </a:buClr>
              <a:buNone/>
              <a:defRPr/>
            </a:pPr>
            <a:endParaRPr lang="en-US" altLang="en-US" sz="2471" b="1" dirty="0">
              <a:solidFill>
                <a:srgbClr val="1C1C1C"/>
              </a:solidFill>
            </a:endParaRPr>
          </a:p>
          <a:p>
            <a:pPr marL="369814" indent="-369814" algn="ctr">
              <a:spcBef>
                <a:spcPct val="0"/>
              </a:spcBef>
              <a:buClr>
                <a:srgbClr val="1D0FD1"/>
              </a:buClr>
              <a:buNone/>
              <a:defRPr/>
            </a:pPr>
            <a:endParaRPr lang="en-US" altLang="en-US" sz="3200" dirty="0">
              <a:solidFill>
                <a:srgbClr val="2D5CB9"/>
              </a:solidFill>
              <a:latin typeface="+mn-lt"/>
              <a:ea typeface="+mj-ea"/>
              <a:cs typeface="+mj-cs"/>
            </a:endParaRPr>
          </a:p>
          <a:p>
            <a:pPr marL="369814" indent="-369814" algn="ctr">
              <a:spcBef>
                <a:spcPct val="0"/>
              </a:spcBef>
              <a:buClr>
                <a:srgbClr val="1D0FD1"/>
              </a:buClr>
              <a:buNone/>
              <a:defRPr/>
            </a:pPr>
            <a:r>
              <a:rPr lang="en-US" altLang="en-US" sz="3200" dirty="0">
                <a:solidFill>
                  <a:schemeClr val="tx2"/>
                </a:solidFill>
                <a:latin typeface="+mn-lt"/>
              </a:rPr>
              <a:t>Natalie Wagner</a:t>
            </a:r>
          </a:p>
          <a:p>
            <a:pPr marL="369814" indent="-369814" algn="ctr">
              <a:spcBef>
                <a:spcPct val="0"/>
              </a:spcBef>
              <a:buClr>
                <a:srgbClr val="1D0FD1"/>
              </a:buClr>
              <a:buNone/>
              <a:defRPr/>
            </a:pPr>
            <a:r>
              <a:rPr lang="en-US" altLang="en-US" sz="3200" dirty="0">
                <a:solidFill>
                  <a:schemeClr val="tx2"/>
                </a:solidFill>
                <a:latin typeface="+mn-lt"/>
              </a:rPr>
              <a:t>(916) 327-1554</a:t>
            </a:r>
          </a:p>
          <a:p>
            <a:pPr marL="369814" indent="-369814" algn="ctr">
              <a:spcBef>
                <a:spcPct val="0"/>
              </a:spcBef>
              <a:buClr>
                <a:srgbClr val="1D0FD1"/>
              </a:buClr>
              <a:buNone/>
              <a:defRPr/>
            </a:pPr>
            <a:r>
              <a:rPr lang="en-US" altLang="en-US" sz="3200" dirty="0">
                <a:solidFill>
                  <a:schemeClr val="tx2"/>
                </a:solidFill>
                <a:latin typeface="+mn-lt"/>
              </a:rPr>
              <a:t>nwagner@cccco.edu</a:t>
            </a:r>
          </a:p>
          <a:p>
            <a:pPr marL="369814" indent="-369814" algn="ctr">
              <a:spcBef>
                <a:spcPct val="0"/>
              </a:spcBef>
              <a:buClr>
                <a:srgbClr val="1D0FD1"/>
              </a:buClr>
              <a:buNone/>
              <a:defRPr/>
            </a:pPr>
            <a:endParaRPr lang="en-US" altLang="en-US" sz="3200" dirty="0">
              <a:solidFill>
                <a:schemeClr val="tx2"/>
              </a:solidFill>
              <a:latin typeface="+mn-lt"/>
            </a:endParaRPr>
          </a:p>
          <a:p>
            <a:pPr marL="369814" indent="-369814" algn="ctr">
              <a:spcBef>
                <a:spcPct val="0"/>
              </a:spcBef>
              <a:buClr>
                <a:srgbClr val="1D0FD1"/>
              </a:buClr>
              <a:buNone/>
              <a:defRPr/>
            </a:pPr>
            <a:endParaRPr lang="en-US" altLang="en-US" sz="3200" dirty="0">
              <a:solidFill>
                <a:schemeClr val="tx2"/>
              </a:solidFill>
              <a:latin typeface="+mn-lt"/>
            </a:endParaRPr>
          </a:p>
          <a:p>
            <a:pPr marL="369814" indent="-369814" algn="ctr">
              <a:spcBef>
                <a:spcPct val="0"/>
              </a:spcBef>
              <a:buClr>
                <a:srgbClr val="1D0FD1"/>
              </a:buClr>
              <a:buNone/>
              <a:defRPr/>
            </a:pPr>
            <a:endParaRPr lang="en-US" altLang="en-US" sz="3200" dirty="0">
              <a:solidFill>
                <a:schemeClr val="tx2"/>
              </a:solidFill>
              <a:latin typeface="+mn-lt"/>
            </a:endParaRPr>
          </a:p>
          <a:p>
            <a:pPr marL="369814" indent="-369814" algn="ctr">
              <a:spcBef>
                <a:spcPct val="0"/>
              </a:spcBef>
              <a:buClr>
                <a:srgbClr val="1D0FD1"/>
              </a:buClr>
              <a:buNone/>
              <a:defRPr/>
            </a:pPr>
            <a:endParaRPr lang="en-US" altLang="en-US" sz="3200" dirty="0">
              <a:solidFill>
                <a:schemeClr val="tx2"/>
              </a:solidFill>
              <a:latin typeface="+mn-lt"/>
            </a:endParaRPr>
          </a:p>
          <a:p>
            <a:pPr marL="369814" indent="-369814" algn="ctr">
              <a:spcBef>
                <a:spcPct val="0"/>
              </a:spcBef>
              <a:buClr>
                <a:srgbClr val="1D0FD1"/>
              </a:buClr>
              <a:buNone/>
              <a:defRPr/>
            </a:pPr>
            <a:r>
              <a:rPr lang="en-US" altLang="en-US" sz="3200" dirty="0">
                <a:solidFill>
                  <a:schemeClr val="tx2"/>
                </a:solidFill>
                <a:latin typeface="+mn-lt"/>
              </a:rPr>
              <a:t>Chancellor’s Office</a:t>
            </a:r>
          </a:p>
        </p:txBody>
      </p:sp>
    </p:spTree>
    <p:extLst>
      <p:ext uri="{BB962C8B-B14F-4D97-AF65-F5344CB8AC3E}">
        <p14:creationId xmlns:p14="http://schemas.microsoft.com/office/powerpoint/2010/main" val="3466702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61737" y="456640"/>
            <a:ext cx="10912642" cy="762000"/>
          </a:xfrm>
        </p:spPr>
        <p:txBody>
          <a:bodyPr>
            <a:noAutofit/>
          </a:bodyPr>
          <a:lstStyle/>
          <a:p>
            <a:pPr algn="ctr">
              <a:defRPr/>
            </a:pPr>
            <a:r>
              <a:rPr lang="en-US" altLang="en-US" dirty="0"/>
              <a:t>Primary Purposes for Residence Classification</a:t>
            </a:r>
          </a:p>
        </p:txBody>
      </p:sp>
      <p:sp>
        <p:nvSpPr>
          <p:cNvPr id="99331" name="Rectangle 3"/>
          <p:cNvSpPr>
            <a:spLocks noGrp="1" noChangeArrowheads="1"/>
          </p:cNvSpPr>
          <p:nvPr>
            <p:ph idx="1"/>
          </p:nvPr>
        </p:nvSpPr>
        <p:spPr>
          <a:xfrm>
            <a:off x="661737" y="1411941"/>
            <a:ext cx="10912642" cy="4363217"/>
          </a:xfrm>
        </p:spPr>
        <p:txBody>
          <a:bodyPr>
            <a:normAutofit fontScale="92500" lnSpcReduction="10000"/>
          </a:bodyPr>
          <a:lstStyle/>
          <a:p>
            <a:pPr>
              <a:lnSpc>
                <a:spcPct val="90000"/>
              </a:lnSpc>
              <a:buClr>
                <a:srgbClr val="1D0FD1"/>
              </a:buClr>
              <a:defRPr/>
            </a:pPr>
            <a:endParaRPr lang="en-US" altLang="en-US" sz="882" b="1" dirty="0">
              <a:solidFill>
                <a:schemeClr val="tx1"/>
              </a:solidFill>
            </a:endParaRPr>
          </a:p>
          <a:p>
            <a:pPr marL="0" indent="0">
              <a:buClr>
                <a:srgbClr val="1D0FD1"/>
              </a:buClr>
              <a:buNone/>
              <a:defRPr/>
            </a:pPr>
            <a:r>
              <a:rPr lang="en-US" altLang="en-US" sz="2382" b="1" dirty="0">
                <a:solidFill>
                  <a:schemeClr val="tx1"/>
                </a:solidFill>
              </a:rPr>
              <a:t>Residence classification is necessary for </a:t>
            </a:r>
          </a:p>
          <a:p>
            <a:pPr lvl="1">
              <a:lnSpc>
                <a:spcPct val="90000"/>
              </a:lnSpc>
              <a:buClr>
                <a:srgbClr val="1D0FD1"/>
              </a:buClr>
              <a:defRPr/>
            </a:pPr>
            <a:endParaRPr lang="en-US" altLang="en-US" sz="882" dirty="0">
              <a:solidFill>
                <a:schemeClr val="tx1"/>
              </a:solidFill>
            </a:endParaRPr>
          </a:p>
          <a:p>
            <a:pPr marL="0" indent="0">
              <a:buClr>
                <a:srgbClr val="1D0FD1"/>
              </a:buClr>
              <a:buNone/>
              <a:defRPr/>
            </a:pPr>
            <a:r>
              <a:rPr lang="en-US" altLang="en-US" sz="2400" b="1" dirty="0">
                <a:solidFill>
                  <a:schemeClr val="tx2"/>
                </a:solidFill>
              </a:rPr>
              <a:t>Proper charging of Nonresident Tuition </a:t>
            </a:r>
            <a:r>
              <a:rPr lang="en-US" altLang="en-US" sz="2400" dirty="0">
                <a:solidFill>
                  <a:schemeClr val="tx2"/>
                </a:solidFill>
              </a:rPr>
              <a:t/>
            </a:r>
            <a:br>
              <a:rPr lang="en-US" altLang="en-US" sz="2400" dirty="0">
                <a:solidFill>
                  <a:schemeClr val="tx2"/>
                </a:solidFill>
              </a:rPr>
            </a:br>
            <a:r>
              <a:rPr lang="en-US" altLang="en-US" sz="2400" dirty="0">
                <a:solidFill>
                  <a:schemeClr val="tx2"/>
                </a:solidFill>
              </a:rPr>
              <a:t>(Note: Nonresident students must also be charged the basic enrollment fee)</a:t>
            </a:r>
          </a:p>
          <a:p>
            <a:pPr>
              <a:lnSpc>
                <a:spcPct val="90000"/>
              </a:lnSpc>
              <a:buClr>
                <a:srgbClr val="1D0FD1"/>
              </a:buClr>
              <a:defRPr/>
            </a:pPr>
            <a:endParaRPr lang="en-US" altLang="en-US" sz="2400" dirty="0">
              <a:solidFill>
                <a:schemeClr val="tx2"/>
              </a:solidFill>
            </a:endParaRPr>
          </a:p>
          <a:p>
            <a:pPr marL="0" indent="0">
              <a:buClr>
                <a:srgbClr val="1D0FD1"/>
              </a:buClr>
              <a:buNone/>
              <a:defRPr/>
            </a:pPr>
            <a:r>
              <a:rPr lang="en-US" altLang="en-US" sz="2400" b="1" dirty="0">
                <a:solidFill>
                  <a:schemeClr val="tx2"/>
                </a:solidFill>
              </a:rPr>
              <a:t>Proper claiming of State general apportionment</a:t>
            </a:r>
          </a:p>
          <a:p>
            <a:pPr marL="449660" lvl="1" indent="0">
              <a:buClr>
                <a:srgbClr val="1D0FD1"/>
              </a:buClr>
              <a:buNone/>
              <a:defRPr/>
            </a:pPr>
            <a:r>
              <a:rPr lang="en-US" altLang="en-US" dirty="0">
                <a:solidFill>
                  <a:schemeClr val="tx2"/>
                </a:solidFill>
              </a:rPr>
              <a:t>Nonresident FTES is not included in state apportionment calculations (Note: certain nonresident students qualify to be reported as residents for apportionment purposes, such as AB 540 students or active military members stationed or domiciled in California)</a:t>
            </a:r>
          </a:p>
          <a:p>
            <a:pPr marL="505693" lvl="1" indent="0">
              <a:buClr>
                <a:srgbClr val="1D0FD1"/>
              </a:buClr>
              <a:buNone/>
              <a:defRPr/>
            </a:pPr>
            <a:endParaRPr lang="en-US" altLang="en-US" dirty="0">
              <a:solidFill>
                <a:schemeClr val="tx2"/>
              </a:solidFill>
            </a:endParaRPr>
          </a:p>
          <a:p>
            <a:pPr marL="0" indent="0">
              <a:buClr>
                <a:srgbClr val="1D0FD1"/>
              </a:buClr>
              <a:buNone/>
              <a:defRPr/>
            </a:pPr>
            <a:r>
              <a:rPr lang="en-US" altLang="en-US" sz="2400" b="1" dirty="0">
                <a:solidFill>
                  <a:schemeClr val="tx2"/>
                </a:solidFill>
              </a:rPr>
              <a:t>Student Eligibility for certain programs </a:t>
            </a:r>
            <a:r>
              <a:rPr lang="en-US" altLang="en-US" sz="2400" dirty="0">
                <a:solidFill>
                  <a:schemeClr val="tx2"/>
                </a:solidFill>
              </a:rPr>
              <a:t>(Example: CA Promise Grant, formerly known as the BOG fee waiver)</a:t>
            </a:r>
          </a:p>
          <a:p>
            <a:pPr lvl="2">
              <a:lnSpc>
                <a:spcPct val="90000"/>
              </a:lnSpc>
              <a:buClr>
                <a:srgbClr val="1D0FD1"/>
              </a:buClr>
              <a:defRPr/>
            </a:pPr>
            <a:endParaRPr lang="en-US" altLang="en-US" sz="1588" dirty="0">
              <a:solidFill>
                <a:schemeClr val="tx1"/>
              </a:solidFill>
            </a:endParaRPr>
          </a:p>
          <a:p>
            <a:pPr lvl="2">
              <a:lnSpc>
                <a:spcPct val="90000"/>
              </a:lnSpc>
              <a:buClr>
                <a:srgbClr val="1D0FD1"/>
              </a:buClr>
              <a:defRPr/>
            </a:pPr>
            <a:endParaRPr lang="en-US" altLang="en-US" sz="1588" dirty="0">
              <a:solidFill>
                <a:schemeClr val="tx1"/>
              </a:solidFill>
            </a:endParaRPr>
          </a:p>
        </p:txBody>
      </p:sp>
    </p:spTree>
    <p:extLst>
      <p:ext uri="{BB962C8B-B14F-4D97-AF65-F5344CB8AC3E}">
        <p14:creationId xmlns:p14="http://schemas.microsoft.com/office/powerpoint/2010/main" val="9866397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77516" y="456640"/>
            <a:ext cx="11020926" cy="762000"/>
          </a:xfrm>
        </p:spPr>
        <p:txBody>
          <a:bodyPr>
            <a:noAutofit/>
          </a:bodyPr>
          <a:lstStyle/>
          <a:p>
            <a:pPr algn="ctr">
              <a:defRPr/>
            </a:pPr>
            <a:r>
              <a:rPr lang="en-US" altLang="en-US" dirty="0"/>
              <a:t>General Rules and Guidelines</a:t>
            </a:r>
          </a:p>
        </p:txBody>
      </p:sp>
      <p:sp>
        <p:nvSpPr>
          <p:cNvPr id="84995" name="Rectangle 3"/>
          <p:cNvSpPr>
            <a:spLocks noGrp="1" noChangeArrowheads="1"/>
          </p:cNvSpPr>
          <p:nvPr>
            <p:ph type="body" idx="1"/>
          </p:nvPr>
        </p:nvSpPr>
        <p:spPr>
          <a:xfrm>
            <a:off x="577516" y="1371321"/>
            <a:ext cx="11020926" cy="4814327"/>
          </a:xfrm>
        </p:spPr>
        <p:txBody>
          <a:bodyPr>
            <a:normAutofit/>
          </a:bodyPr>
          <a:lstStyle/>
          <a:p>
            <a:pPr marL="0" indent="0">
              <a:buClr>
                <a:srgbClr val="1D0FD1"/>
              </a:buClr>
              <a:buNone/>
              <a:defRPr/>
            </a:pPr>
            <a:r>
              <a:rPr lang="en-US" altLang="en-US" sz="2382" b="1" dirty="0">
                <a:solidFill>
                  <a:schemeClr val="tx1"/>
                </a:solidFill>
              </a:rPr>
              <a:t>Residence Classification:</a:t>
            </a:r>
          </a:p>
          <a:p>
            <a:pPr marL="457200" indent="-457200">
              <a:lnSpc>
                <a:spcPct val="90000"/>
              </a:lnSpc>
              <a:spcBef>
                <a:spcPts val="1200"/>
              </a:spcBef>
              <a:buClrTx/>
              <a:buSzPct val="100000"/>
              <a:buFont typeface="Wingdings" panose="05000000000000000000" pitchFamily="2" charset="2"/>
              <a:buChar char="Ø"/>
              <a:defRPr/>
            </a:pPr>
            <a:r>
              <a:rPr lang="en-US" altLang="en-US" sz="2400" dirty="0">
                <a:solidFill>
                  <a:schemeClr val="tx2"/>
                </a:solidFill>
              </a:rPr>
              <a:t>Residency classification shall be made for each </a:t>
            </a:r>
            <a:r>
              <a:rPr lang="en-US" altLang="en-US" sz="2400" dirty="0" smtClean="0">
                <a:solidFill>
                  <a:schemeClr val="tx2"/>
                </a:solidFill>
              </a:rPr>
              <a:t>student, except noncredit only enrollees, at </a:t>
            </a:r>
            <a:r>
              <a:rPr lang="en-US" altLang="en-US" sz="2400" dirty="0">
                <a:solidFill>
                  <a:schemeClr val="tx2"/>
                </a:solidFill>
              </a:rPr>
              <a:t>the time applications for admission are accepted and whenever a student has not been in attendance for more than one semester or quarter (two, not one, semester or quarter of non-attendance). T5 § 54010(a) </a:t>
            </a:r>
          </a:p>
          <a:p>
            <a:pPr marL="457200" indent="-457200">
              <a:lnSpc>
                <a:spcPct val="90000"/>
              </a:lnSpc>
              <a:spcBef>
                <a:spcPts val="1200"/>
              </a:spcBef>
              <a:buClrTx/>
              <a:buSzPct val="100000"/>
              <a:buFont typeface="Wingdings" panose="05000000000000000000" pitchFamily="2" charset="2"/>
              <a:buChar char="Ø"/>
              <a:defRPr/>
            </a:pPr>
            <a:r>
              <a:rPr lang="en-US" altLang="en-US" sz="2400" dirty="0" smtClean="0">
                <a:solidFill>
                  <a:schemeClr val="tx2"/>
                </a:solidFill>
              </a:rPr>
              <a:t>Timely </a:t>
            </a:r>
            <a:r>
              <a:rPr lang="en-US" altLang="en-US" sz="2400" dirty="0">
                <a:solidFill>
                  <a:schemeClr val="tx2"/>
                </a:solidFill>
              </a:rPr>
              <a:t>student notification of the classification (within 14 calendar days) T5 § 54060(a) </a:t>
            </a:r>
          </a:p>
          <a:p>
            <a:pPr marL="457200" indent="-457200">
              <a:lnSpc>
                <a:spcPct val="90000"/>
              </a:lnSpc>
              <a:spcBef>
                <a:spcPts val="1200"/>
              </a:spcBef>
              <a:buClrTx/>
              <a:buSzPct val="100000"/>
              <a:buFont typeface="Wingdings" panose="05000000000000000000" pitchFamily="2" charset="2"/>
              <a:buChar char="Ø"/>
              <a:defRPr/>
            </a:pPr>
            <a:r>
              <a:rPr lang="en-US" altLang="en-US" sz="2400" dirty="0" smtClean="0">
                <a:solidFill>
                  <a:schemeClr val="tx2"/>
                </a:solidFill>
              </a:rPr>
              <a:t>District </a:t>
            </a:r>
            <a:r>
              <a:rPr lang="en-US" altLang="en-US" sz="2400" dirty="0">
                <a:solidFill>
                  <a:schemeClr val="tx2"/>
                </a:solidFill>
              </a:rPr>
              <a:t>must establish procedures for appeals of residency classification and refunds of nonresident tuition fees. T5 § 54060(b); 54070</a:t>
            </a:r>
          </a:p>
        </p:txBody>
      </p:sp>
    </p:spTree>
    <p:extLst>
      <p:ext uri="{BB962C8B-B14F-4D97-AF65-F5344CB8AC3E}">
        <p14:creationId xmlns:p14="http://schemas.microsoft.com/office/powerpoint/2010/main" val="4291952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49705" y="385011"/>
            <a:ext cx="10936706" cy="842211"/>
          </a:xfrm>
        </p:spPr>
        <p:txBody>
          <a:bodyPr>
            <a:noAutofit/>
          </a:bodyPr>
          <a:lstStyle/>
          <a:p>
            <a:pPr algn="ctr">
              <a:defRPr/>
            </a:pPr>
            <a:r>
              <a:rPr lang="en-US" altLang="en-US" dirty="0"/>
              <a:t>General Rules and Guidelines</a:t>
            </a:r>
          </a:p>
        </p:txBody>
      </p:sp>
      <p:sp>
        <p:nvSpPr>
          <p:cNvPr id="21507" name="Rectangle 3"/>
          <p:cNvSpPr>
            <a:spLocks noGrp="1" noChangeArrowheads="1"/>
          </p:cNvSpPr>
          <p:nvPr>
            <p:ph type="body" idx="1"/>
          </p:nvPr>
        </p:nvSpPr>
        <p:spPr>
          <a:xfrm>
            <a:off x="649705" y="1371320"/>
            <a:ext cx="10936706" cy="4191000"/>
          </a:xfrm>
        </p:spPr>
        <p:txBody>
          <a:bodyPr>
            <a:normAutofit/>
          </a:bodyPr>
          <a:lstStyle/>
          <a:p>
            <a:pPr marL="0" indent="0">
              <a:buClr>
                <a:srgbClr val="1D0FD1"/>
              </a:buClr>
              <a:buNone/>
            </a:pPr>
            <a:r>
              <a:rPr lang="en-US" altLang="en-US" sz="2382" b="1" dirty="0">
                <a:solidFill>
                  <a:schemeClr val="tx1"/>
                </a:solidFill>
              </a:rPr>
              <a:t>Rules For Determining Residence</a:t>
            </a:r>
          </a:p>
          <a:p>
            <a:pPr marL="0" indent="0">
              <a:buClr>
                <a:srgbClr val="1D0FD1"/>
              </a:buClr>
              <a:buNone/>
            </a:pPr>
            <a:endParaRPr lang="en-US" altLang="en-US" sz="2400" dirty="0">
              <a:solidFill>
                <a:schemeClr val="tx2"/>
              </a:solidFill>
            </a:endParaRPr>
          </a:p>
          <a:p>
            <a:pPr lvl="1">
              <a:lnSpc>
                <a:spcPct val="90000"/>
              </a:lnSpc>
            </a:pPr>
            <a:r>
              <a:rPr lang="en-US" altLang="en-US" dirty="0">
                <a:solidFill>
                  <a:schemeClr val="tx2"/>
                </a:solidFill>
              </a:rPr>
              <a:t>There can only be one residence (an established primary and permanent home). EC § 68062(a)</a:t>
            </a:r>
          </a:p>
          <a:p>
            <a:pPr lvl="1">
              <a:lnSpc>
                <a:spcPct val="90000"/>
              </a:lnSpc>
            </a:pPr>
            <a:endParaRPr lang="en-US" altLang="en-US" dirty="0">
              <a:solidFill>
                <a:schemeClr val="tx2"/>
              </a:solidFill>
            </a:endParaRPr>
          </a:p>
          <a:p>
            <a:pPr lvl="1">
              <a:lnSpc>
                <a:spcPct val="90000"/>
              </a:lnSpc>
            </a:pPr>
            <a:r>
              <a:rPr lang="en-US" altLang="en-US" dirty="0">
                <a:solidFill>
                  <a:schemeClr val="tx2"/>
                </a:solidFill>
              </a:rPr>
              <a:t>A residence is the place when one remains when not called elsewhere for labor or other </a:t>
            </a:r>
            <a:r>
              <a:rPr lang="en-US" altLang="en-US" dirty="0" smtClean="0">
                <a:solidFill>
                  <a:schemeClr val="tx2"/>
                </a:solidFill>
              </a:rPr>
              <a:t>temporary </a:t>
            </a:r>
            <a:r>
              <a:rPr lang="en-US" altLang="en-US" dirty="0">
                <a:solidFill>
                  <a:schemeClr val="tx2"/>
                </a:solidFill>
              </a:rPr>
              <a:t>purpose and to which he or she returns in seasons of repose. EC § 68062(b)</a:t>
            </a:r>
          </a:p>
          <a:p>
            <a:pPr lvl="1">
              <a:lnSpc>
                <a:spcPct val="90000"/>
              </a:lnSpc>
            </a:pPr>
            <a:endParaRPr lang="en-US" altLang="en-US" dirty="0">
              <a:solidFill>
                <a:schemeClr val="tx2"/>
              </a:solidFill>
            </a:endParaRPr>
          </a:p>
          <a:p>
            <a:pPr lvl="1">
              <a:lnSpc>
                <a:spcPct val="90000"/>
              </a:lnSpc>
            </a:pPr>
            <a:r>
              <a:rPr lang="en-US" altLang="en-US" dirty="0">
                <a:solidFill>
                  <a:schemeClr val="tx2"/>
                </a:solidFill>
              </a:rPr>
              <a:t>A residence cannot be lost until another is gained. EC § 68062(c) </a:t>
            </a:r>
          </a:p>
          <a:p>
            <a:pPr marL="457200" lvl="1" indent="0">
              <a:lnSpc>
                <a:spcPct val="90000"/>
              </a:lnSpc>
              <a:buNone/>
            </a:pPr>
            <a:endParaRPr lang="en-US" altLang="en-US" dirty="0">
              <a:solidFill>
                <a:schemeClr val="tx2"/>
              </a:solidFill>
            </a:endParaRPr>
          </a:p>
        </p:txBody>
      </p:sp>
    </p:spTree>
    <p:extLst>
      <p:ext uri="{BB962C8B-B14F-4D97-AF65-F5344CB8AC3E}">
        <p14:creationId xmlns:p14="http://schemas.microsoft.com/office/powerpoint/2010/main" val="3033761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577515" y="300229"/>
            <a:ext cx="11008895" cy="762000"/>
          </a:xfrm>
        </p:spPr>
        <p:txBody>
          <a:bodyPr>
            <a:noAutofit/>
          </a:bodyPr>
          <a:lstStyle/>
          <a:p>
            <a:pPr algn="ctr">
              <a:defRPr/>
            </a:pPr>
            <a:r>
              <a:rPr lang="en-US" altLang="en-US" dirty="0"/>
              <a:t>General Rules and Guidelines</a:t>
            </a:r>
          </a:p>
        </p:txBody>
      </p:sp>
      <p:sp>
        <p:nvSpPr>
          <p:cNvPr id="25603" name="Rectangle 3"/>
          <p:cNvSpPr>
            <a:spLocks noGrp="1" noChangeArrowheads="1"/>
          </p:cNvSpPr>
          <p:nvPr>
            <p:ph type="body" idx="1"/>
          </p:nvPr>
        </p:nvSpPr>
        <p:spPr>
          <a:xfrm>
            <a:off x="577515" y="1371320"/>
            <a:ext cx="11008895" cy="4191000"/>
          </a:xfrm>
        </p:spPr>
        <p:txBody>
          <a:bodyPr>
            <a:normAutofit fontScale="92500" lnSpcReduction="10000"/>
          </a:bodyPr>
          <a:lstStyle/>
          <a:p>
            <a:pPr marL="0" indent="0">
              <a:buClr>
                <a:srgbClr val="1D0FD1"/>
              </a:buClr>
              <a:buNone/>
            </a:pPr>
            <a:r>
              <a:rPr lang="en-US" altLang="en-US" sz="2382" b="1" dirty="0">
                <a:solidFill>
                  <a:schemeClr val="tx1"/>
                </a:solidFill>
              </a:rPr>
              <a:t>Rules For Determining Residence (Cont.)</a:t>
            </a:r>
            <a:endParaRPr lang="en-US" altLang="en-US" sz="1588" dirty="0">
              <a:solidFill>
                <a:srgbClr val="1C1C1C"/>
              </a:solidFill>
            </a:endParaRPr>
          </a:p>
          <a:p>
            <a:pPr marL="0" indent="0">
              <a:buClr>
                <a:srgbClr val="1D0FD1"/>
              </a:buClr>
              <a:buNone/>
            </a:pPr>
            <a:endParaRPr lang="en-US" altLang="en-US" sz="706" dirty="0">
              <a:solidFill>
                <a:srgbClr val="1C1C1C"/>
              </a:solidFill>
            </a:endParaRPr>
          </a:p>
          <a:p>
            <a:pPr lvl="1">
              <a:lnSpc>
                <a:spcPct val="90000"/>
              </a:lnSpc>
            </a:pPr>
            <a:r>
              <a:rPr lang="en-US" altLang="en-US" dirty="0">
                <a:solidFill>
                  <a:schemeClr val="tx2"/>
                </a:solidFill>
              </a:rPr>
              <a:t>The one-year residence period necessary to be classified as a resident does not begin until the student both is present and has manifested clear intent to become a California resident. </a:t>
            </a:r>
            <a:br>
              <a:rPr lang="en-US" altLang="en-US" dirty="0">
                <a:solidFill>
                  <a:schemeClr val="tx2"/>
                </a:solidFill>
              </a:rPr>
            </a:br>
            <a:r>
              <a:rPr lang="en-US" altLang="en-US" dirty="0">
                <a:solidFill>
                  <a:schemeClr val="tx2"/>
                </a:solidFill>
              </a:rPr>
              <a:t>EC § 68062(d); T5 § 54020 </a:t>
            </a:r>
            <a:endParaRPr lang="en-US" altLang="en-US" dirty="0" smtClean="0">
              <a:solidFill>
                <a:schemeClr val="tx2"/>
              </a:solidFill>
            </a:endParaRPr>
          </a:p>
          <a:p>
            <a:pPr marL="457200" lvl="1" indent="0">
              <a:lnSpc>
                <a:spcPct val="90000"/>
              </a:lnSpc>
              <a:buNone/>
            </a:pPr>
            <a:endParaRPr lang="en-US" altLang="en-US" dirty="0" smtClean="0">
              <a:solidFill>
                <a:schemeClr val="tx2"/>
              </a:solidFill>
            </a:endParaRPr>
          </a:p>
          <a:p>
            <a:pPr lvl="1"/>
            <a:r>
              <a:rPr lang="en-US" altLang="en-US" dirty="0">
                <a:solidFill>
                  <a:schemeClr val="tx2"/>
                </a:solidFill>
              </a:rPr>
              <a:t>If a student or the parents of a minor relinquish California residence after moving from the state, one full year of physical presence coupled with intent is required to reestablish residence. T5 § </a:t>
            </a:r>
            <a:r>
              <a:rPr lang="en-US" altLang="en-US" dirty="0" smtClean="0">
                <a:solidFill>
                  <a:schemeClr val="tx2"/>
                </a:solidFill>
              </a:rPr>
              <a:t>54030</a:t>
            </a:r>
          </a:p>
          <a:p>
            <a:pPr marL="457200" lvl="1" indent="0">
              <a:buNone/>
            </a:pPr>
            <a:endParaRPr lang="en-US" altLang="en-US" dirty="0" smtClean="0">
              <a:solidFill>
                <a:schemeClr val="tx2"/>
              </a:solidFill>
            </a:endParaRPr>
          </a:p>
          <a:p>
            <a:pPr lvl="1"/>
            <a:r>
              <a:rPr lang="en-US" altLang="en-US" dirty="0">
                <a:solidFill>
                  <a:schemeClr val="tx2"/>
                </a:solidFill>
              </a:rPr>
              <a:t>Temporary absences will not result in a loss of California residence if, during the absence, the person always intended to return and did nothing inconsistent with that intent. T5 § 54022(b)</a:t>
            </a:r>
          </a:p>
          <a:p>
            <a:pPr marL="457200" lvl="1" indent="0">
              <a:buNone/>
            </a:pPr>
            <a:endParaRPr lang="en-US" altLang="en-US" dirty="0">
              <a:solidFill>
                <a:schemeClr val="tx2"/>
              </a:solidFill>
            </a:endParaRPr>
          </a:p>
          <a:p>
            <a:pPr lvl="1">
              <a:lnSpc>
                <a:spcPct val="90000"/>
              </a:lnSpc>
            </a:pPr>
            <a:endParaRPr lang="en-US" altLang="en-US" dirty="0">
              <a:solidFill>
                <a:schemeClr val="tx2"/>
              </a:solidFill>
            </a:endParaRPr>
          </a:p>
        </p:txBody>
      </p:sp>
    </p:spTree>
    <p:extLst>
      <p:ext uri="{BB962C8B-B14F-4D97-AF65-F5344CB8AC3E}">
        <p14:creationId xmlns:p14="http://schemas.microsoft.com/office/powerpoint/2010/main" val="3807446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49705" y="312261"/>
            <a:ext cx="10924674" cy="762000"/>
          </a:xfrm>
        </p:spPr>
        <p:txBody>
          <a:bodyPr>
            <a:noAutofit/>
          </a:bodyPr>
          <a:lstStyle/>
          <a:p>
            <a:pPr algn="ctr">
              <a:defRPr/>
            </a:pPr>
            <a:r>
              <a:rPr lang="en-US" altLang="en-US" dirty="0"/>
              <a:t>General Rules and Guidelines</a:t>
            </a:r>
          </a:p>
        </p:txBody>
      </p:sp>
      <p:sp>
        <p:nvSpPr>
          <p:cNvPr id="23555" name="Rectangle 3"/>
          <p:cNvSpPr>
            <a:spLocks noGrp="1" noChangeArrowheads="1"/>
          </p:cNvSpPr>
          <p:nvPr>
            <p:ph type="body" idx="1"/>
          </p:nvPr>
        </p:nvSpPr>
        <p:spPr>
          <a:xfrm>
            <a:off x="649705" y="1371320"/>
            <a:ext cx="10924674" cy="4191000"/>
          </a:xfrm>
        </p:spPr>
        <p:txBody>
          <a:bodyPr>
            <a:normAutofit lnSpcReduction="10000"/>
          </a:bodyPr>
          <a:lstStyle/>
          <a:p>
            <a:pPr marL="0" indent="0">
              <a:buClr>
                <a:srgbClr val="1D0FD1"/>
              </a:buClr>
              <a:buNone/>
            </a:pPr>
            <a:r>
              <a:rPr lang="en-US" altLang="en-US" sz="2382" b="1" dirty="0">
                <a:solidFill>
                  <a:schemeClr val="tx1"/>
                </a:solidFill>
              </a:rPr>
              <a:t>Rules For Determining Residence (Cont.)</a:t>
            </a:r>
          </a:p>
          <a:p>
            <a:pPr marL="0" indent="0">
              <a:buClr>
                <a:srgbClr val="1D0FD1"/>
              </a:buClr>
              <a:buNone/>
            </a:pPr>
            <a:endParaRPr lang="en-US" altLang="en-US" sz="1588" dirty="0">
              <a:solidFill>
                <a:srgbClr val="1C1C1C"/>
              </a:solidFill>
            </a:endParaRPr>
          </a:p>
          <a:p>
            <a:pPr lvl="1">
              <a:lnSpc>
                <a:spcPct val="90000"/>
              </a:lnSpc>
            </a:pPr>
            <a:r>
              <a:rPr lang="en-US" altLang="en-US" dirty="0">
                <a:solidFill>
                  <a:schemeClr val="tx2"/>
                </a:solidFill>
              </a:rPr>
              <a:t>A person’s residence shall not be derived from that of his or her spouse. EC § 68062(e) </a:t>
            </a:r>
          </a:p>
          <a:p>
            <a:pPr lvl="1">
              <a:lnSpc>
                <a:spcPct val="90000"/>
              </a:lnSpc>
            </a:pPr>
            <a:endParaRPr lang="en-US" altLang="en-US" dirty="0">
              <a:solidFill>
                <a:schemeClr val="tx2"/>
              </a:solidFill>
            </a:endParaRPr>
          </a:p>
          <a:p>
            <a:pPr lvl="1">
              <a:lnSpc>
                <a:spcPct val="90000"/>
              </a:lnSpc>
            </a:pPr>
            <a:r>
              <a:rPr lang="en-US" altLang="en-US" dirty="0">
                <a:solidFill>
                  <a:schemeClr val="tx2"/>
                </a:solidFill>
              </a:rPr>
              <a:t>The residence of the parent with whom an unmarried minor child resides is the residence of the unmarried minor child.  When the minor lives with neither parent, his or her residence is that of the parent with whom he or she last resided. EC § 68062(f) </a:t>
            </a:r>
            <a:endParaRPr lang="en-US" altLang="en-US" dirty="0" smtClean="0">
              <a:solidFill>
                <a:schemeClr val="tx2"/>
              </a:solidFill>
            </a:endParaRPr>
          </a:p>
          <a:p>
            <a:pPr marL="457200" lvl="1" indent="0">
              <a:lnSpc>
                <a:spcPct val="90000"/>
              </a:lnSpc>
              <a:buNone/>
            </a:pPr>
            <a:endParaRPr lang="en-US" altLang="en-US" dirty="0" smtClean="0">
              <a:solidFill>
                <a:schemeClr val="tx2"/>
              </a:solidFill>
            </a:endParaRPr>
          </a:p>
          <a:p>
            <a:pPr lvl="1"/>
            <a:r>
              <a:rPr lang="en-US" altLang="en-US" dirty="0">
                <a:solidFill>
                  <a:schemeClr val="tx2"/>
                </a:solidFill>
              </a:rPr>
              <a:t>Moving to California primarily to attend school does not constitute establishing California residence, regardless of the length of that presence. T5 § 54022(c)</a:t>
            </a:r>
          </a:p>
          <a:p>
            <a:pPr marL="457200" lvl="1" indent="0">
              <a:lnSpc>
                <a:spcPct val="90000"/>
              </a:lnSpc>
              <a:buNone/>
            </a:pPr>
            <a:endParaRPr lang="en-US" altLang="en-US" dirty="0">
              <a:solidFill>
                <a:schemeClr val="tx2"/>
              </a:solidFill>
            </a:endParaRPr>
          </a:p>
          <a:p>
            <a:pPr lvl="1">
              <a:lnSpc>
                <a:spcPct val="90000"/>
              </a:lnSpc>
            </a:pPr>
            <a:endParaRPr lang="en-US" altLang="en-US" dirty="0">
              <a:solidFill>
                <a:schemeClr val="tx2"/>
              </a:solidFill>
            </a:endParaRPr>
          </a:p>
        </p:txBody>
      </p:sp>
    </p:spTree>
    <p:extLst>
      <p:ext uri="{BB962C8B-B14F-4D97-AF65-F5344CB8AC3E}">
        <p14:creationId xmlns:p14="http://schemas.microsoft.com/office/powerpoint/2010/main" val="2686032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California Community Colleges - Blu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lifornia Community Colleges - Primary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themeOverride>
</file>

<file path=ppt/theme/themeOverride2.xml><?xml version="1.0" encoding="utf-8"?>
<a:themeOverride xmlns:a="http://schemas.openxmlformats.org/drawingml/2006/main">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themeOverride>
</file>

<file path=docProps/app.xml><?xml version="1.0" encoding="utf-8"?>
<Properties xmlns="http://schemas.openxmlformats.org/officeDocument/2006/extended-properties" xmlns:vt="http://schemas.openxmlformats.org/officeDocument/2006/docPropsVTypes">
  <Template>Digital_Futures_Webinar_Template</Template>
  <TotalTime>19669</TotalTime>
  <Words>9260</Words>
  <Application>Microsoft Office PowerPoint</Application>
  <PresentationFormat>Widescreen</PresentationFormat>
  <Paragraphs>695</Paragraphs>
  <Slides>49</Slides>
  <Notes>49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Source Sans Pro</vt:lpstr>
      <vt:lpstr>Calibri</vt:lpstr>
      <vt:lpstr>Arial</vt:lpstr>
      <vt:lpstr>Monotype Sorts</vt:lpstr>
      <vt:lpstr>Wingdings</vt:lpstr>
      <vt:lpstr>Times New Roman</vt:lpstr>
      <vt:lpstr>California Community Colleges - Blue</vt:lpstr>
      <vt:lpstr>California Community Colleges - Primary (White)</vt:lpstr>
      <vt:lpstr>Student Residency Overview and Current Issues   Presented by:  Natalie Wagner, CCC Chancellor’s Office</vt:lpstr>
      <vt:lpstr>AGENDA</vt:lpstr>
      <vt:lpstr>Basic Residency Definitions</vt:lpstr>
      <vt:lpstr>Basic Residency Definitions</vt:lpstr>
      <vt:lpstr>Primary Purposes for Residence Classification</vt:lpstr>
      <vt:lpstr>General Rules and Guidelines</vt:lpstr>
      <vt:lpstr>General Rules and Guidelines</vt:lpstr>
      <vt:lpstr>General Rules and Guidelines</vt:lpstr>
      <vt:lpstr>General Rules and Guidelines</vt:lpstr>
      <vt:lpstr>General Rules and Guidelines</vt:lpstr>
      <vt:lpstr>General Rules and Guidelines</vt:lpstr>
      <vt:lpstr>PowerPoint Presentation</vt:lpstr>
      <vt:lpstr>Recently Approved Legislation</vt:lpstr>
      <vt:lpstr>Regulatory Changes (Approved)  Nonresident Students in Noncredit Courses</vt:lpstr>
      <vt:lpstr>Recently Approved Legislation</vt:lpstr>
      <vt:lpstr>Recently Approved Legislation</vt:lpstr>
      <vt:lpstr>Recently Approved Legislation</vt:lpstr>
      <vt:lpstr>Recently Approved Legislation</vt:lpstr>
      <vt:lpstr>Recently Approved Legislation</vt:lpstr>
      <vt:lpstr>Apportionment for Tutoring</vt:lpstr>
      <vt:lpstr>Recently Approved Legislation</vt:lpstr>
      <vt:lpstr>AB 540 </vt:lpstr>
      <vt:lpstr>AB 540</vt:lpstr>
      <vt:lpstr>AB 540</vt:lpstr>
      <vt:lpstr>Current AB 540 Exemption Eligibility Criteria</vt:lpstr>
      <vt:lpstr>Current AB 540 Exemption Eligibility Criteria</vt:lpstr>
      <vt:lpstr>Current AB 540 Exemption Eligibility Criteria</vt:lpstr>
      <vt:lpstr>AB 540 Attendance Requirement </vt:lpstr>
      <vt:lpstr>B-Visas and AB 540 Eligibility</vt:lpstr>
      <vt:lpstr>B-Visas and AB 540 Eligibility (cont.)</vt:lpstr>
      <vt:lpstr>Recent modifications to the CCFS-320 Report</vt:lpstr>
      <vt:lpstr>Recent modifications to the CCFS-320 due to the SCFF.</vt:lpstr>
      <vt:lpstr>PowerPoint Presentation</vt:lpstr>
      <vt:lpstr>Pending Legislation</vt:lpstr>
      <vt:lpstr>Pending Legislation</vt:lpstr>
      <vt:lpstr>Pending Legislation</vt:lpstr>
      <vt:lpstr>Pending Legislation</vt:lpstr>
      <vt:lpstr>Pending Legislation</vt:lpstr>
      <vt:lpstr>PowerPoint Presentation</vt:lpstr>
      <vt:lpstr>Pop Quiz </vt:lpstr>
      <vt:lpstr>Pop Quiz </vt:lpstr>
      <vt:lpstr>Pop Quiz </vt:lpstr>
      <vt:lpstr>Pop Quiz </vt:lpstr>
      <vt:lpstr>Pop Quiz </vt:lpstr>
      <vt:lpstr>Pop Quiz </vt:lpstr>
      <vt:lpstr>Pop Quiz </vt:lpstr>
      <vt:lpstr>Pop Quiz </vt:lpstr>
      <vt:lpstr>Questions/Comments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Galucki</dc:creator>
  <cp:lastModifiedBy>Wagner, Natalie</cp:lastModifiedBy>
  <cp:revision>228</cp:revision>
  <cp:lastPrinted>2019-09-13T22:04:56Z</cp:lastPrinted>
  <dcterms:created xsi:type="dcterms:W3CDTF">2018-04-10T19:34:47Z</dcterms:created>
  <dcterms:modified xsi:type="dcterms:W3CDTF">2019-09-17T23:04:38Z</dcterms:modified>
</cp:coreProperties>
</file>