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6"/>
  </p:notesMasterIdLst>
  <p:sldIdLst>
    <p:sldId id="333" r:id="rId2"/>
    <p:sldId id="414" r:id="rId3"/>
    <p:sldId id="335" r:id="rId4"/>
    <p:sldId id="416" r:id="rId5"/>
    <p:sldId id="337" r:id="rId6"/>
    <p:sldId id="338" r:id="rId7"/>
    <p:sldId id="413" r:id="rId8"/>
    <p:sldId id="397" r:id="rId9"/>
    <p:sldId id="339" r:id="rId10"/>
    <p:sldId id="340" r:id="rId11"/>
    <p:sldId id="373" r:id="rId12"/>
    <p:sldId id="391" r:id="rId13"/>
    <p:sldId id="349" r:id="rId14"/>
    <p:sldId id="399" r:id="rId15"/>
    <p:sldId id="341" r:id="rId16"/>
    <p:sldId id="372" r:id="rId17"/>
    <p:sldId id="387" r:id="rId18"/>
    <p:sldId id="398" r:id="rId19"/>
    <p:sldId id="342" r:id="rId20"/>
    <p:sldId id="400" r:id="rId21"/>
    <p:sldId id="402" r:id="rId22"/>
    <p:sldId id="343" r:id="rId23"/>
    <p:sldId id="344" r:id="rId24"/>
    <p:sldId id="374" r:id="rId25"/>
    <p:sldId id="345" r:id="rId26"/>
    <p:sldId id="346" r:id="rId27"/>
    <p:sldId id="347" r:id="rId28"/>
    <p:sldId id="348" r:id="rId29"/>
    <p:sldId id="350" r:id="rId30"/>
    <p:sldId id="390" r:id="rId31"/>
    <p:sldId id="351" r:id="rId32"/>
    <p:sldId id="403" r:id="rId33"/>
    <p:sldId id="396" r:id="rId34"/>
    <p:sldId id="368" r:id="rId35"/>
    <p:sldId id="404" r:id="rId36"/>
    <p:sldId id="395" r:id="rId37"/>
    <p:sldId id="405" r:id="rId38"/>
    <p:sldId id="392" r:id="rId39"/>
    <p:sldId id="406" r:id="rId40"/>
    <p:sldId id="354" r:id="rId41"/>
    <p:sldId id="407" r:id="rId42"/>
    <p:sldId id="415" r:id="rId43"/>
    <p:sldId id="418" r:id="rId44"/>
    <p:sldId id="393" r:id="rId45"/>
    <p:sldId id="412" r:id="rId46"/>
    <p:sldId id="408" r:id="rId47"/>
    <p:sldId id="394" r:id="rId48"/>
    <p:sldId id="409" r:id="rId49"/>
    <p:sldId id="355" r:id="rId50"/>
    <p:sldId id="410" r:id="rId51"/>
    <p:sldId id="356" r:id="rId52"/>
    <p:sldId id="401" r:id="rId53"/>
    <p:sldId id="378" r:id="rId54"/>
    <p:sldId id="379" r:id="rId55"/>
    <p:sldId id="380" r:id="rId56"/>
    <p:sldId id="381" r:id="rId57"/>
    <p:sldId id="382" r:id="rId58"/>
    <p:sldId id="383" r:id="rId59"/>
    <p:sldId id="384" r:id="rId60"/>
    <p:sldId id="385" r:id="rId61"/>
    <p:sldId id="386" r:id="rId62"/>
    <p:sldId id="388" r:id="rId63"/>
    <p:sldId id="389" r:id="rId64"/>
    <p:sldId id="357" r:id="rId6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83443" autoAdjust="0"/>
  </p:normalViewPr>
  <p:slideViewPr>
    <p:cSldViewPr snapToGrid="0">
      <p:cViewPr varScale="1">
        <p:scale>
          <a:sx n="77" d="100"/>
          <a:sy n="77" d="100"/>
        </p:scale>
        <p:origin x="202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CA38E9-1207-49E4-B12C-B54058812549}" type="datetimeFigureOut">
              <a:rPr lang="en-US" smtClean="0"/>
              <a:t>9/18/2018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6C398B-212E-4D75-B788-9807B2391C46}" type="slidenum">
              <a:rPr lang="en-US" smtClean="0"/>
              <a:t>‹#›</a:t>
            </a:fld>
            <a:endParaRPr lang="en-US"/>
          </a:p>
        </p:txBody>
      </p:sp>
    </p:spTree>
    <p:extLst>
      <p:ext uri="{BB962C8B-B14F-4D97-AF65-F5344CB8AC3E}">
        <p14:creationId xmlns:p14="http://schemas.microsoft.com/office/powerpoint/2010/main" val="9422344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This presentation</a:t>
            </a:r>
            <a:r>
              <a:rPr lang="en-US" baseline="0" dirty="0"/>
              <a:t> talks about enrollment and apportionment limits set forth in title 5. There may be other limits that need to be taken into consideration:</a:t>
            </a:r>
          </a:p>
          <a:p>
            <a:pPr marL="171450" indent="-171450">
              <a:buFont typeface="Arial" pitchFamily="34" charset="0"/>
              <a:buChar char="•"/>
            </a:pPr>
            <a:r>
              <a:rPr lang="en-US" baseline="0" dirty="0"/>
              <a:t>Fed financial aid</a:t>
            </a:r>
          </a:p>
          <a:p>
            <a:pPr marL="171450" indent="-171450">
              <a:buFont typeface="Arial" pitchFamily="34" charset="0"/>
              <a:buChar char="•"/>
            </a:pPr>
            <a:r>
              <a:rPr lang="en-US" baseline="0" dirty="0"/>
              <a:t>CA Community College Athletic Association on athletic courses </a:t>
            </a:r>
          </a:p>
          <a:p>
            <a:pPr marL="171450" indent="-171450">
              <a:buFont typeface="Arial" pitchFamily="34" charset="0"/>
              <a:buChar char="•"/>
            </a:pPr>
            <a:r>
              <a:rPr lang="en-US" baseline="0" dirty="0"/>
              <a:t>Your district policy. </a:t>
            </a:r>
            <a:endParaRPr lang="en-US" dirty="0"/>
          </a:p>
          <a:p>
            <a:endParaRPr lang="en-US" dirty="0"/>
          </a:p>
          <a:p>
            <a:r>
              <a:rPr lang="en-US" dirty="0"/>
              <a:t>Questions at end.</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DFD6324E-AE95-4E4D-9AB5-56F534506013}" type="slidenum">
              <a:rPr lang="en-US" smtClean="0"/>
              <a:pPr eaLnBrk="1" hangingPunct="1"/>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a:t>Alleviation of substandard grades/withdrawals. </a:t>
            </a:r>
            <a:r>
              <a:rPr lang="en-US" baseline="0" dirty="0"/>
              <a:t>With the exception of three types (MW, discriminatory treatment, extraordinary conditions) all withdrawals count toward limits.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b="1" dirty="0"/>
          </a:p>
          <a:p>
            <a:r>
              <a:rPr lang="en-US" b="1" dirty="0"/>
              <a:t>Thus, for example, a student cannot combine repetitions resulting in withdrawals and repetitions to alleviate substandard grades for more than three enrollments. </a:t>
            </a:r>
            <a:endParaRPr lang="en-US" b="0" dirty="0"/>
          </a:p>
          <a:p>
            <a:endParaRPr lang="en-US" b="0" dirty="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AB794FC0-C591-4B2E-AC2D-FF36F55BC36A}" type="slidenum">
              <a:rPr lang="en-US" smtClean="0"/>
              <a:pPr eaLnBrk="1" hangingPunct="1"/>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a:t>
            </a:r>
            <a:r>
              <a:rPr lang="en-US" baseline="0" dirty="0"/>
              <a:t>is possible for a student to enroll +1 for SLT and +1 for extenuating circumstances – but this is truly should be a very rare experience!!!</a:t>
            </a:r>
          </a:p>
          <a:p>
            <a:endParaRPr lang="en-US" baseline="0" dirty="0"/>
          </a:p>
          <a:p>
            <a:r>
              <a:rPr lang="en-US" baseline="0" dirty="0"/>
              <a:t>Extenuating circumstances: district policy, verified cases of accidents, verified cases of illness, or other circumstances beyond the control of the student (related course limitation – can’t go beyond) must be a prior grade, but can be substandard or satisfactory.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11</a:t>
            </a:fld>
            <a:endParaRPr lang="en-US" dirty="0"/>
          </a:p>
        </p:txBody>
      </p:sp>
    </p:spTree>
    <p:extLst>
      <p:ext uri="{BB962C8B-B14F-4D97-AF65-F5344CB8AC3E}">
        <p14:creationId xmlns:p14="http://schemas.microsoft.com/office/powerpoint/2010/main" val="73279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12</a:t>
            </a:fld>
            <a:endParaRPr lang="en-US" dirty="0"/>
          </a:p>
        </p:txBody>
      </p:sp>
    </p:spTree>
    <p:extLst>
      <p:ext uri="{BB962C8B-B14F-4D97-AF65-F5344CB8AC3E}">
        <p14:creationId xmlns:p14="http://schemas.microsoft.com/office/powerpoint/2010/main" val="3804089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Review: same course vs. courses related in content</a:t>
            </a:r>
          </a:p>
          <a:p>
            <a:endParaRPr lang="en-US" dirty="0"/>
          </a:p>
          <a:p>
            <a:r>
              <a:rPr lang="en-US" dirty="0"/>
              <a:t>Does not apply to CTE courses, English</a:t>
            </a:r>
            <a:r>
              <a:rPr lang="en-US" baseline="0" dirty="0"/>
              <a:t> courses, mathematics courses etc…</a:t>
            </a:r>
          </a:p>
          <a:p>
            <a:endParaRPr lang="en-US" baseline="0" dirty="0"/>
          </a:p>
          <a:p>
            <a:endParaRPr lang="en-US" baseline="0" dirty="0"/>
          </a:p>
          <a:p>
            <a:endParaRPr lang="en-US" dirty="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DFEBFE0A-4E85-48C6-99DA-8A61928CF2E1}" type="slidenum">
              <a:rPr lang="en-US" smtClean="0"/>
              <a:pPr eaLnBrk="1" hangingPunct="1"/>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14</a:t>
            </a:fld>
            <a:endParaRPr lang="en-US" dirty="0"/>
          </a:p>
        </p:txBody>
      </p:sp>
    </p:spTree>
    <p:extLst>
      <p:ext uri="{BB962C8B-B14F-4D97-AF65-F5344CB8AC3E}">
        <p14:creationId xmlns:p14="http://schemas.microsoft.com/office/powerpoint/2010/main" val="14841763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A87B31E5-AB98-4EC1-92C0-CA7B6E0FAB0B}" type="slidenum">
              <a:rPr lang="en-US" smtClean="0"/>
              <a:pPr eaLnBrk="1" hangingPunct="1"/>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Courses</a:t>
            </a:r>
            <a:r>
              <a:rPr lang="en-US" baseline="0" dirty="0"/>
              <a:t> must be distinct courses and have different student learning outcomes or they are (or should be) the same course. </a:t>
            </a:r>
          </a:p>
          <a:p>
            <a:endParaRPr lang="en-US" baseline="0" dirty="0"/>
          </a:p>
          <a:p>
            <a:r>
              <a:rPr lang="en-US" baseline="0" dirty="0"/>
              <a:t>But you don’t have to count courses taken at another district.</a:t>
            </a:r>
          </a:p>
          <a:p>
            <a:endParaRPr lang="en-US" baseline="0" dirty="0"/>
          </a:p>
        </p:txBody>
      </p:sp>
      <p:sp>
        <p:nvSpPr>
          <p:cNvPr id="4" name="Slide Number Placeholder 3"/>
          <p:cNvSpPr>
            <a:spLocks noGrp="1"/>
          </p:cNvSpPr>
          <p:nvPr>
            <p:ph type="sldNum" sz="quarter" idx="10"/>
          </p:nvPr>
        </p:nvSpPr>
        <p:spPr/>
        <p:txBody>
          <a:bodyPr/>
          <a:lstStyle/>
          <a:p>
            <a:fld id="{FDB574B1-9468-4233-848C-D57F409374F3}" type="slidenum">
              <a:rPr lang="en-US" smtClean="0"/>
              <a:t>16</a:t>
            </a:fld>
            <a:endParaRPr lang="en-US" dirty="0"/>
          </a:p>
        </p:txBody>
      </p:sp>
    </p:spTree>
    <p:extLst>
      <p:ext uri="{BB962C8B-B14F-4D97-AF65-F5344CB8AC3E}">
        <p14:creationId xmlns:p14="http://schemas.microsoft.com/office/powerpoint/2010/main" val="41685593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Thus if a student enrolls in a course through independent study after having enrolled in the</a:t>
            </a:r>
            <a:r>
              <a:rPr lang="en-US" baseline="0" dirty="0"/>
              <a:t> same course via more traditional delivery methods, the subsequent enrollment would be a repetition of the first and prohibited unless an exception applies.  (And, b/c Elias is here, remember of course that there are separate rules governing independent study courses in general.)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17</a:t>
            </a:fld>
            <a:endParaRPr lang="en-US" dirty="0"/>
          </a:p>
        </p:txBody>
      </p:sp>
    </p:spTree>
    <p:extLst>
      <p:ext uri="{BB962C8B-B14F-4D97-AF65-F5344CB8AC3E}">
        <p14:creationId xmlns:p14="http://schemas.microsoft.com/office/powerpoint/2010/main" val="776668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simple (alleviation of substandard grade), some a bit more complex (legally mandated, significant change in industry standards, courses designated</a:t>
            </a:r>
            <a:r>
              <a:rPr lang="en-US" baseline="0" dirty="0"/>
              <a:t> as repeatable as necessary to major requirements of CSU/UC for completion of a bachelor’s degree)</a:t>
            </a:r>
            <a:r>
              <a:rPr lang="en-US" dirty="0"/>
              <a:t>. </a:t>
            </a:r>
          </a:p>
        </p:txBody>
      </p:sp>
      <p:sp>
        <p:nvSpPr>
          <p:cNvPr id="4" name="Slide Number Placeholder 3"/>
          <p:cNvSpPr>
            <a:spLocks noGrp="1"/>
          </p:cNvSpPr>
          <p:nvPr>
            <p:ph type="sldNum" sz="quarter" idx="10"/>
          </p:nvPr>
        </p:nvSpPr>
        <p:spPr/>
        <p:txBody>
          <a:bodyPr/>
          <a:lstStyle/>
          <a:p>
            <a:fld id="{FDB574B1-9468-4233-848C-D57F409374F3}" type="slidenum">
              <a:rPr lang="en-US" smtClean="0"/>
              <a:t>18</a:t>
            </a:fld>
            <a:endParaRPr lang="en-US" dirty="0"/>
          </a:p>
        </p:txBody>
      </p:sp>
    </p:spTree>
    <p:extLst>
      <p:ext uri="{BB962C8B-B14F-4D97-AF65-F5344CB8AC3E}">
        <p14:creationId xmlns:p14="http://schemas.microsoft.com/office/powerpoint/2010/main" val="2956776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Except: withdrawal resulting from discriminatory treatment or extraordinary</a:t>
            </a:r>
            <a:r>
              <a:rPr lang="en-US" baseline="0" dirty="0"/>
              <a:t> conditions</a:t>
            </a:r>
            <a:r>
              <a:rPr lang="en-US" dirty="0"/>
              <a:t>. Have to meet the requirements.</a:t>
            </a:r>
            <a:r>
              <a:rPr lang="en-US" baseline="0" dirty="0"/>
              <a:t> </a:t>
            </a:r>
            <a:endParaRPr lang="en-US" dirty="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0E35AE93-7A42-4A43-9B3D-716AEE2B77B4}" type="slidenum">
              <a:rPr lang="en-US" smtClean="0"/>
              <a:pPr eaLnBrk="1" hangingPunct="1"/>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2</a:t>
            </a:fld>
            <a:endParaRPr lang="en-US" dirty="0"/>
          </a:p>
        </p:txBody>
      </p:sp>
    </p:spTree>
    <p:extLst>
      <p:ext uri="{BB962C8B-B14F-4D97-AF65-F5344CB8AC3E}">
        <p14:creationId xmlns:p14="http://schemas.microsoft.com/office/powerpoint/2010/main" val="29747953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20</a:t>
            </a:fld>
            <a:endParaRPr lang="en-US" dirty="0"/>
          </a:p>
        </p:txBody>
      </p:sp>
    </p:spTree>
    <p:extLst>
      <p:ext uri="{BB962C8B-B14F-4D97-AF65-F5344CB8AC3E}">
        <p14:creationId xmlns:p14="http://schemas.microsoft.com/office/powerpoint/2010/main" val="4083906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21</a:t>
            </a:fld>
            <a:endParaRPr lang="en-US" dirty="0"/>
          </a:p>
        </p:txBody>
      </p:sp>
    </p:spTree>
    <p:extLst>
      <p:ext uri="{BB962C8B-B14F-4D97-AF65-F5344CB8AC3E}">
        <p14:creationId xmlns:p14="http://schemas.microsoft.com/office/powerpoint/2010/main" val="17583504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Repeatable – any student eligible to enroll in that course can enroll in that course multiple times. </a:t>
            </a:r>
          </a:p>
          <a:p>
            <a:r>
              <a:rPr lang="en-US" dirty="0"/>
              <a:t>These terms are defined</a:t>
            </a:r>
            <a:r>
              <a:rPr lang="en-US" baseline="0" dirty="0"/>
              <a:t> in section 55000. </a:t>
            </a:r>
            <a:endParaRPr lang="en-US" dirty="0"/>
          </a:p>
          <a:p>
            <a:endParaRPr lang="en-US" dirty="0"/>
          </a:p>
          <a:p>
            <a:r>
              <a:rPr lang="en-US" dirty="0"/>
              <a:t>Folks, this is it. No other courses can be designated as repeatable…no what about this kind of class, nada.</a:t>
            </a:r>
            <a:r>
              <a:rPr lang="en-US" baseline="0" dirty="0"/>
              <a:t> </a:t>
            </a:r>
          </a:p>
          <a:p>
            <a:r>
              <a:rPr lang="en-US" baseline="0" dirty="0"/>
              <a:t>Independent study – is a mode of delivery not a course type. It cannot be designated as repeatable unless it is one of the three types here. </a:t>
            </a:r>
            <a:endParaRPr lang="en-US" dirty="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C9C95947-E5DA-4655-A56A-D1D56C79F3E4}" type="slidenum">
              <a:rPr lang="en-US" smtClean="0"/>
              <a:pPr eaLnBrk="1" hangingPunct="1"/>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75264F58-CA09-49D3-8DEC-6BCC79378D4B}" type="slidenum">
              <a:rPr lang="en-US" smtClean="0"/>
              <a:pPr eaLnBrk="1" hangingPunct="1"/>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24</a:t>
            </a:fld>
            <a:endParaRPr lang="en-US" dirty="0"/>
          </a:p>
        </p:txBody>
      </p:sp>
    </p:spTree>
    <p:extLst>
      <p:ext uri="{BB962C8B-B14F-4D97-AF65-F5344CB8AC3E}">
        <p14:creationId xmlns:p14="http://schemas.microsoft.com/office/powerpoint/2010/main" val="20587584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C5E73896-879A-486B-80D4-D9D6FF4B668D}" type="slidenum">
              <a:rPr lang="en-US" smtClean="0"/>
              <a:pPr eaLnBrk="1" hangingPunct="1"/>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Defined</a:t>
            </a:r>
            <a:r>
              <a:rPr lang="en-US" baseline="0" dirty="0"/>
              <a:t> in section 55000.</a:t>
            </a:r>
            <a:endParaRPr lang="en-US" dirty="0"/>
          </a:p>
          <a:p>
            <a:endParaRPr lang="en-US" dirty="0"/>
          </a:p>
          <a:p>
            <a:r>
              <a:rPr lang="en-US" dirty="0"/>
              <a:t>Variable unit and intercollegiate</a:t>
            </a:r>
            <a:r>
              <a:rPr lang="en-US" baseline="0" dirty="0"/>
              <a:t> athletics. Unit value of the course is not relevant in determining the number of enrollments. But watch apportionment limit (4). </a:t>
            </a:r>
            <a:endParaRPr 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A4ACC6D2-F900-432A-BE36-F7BF8976B3FD}" type="slidenum">
              <a:rPr lang="en-US" smtClean="0"/>
              <a:pPr eaLnBrk="1" hangingPunct="1"/>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District may distribute the 175 contact hours in intercollegiate courses that focus on conditioning or skill development for the sport for an eligible student as they wish throughout the fiscal year, whether in the same semester as the sport, in a different semester, or in summer, so long as they do not exceed the 175 hour total.</a:t>
            </a:r>
          </a:p>
          <a:p>
            <a:endParaRPr lang="en-US" dirty="0"/>
          </a:p>
          <a:p>
            <a:r>
              <a:rPr lang="en-US" dirty="0"/>
              <a:t>BUT…. The CA Community College Athletic Association regulations</a:t>
            </a:r>
            <a:r>
              <a:rPr lang="en-US" baseline="0" dirty="0"/>
              <a:t> do place enrollment limits on students.</a:t>
            </a:r>
          </a:p>
          <a:p>
            <a:endParaRPr lang="en-US" baseline="0" dirty="0"/>
          </a:p>
          <a:p>
            <a:endParaRPr lang="en-US" dirty="0"/>
          </a:p>
          <a:p>
            <a:r>
              <a:rPr lang="en-US" dirty="0"/>
              <a:t>But, be aware…. The California Community College Athletic Association further restricts how these hours may be distributed. See bylaw 3.19. For example sport theory course (chalk talk) not properly designated as repeatable, but doesn’t count toward limit of 4 or hour</a:t>
            </a:r>
            <a:r>
              <a:rPr lang="en-US" baseline="0" dirty="0"/>
              <a:t> limit for apportionment, but may count for CCCAA limits </a:t>
            </a:r>
            <a:endParaRPr lang="en-US" dirty="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BDACEAA0-363C-4CF1-BF51-B582AB0C92B6}" type="slidenum">
              <a:rPr lang="en-US" smtClean="0"/>
              <a:pPr eaLnBrk="1" hangingPunct="1"/>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e.g., American College Theater Festival, Students in Free Enterprise, Music competitions, Student Government, or Model United nations.</a:t>
            </a:r>
          </a:p>
          <a:p>
            <a:r>
              <a:rPr lang="en-US" dirty="0"/>
              <a:t>Related course limitation applies. </a:t>
            </a:r>
          </a:p>
          <a:p>
            <a:endParaRPr lang="en-US" dirty="0"/>
          </a:p>
          <a:p>
            <a:r>
              <a:rPr lang="en-US" dirty="0"/>
              <a:t>BUT, what this doesn’t mean is a course</a:t>
            </a:r>
            <a:r>
              <a:rPr lang="en-US" baseline="0" dirty="0"/>
              <a:t> in which students might end up participating in a competition can be designated as repeatable. The competition has to be an essential element of the course and therefore must be required for all students enrolled. </a:t>
            </a:r>
          </a:p>
          <a:p>
            <a:endParaRPr lang="en-US" baseline="0" dirty="0"/>
          </a:p>
          <a:p>
            <a:r>
              <a:rPr lang="en-US" baseline="0" dirty="0"/>
              <a:t>Related course, can’t go beyond 4 for extenuating circumstances. </a:t>
            </a:r>
          </a:p>
          <a:p>
            <a:endParaRPr lang="en-US" baseline="0" dirty="0"/>
          </a:p>
          <a:p>
            <a:r>
              <a:rPr lang="en-US" baseline="0" dirty="0"/>
              <a:t>Nursing course?</a:t>
            </a:r>
            <a:endParaRPr lang="en-US" dirty="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784EF810-E6F4-4A38-A3B3-B81C862B09F2}" type="slidenum">
              <a:rPr lang="en-US" smtClean="0"/>
              <a:pPr eaLnBrk="1" hangingPunct="1"/>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So</a:t>
            </a:r>
            <a:r>
              <a:rPr lang="en-US" baseline="0" dirty="0"/>
              <a:t> what this does not say is that all repeatable course must be placed in families. They may be if appropriate, but it depends on the specific course and the specific family grouping as determined by the college. </a:t>
            </a:r>
            <a:endParaRPr lang="en-US" dirty="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17FBA603-2109-4A2B-893F-C3001F0F2867}" type="slidenum">
              <a:rPr lang="en-US" smtClean="0"/>
              <a:pPr eaLnBrk="1" hangingPunct="1"/>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C9E158CF-C528-426E-996F-103B924F61FB}" type="slidenum">
              <a:rPr lang="en-US" smtClean="0"/>
              <a:pPr eaLnBrk="1" hangingPunct="1"/>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30</a:t>
            </a:fld>
            <a:endParaRPr lang="en-US" dirty="0"/>
          </a:p>
        </p:txBody>
      </p:sp>
    </p:spTree>
    <p:extLst>
      <p:ext uri="{BB962C8B-B14F-4D97-AF65-F5344CB8AC3E}">
        <p14:creationId xmlns:p14="http://schemas.microsoft.com/office/powerpoint/2010/main" val="12940598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And if you</a:t>
            </a:r>
            <a:r>
              <a:rPr lang="en-US" baseline="0" dirty="0"/>
              <a:t> are leveling the swimming course, make sure that it is four separate courses, with four separate learning objectives etc… not swimming at a beginning level, swimming at an intermediate level etc… </a:t>
            </a:r>
            <a:endParaRPr lang="en-US" dirty="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695E874D-6C07-4B21-AA74-3B4FB21129E5}" type="slidenum">
              <a:rPr lang="en-US" smtClean="0"/>
              <a:pPr eaLnBrk="1" hangingPunct="1"/>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32</a:t>
            </a:fld>
            <a:endParaRPr lang="en-US" dirty="0"/>
          </a:p>
        </p:txBody>
      </p:sp>
    </p:spTree>
    <p:extLst>
      <p:ext uri="{BB962C8B-B14F-4D97-AF65-F5344CB8AC3E}">
        <p14:creationId xmlns:p14="http://schemas.microsoft.com/office/powerpoint/2010/main" val="1138104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33</a:t>
            </a:fld>
            <a:endParaRPr lang="en-US" dirty="0"/>
          </a:p>
        </p:txBody>
      </p:sp>
    </p:spTree>
    <p:extLst>
      <p:ext uri="{BB962C8B-B14F-4D97-AF65-F5344CB8AC3E}">
        <p14:creationId xmlns:p14="http://schemas.microsoft.com/office/powerpoint/2010/main" val="234251766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Only occupational work experience</a:t>
            </a:r>
            <a:r>
              <a:rPr lang="en-US" baseline="0" dirty="0"/>
              <a:t> can be repeated pursuant to this exception. Not general. </a:t>
            </a:r>
          </a:p>
          <a:p>
            <a:endParaRPr lang="en-US" baseline="0" dirty="0"/>
          </a:p>
        </p:txBody>
      </p:sp>
      <p:sp>
        <p:nvSpPr>
          <p:cNvPr id="4" name="Slide Number Placeholder 3"/>
          <p:cNvSpPr>
            <a:spLocks noGrp="1"/>
          </p:cNvSpPr>
          <p:nvPr>
            <p:ph type="sldNum" sz="quarter" idx="10"/>
          </p:nvPr>
        </p:nvSpPr>
        <p:spPr/>
        <p:txBody>
          <a:bodyPr/>
          <a:lstStyle/>
          <a:p>
            <a:fld id="{FDB574B1-9468-4233-848C-D57F409374F3}" type="slidenum">
              <a:rPr lang="en-US" smtClean="0"/>
              <a:t>34</a:t>
            </a:fld>
            <a:endParaRPr lang="en-US" dirty="0"/>
          </a:p>
        </p:txBody>
      </p:sp>
    </p:spTree>
    <p:extLst>
      <p:ext uri="{BB962C8B-B14F-4D97-AF65-F5344CB8AC3E}">
        <p14:creationId xmlns:p14="http://schemas.microsoft.com/office/powerpoint/2010/main" val="6397650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No, it’s not supervised employment, so it’s not even cooperative work experience, much less an occupational work experience course meeting all of these requirements.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It is possible that a nursing course might be an occupational work experience course.</a:t>
            </a:r>
            <a:endParaRPr lang="en-US" dirty="0"/>
          </a:p>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35</a:t>
            </a:fld>
            <a:endParaRPr lang="en-US" dirty="0"/>
          </a:p>
        </p:txBody>
      </p:sp>
    </p:spTree>
    <p:extLst>
      <p:ext uri="{BB962C8B-B14F-4D97-AF65-F5344CB8AC3E}">
        <p14:creationId xmlns:p14="http://schemas.microsoft.com/office/powerpoint/2010/main" val="20133398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Guidelines for more information and interplay between repeatable and alleviation. </a:t>
            </a:r>
          </a:p>
        </p:txBody>
      </p:sp>
      <p:sp>
        <p:nvSpPr>
          <p:cNvPr id="4" name="Slide Number Placeholder 3"/>
          <p:cNvSpPr>
            <a:spLocks noGrp="1"/>
          </p:cNvSpPr>
          <p:nvPr>
            <p:ph type="sldNum" sz="quarter" idx="10"/>
          </p:nvPr>
        </p:nvSpPr>
        <p:spPr/>
        <p:txBody>
          <a:bodyPr/>
          <a:lstStyle/>
          <a:p>
            <a:fld id="{FDB574B1-9468-4233-848C-D57F409374F3}" type="slidenum">
              <a:rPr lang="en-US" smtClean="0"/>
              <a:t>36</a:t>
            </a:fld>
            <a:endParaRPr lang="en-US" dirty="0"/>
          </a:p>
        </p:txBody>
      </p:sp>
    </p:spTree>
    <p:extLst>
      <p:ext uri="{BB962C8B-B14F-4D97-AF65-F5344CB8AC3E}">
        <p14:creationId xmlns:p14="http://schemas.microsoft.com/office/powerpoint/2010/main" val="21850255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37</a:t>
            </a:fld>
            <a:endParaRPr lang="en-US" dirty="0"/>
          </a:p>
        </p:txBody>
      </p:sp>
    </p:spTree>
    <p:extLst>
      <p:ext uri="{BB962C8B-B14F-4D97-AF65-F5344CB8AC3E}">
        <p14:creationId xmlns:p14="http://schemas.microsoft.com/office/powerpoint/2010/main" val="808949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Special</a:t>
            </a:r>
            <a:r>
              <a:rPr lang="en-US" baseline="0" dirty="0"/>
              <a:t> classes can no longer be designated as repeatable because they are special classes.</a:t>
            </a:r>
          </a:p>
          <a:p>
            <a:endParaRPr lang="en-US" baseline="0" dirty="0"/>
          </a:p>
          <a:p>
            <a:r>
              <a:rPr lang="en-US" baseline="0" dirty="0"/>
              <a:t>Special classes are designed to address educational limitations of students with disabilities….</a:t>
            </a:r>
          </a:p>
          <a:p>
            <a:r>
              <a:rPr lang="en-US" baseline="0" dirty="0"/>
              <a:t> </a:t>
            </a:r>
          </a:p>
          <a:p>
            <a:r>
              <a:rPr lang="en-US" baseline="0" dirty="0"/>
              <a:t>And yes, we know title 5 refers to them as repeatable, that is a technical glitch that it being fixed. </a:t>
            </a:r>
          </a:p>
          <a:p>
            <a:endParaRPr lang="en-US" baseline="0" dirty="0"/>
          </a:p>
          <a:p>
            <a:r>
              <a:rPr lang="en-US" baseline="0" dirty="0"/>
              <a:t>Issues have arisen re: APE and repetition of those classes by “community members”. Really the reason for the repetition has to be tied to an educational need. Personal, physical and mental development and wellbeing alone without more probably isn’t sufficient to be considered “specific educational needs.” </a:t>
            </a:r>
          </a:p>
          <a:p>
            <a:endParaRPr lang="en-US" baseline="0" dirty="0"/>
          </a:p>
        </p:txBody>
      </p:sp>
      <p:sp>
        <p:nvSpPr>
          <p:cNvPr id="4" name="Slide Number Placeholder 3"/>
          <p:cNvSpPr>
            <a:spLocks noGrp="1"/>
          </p:cNvSpPr>
          <p:nvPr>
            <p:ph type="sldNum" sz="quarter" idx="10"/>
          </p:nvPr>
        </p:nvSpPr>
        <p:spPr/>
        <p:txBody>
          <a:bodyPr/>
          <a:lstStyle/>
          <a:p>
            <a:fld id="{FDB574B1-9468-4233-848C-D57F409374F3}" type="slidenum">
              <a:rPr lang="en-US" smtClean="0"/>
              <a:t>38</a:t>
            </a:fld>
            <a:endParaRPr lang="en-US" dirty="0"/>
          </a:p>
        </p:txBody>
      </p:sp>
    </p:spTree>
    <p:extLst>
      <p:ext uri="{BB962C8B-B14F-4D97-AF65-F5344CB8AC3E}">
        <p14:creationId xmlns:p14="http://schemas.microsoft.com/office/powerpoint/2010/main" val="41508430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unlikely that an</a:t>
            </a:r>
            <a:r>
              <a:rPr lang="en-US" baseline="0" dirty="0"/>
              <a:t> Introduction to Nursing Course would be a special class as it would not meet the requirements of section 56028. Thus, it could not be repeated.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39</a:t>
            </a:fld>
            <a:endParaRPr lang="en-US" dirty="0"/>
          </a:p>
        </p:txBody>
      </p:sp>
    </p:spTree>
    <p:extLst>
      <p:ext uri="{BB962C8B-B14F-4D97-AF65-F5344CB8AC3E}">
        <p14:creationId xmlns:p14="http://schemas.microsoft.com/office/powerpoint/2010/main" val="192285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a:t>
            </a:fld>
            <a:endParaRPr lang="en-US" dirty="0"/>
          </a:p>
        </p:txBody>
      </p:sp>
    </p:spTree>
    <p:extLst>
      <p:ext uri="{BB962C8B-B14F-4D97-AF65-F5344CB8AC3E}">
        <p14:creationId xmlns:p14="http://schemas.microsoft.com/office/powerpoint/2010/main" val="31725678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Can</a:t>
            </a:r>
            <a:r>
              <a:rPr lang="en-US" baseline="0" dirty="0"/>
              <a:t> now only be used in connection with a </a:t>
            </a:r>
            <a:r>
              <a:rPr lang="en-US" baseline="0" dirty="0" err="1"/>
              <a:t>recency</a:t>
            </a:r>
            <a:r>
              <a:rPr lang="en-US" baseline="0" dirty="0"/>
              <a:t> pre-req. That is a very major change. </a:t>
            </a:r>
          </a:p>
          <a:p>
            <a:endParaRPr lang="en-US" baseline="0" dirty="0"/>
          </a:p>
          <a:p>
            <a:r>
              <a:rPr lang="en-US" baseline="0" dirty="0"/>
              <a:t>If there is no </a:t>
            </a:r>
            <a:r>
              <a:rPr lang="en-US" baseline="0" dirty="0" err="1"/>
              <a:t>recency</a:t>
            </a:r>
            <a:r>
              <a:rPr lang="en-US" baseline="0" dirty="0"/>
              <a:t> pre-</a:t>
            </a:r>
            <a:r>
              <a:rPr lang="en-US" baseline="0" dirty="0" err="1"/>
              <a:t>req</a:t>
            </a:r>
            <a:r>
              <a:rPr lang="en-US" baseline="0" dirty="0"/>
              <a:t> involved, this exception cannot be used any  more.</a:t>
            </a:r>
          </a:p>
          <a:p>
            <a:endParaRPr lang="en-US" baseline="0" dirty="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19DD9D88-6416-4620-9A6E-3093FD17C468}" type="slidenum">
              <a:rPr lang="en-US" smtClean="0"/>
              <a:pPr eaLnBrk="1" hangingPunct="1"/>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Maybe, if your college or CSU has a </a:t>
            </a:r>
            <a:r>
              <a:rPr lang="en-US" baseline="0" dirty="0" err="1"/>
              <a:t>recency</a:t>
            </a:r>
            <a:r>
              <a:rPr lang="en-US" baseline="0" dirty="0"/>
              <a:t> </a:t>
            </a:r>
            <a:r>
              <a:rPr lang="en-US" baseline="0" dirty="0" err="1"/>
              <a:t>prereq</a:t>
            </a:r>
            <a:r>
              <a:rPr lang="en-US" baseline="0" dirty="0"/>
              <a:t>. and the req. time has passed (not going to in the future pass).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What if your district policy is 48 months? And only 36 months have passed….NOPE.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What if prior grade was a D?</a:t>
            </a:r>
          </a:p>
          <a:p>
            <a:r>
              <a:rPr lang="en-US" dirty="0"/>
              <a:t>	Nope,</a:t>
            </a:r>
            <a:r>
              <a:rPr lang="en-US" baseline="0" dirty="0"/>
              <a:t> no way, no how.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41</a:t>
            </a:fld>
            <a:endParaRPr lang="en-US" dirty="0"/>
          </a:p>
        </p:txBody>
      </p:sp>
    </p:spTree>
    <p:extLst>
      <p:ext uri="{BB962C8B-B14F-4D97-AF65-F5344CB8AC3E}">
        <p14:creationId xmlns:p14="http://schemas.microsoft.com/office/powerpoint/2010/main" val="338652712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DB574B1-9468-4233-848C-D57F409374F3}" type="slidenum">
              <a:rPr lang="en-US" smtClean="0"/>
              <a:t>42</a:t>
            </a:fld>
            <a:endParaRPr lang="en-US" dirty="0"/>
          </a:p>
        </p:txBody>
      </p:sp>
    </p:spTree>
    <p:extLst>
      <p:ext uri="{BB962C8B-B14F-4D97-AF65-F5344CB8AC3E}">
        <p14:creationId xmlns:p14="http://schemas.microsoft.com/office/powerpoint/2010/main" val="35213325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43</a:t>
            </a:fld>
            <a:endParaRPr lang="en-US" dirty="0"/>
          </a:p>
        </p:txBody>
      </p:sp>
    </p:spTree>
    <p:extLst>
      <p:ext uri="{BB962C8B-B14F-4D97-AF65-F5344CB8AC3E}">
        <p14:creationId xmlns:p14="http://schemas.microsoft.com/office/powerpoint/2010/main" val="338652712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44</a:t>
            </a:fld>
            <a:endParaRPr lang="en-US" dirty="0"/>
          </a:p>
        </p:txBody>
      </p:sp>
    </p:spTree>
    <p:extLst>
      <p:ext uri="{BB962C8B-B14F-4D97-AF65-F5344CB8AC3E}">
        <p14:creationId xmlns:p14="http://schemas.microsoft.com/office/powerpoint/2010/main" val="679526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documentation would you require?</a:t>
            </a:r>
          </a:p>
          <a:p>
            <a:endParaRPr lang="en-US" dirty="0"/>
          </a:p>
          <a:p>
            <a:r>
              <a:rPr lang="en-US" dirty="0"/>
              <a:t>Copy</a:t>
            </a:r>
            <a:r>
              <a:rPr lang="en-US" baseline="0" dirty="0"/>
              <a:t> of regulations</a:t>
            </a:r>
          </a:p>
          <a:p>
            <a:r>
              <a:rPr lang="en-US" baseline="0" dirty="0"/>
              <a:t>Indicia of employment, or indicia that the student is seeking employment as a waste water engineer.</a:t>
            </a:r>
          </a:p>
          <a:p>
            <a:r>
              <a:rPr lang="en-US" baseline="0" dirty="0"/>
              <a:t>And indicia that certificate is a requirement of the student’s employment.</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45</a:t>
            </a:fld>
            <a:endParaRPr lang="en-US" dirty="0"/>
          </a:p>
        </p:txBody>
      </p:sp>
    </p:spTree>
    <p:extLst>
      <p:ext uri="{BB962C8B-B14F-4D97-AF65-F5344CB8AC3E}">
        <p14:creationId xmlns:p14="http://schemas.microsoft.com/office/powerpoint/2010/main" val="33788296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likely, but the</a:t>
            </a:r>
            <a:r>
              <a:rPr lang="en-US" baseline="0" dirty="0"/>
              <a:t> CPR course could certainly be repeated.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46</a:t>
            </a:fld>
            <a:endParaRPr lang="en-US" dirty="0"/>
          </a:p>
        </p:txBody>
      </p:sp>
    </p:spTree>
    <p:extLst>
      <p:ext uri="{BB962C8B-B14F-4D97-AF65-F5344CB8AC3E}">
        <p14:creationId xmlns:p14="http://schemas.microsoft.com/office/powerpoint/2010/main" val="31669040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Building codes change</a:t>
            </a:r>
            <a:r>
              <a:rPr lang="en-US" baseline="0" dirty="0"/>
              <a:t> – inspectors get told to take updated course or they don’t have a job and/or license.</a:t>
            </a:r>
          </a:p>
          <a:p>
            <a:endParaRPr lang="en-US" baseline="0" dirty="0"/>
          </a:p>
          <a:p>
            <a:endParaRPr lang="en-US" baseline="0" dirty="0"/>
          </a:p>
          <a:p>
            <a:r>
              <a:rPr lang="en-US" baseline="0" dirty="0"/>
              <a:t>But, let’s say CPR standards change, even though old course not expired, if hospital requires sooner update, then the nurse can take that course.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47</a:t>
            </a:fld>
            <a:endParaRPr lang="en-US" dirty="0"/>
          </a:p>
        </p:txBody>
      </p:sp>
    </p:spTree>
    <p:extLst>
      <p:ext uri="{BB962C8B-B14F-4D97-AF65-F5344CB8AC3E}">
        <p14:creationId xmlns:p14="http://schemas.microsoft.com/office/powerpoint/2010/main" val="33919106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not likely. But perhaps the CPR course…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But, let’s say CPR standards change, even though old course not expired, if hospital requires sooner update, then the nurse can take that course. </a:t>
            </a:r>
            <a:endParaRPr lang="en-US" dirty="0"/>
          </a:p>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48</a:t>
            </a:fld>
            <a:endParaRPr lang="en-US" dirty="0"/>
          </a:p>
        </p:txBody>
      </p:sp>
    </p:spTree>
    <p:extLst>
      <p:ext uri="{BB962C8B-B14F-4D97-AF65-F5344CB8AC3E}">
        <p14:creationId xmlns:p14="http://schemas.microsoft.com/office/powerpoint/2010/main" val="210127850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t>-not occupational</a:t>
            </a:r>
            <a:r>
              <a:rPr lang="en-US" baseline="0" dirty="0"/>
              <a:t> work experience</a:t>
            </a:r>
            <a:endParaRPr lang="en-US" dirty="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00D3A499-EF20-4024-9E22-D37333DE1FEC}" type="slidenum">
              <a:rPr lang="en-US" smtClean="0"/>
              <a:pPr eaLnBrk="1" hangingPunct="1"/>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1" dirty="0"/>
              <a:t>Enrollment in a credit course</a:t>
            </a:r>
            <a:r>
              <a:rPr lang="en-US" dirty="0"/>
              <a:t>: occurs when a student receives an evaluative or </a:t>
            </a:r>
            <a:r>
              <a:rPr lang="en-US" dirty="0" err="1"/>
              <a:t>NONevaluative</a:t>
            </a:r>
            <a:r>
              <a:rPr lang="en-US" dirty="0"/>
              <a:t> symbol in a credit course,</a:t>
            </a:r>
            <a:r>
              <a:rPr lang="en-US" baseline="0" dirty="0"/>
              <a:t> this includes withdrawals which are a </a:t>
            </a:r>
            <a:r>
              <a:rPr lang="en-US" baseline="0" dirty="0" err="1"/>
              <a:t>nonevaluative</a:t>
            </a:r>
            <a:r>
              <a:rPr lang="en-US" baseline="0" dirty="0"/>
              <a:t> symbol. </a:t>
            </a:r>
          </a:p>
          <a:p>
            <a:endParaRPr lang="en-US" dirty="0"/>
          </a:p>
          <a:p>
            <a:r>
              <a:rPr lang="en-US" b="1" dirty="0"/>
              <a:t>Repetition of a credit course</a:t>
            </a:r>
            <a:r>
              <a:rPr lang="en-US" dirty="0"/>
              <a:t>: if a student enrolls two time in a credit course and receives an evaluative or </a:t>
            </a:r>
            <a:r>
              <a:rPr lang="en-US" dirty="0" err="1"/>
              <a:t>nonevalutive</a:t>
            </a:r>
            <a:r>
              <a:rPr lang="en-US" dirty="0"/>
              <a:t> symbol both times then the student has repeated the course.</a:t>
            </a:r>
            <a:r>
              <a:rPr lang="en-US" baseline="0" dirty="0"/>
              <a:t> </a:t>
            </a:r>
          </a:p>
          <a:p>
            <a:endParaRPr lang="en-US" baseline="0" dirty="0"/>
          </a:p>
          <a:p>
            <a:r>
              <a:rPr lang="en-US" b="1" dirty="0"/>
              <a:t>Repeatable course</a:t>
            </a:r>
            <a:r>
              <a:rPr lang="en-US" dirty="0"/>
              <a:t>: only three types may be properly designated</a:t>
            </a:r>
            <a:r>
              <a:rPr lang="en-US" baseline="0" dirty="0"/>
              <a:t> as </a:t>
            </a:r>
            <a:r>
              <a:rPr lang="en-US" dirty="0"/>
              <a:t>repeatable</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8EB7E3CB-5E3D-47A4-80BC-1536145ACA20}" type="slidenum">
              <a:rPr lang="en-US" smtClean="0"/>
              <a:pPr eaLnBrk="1" hangingPunct="1"/>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course were offered on</a:t>
            </a:r>
            <a:r>
              <a:rPr lang="en-US" baseline="0" dirty="0"/>
              <a:t> an open entry open exit basis for variable units, yes, but very unlikely it ever would be. </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50</a:t>
            </a:fld>
            <a:endParaRPr lang="en-US" dirty="0"/>
          </a:p>
        </p:txBody>
      </p:sp>
    </p:spTree>
    <p:extLst>
      <p:ext uri="{BB962C8B-B14F-4D97-AF65-F5344CB8AC3E}">
        <p14:creationId xmlns:p14="http://schemas.microsoft.com/office/powerpoint/2010/main" val="188263516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D4D57160-900D-4BAC-BE2D-FBA79EDF5620}" type="slidenum">
              <a:rPr lang="en-US" smtClean="0"/>
              <a:pPr eaLnBrk="1" hangingPunct="1"/>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52</a:t>
            </a:fld>
            <a:endParaRPr lang="en-US" dirty="0"/>
          </a:p>
        </p:txBody>
      </p:sp>
    </p:spTree>
    <p:extLst>
      <p:ext uri="{BB962C8B-B14F-4D97-AF65-F5344CB8AC3E}">
        <p14:creationId xmlns:p14="http://schemas.microsoft.com/office/powerpoint/2010/main" val="301471008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53</a:t>
            </a:fld>
            <a:endParaRPr lang="en-US" dirty="0"/>
          </a:p>
        </p:txBody>
      </p:sp>
    </p:spTree>
    <p:extLst>
      <p:ext uri="{BB962C8B-B14F-4D97-AF65-F5344CB8AC3E}">
        <p14:creationId xmlns:p14="http://schemas.microsoft.com/office/powerpoint/2010/main" val="203458794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54</a:t>
            </a:fld>
            <a:endParaRPr lang="en-US" dirty="0"/>
          </a:p>
        </p:txBody>
      </p:sp>
    </p:spTree>
    <p:extLst>
      <p:ext uri="{BB962C8B-B14F-4D97-AF65-F5344CB8AC3E}">
        <p14:creationId xmlns:p14="http://schemas.microsoft.com/office/powerpoint/2010/main" val="238013752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55</a:t>
            </a:fld>
            <a:endParaRPr lang="en-US" dirty="0"/>
          </a:p>
        </p:txBody>
      </p:sp>
    </p:spTree>
    <p:extLst>
      <p:ext uri="{BB962C8B-B14F-4D97-AF65-F5344CB8AC3E}">
        <p14:creationId xmlns:p14="http://schemas.microsoft.com/office/powerpoint/2010/main" val="373482688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56</a:t>
            </a:fld>
            <a:endParaRPr lang="en-US" dirty="0"/>
          </a:p>
        </p:txBody>
      </p:sp>
    </p:spTree>
    <p:extLst>
      <p:ext uri="{BB962C8B-B14F-4D97-AF65-F5344CB8AC3E}">
        <p14:creationId xmlns:p14="http://schemas.microsoft.com/office/powerpoint/2010/main" val="397584660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57</a:t>
            </a:fld>
            <a:endParaRPr lang="en-US" dirty="0"/>
          </a:p>
        </p:txBody>
      </p:sp>
    </p:spTree>
    <p:extLst>
      <p:ext uri="{BB962C8B-B14F-4D97-AF65-F5344CB8AC3E}">
        <p14:creationId xmlns:p14="http://schemas.microsoft.com/office/powerpoint/2010/main" val="31073913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58</a:t>
            </a:fld>
            <a:endParaRPr lang="en-US" dirty="0"/>
          </a:p>
        </p:txBody>
      </p:sp>
    </p:spTree>
    <p:extLst>
      <p:ext uri="{BB962C8B-B14F-4D97-AF65-F5344CB8AC3E}">
        <p14:creationId xmlns:p14="http://schemas.microsoft.com/office/powerpoint/2010/main" val="88492486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59</a:t>
            </a:fld>
            <a:endParaRPr lang="en-US" dirty="0"/>
          </a:p>
        </p:txBody>
      </p:sp>
    </p:spTree>
    <p:extLst>
      <p:ext uri="{BB962C8B-B14F-4D97-AF65-F5344CB8AC3E}">
        <p14:creationId xmlns:p14="http://schemas.microsoft.com/office/powerpoint/2010/main" val="1734747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1" dirty="0"/>
              <a:t>District policy can be more restrictive. </a:t>
            </a:r>
            <a:r>
              <a:rPr lang="en-US" dirty="0"/>
              <a:t>If the regulations don’t permit a student to enroll again in the same course, then obviously a district cannot get paid for that enrollment. </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9127FBEB-FD92-44CF-9C6F-B95A091C3ABD}" type="slidenum">
              <a:rPr lang="en-US" smtClean="0"/>
              <a:pPr eaLnBrk="1" hangingPunct="1"/>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60</a:t>
            </a:fld>
            <a:endParaRPr lang="en-US" dirty="0"/>
          </a:p>
        </p:txBody>
      </p:sp>
    </p:spTree>
    <p:extLst>
      <p:ext uri="{BB962C8B-B14F-4D97-AF65-F5344CB8AC3E}">
        <p14:creationId xmlns:p14="http://schemas.microsoft.com/office/powerpoint/2010/main" val="55353243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61</a:t>
            </a:fld>
            <a:endParaRPr lang="en-US" dirty="0"/>
          </a:p>
        </p:txBody>
      </p:sp>
    </p:spTree>
    <p:extLst>
      <p:ext uri="{BB962C8B-B14F-4D97-AF65-F5344CB8AC3E}">
        <p14:creationId xmlns:p14="http://schemas.microsoft.com/office/powerpoint/2010/main" val="32154991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Especially true of physical education. </a:t>
            </a:r>
          </a:p>
        </p:txBody>
      </p:sp>
      <p:sp>
        <p:nvSpPr>
          <p:cNvPr id="4" name="Slide Number Placeholder 3"/>
          <p:cNvSpPr>
            <a:spLocks noGrp="1"/>
          </p:cNvSpPr>
          <p:nvPr>
            <p:ph type="sldNum" sz="quarter" idx="10"/>
          </p:nvPr>
        </p:nvSpPr>
        <p:spPr/>
        <p:txBody>
          <a:bodyPr/>
          <a:lstStyle/>
          <a:p>
            <a:fld id="{FDB574B1-9468-4233-848C-D57F409374F3}" type="slidenum">
              <a:rPr lang="en-US" smtClean="0"/>
              <a:t>62</a:t>
            </a:fld>
            <a:endParaRPr lang="en-US" dirty="0"/>
          </a:p>
        </p:txBody>
      </p:sp>
    </p:spTree>
    <p:extLst>
      <p:ext uri="{BB962C8B-B14F-4D97-AF65-F5344CB8AC3E}">
        <p14:creationId xmlns:p14="http://schemas.microsoft.com/office/powerpoint/2010/main" val="379972375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63</a:t>
            </a:fld>
            <a:endParaRPr lang="en-US" dirty="0"/>
          </a:p>
        </p:txBody>
      </p:sp>
    </p:spTree>
    <p:extLst>
      <p:ext uri="{BB962C8B-B14F-4D97-AF65-F5344CB8AC3E}">
        <p14:creationId xmlns:p14="http://schemas.microsoft.com/office/powerpoint/2010/main" val="4902730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baseline="0" dirty="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99801507-9819-4B5B-929E-38C544B97F4A}" type="slidenum">
              <a:rPr lang="en-US" smtClean="0"/>
              <a:pPr eaLnBrk="1" hangingPunct="1"/>
              <a:t>64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Now sometimes, additional enrollment is permitted only if you don’t claim apportionment but that’s another story that we will discuss shortly.</a:t>
            </a:r>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7</a:t>
            </a:fld>
            <a:endParaRPr lang="en-US" dirty="0"/>
          </a:p>
        </p:txBody>
      </p:sp>
    </p:spTree>
    <p:extLst>
      <p:ext uri="{BB962C8B-B14F-4D97-AF65-F5344CB8AC3E}">
        <p14:creationId xmlns:p14="http://schemas.microsoft.com/office/powerpoint/2010/main" val="1376119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B574B1-9468-4233-848C-D57F409374F3}" type="slidenum">
              <a:rPr lang="en-US" smtClean="0"/>
              <a:t>8</a:t>
            </a:fld>
            <a:endParaRPr lang="en-US" dirty="0"/>
          </a:p>
        </p:txBody>
      </p:sp>
    </p:spTree>
    <p:extLst>
      <p:ext uri="{BB962C8B-B14F-4D97-AF65-F5344CB8AC3E}">
        <p14:creationId xmlns:p14="http://schemas.microsoft.com/office/powerpoint/2010/main" val="2953425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6742">
              <a:defRPr/>
            </a:pPr>
            <a:r>
              <a:rPr lang="en-US" dirty="0"/>
              <a:t>But, the student must meet the requirements of the exception. We will go over</a:t>
            </a:r>
            <a:r>
              <a:rPr lang="en-US" baseline="0" dirty="0"/>
              <a:t> these requirements. </a:t>
            </a:r>
            <a:endParaRPr lang="en-US" dirty="0"/>
          </a:p>
          <a:p>
            <a:pPr defTabSz="916742">
              <a:defRPr/>
            </a:pPr>
            <a:endParaRPr lang="en-US" dirty="0"/>
          </a:p>
          <a:p>
            <a:pPr defTabSz="916742">
              <a:defRPr/>
            </a:pPr>
            <a:endParaRPr lang="en-US" baseline="0"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4798" indent="-286461" eaLnBrk="0" hangingPunct="0">
              <a:defRPr>
                <a:solidFill>
                  <a:schemeClr val="tx1"/>
                </a:solidFill>
                <a:latin typeface="Arial" charset="0"/>
                <a:cs typeface="Arial" charset="0"/>
              </a:defRPr>
            </a:lvl2pPr>
            <a:lvl3pPr marL="1145844" indent="-229169" eaLnBrk="0" hangingPunct="0">
              <a:defRPr>
                <a:solidFill>
                  <a:schemeClr val="tx1"/>
                </a:solidFill>
                <a:latin typeface="Arial" charset="0"/>
                <a:cs typeface="Arial" charset="0"/>
              </a:defRPr>
            </a:lvl3pPr>
            <a:lvl4pPr marL="1604181" indent="-229169" eaLnBrk="0" hangingPunct="0">
              <a:defRPr>
                <a:solidFill>
                  <a:schemeClr val="tx1"/>
                </a:solidFill>
                <a:latin typeface="Arial" charset="0"/>
                <a:cs typeface="Arial" charset="0"/>
              </a:defRPr>
            </a:lvl4pPr>
            <a:lvl5pPr marL="2062520" indent="-229169" eaLnBrk="0" hangingPunct="0">
              <a:defRPr>
                <a:solidFill>
                  <a:schemeClr val="tx1"/>
                </a:solidFill>
                <a:latin typeface="Arial" charset="0"/>
                <a:cs typeface="Arial" charset="0"/>
              </a:defRPr>
            </a:lvl5pPr>
            <a:lvl6pPr marL="2520858" indent="-229169" eaLnBrk="0" fontAlgn="base" hangingPunct="0">
              <a:spcBef>
                <a:spcPct val="0"/>
              </a:spcBef>
              <a:spcAft>
                <a:spcPct val="0"/>
              </a:spcAft>
              <a:defRPr>
                <a:solidFill>
                  <a:schemeClr val="tx1"/>
                </a:solidFill>
                <a:latin typeface="Arial" charset="0"/>
                <a:cs typeface="Arial" charset="0"/>
              </a:defRPr>
            </a:lvl6pPr>
            <a:lvl7pPr marL="2979194" indent="-229169" eaLnBrk="0" fontAlgn="base" hangingPunct="0">
              <a:spcBef>
                <a:spcPct val="0"/>
              </a:spcBef>
              <a:spcAft>
                <a:spcPct val="0"/>
              </a:spcAft>
              <a:defRPr>
                <a:solidFill>
                  <a:schemeClr val="tx1"/>
                </a:solidFill>
                <a:latin typeface="Arial" charset="0"/>
                <a:cs typeface="Arial" charset="0"/>
              </a:defRPr>
            </a:lvl7pPr>
            <a:lvl8pPr marL="3437532" indent="-229169" eaLnBrk="0" fontAlgn="base" hangingPunct="0">
              <a:spcBef>
                <a:spcPct val="0"/>
              </a:spcBef>
              <a:spcAft>
                <a:spcPct val="0"/>
              </a:spcAft>
              <a:defRPr>
                <a:solidFill>
                  <a:schemeClr val="tx1"/>
                </a:solidFill>
                <a:latin typeface="Arial" charset="0"/>
                <a:cs typeface="Arial" charset="0"/>
              </a:defRPr>
            </a:lvl8pPr>
            <a:lvl9pPr marL="3895871" indent="-229169" eaLnBrk="0" fontAlgn="base" hangingPunct="0">
              <a:spcBef>
                <a:spcPct val="0"/>
              </a:spcBef>
              <a:spcAft>
                <a:spcPct val="0"/>
              </a:spcAft>
              <a:defRPr>
                <a:solidFill>
                  <a:schemeClr val="tx1"/>
                </a:solidFill>
                <a:latin typeface="Arial" charset="0"/>
                <a:cs typeface="Arial" charset="0"/>
              </a:defRPr>
            </a:lvl9pPr>
          </a:lstStyle>
          <a:p>
            <a:pPr eaLnBrk="1" hangingPunct="1"/>
            <a:fld id="{684B634A-8B25-45BB-8E66-E2D7C88B2388}" type="slidenum">
              <a:rPr lang="en-US" smtClean="0"/>
              <a:pPr eaLnBrk="1" hangingPunct="1"/>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224540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7408B37-5FF3-4621-A75F-053E3ED46ECA}"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1344178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920051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A7408B37-5FF3-4621-A75F-053E3ED46ECA}" type="datetimeFigureOut">
              <a:rPr lang="en-US" smtClean="0"/>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370154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18439336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423407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1306286"/>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9997" y="110303"/>
            <a:ext cx="7524003"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1541772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408B37-5FF3-4621-A75F-053E3ED46ECA}" type="datetimeFigureOut">
              <a:rPr lang="en-US" smtClean="0"/>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1632003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1753173"/>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9998" y="311467"/>
            <a:ext cx="7524003" cy="97045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7408B37-5FF3-4621-A75F-053E3ED46ECA}"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3975327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7408B37-5FF3-4621-A75F-053E3ED46ECA}" type="datetimeFigureOut">
              <a:rPr lang="en-US" smtClean="0"/>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2638171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408B37-5FF3-4621-A75F-053E3ED46ECA}" type="datetimeFigureOut">
              <a:rPr lang="en-US" smtClean="0"/>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184540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408B37-5FF3-4621-A75F-053E3ED46ECA}" type="datetimeFigureOut">
              <a:rPr lang="en-US" smtClean="0"/>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4124201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7408B37-5FF3-4621-A75F-053E3ED46ECA}" type="datetimeFigureOut">
              <a:rPr lang="en-US" smtClean="0"/>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44216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A7408B37-5FF3-4621-A75F-053E3ED46ECA}" type="datetimeFigureOut">
              <a:rPr lang="en-US" smtClean="0"/>
              <a:t>9/18/2018</a:t>
            </a:fld>
            <a:endParaRPr lang="en-US"/>
          </a:p>
        </p:txBody>
      </p:sp>
      <p:sp>
        <p:nvSpPr>
          <p:cNvPr id="6" name="Footer Placeholder 5"/>
          <p:cNvSpPr>
            <a:spLocks noGrp="1"/>
          </p:cNvSpPr>
          <p:nvPr>
            <p:ph type="ftr" sz="quarter" idx="11"/>
          </p:nvPr>
        </p:nvSpPr>
        <p:spPr>
          <a:xfrm>
            <a:off x="442797" y="6041361"/>
            <a:ext cx="2471560" cy="365125"/>
          </a:xfrm>
        </p:spPr>
        <p:txBody>
          <a:bodyPr/>
          <a:lstStyle/>
          <a:p>
            <a:endParaRPr lang="en-US"/>
          </a:p>
        </p:txBody>
      </p:sp>
      <p:sp>
        <p:nvSpPr>
          <p:cNvPr id="7" name="Slide Number Placeholder 6"/>
          <p:cNvSpPr>
            <a:spLocks noGrp="1"/>
          </p:cNvSpPr>
          <p:nvPr>
            <p:ph type="sldNum" sz="quarter" idx="12"/>
          </p:nvPr>
        </p:nvSpPr>
        <p:spPr>
          <a:xfrm>
            <a:off x="3647017" y="5915887"/>
            <a:ext cx="796616" cy="490599"/>
          </a:xfrm>
        </p:spPr>
        <p:txBody>
          <a:bodyPr/>
          <a:lstStyle/>
          <a:p>
            <a:fld id="{F2322045-825D-4EE3-B9AB-475BBE562628}" type="slidenum">
              <a:rPr lang="en-US" smtClean="0"/>
              <a:t>‹#›</a:t>
            </a:fld>
            <a:endParaRPr lang="en-US"/>
          </a:p>
        </p:txBody>
      </p:sp>
    </p:spTree>
    <p:extLst>
      <p:ext uri="{BB962C8B-B14F-4D97-AF65-F5344CB8AC3E}">
        <p14:creationId xmlns:p14="http://schemas.microsoft.com/office/powerpoint/2010/main" val="3003551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A7408B37-5FF3-4621-A75F-053E3ED46ECA}" type="datetimeFigureOut">
              <a:rPr lang="en-US" smtClean="0"/>
              <a:t>9/18/2018</a:t>
            </a:fld>
            <a:endParaRPr lang="en-US"/>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F2322045-825D-4EE3-B9AB-475BBE562628}" type="slidenum">
              <a:rPr lang="en-US" smtClean="0"/>
              <a:t>‹#›</a:t>
            </a:fld>
            <a:endParaRPr lang="en-US"/>
          </a:p>
        </p:txBody>
      </p:sp>
    </p:spTree>
    <p:extLst>
      <p:ext uri="{BB962C8B-B14F-4D97-AF65-F5344CB8AC3E}">
        <p14:creationId xmlns:p14="http://schemas.microsoft.com/office/powerpoint/2010/main" val="196045843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1.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extranet.cccco.edu/Portals/1/AA/Credit/2013Files/CreditCourseRepetitionGuidelinesFinal.pdf"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 Id="rId4" Type="http://schemas.openxmlformats.org/officeDocument/2006/relationships/hyperlink" Target="mailto:courserep@cccco.edu" TargetMode="Externa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2295" y="2889829"/>
            <a:ext cx="8403514" cy="1671460"/>
          </a:xfrm>
        </p:spPr>
        <p:txBody>
          <a:bodyPr>
            <a:normAutofit fontScale="90000"/>
          </a:bodyPr>
          <a:lstStyle/>
          <a:p>
            <a:pPr marL="484632" eaLnBrk="1" fontAlgn="auto" hangingPunct="1">
              <a:spcAft>
                <a:spcPts val="0"/>
              </a:spcAft>
              <a:defRPr/>
            </a:pPr>
            <a:r>
              <a:rPr lang="en-US" sz="5400" b="1" dirty="0">
                <a:solidFill>
                  <a:schemeClr val="tx1"/>
                </a:solidFill>
              </a:rPr>
              <a:t>The Wonderful World of…</a:t>
            </a:r>
            <a:br>
              <a:rPr lang="en-US" sz="5400" b="1" dirty="0">
                <a:solidFill>
                  <a:schemeClr val="tx1"/>
                </a:solidFill>
              </a:rPr>
            </a:br>
            <a:r>
              <a:rPr lang="en-US" dirty="0">
                <a:solidFill>
                  <a:schemeClr val="tx1"/>
                </a:solidFill>
              </a:rPr>
              <a:t>Repetition?</a:t>
            </a:r>
            <a:endParaRPr lang="en-US" sz="5400" b="1" i="1" dirty="0">
              <a:solidFill>
                <a:schemeClr val="tx1"/>
              </a:solidFill>
            </a:endParaRPr>
          </a:p>
        </p:txBody>
      </p:sp>
      <p:sp>
        <p:nvSpPr>
          <p:cNvPr id="4" name="Subtitle 2"/>
          <p:cNvSpPr>
            <a:spLocks noGrp="1"/>
          </p:cNvSpPr>
          <p:nvPr>
            <p:ph type="subTitle" idx="1"/>
          </p:nvPr>
        </p:nvSpPr>
        <p:spPr>
          <a:xfrm>
            <a:off x="357352" y="5327125"/>
            <a:ext cx="4613659" cy="1371600"/>
          </a:xfrm>
        </p:spPr>
        <p:txBody>
          <a:bodyPr>
            <a:normAutofit/>
          </a:bodyPr>
          <a:lstStyle/>
          <a:p>
            <a:pPr eaLnBrk="1" fontAlgn="auto" hangingPunct="1">
              <a:spcAft>
                <a:spcPts val="0"/>
              </a:spcAft>
              <a:buFont typeface="Wingdings 2"/>
              <a:buNone/>
              <a:defRPr/>
            </a:pPr>
            <a:r>
              <a:rPr lang="en-US" dirty="0"/>
              <a:t>Victor DeVore</a:t>
            </a:r>
          </a:p>
          <a:p>
            <a:pPr eaLnBrk="1" fontAlgn="auto" hangingPunct="1">
              <a:spcAft>
                <a:spcPts val="0"/>
              </a:spcAft>
              <a:buFont typeface="Wingdings 2"/>
              <a:buNone/>
              <a:defRPr/>
            </a:pPr>
            <a:r>
              <a:rPr lang="en-US" dirty="0"/>
              <a:t>Student Services Analyst</a:t>
            </a:r>
          </a:p>
          <a:p>
            <a:pPr eaLnBrk="1" fontAlgn="auto" hangingPunct="1">
              <a:spcAft>
                <a:spcPts val="0"/>
              </a:spcAft>
              <a:buFont typeface="Wingdings 2"/>
              <a:buNone/>
              <a:defRPr/>
            </a:pPr>
            <a:r>
              <a:rPr lang="en-US" dirty="0"/>
              <a:t>San Diego Community College District</a:t>
            </a:r>
          </a:p>
        </p:txBody>
      </p:sp>
      <p:sp>
        <p:nvSpPr>
          <p:cNvPr id="6" name="Subtitle 2">
            <a:extLst>
              <a:ext uri="{FF2B5EF4-FFF2-40B4-BE49-F238E27FC236}">
                <a16:creationId xmlns:a16="http://schemas.microsoft.com/office/drawing/2014/main" id="{21957AC6-F941-4523-BB9F-0410DEAF19D1}"/>
              </a:ext>
            </a:extLst>
          </p:cNvPr>
          <p:cNvSpPr txBox="1">
            <a:spLocks/>
          </p:cNvSpPr>
          <p:nvPr/>
        </p:nvSpPr>
        <p:spPr>
          <a:xfrm>
            <a:off x="4530341" y="4954385"/>
            <a:ext cx="4613659" cy="372740"/>
          </a:xfrm>
          <a:prstGeom prst="rect">
            <a:avLst/>
          </a:prstGeom>
          <a:effectLst>
            <a:outerShdw blurRad="50800" dir="14400000">
              <a:srgbClr val="000000">
                <a:alpha val="40000"/>
              </a:srgbClr>
            </a:outerShdw>
          </a:effectLst>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accent1"/>
              </a:buClr>
              <a:buFont typeface="Wingdings 2" charset="2"/>
              <a:buNone/>
              <a:defRPr sz="1800" kern="1200">
                <a:solidFill>
                  <a:schemeClr val="tx1"/>
                </a:solidFill>
                <a:latin typeface="+mn-lt"/>
                <a:ea typeface="+mn-ea"/>
                <a:cs typeface="+mn-cs"/>
              </a:defRPr>
            </a:lvl1pPr>
            <a:lvl2pPr marL="457200" indent="0" algn="ctr" defTabSz="457200" rtl="0" eaLnBrk="1" latinLnBrk="0" hangingPunct="1">
              <a:spcBef>
                <a:spcPct val="20000"/>
              </a:spcBef>
              <a:spcAft>
                <a:spcPts val="600"/>
              </a:spcAft>
              <a:buClr>
                <a:schemeClr val="accent1"/>
              </a:buClr>
              <a:buFont typeface="Wingdings 2"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ct val="20000"/>
              </a:spcBef>
              <a:spcAft>
                <a:spcPts val="600"/>
              </a:spcAft>
              <a:buClr>
                <a:schemeClr val="accent1"/>
              </a:buClr>
              <a:buFont typeface="Wingdings 2"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1"/>
              </a:buClr>
              <a:buFont typeface="Wingdings 2" charset="2"/>
              <a:buNone/>
              <a:defRPr sz="1200" kern="1200">
                <a:solidFill>
                  <a:schemeClr val="tx1">
                    <a:tint val="75000"/>
                  </a:schemeClr>
                </a:solidFill>
                <a:latin typeface="+mn-lt"/>
                <a:ea typeface="+mn-ea"/>
                <a:cs typeface="+mn-cs"/>
              </a:defRPr>
            </a:lvl9pPr>
          </a:lstStyle>
          <a:p>
            <a:pPr algn="r">
              <a:spcAft>
                <a:spcPts val="0"/>
              </a:spcAft>
              <a:buFont typeface="Wingdings 2"/>
              <a:buNone/>
              <a:defRPr/>
            </a:pPr>
            <a:r>
              <a:rPr lang="en-US" sz="1400" i="1" dirty="0"/>
              <a:t>With Special Thanks to Michelle Goldberg</a:t>
            </a:r>
          </a:p>
        </p:txBody>
      </p:sp>
    </p:spTree>
    <p:extLst>
      <p:ext uri="{BB962C8B-B14F-4D97-AF65-F5344CB8AC3E}">
        <p14:creationId xmlns:p14="http://schemas.microsoft.com/office/powerpoint/2010/main" val="10485583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4000" b="1" dirty="0"/>
              <a:t>Three and Done</a:t>
            </a:r>
          </a:p>
        </p:txBody>
      </p:sp>
      <p:sp>
        <p:nvSpPr>
          <p:cNvPr id="20483" name="Content Placeholder 2"/>
          <p:cNvSpPr>
            <a:spLocks noGrp="1"/>
          </p:cNvSpPr>
          <p:nvPr>
            <p:ph sz="quarter" idx="1"/>
          </p:nvPr>
        </p:nvSpPr>
        <p:spPr>
          <a:xfrm>
            <a:off x="319881" y="1505667"/>
            <a:ext cx="8504238" cy="4358868"/>
          </a:xfrm>
        </p:spPr>
        <p:txBody>
          <a:bodyPr>
            <a:normAutofit/>
          </a:bodyPr>
          <a:lstStyle/>
          <a:p>
            <a:r>
              <a:rPr lang="en-US" sz="2400" dirty="0"/>
              <a:t>District policy may permit a student who </a:t>
            </a:r>
            <a:r>
              <a:rPr lang="en-US" sz="2400" b="1" dirty="0">
                <a:solidFill>
                  <a:schemeClr val="accent6">
                    <a:lumMod val="60000"/>
                    <a:lumOff val="40000"/>
                  </a:schemeClr>
                </a:solidFill>
              </a:rPr>
              <a:t>does not receive a satisfactory grade</a:t>
            </a:r>
            <a:r>
              <a:rPr lang="en-US" sz="2400" b="1" dirty="0">
                <a:solidFill>
                  <a:srgbClr val="FF0000"/>
                </a:solidFill>
              </a:rPr>
              <a:t> </a:t>
            </a:r>
            <a:r>
              <a:rPr lang="en-US" sz="2400" dirty="0"/>
              <a:t>(including </a:t>
            </a:r>
            <a:r>
              <a:rPr lang="en-US" sz="2400" dirty="0" err="1"/>
              <a:t>Ws</a:t>
            </a:r>
            <a:r>
              <a:rPr lang="en-US" sz="2400" dirty="0"/>
              <a:t>) on the previous enrollment, i.e., does NOT receive an A, B, C or P to enroll again in the same course up to three times.</a:t>
            </a:r>
          </a:p>
          <a:p>
            <a:pPr lvl="1"/>
            <a:r>
              <a:rPr lang="en-US" sz="2000" dirty="0"/>
              <a:t>Limited to the original enrollment plus two more enrollments. </a:t>
            </a:r>
          </a:p>
          <a:p>
            <a:pPr lvl="1"/>
            <a:r>
              <a:rPr lang="en-US" sz="2000" dirty="0"/>
              <a:t>EXCEPT – district policy may permit one more enrollment provided it does not claim apportionment.  </a:t>
            </a:r>
          </a:p>
          <a:p>
            <a:r>
              <a:rPr lang="en-US" sz="2400" dirty="0"/>
              <a:t>Remember, an enrollment occurs whenever a student receives an evaluative or nonevaluative symbol.</a:t>
            </a:r>
          </a:p>
        </p:txBody>
      </p:sp>
    </p:spTree>
    <p:extLst>
      <p:ext uri="{BB962C8B-B14F-4D97-AF65-F5344CB8AC3E}">
        <p14:creationId xmlns:p14="http://schemas.microsoft.com/office/powerpoint/2010/main" val="336544195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One and Then Done  </a:t>
            </a:r>
            <a:br>
              <a:rPr lang="en-US" dirty="0"/>
            </a:br>
            <a:r>
              <a:rPr lang="en-US" sz="3600" i="1" dirty="0"/>
              <a:t>(really we mean it this time)</a:t>
            </a:r>
          </a:p>
        </p:txBody>
      </p:sp>
      <p:sp>
        <p:nvSpPr>
          <p:cNvPr id="3" name="Content Placeholder 2"/>
          <p:cNvSpPr>
            <a:spLocks noGrp="1"/>
          </p:cNvSpPr>
          <p:nvPr>
            <p:ph idx="1"/>
          </p:nvPr>
        </p:nvSpPr>
        <p:spPr>
          <a:xfrm>
            <a:off x="809998" y="1600199"/>
            <a:ext cx="7524003" cy="4099332"/>
          </a:xfrm>
        </p:spPr>
        <p:txBody>
          <a:bodyPr>
            <a:normAutofit/>
          </a:bodyPr>
          <a:lstStyle/>
          <a:p>
            <a:r>
              <a:rPr lang="en-US" sz="2400" b="1" dirty="0"/>
              <a:t>Significant lapse of time </a:t>
            </a:r>
            <a:r>
              <a:rPr lang="en-US" sz="2400" dirty="0"/>
              <a:t>– districts may allow students meeting the requirements (discussed later) for SLT to enroll in the same course one more time</a:t>
            </a:r>
          </a:p>
          <a:p>
            <a:r>
              <a:rPr lang="en-US" sz="2400" b="1" dirty="0"/>
              <a:t>Extenuating circumstances </a:t>
            </a:r>
            <a:r>
              <a:rPr lang="en-US" sz="2400" dirty="0"/>
              <a:t>– if a district determines a student has met the requirements for extenuating circumstances the district may allow the student to enroll in the same course one more time</a:t>
            </a:r>
          </a:p>
        </p:txBody>
      </p:sp>
    </p:spTree>
    <p:extLst>
      <p:ext uri="{BB962C8B-B14F-4D97-AF65-F5344CB8AC3E}">
        <p14:creationId xmlns:p14="http://schemas.microsoft.com/office/powerpoint/2010/main" val="402898901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No Specified Student Limit</a:t>
            </a:r>
          </a:p>
        </p:txBody>
      </p:sp>
      <p:sp>
        <p:nvSpPr>
          <p:cNvPr id="3" name="Content Placeholder 2"/>
          <p:cNvSpPr>
            <a:spLocks noGrp="1"/>
          </p:cNvSpPr>
          <p:nvPr>
            <p:ph idx="1"/>
          </p:nvPr>
        </p:nvSpPr>
        <p:spPr>
          <a:xfrm>
            <a:off x="809998" y="1595044"/>
            <a:ext cx="7524003" cy="3719476"/>
          </a:xfrm>
        </p:spPr>
        <p:txBody>
          <a:bodyPr>
            <a:normAutofit/>
          </a:bodyPr>
          <a:lstStyle/>
          <a:p>
            <a:r>
              <a:rPr lang="en-US" sz="3200" dirty="0"/>
              <a:t>Students with disabilities repeating a special class </a:t>
            </a:r>
          </a:p>
          <a:p>
            <a:r>
              <a:rPr lang="en-US" sz="3200" dirty="0"/>
              <a:t>Legally mandated </a:t>
            </a:r>
          </a:p>
          <a:p>
            <a:r>
              <a:rPr lang="en-US" sz="3200" dirty="0"/>
              <a:t>Significant change in industry or licensure standards</a:t>
            </a:r>
          </a:p>
        </p:txBody>
      </p:sp>
    </p:spTree>
    <p:extLst>
      <p:ext uri="{BB962C8B-B14F-4D97-AF65-F5344CB8AC3E}">
        <p14:creationId xmlns:p14="http://schemas.microsoft.com/office/powerpoint/2010/main" val="138164579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267" y="746405"/>
            <a:ext cx="8534400" cy="668593"/>
          </a:xfrm>
        </p:spPr>
        <p:txBody>
          <a:bodyPr>
            <a:noAutofit/>
          </a:bodyPr>
          <a:lstStyle/>
          <a:p>
            <a:pPr>
              <a:defRPr/>
            </a:pPr>
            <a:r>
              <a:rPr lang="en-US" sz="3600" b="1" dirty="0"/>
              <a:t>Another Limit – Courses Related in Content</a:t>
            </a:r>
            <a:br>
              <a:rPr lang="en-US" sz="3200" b="1" dirty="0"/>
            </a:br>
            <a:endParaRPr lang="en-US" sz="2000" b="1" dirty="0"/>
          </a:p>
        </p:txBody>
      </p:sp>
      <p:sp>
        <p:nvSpPr>
          <p:cNvPr id="3" name="Content Placeholder 2"/>
          <p:cNvSpPr>
            <a:spLocks noGrp="1"/>
          </p:cNvSpPr>
          <p:nvPr>
            <p:ph sz="quarter" idx="1"/>
          </p:nvPr>
        </p:nvSpPr>
        <p:spPr>
          <a:xfrm>
            <a:off x="319881" y="1885941"/>
            <a:ext cx="8504238" cy="4572000"/>
          </a:xfrm>
        </p:spPr>
        <p:txBody>
          <a:bodyPr>
            <a:normAutofit fontScale="62500" lnSpcReduction="20000"/>
          </a:bodyPr>
          <a:lstStyle/>
          <a:p>
            <a:pPr marL="457200" lvl="1" indent="0">
              <a:buNone/>
              <a:defRPr/>
            </a:pPr>
            <a:r>
              <a:rPr lang="en-US" sz="3400" b="1" dirty="0"/>
              <a:t>General Rule</a:t>
            </a:r>
            <a:r>
              <a:rPr lang="en-US" sz="3400" dirty="0"/>
              <a:t>: One satisfactory grade and done.</a:t>
            </a:r>
          </a:p>
          <a:p>
            <a:pPr marL="457200" lvl="1" indent="0">
              <a:buNone/>
              <a:defRPr/>
            </a:pPr>
            <a:endParaRPr lang="en-US" sz="3400" dirty="0"/>
          </a:p>
          <a:p>
            <a:pPr marL="457200" lvl="1" indent="0">
              <a:buNone/>
              <a:defRPr/>
            </a:pPr>
            <a:r>
              <a:rPr lang="en-US" sz="3400" b="1" dirty="0"/>
              <a:t>Additional limitation</a:t>
            </a:r>
            <a:r>
              <a:rPr lang="en-US" sz="3400" dirty="0"/>
              <a:t>: Students are limited to four enrollments in courses that are “related in content” for the following courses types (section 55040(c)):</a:t>
            </a:r>
          </a:p>
          <a:p>
            <a:pPr marL="457200" lvl="1" indent="0">
              <a:buNone/>
              <a:defRPr/>
            </a:pPr>
            <a:r>
              <a:rPr lang="en-US" dirty="0"/>
              <a:t>	</a:t>
            </a:r>
            <a:r>
              <a:rPr lang="en-US" sz="2900" dirty="0"/>
              <a:t>Physical education courses,</a:t>
            </a:r>
          </a:p>
          <a:p>
            <a:pPr marL="914400" lvl="2" indent="0">
              <a:buNone/>
              <a:defRPr/>
            </a:pPr>
            <a:r>
              <a:rPr lang="en-US" sz="2900" dirty="0"/>
              <a:t>Visual arts courses, </a:t>
            </a:r>
          </a:p>
          <a:p>
            <a:pPr marL="914400" lvl="2" indent="0">
              <a:buNone/>
              <a:defRPr/>
            </a:pPr>
            <a:r>
              <a:rPr lang="en-US" sz="2900" dirty="0"/>
              <a:t>Performing arts courses, AND </a:t>
            </a:r>
          </a:p>
          <a:p>
            <a:pPr marL="914400" lvl="2" indent="0">
              <a:buNone/>
              <a:defRPr/>
            </a:pPr>
            <a:r>
              <a:rPr lang="en-US" sz="2900" dirty="0"/>
              <a:t>Intercollegiate academic and vocational courses designated as repeatable pursuant to section 55041(a)(3). </a:t>
            </a:r>
          </a:p>
          <a:p>
            <a:pPr marL="457200" lvl="1" indent="0">
              <a:buNone/>
              <a:defRPr/>
            </a:pPr>
            <a:endParaRPr lang="en-US" dirty="0"/>
          </a:p>
          <a:p>
            <a:pPr marL="457200" lvl="1" indent="0">
              <a:buNone/>
              <a:defRPr/>
            </a:pPr>
            <a:r>
              <a:rPr lang="en-US" sz="3400" dirty="0"/>
              <a:t>Limit of four applies even if substandard grade or “W” received, or the district grants a petition for extenuating circumstances.</a:t>
            </a:r>
          </a:p>
          <a:p>
            <a:pPr lvl="1">
              <a:defRPr/>
            </a:pPr>
            <a:endParaRPr lang="en-US" dirty="0"/>
          </a:p>
          <a:p>
            <a:pPr>
              <a:defRPr/>
            </a:pPr>
            <a:endParaRPr lang="en-US" dirty="0"/>
          </a:p>
          <a:p>
            <a:pPr marL="0" indent="0">
              <a:buFont typeface="Wingdings 2" pitchFamily="18" charset="2"/>
              <a:buNone/>
              <a:defRPr/>
            </a:pPr>
            <a:endParaRPr lang="en-US" dirty="0"/>
          </a:p>
        </p:txBody>
      </p:sp>
    </p:spTree>
    <p:extLst>
      <p:ext uri="{BB962C8B-B14F-4D97-AF65-F5344CB8AC3E}">
        <p14:creationId xmlns:p14="http://schemas.microsoft.com/office/powerpoint/2010/main" val="375003740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757" y="-954246"/>
            <a:ext cx="8229600" cy="2045109"/>
          </a:xfrm>
        </p:spPr>
        <p:txBody>
          <a:bodyPr/>
          <a:lstStyle/>
          <a:p>
            <a:r>
              <a:rPr lang="en-US" sz="3200" b="1" dirty="0"/>
              <a:t>General Principles Applicable to all Types of Credit Course Repetition </a:t>
            </a:r>
          </a:p>
        </p:txBody>
      </p:sp>
      <p:sp>
        <p:nvSpPr>
          <p:cNvPr id="3" name="Content Placeholder 2"/>
          <p:cNvSpPr>
            <a:spLocks noGrp="1"/>
          </p:cNvSpPr>
          <p:nvPr>
            <p:ph idx="1"/>
          </p:nvPr>
        </p:nvSpPr>
        <p:spPr>
          <a:xfrm>
            <a:off x="363757" y="1340921"/>
            <a:ext cx="8229600" cy="3547338"/>
          </a:xfrm>
        </p:spPr>
        <p:txBody>
          <a:bodyPr>
            <a:normAutofit/>
          </a:bodyPr>
          <a:lstStyle/>
          <a:p>
            <a:r>
              <a:rPr lang="en-US" sz="2800" dirty="0"/>
              <a:t>Retroactive application</a:t>
            </a:r>
          </a:p>
          <a:p>
            <a:r>
              <a:rPr lang="en-US" sz="2800" dirty="0"/>
              <a:t>District-wide application</a:t>
            </a:r>
          </a:p>
          <a:p>
            <a:r>
              <a:rPr lang="en-US" sz="2800" dirty="0"/>
              <a:t>Affect of method of delivery of course</a:t>
            </a:r>
          </a:p>
          <a:p>
            <a:r>
              <a:rPr lang="en-US" sz="2800" dirty="0"/>
              <a:t>Audit documentation requirements</a:t>
            </a:r>
          </a:p>
          <a:p>
            <a:r>
              <a:rPr lang="en-US" sz="2800" dirty="0"/>
              <a:t>Grades/credits</a:t>
            </a:r>
          </a:p>
        </p:txBody>
      </p:sp>
    </p:spTree>
    <p:extLst>
      <p:ext uri="{BB962C8B-B14F-4D97-AF65-F5344CB8AC3E}">
        <p14:creationId xmlns:p14="http://schemas.microsoft.com/office/powerpoint/2010/main" val="30735562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b="1" dirty="0"/>
              <a:t>Retroactive Application</a:t>
            </a:r>
          </a:p>
        </p:txBody>
      </p:sp>
      <p:sp>
        <p:nvSpPr>
          <p:cNvPr id="21507" name="Content Placeholder 2"/>
          <p:cNvSpPr>
            <a:spLocks noGrp="1"/>
          </p:cNvSpPr>
          <p:nvPr>
            <p:ph sz="quarter" idx="1"/>
          </p:nvPr>
        </p:nvSpPr>
        <p:spPr>
          <a:xfrm>
            <a:off x="319881" y="1593995"/>
            <a:ext cx="8504238" cy="3534730"/>
          </a:xfrm>
        </p:spPr>
        <p:txBody>
          <a:bodyPr>
            <a:normAutofit/>
          </a:bodyPr>
          <a:lstStyle/>
          <a:p>
            <a:pPr marL="0" indent="0">
              <a:buNone/>
            </a:pPr>
            <a:r>
              <a:rPr lang="en-US" sz="3200" dirty="0"/>
              <a:t>In determining the total number of enrollments, the district must count </a:t>
            </a:r>
            <a:r>
              <a:rPr lang="en-US" sz="3200" b="1" dirty="0"/>
              <a:t>all enrollments </a:t>
            </a:r>
            <a:r>
              <a:rPr lang="en-US" sz="3200" dirty="0"/>
              <a:t>by a student in a course, even those enrollments that occurred before the effective date of the revised regulations. </a:t>
            </a:r>
          </a:p>
        </p:txBody>
      </p:sp>
    </p:spTree>
    <p:extLst>
      <p:ext uri="{BB962C8B-B14F-4D97-AF65-F5344CB8AC3E}">
        <p14:creationId xmlns:p14="http://schemas.microsoft.com/office/powerpoint/2010/main" val="179489539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District-wide Application</a:t>
            </a:r>
          </a:p>
        </p:txBody>
      </p:sp>
      <p:sp>
        <p:nvSpPr>
          <p:cNvPr id="3" name="Content Placeholder 2"/>
          <p:cNvSpPr>
            <a:spLocks noGrp="1"/>
          </p:cNvSpPr>
          <p:nvPr>
            <p:ph idx="1"/>
          </p:nvPr>
        </p:nvSpPr>
        <p:spPr>
          <a:xfrm>
            <a:off x="322730" y="1808174"/>
            <a:ext cx="8485094" cy="4129730"/>
          </a:xfrm>
        </p:spPr>
        <p:txBody>
          <a:bodyPr>
            <a:noAutofit/>
          </a:bodyPr>
          <a:lstStyle/>
          <a:p>
            <a:r>
              <a:rPr lang="en-US" sz="2700" dirty="0"/>
              <a:t>A district must also count all enrollments in the same course, or courses that are equated, at </a:t>
            </a:r>
            <a:r>
              <a:rPr lang="en-US" sz="2700" b="1" dirty="0"/>
              <a:t>all</a:t>
            </a:r>
            <a:r>
              <a:rPr lang="en-US" sz="2700" dirty="0"/>
              <a:t> colleges in the district. </a:t>
            </a:r>
          </a:p>
          <a:p>
            <a:r>
              <a:rPr lang="en-US" sz="2700" dirty="0"/>
              <a:t>Courses may be able to be equated, i.e., the same course, even if the units for the courses are not the same or the courses have different titles.</a:t>
            </a:r>
          </a:p>
          <a:p>
            <a:r>
              <a:rPr lang="en-US" sz="2700" dirty="0"/>
              <a:t>Courses that are divided into levels should be examined closely by curriculum committees to determine whether the levels of the course should be equated. </a:t>
            </a:r>
          </a:p>
        </p:txBody>
      </p:sp>
    </p:spTree>
    <p:extLst>
      <p:ext uri="{BB962C8B-B14F-4D97-AF65-F5344CB8AC3E}">
        <p14:creationId xmlns:p14="http://schemas.microsoft.com/office/powerpoint/2010/main" val="106936028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Method of Delivery</a:t>
            </a:r>
          </a:p>
        </p:txBody>
      </p:sp>
      <p:sp>
        <p:nvSpPr>
          <p:cNvPr id="3" name="Content Placeholder 2"/>
          <p:cNvSpPr>
            <a:spLocks noGrp="1"/>
          </p:cNvSpPr>
          <p:nvPr>
            <p:ph idx="1"/>
          </p:nvPr>
        </p:nvSpPr>
        <p:spPr>
          <a:xfrm>
            <a:off x="809997" y="1514143"/>
            <a:ext cx="7524003" cy="3636510"/>
          </a:xfrm>
        </p:spPr>
        <p:txBody>
          <a:bodyPr>
            <a:normAutofit/>
          </a:bodyPr>
          <a:lstStyle/>
          <a:p>
            <a:pPr marL="0" indent="0">
              <a:buNone/>
            </a:pPr>
            <a:r>
              <a:rPr lang="en-US" sz="3200" dirty="0"/>
              <a:t>Courses that have the same or substantially similar content, titles, outcomes and objectives, but are offered through different delivery methods are still </a:t>
            </a:r>
            <a:r>
              <a:rPr lang="en-US" sz="3200" u="sng" dirty="0"/>
              <a:t>considered the same course. </a:t>
            </a:r>
          </a:p>
        </p:txBody>
      </p:sp>
    </p:spTree>
    <p:extLst>
      <p:ext uri="{BB962C8B-B14F-4D97-AF65-F5344CB8AC3E}">
        <p14:creationId xmlns:p14="http://schemas.microsoft.com/office/powerpoint/2010/main" val="82510774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Audit Documentation Requirements</a:t>
            </a:r>
          </a:p>
        </p:txBody>
      </p:sp>
      <p:sp>
        <p:nvSpPr>
          <p:cNvPr id="3" name="Content Placeholder 2"/>
          <p:cNvSpPr>
            <a:spLocks noGrp="1"/>
          </p:cNvSpPr>
          <p:nvPr>
            <p:ph idx="1"/>
          </p:nvPr>
        </p:nvSpPr>
        <p:spPr>
          <a:xfrm>
            <a:off x="809997" y="1507267"/>
            <a:ext cx="7524003" cy="3636510"/>
          </a:xfrm>
        </p:spPr>
        <p:txBody>
          <a:bodyPr>
            <a:normAutofit/>
          </a:bodyPr>
          <a:lstStyle/>
          <a:p>
            <a:pPr marL="0" indent="0">
              <a:buNone/>
            </a:pPr>
            <a:r>
              <a:rPr lang="en-US" sz="3200" dirty="0"/>
              <a:t>Must maintain adequate support documents so third parties can verify that the apportionment claimed for a student’s repetition of the course was allowable. </a:t>
            </a:r>
          </a:p>
        </p:txBody>
      </p:sp>
    </p:spTree>
    <p:extLst>
      <p:ext uri="{BB962C8B-B14F-4D97-AF65-F5344CB8AC3E}">
        <p14:creationId xmlns:p14="http://schemas.microsoft.com/office/powerpoint/2010/main" val="12003349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4000" b="1" dirty="0"/>
              <a:t>Grades/Credit - Generally</a:t>
            </a:r>
          </a:p>
        </p:txBody>
      </p:sp>
      <p:sp>
        <p:nvSpPr>
          <p:cNvPr id="22531" name="Content Placeholder 2"/>
          <p:cNvSpPr>
            <a:spLocks noGrp="1"/>
          </p:cNvSpPr>
          <p:nvPr>
            <p:ph sz="quarter" idx="1"/>
          </p:nvPr>
        </p:nvSpPr>
        <p:spPr>
          <a:xfrm>
            <a:off x="319879" y="1480906"/>
            <a:ext cx="8504238" cy="4797425"/>
          </a:xfrm>
        </p:spPr>
        <p:txBody>
          <a:bodyPr>
            <a:normAutofit lnSpcReduction="10000"/>
          </a:bodyPr>
          <a:lstStyle/>
          <a:p>
            <a:r>
              <a:rPr lang="en-US" sz="2400" dirty="0"/>
              <a:t>The district’s grading policy must require that all work in all credit courses be graded consistent with section 55023. </a:t>
            </a:r>
          </a:p>
          <a:p>
            <a:r>
              <a:rPr lang="en-US" sz="2400" dirty="0"/>
              <a:t>Some prior grades may be disregarded in calculating a student’s GPA (e.g., alleviation of substandard grade).</a:t>
            </a:r>
          </a:p>
          <a:p>
            <a:r>
              <a:rPr lang="en-US" sz="2400" dirty="0"/>
              <a:t>The student’s permanent academic record must clearly indicate any course repeated using an appropriate grading symbol and be annotated in such a manner that all work remains legible insuring a true and complete academic history. (§ 55040(d))</a:t>
            </a:r>
          </a:p>
          <a:p>
            <a:pPr lvl="1"/>
            <a:r>
              <a:rPr lang="en-US" sz="2000" dirty="0"/>
              <a:t>Except: withdrawals due to discriminatory treatment or extraordinary conditions (§ 55024)</a:t>
            </a:r>
          </a:p>
        </p:txBody>
      </p:sp>
    </p:spTree>
    <p:extLst>
      <p:ext uri="{BB962C8B-B14F-4D97-AF65-F5344CB8AC3E}">
        <p14:creationId xmlns:p14="http://schemas.microsoft.com/office/powerpoint/2010/main" val="29094826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247" y="192505"/>
            <a:ext cx="7921492" cy="688867"/>
          </a:xfrm>
        </p:spPr>
        <p:txBody>
          <a:bodyPr>
            <a:normAutofit fontScale="90000"/>
          </a:bodyPr>
          <a:lstStyle/>
          <a:p>
            <a:r>
              <a:rPr lang="en-US" dirty="0"/>
              <a:t>Topics</a:t>
            </a:r>
          </a:p>
        </p:txBody>
      </p:sp>
      <p:sp>
        <p:nvSpPr>
          <p:cNvPr id="3" name="Content Placeholder 2"/>
          <p:cNvSpPr>
            <a:spLocks noGrp="1"/>
          </p:cNvSpPr>
          <p:nvPr>
            <p:ph idx="1"/>
          </p:nvPr>
        </p:nvSpPr>
        <p:spPr>
          <a:xfrm>
            <a:off x="796247" y="1498791"/>
            <a:ext cx="7524003" cy="3320715"/>
          </a:xfrm>
        </p:spPr>
        <p:txBody>
          <a:bodyPr>
            <a:noAutofit/>
          </a:bodyPr>
          <a:lstStyle/>
          <a:p>
            <a:r>
              <a:rPr lang="en-US" sz="2800" dirty="0"/>
              <a:t>High level overview</a:t>
            </a:r>
          </a:p>
          <a:p>
            <a:r>
              <a:rPr lang="en-US" sz="2800" dirty="0"/>
              <a:t>Overview of the principles of repetition</a:t>
            </a:r>
          </a:p>
          <a:p>
            <a:r>
              <a:rPr lang="en-US" sz="2800" dirty="0"/>
              <a:t>The exceptions in detail, </a:t>
            </a:r>
            <a:r>
              <a:rPr lang="en-US" sz="2800" i="1" u="sng" dirty="0"/>
              <a:t>excruciating detail</a:t>
            </a:r>
          </a:p>
          <a:p>
            <a:r>
              <a:rPr lang="en-US" sz="2800" dirty="0"/>
              <a:t>Practical application</a:t>
            </a:r>
          </a:p>
        </p:txBody>
      </p:sp>
    </p:spTree>
    <p:extLst>
      <p:ext uri="{BB962C8B-B14F-4D97-AF65-F5344CB8AC3E}">
        <p14:creationId xmlns:p14="http://schemas.microsoft.com/office/powerpoint/2010/main" val="216934460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6" y="1114080"/>
            <a:ext cx="7524003" cy="970450"/>
          </a:xfrm>
        </p:spPr>
        <p:txBody>
          <a:bodyPr>
            <a:normAutofit fontScale="90000"/>
          </a:bodyPr>
          <a:lstStyle/>
          <a:p>
            <a:r>
              <a:rPr lang="en-US" b="1" dirty="0"/>
              <a:t>Now, the Exceptions</a:t>
            </a:r>
            <a:br>
              <a:rPr lang="en-US" b="1" dirty="0"/>
            </a:br>
            <a:r>
              <a:rPr lang="en-US" b="1" dirty="0"/>
              <a:t> </a:t>
            </a:r>
            <a:r>
              <a:rPr lang="en-US" sz="2700" dirty="0"/>
              <a:t>(i.e., the circumstances where repetition might be permitted)</a:t>
            </a:r>
          </a:p>
        </p:txBody>
      </p:sp>
      <p:sp>
        <p:nvSpPr>
          <p:cNvPr id="3" name="Content Placeholder 2"/>
          <p:cNvSpPr>
            <a:spLocks noGrp="1"/>
          </p:cNvSpPr>
          <p:nvPr>
            <p:ph idx="1"/>
          </p:nvPr>
        </p:nvSpPr>
        <p:spPr/>
        <p:txBody>
          <a:bodyPr>
            <a:normAutofit lnSpcReduction="10000"/>
          </a:bodyPr>
          <a:lstStyle/>
          <a:p>
            <a:r>
              <a:rPr lang="en-US" dirty="0"/>
              <a:t>Courses that are properly designated as repeatable (3 types)</a:t>
            </a:r>
          </a:p>
          <a:p>
            <a:r>
              <a:rPr lang="en-US" dirty="0"/>
              <a:t>Occupational work experience</a:t>
            </a:r>
          </a:p>
          <a:p>
            <a:r>
              <a:rPr lang="en-US" dirty="0"/>
              <a:t>Alleviation of substandard grades</a:t>
            </a:r>
          </a:p>
          <a:p>
            <a:r>
              <a:rPr lang="en-US" dirty="0"/>
              <a:t>Special classes</a:t>
            </a:r>
          </a:p>
          <a:p>
            <a:r>
              <a:rPr lang="en-US" dirty="0"/>
              <a:t>Significant lapse of time</a:t>
            </a:r>
          </a:p>
          <a:p>
            <a:r>
              <a:rPr lang="en-US" dirty="0"/>
              <a:t>Extenuating circumstances</a:t>
            </a:r>
          </a:p>
          <a:p>
            <a:r>
              <a:rPr lang="en-US" dirty="0"/>
              <a:t>Legally mandated courses</a:t>
            </a:r>
          </a:p>
          <a:p>
            <a:r>
              <a:rPr lang="en-US" dirty="0"/>
              <a:t>Significant change in industry or licensure standards</a:t>
            </a:r>
          </a:p>
          <a:p>
            <a:r>
              <a:rPr lang="en-US" dirty="0"/>
              <a:t>Variable unit open entry/open exit courses</a:t>
            </a:r>
          </a:p>
          <a:p>
            <a:endParaRPr lang="en-US" dirty="0"/>
          </a:p>
        </p:txBody>
      </p:sp>
    </p:spTree>
    <p:extLst>
      <p:ext uri="{BB962C8B-B14F-4D97-AF65-F5344CB8AC3E}">
        <p14:creationId xmlns:p14="http://schemas.microsoft.com/office/powerpoint/2010/main" val="20657212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Hypothetical</a:t>
            </a:r>
          </a:p>
        </p:txBody>
      </p:sp>
      <p:sp>
        <p:nvSpPr>
          <p:cNvPr id="3" name="Content Placeholder 2"/>
          <p:cNvSpPr>
            <a:spLocks noGrp="1"/>
          </p:cNvSpPr>
          <p:nvPr>
            <p:ph idx="1"/>
          </p:nvPr>
        </p:nvSpPr>
        <p:spPr/>
        <p:txBody>
          <a:bodyPr>
            <a:normAutofit lnSpcReduction="10000"/>
          </a:bodyPr>
          <a:lstStyle/>
          <a:p>
            <a:r>
              <a:rPr lang="en-US" sz="2800" dirty="0"/>
              <a:t>A student named Jasmine is enrolled in your multi-college district took your Introduction to Nursing Course and received a “C”. </a:t>
            </a:r>
          </a:p>
          <a:p>
            <a:endParaRPr lang="en-US" sz="2800" dirty="0"/>
          </a:p>
          <a:p>
            <a:r>
              <a:rPr lang="en-US" sz="2800" dirty="0"/>
              <a:t>Can Jasmine, pursuant to any of the exceptions, enroll in this credit course again? </a:t>
            </a:r>
          </a:p>
        </p:txBody>
      </p:sp>
    </p:spTree>
    <p:extLst>
      <p:ext uri="{BB962C8B-B14F-4D97-AF65-F5344CB8AC3E}">
        <p14:creationId xmlns:p14="http://schemas.microsoft.com/office/powerpoint/2010/main" val="261328012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438" y="314631"/>
            <a:ext cx="8220433" cy="776749"/>
          </a:xfrm>
        </p:spPr>
        <p:txBody>
          <a:bodyPr>
            <a:normAutofit/>
          </a:bodyPr>
          <a:lstStyle/>
          <a:p>
            <a:pPr>
              <a:defRPr/>
            </a:pPr>
            <a:r>
              <a:rPr lang="en-US" b="1" dirty="0"/>
              <a:t>Repeatable Courses </a:t>
            </a:r>
            <a:r>
              <a:rPr lang="en-US" dirty="0"/>
              <a:t>(§</a:t>
            </a:r>
            <a:r>
              <a:rPr lang="en-US" b="1" dirty="0"/>
              <a:t> </a:t>
            </a:r>
            <a:r>
              <a:rPr lang="en-US" dirty="0"/>
              <a:t>55041) </a:t>
            </a:r>
          </a:p>
        </p:txBody>
      </p:sp>
      <p:sp>
        <p:nvSpPr>
          <p:cNvPr id="3" name="Content Placeholder 2"/>
          <p:cNvSpPr>
            <a:spLocks noGrp="1"/>
          </p:cNvSpPr>
          <p:nvPr>
            <p:ph sz="quarter" idx="1"/>
          </p:nvPr>
        </p:nvSpPr>
        <p:spPr>
          <a:xfrm>
            <a:off x="304800" y="1491049"/>
            <a:ext cx="8553450" cy="4572000"/>
          </a:xfrm>
        </p:spPr>
        <p:txBody>
          <a:bodyPr>
            <a:normAutofit/>
          </a:bodyPr>
          <a:lstStyle/>
          <a:p>
            <a:pPr>
              <a:defRPr/>
            </a:pPr>
            <a:r>
              <a:rPr lang="en-US" sz="2400" dirty="0"/>
              <a:t>Course repetition </a:t>
            </a:r>
            <a:r>
              <a:rPr lang="en-US" dirty="0"/>
              <a:t>(§ 55040) </a:t>
            </a:r>
            <a:r>
              <a:rPr lang="en-US" sz="2400" dirty="0"/>
              <a:t>vs. repeatable course </a:t>
            </a:r>
            <a:r>
              <a:rPr lang="en-US" dirty="0"/>
              <a:t>(§ 55041)</a:t>
            </a:r>
          </a:p>
          <a:p>
            <a:pPr>
              <a:defRPr/>
            </a:pPr>
            <a:r>
              <a:rPr lang="en-US" sz="2400" dirty="0"/>
              <a:t>Only three types of courses can properly be designated as repeatable:</a:t>
            </a:r>
          </a:p>
          <a:p>
            <a:pPr lvl="1">
              <a:defRPr/>
            </a:pPr>
            <a:r>
              <a:rPr lang="en-US" sz="2000" dirty="0"/>
              <a:t>where repetition is necessary to meet the major requirements of CSU or UC for completion of a bachelor’s degree,</a:t>
            </a:r>
          </a:p>
          <a:p>
            <a:pPr lvl="1">
              <a:defRPr/>
            </a:pPr>
            <a:r>
              <a:rPr lang="en-US" sz="2000" dirty="0"/>
              <a:t>intercollegiate athletic courses, and </a:t>
            </a:r>
            <a:br>
              <a:rPr lang="en-US" sz="2000" dirty="0"/>
            </a:br>
            <a:r>
              <a:rPr lang="en-US" sz="2400" i="1" dirty="0"/>
              <a:t>(includes related conditioning courses)</a:t>
            </a:r>
          </a:p>
          <a:p>
            <a:pPr lvl="1">
              <a:defRPr/>
            </a:pPr>
            <a:r>
              <a:rPr lang="en-US" sz="2000" dirty="0"/>
              <a:t>intercollegiate academic or vocational competition.</a:t>
            </a:r>
          </a:p>
          <a:p>
            <a:pPr marL="0" indent="0">
              <a:buFont typeface="Wingdings 2" pitchFamily="18" charset="2"/>
              <a:buNone/>
              <a:defRPr/>
            </a:pPr>
            <a:endParaRPr lang="en-US" dirty="0"/>
          </a:p>
        </p:txBody>
      </p:sp>
    </p:spTree>
    <p:extLst>
      <p:ext uri="{BB962C8B-B14F-4D97-AF65-F5344CB8AC3E}">
        <p14:creationId xmlns:p14="http://schemas.microsoft.com/office/powerpoint/2010/main" val="330755614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a:pPr>
            <a:r>
              <a:rPr lang="en-US" sz="3200" b="1" dirty="0"/>
              <a:t>Courses Necessary to Meet </a:t>
            </a:r>
            <a:br>
              <a:rPr lang="en-US" sz="3200" b="1" dirty="0"/>
            </a:br>
            <a:r>
              <a:rPr lang="en-US" sz="3200" b="1" dirty="0"/>
              <a:t>Major Req.</a:t>
            </a:r>
          </a:p>
        </p:txBody>
      </p:sp>
      <p:sp>
        <p:nvSpPr>
          <p:cNvPr id="24579" name="Content Placeholder 2"/>
          <p:cNvSpPr>
            <a:spLocks noGrp="1"/>
          </p:cNvSpPr>
          <p:nvPr>
            <p:ph sz="quarter" idx="1"/>
          </p:nvPr>
        </p:nvSpPr>
        <p:spPr>
          <a:xfrm>
            <a:off x="276912" y="1378894"/>
            <a:ext cx="8504238" cy="4572000"/>
          </a:xfrm>
        </p:spPr>
        <p:txBody>
          <a:bodyPr>
            <a:normAutofit/>
          </a:bodyPr>
          <a:lstStyle/>
          <a:p>
            <a:r>
              <a:rPr lang="en-US" sz="2400" dirty="0"/>
              <a:t>Districts may designate a course as repeatable if CSU or UC (not a private college) requires their students to repeat that course as part of the major requirements. </a:t>
            </a:r>
          </a:p>
          <a:p>
            <a:r>
              <a:rPr lang="en-US" sz="2400" dirty="0"/>
              <a:t>A district will only be paid for four enrollments, but the regulations do not set a student limit. The student limit is whatever is “necessary to meet the major requirements of CSU or UC for completion of a bachelor’s degree.” </a:t>
            </a:r>
            <a:r>
              <a:rPr lang="en-US" sz="2400" b="1" dirty="0"/>
              <a:t>HOWEVER</a:t>
            </a:r>
          </a:p>
        </p:txBody>
      </p:sp>
    </p:spTree>
    <p:extLst>
      <p:ext uri="{BB962C8B-B14F-4D97-AF65-F5344CB8AC3E}">
        <p14:creationId xmlns:p14="http://schemas.microsoft.com/office/powerpoint/2010/main" val="4727628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BUT, and it is a big one…</a:t>
            </a:r>
          </a:p>
        </p:txBody>
      </p:sp>
      <p:sp>
        <p:nvSpPr>
          <p:cNvPr id="3" name="Content Placeholder 2"/>
          <p:cNvSpPr>
            <a:spLocks noGrp="1"/>
          </p:cNvSpPr>
          <p:nvPr>
            <p:ph idx="1"/>
          </p:nvPr>
        </p:nvSpPr>
        <p:spPr>
          <a:xfrm>
            <a:off x="242047" y="1250576"/>
            <a:ext cx="8229600" cy="4525963"/>
          </a:xfrm>
        </p:spPr>
        <p:txBody>
          <a:bodyPr>
            <a:normAutofit/>
          </a:bodyPr>
          <a:lstStyle/>
          <a:p>
            <a:r>
              <a:rPr lang="en-US" sz="2800" dirty="0"/>
              <a:t>State law sets forth the primary mission of the community colleges as providing instruction through the first TWO years of undergraduate education (lower division). </a:t>
            </a:r>
          </a:p>
          <a:p>
            <a:r>
              <a:rPr lang="en-US" sz="2800" dirty="0"/>
              <a:t>Thus, the applicable enrollment limitation is </a:t>
            </a:r>
            <a:r>
              <a:rPr lang="en-US" sz="2800" b="1" dirty="0">
                <a:solidFill>
                  <a:schemeClr val="accent4">
                    <a:lumMod val="40000"/>
                    <a:lumOff val="60000"/>
                  </a:schemeClr>
                </a:solidFill>
              </a:rPr>
              <a:t>NOT</a:t>
            </a:r>
            <a:r>
              <a:rPr lang="en-US" sz="2800" dirty="0"/>
              <a:t> completion of the undergraduate requirements for graduation from CSU or UC, but rather completion of the </a:t>
            </a:r>
            <a:r>
              <a:rPr lang="en-US" sz="2800" b="1" dirty="0">
                <a:solidFill>
                  <a:schemeClr val="accent4">
                    <a:lumMod val="40000"/>
                    <a:lumOff val="60000"/>
                  </a:schemeClr>
                </a:solidFill>
              </a:rPr>
              <a:t>first two </a:t>
            </a:r>
            <a:r>
              <a:rPr lang="en-US" sz="2800" dirty="0"/>
              <a:t>years of those requirements. </a:t>
            </a:r>
          </a:p>
        </p:txBody>
      </p:sp>
    </p:spTree>
    <p:extLst>
      <p:ext uri="{BB962C8B-B14F-4D97-AF65-F5344CB8AC3E}">
        <p14:creationId xmlns:p14="http://schemas.microsoft.com/office/powerpoint/2010/main" val="36408920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387" y="446904"/>
            <a:ext cx="8531225" cy="682625"/>
          </a:xfrm>
        </p:spPr>
        <p:txBody>
          <a:bodyPr>
            <a:noAutofit/>
          </a:bodyPr>
          <a:lstStyle/>
          <a:p>
            <a:pPr>
              <a:defRPr/>
            </a:pPr>
            <a:r>
              <a:rPr lang="en-US" sz="3200" b="1" dirty="0"/>
              <a:t>Courses Necessary to Meet </a:t>
            </a:r>
            <a:br>
              <a:rPr lang="en-US" sz="3200" b="1" dirty="0"/>
            </a:br>
            <a:r>
              <a:rPr lang="en-US" sz="3200" b="1" dirty="0"/>
              <a:t>Major Req. </a:t>
            </a:r>
            <a:r>
              <a:rPr lang="en-US" sz="3200" i="1" dirty="0" err="1"/>
              <a:t>cont</a:t>
            </a:r>
            <a:r>
              <a:rPr lang="en-US" sz="3200" i="1" dirty="0"/>
              <a:t>…</a:t>
            </a:r>
          </a:p>
        </p:txBody>
      </p:sp>
      <p:sp>
        <p:nvSpPr>
          <p:cNvPr id="25603" name="Content Placeholder 2"/>
          <p:cNvSpPr>
            <a:spLocks noGrp="1"/>
          </p:cNvSpPr>
          <p:nvPr>
            <p:ph sz="quarter" idx="1"/>
          </p:nvPr>
        </p:nvSpPr>
        <p:spPr>
          <a:xfrm>
            <a:off x="255639" y="1337186"/>
            <a:ext cx="8550224" cy="4391285"/>
          </a:xfrm>
        </p:spPr>
        <p:txBody>
          <a:bodyPr>
            <a:normAutofit/>
          </a:bodyPr>
          <a:lstStyle/>
          <a:p>
            <a:r>
              <a:rPr lang="en-US" dirty="0"/>
              <a:t>If the course is an active participatory course in physical education, visual arts, or performing arts then the </a:t>
            </a:r>
            <a:r>
              <a:rPr lang="en-US" b="1" dirty="0"/>
              <a:t>related course limitation</a:t>
            </a:r>
            <a:r>
              <a:rPr lang="en-US" dirty="0"/>
              <a:t> applies (more in a minute).</a:t>
            </a:r>
          </a:p>
          <a:p>
            <a:r>
              <a:rPr lang="en-US" b="1" dirty="0"/>
              <a:t>Audit documentation requirements</a:t>
            </a:r>
            <a:r>
              <a:rPr lang="en-US" dirty="0"/>
              <a:t>: districts need to maintain those records for the Chancellor’s Office (and other third parties) to independently determine the adequacy of the course enrollment, attendance, and disenrollment claimed. </a:t>
            </a:r>
          </a:p>
          <a:p>
            <a:pPr lvl="1"/>
            <a:r>
              <a:rPr lang="en-US" dirty="0"/>
              <a:t>For these courses districts must maintain a copy of the documentation supporting the claim that the course was necessary to meet the major requirements, such as the applicable CSU/UC catalog.</a:t>
            </a:r>
          </a:p>
          <a:p>
            <a:pPr lvl="1"/>
            <a:r>
              <a:rPr lang="en-US" dirty="0"/>
              <a:t>A letter from a faculty member is not sufficient, nor is inclusion in Transfer Model Curriculum requirements alone sufficient. </a:t>
            </a:r>
          </a:p>
        </p:txBody>
      </p:sp>
    </p:spTree>
    <p:extLst>
      <p:ext uri="{BB962C8B-B14F-4D97-AF65-F5344CB8AC3E}">
        <p14:creationId xmlns:p14="http://schemas.microsoft.com/office/powerpoint/2010/main" val="11680130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4000" b="1" dirty="0"/>
              <a:t>Intercollegiate Athletics</a:t>
            </a:r>
          </a:p>
        </p:txBody>
      </p:sp>
      <p:sp>
        <p:nvSpPr>
          <p:cNvPr id="26627" name="Content Placeholder 2"/>
          <p:cNvSpPr>
            <a:spLocks noGrp="1"/>
          </p:cNvSpPr>
          <p:nvPr>
            <p:ph sz="quarter" idx="1"/>
          </p:nvPr>
        </p:nvSpPr>
        <p:spPr>
          <a:xfrm>
            <a:off x="326338" y="1205899"/>
            <a:ext cx="8504238" cy="4572000"/>
          </a:xfrm>
        </p:spPr>
        <p:txBody>
          <a:bodyPr>
            <a:normAutofit/>
          </a:bodyPr>
          <a:lstStyle/>
          <a:p>
            <a:r>
              <a:rPr lang="en-US" sz="2400" dirty="0"/>
              <a:t>Districts may designate two types of courses as repeatable pursuant to this section:</a:t>
            </a:r>
          </a:p>
          <a:p>
            <a:pPr lvl="1"/>
            <a:r>
              <a:rPr lang="en-US" sz="2000" dirty="0"/>
              <a:t>Those courses in which the student athletes are enrolled to participate in an organized competitive sport sponsored by the district.</a:t>
            </a:r>
          </a:p>
          <a:p>
            <a:pPr lvl="1"/>
            <a:r>
              <a:rPr lang="en-US" sz="2000" dirty="0"/>
              <a:t>A conditioning course which supports the organized sport.</a:t>
            </a:r>
          </a:p>
          <a:p>
            <a:pPr lvl="1"/>
            <a:endParaRPr lang="en-US" sz="2000" dirty="0"/>
          </a:p>
          <a:p>
            <a:r>
              <a:rPr lang="en-US" sz="2400" dirty="0"/>
              <a:t>Intercollegiate athletics courses are NOT considered </a:t>
            </a:r>
            <a:r>
              <a:rPr lang="en-US" sz="2400" dirty="0" err="1"/>
              <a:t>p.e.</a:t>
            </a:r>
            <a:r>
              <a:rPr lang="en-US" sz="2400" dirty="0"/>
              <a:t> courses for the related content limitations. </a:t>
            </a:r>
          </a:p>
          <a:p>
            <a:r>
              <a:rPr lang="en-US" sz="2400" dirty="0"/>
              <a:t>Conditioning courses do not include sports theory courses. </a:t>
            </a:r>
          </a:p>
        </p:txBody>
      </p:sp>
    </p:spTree>
    <p:extLst>
      <p:ext uri="{BB962C8B-B14F-4D97-AF65-F5344CB8AC3E}">
        <p14:creationId xmlns:p14="http://schemas.microsoft.com/office/powerpoint/2010/main" val="355694100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250572"/>
            <a:ext cx="8763000" cy="758825"/>
          </a:xfrm>
        </p:spPr>
        <p:txBody>
          <a:bodyPr>
            <a:noAutofit/>
          </a:bodyPr>
          <a:lstStyle/>
          <a:p>
            <a:pPr>
              <a:defRPr/>
            </a:pPr>
            <a:r>
              <a:rPr lang="en-US" sz="3200" b="1" dirty="0"/>
              <a:t>Intercollegiate Athletics &amp; Apportionment</a:t>
            </a:r>
          </a:p>
        </p:txBody>
      </p:sp>
      <p:sp>
        <p:nvSpPr>
          <p:cNvPr id="27651" name="Content Placeholder 2"/>
          <p:cNvSpPr>
            <a:spLocks noGrp="1"/>
          </p:cNvSpPr>
          <p:nvPr>
            <p:ph sz="quarter" idx="1"/>
          </p:nvPr>
        </p:nvSpPr>
        <p:spPr>
          <a:xfrm>
            <a:off x="250804" y="1582641"/>
            <a:ext cx="8504238" cy="4572000"/>
          </a:xfrm>
        </p:spPr>
        <p:txBody>
          <a:bodyPr>
            <a:normAutofit fontScale="92500"/>
          </a:bodyPr>
          <a:lstStyle/>
          <a:p>
            <a:r>
              <a:rPr lang="en-US" sz="2400" dirty="0"/>
              <a:t>Title 5 regulations do not place a limit on student enrollment, but do limit apportionment.</a:t>
            </a:r>
          </a:p>
          <a:p>
            <a:r>
              <a:rPr lang="en-US" sz="2400" dirty="0"/>
              <a:t>As with any other course designated as repeatable apportionment is limited to up to four enrollments in that course, regardless of the unit value of each course. (§ 58161(d).) </a:t>
            </a:r>
          </a:p>
          <a:p>
            <a:r>
              <a:rPr lang="en-US" sz="2400" dirty="0"/>
              <a:t>However, section 58162 additionally limits a district to claiming no more than 175 contact hours per student, per sport, per FISCAL year for each type:</a:t>
            </a:r>
          </a:p>
          <a:p>
            <a:pPr lvl="1"/>
            <a:r>
              <a:rPr lang="en-US" sz="2000" dirty="0"/>
              <a:t> the intercollegiate athletic course dedicated to the sport AND</a:t>
            </a:r>
          </a:p>
          <a:p>
            <a:pPr lvl="1"/>
            <a:r>
              <a:rPr lang="en-US" sz="2000" dirty="0"/>
              <a:t>the courses that focus on conditioning or skill development for the sport. </a:t>
            </a:r>
          </a:p>
        </p:txBody>
      </p:sp>
    </p:spTree>
    <p:extLst>
      <p:ext uri="{BB962C8B-B14F-4D97-AF65-F5344CB8AC3E}">
        <p14:creationId xmlns:p14="http://schemas.microsoft.com/office/powerpoint/2010/main" val="32708248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dirty="0"/>
              <a:t>Intercollegiate Academic/Vocational Competition</a:t>
            </a:r>
          </a:p>
        </p:txBody>
      </p:sp>
      <p:sp>
        <p:nvSpPr>
          <p:cNvPr id="28675" name="Content Placeholder 2"/>
          <p:cNvSpPr>
            <a:spLocks noGrp="1"/>
          </p:cNvSpPr>
          <p:nvPr>
            <p:ph sz="quarter" idx="1"/>
          </p:nvPr>
        </p:nvSpPr>
        <p:spPr>
          <a:xfrm>
            <a:off x="252198" y="1230613"/>
            <a:ext cx="8504238" cy="4572000"/>
          </a:xfrm>
        </p:spPr>
        <p:txBody>
          <a:bodyPr>
            <a:normAutofit fontScale="92500" lnSpcReduction="10000"/>
          </a:bodyPr>
          <a:lstStyle/>
          <a:p>
            <a:r>
              <a:rPr lang="en-US" sz="2400" dirty="0"/>
              <a:t>One of the three types of courses that may be designated repeatable pursuant to district policy, if the following conditions are met:</a:t>
            </a:r>
          </a:p>
          <a:p>
            <a:pPr lvl="1"/>
            <a:r>
              <a:rPr lang="en-US" sz="2000" dirty="0"/>
              <a:t>the course must be designed </a:t>
            </a:r>
            <a:r>
              <a:rPr lang="en-US" sz="2000" b="1" dirty="0"/>
              <a:t>specifically</a:t>
            </a:r>
            <a:r>
              <a:rPr lang="en-US" sz="2000" dirty="0"/>
              <a:t> for participation in a </a:t>
            </a:r>
            <a:r>
              <a:rPr lang="en-US" sz="2000" b="1" dirty="0"/>
              <a:t>non-athletic</a:t>
            </a:r>
            <a:r>
              <a:rPr lang="en-US" sz="2000" dirty="0"/>
              <a:t> competitive event,</a:t>
            </a:r>
          </a:p>
          <a:p>
            <a:pPr lvl="1"/>
            <a:r>
              <a:rPr lang="en-US" sz="2000" dirty="0"/>
              <a:t>the competition must be between students from </a:t>
            </a:r>
            <a:r>
              <a:rPr lang="en-US" sz="2000" b="1" dirty="0"/>
              <a:t>different</a:t>
            </a:r>
            <a:r>
              <a:rPr lang="en-US" sz="2000" dirty="0"/>
              <a:t> colleges, </a:t>
            </a:r>
          </a:p>
          <a:p>
            <a:pPr lvl="1"/>
            <a:r>
              <a:rPr lang="en-US" sz="2000" dirty="0"/>
              <a:t>the competition must be sanctioned by a </a:t>
            </a:r>
            <a:r>
              <a:rPr lang="en-US" sz="2000" b="1" dirty="0"/>
              <a:t>formal</a:t>
            </a:r>
            <a:r>
              <a:rPr lang="en-US" sz="2000" dirty="0"/>
              <a:t> collegiate or industry governing body, AND</a:t>
            </a:r>
          </a:p>
          <a:p>
            <a:pPr lvl="1"/>
            <a:r>
              <a:rPr lang="en-US" sz="2000" dirty="0"/>
              <a:t>the participation in the event must be a course requirement and that requirement must be specified in the course content and objectives pursuant to section 55002 (a) or (b).</a:t>
            </a:r>
          </a:p>
          <a:p>
            <a:r>
              <a:rPr lang="en-US" sz="2400" dirty="0"/>
              <a:t>Related course limitations apply </a:t>
            </a:r>
          </a:p>
        </p:txBody>
      </p:sp>
    </p:spTree>
    <p:extLst>
      <p:ext uri="{BB962C8B-B14F-4D97-AF65-F5344CB8AC3E}">
        <p14:creationId xmlns:p14="http://schemas.microsoft.com/office/powerpoint/2010/main" val="292984455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dirty="0"/>
              <a:t>Courses Related in Content and Repeatable Courses</a:t>
            </a:r>
          </a:p>
        </p:txBody>
      </p:sp>
      <p:sp>
        <p:nvSpPr>
          <p:cNvPr id="30723" name="Content Placeholder 2"/>
          <p:cNvSpPr>
            <a:spLocks noGrp="1"/>
          </p:cNvSpPr>
          <p:nvPr>
            <p:ph sz="quarter" idx="1"/>
          </p:nvPr>
        </p:nvSpPr>
        <p:spPr>
          <a:xfrm>
            <a:off x="313982" y="1230613"/>
            <a:ext cx="8504238" cy="4572000"/>
          </a:xfrm>
        </p:spPr>
        <p:txBody>
          <a:bodyPr>
            <a:normAutofit/>
          </a:bodyPr>
          <a:lstStyle/>
          <a:p>
            <a:r>
              <a:rPr lang="en-US" sz="2400" dirty="0"/>
              <a:t>Even if the course has been properly designated as repeatable, if the course is an active participatory course in physical education, visual arts or performing arts, the related content limitation applies.</a:t>
            </a:r>
          </a:p>
          <a:p>
            <a:r>
              <a:rPr lang="en-US" sz="2400" dirty="0"/>
              <a:t>The difference is, if the course is repeatable, the student can take the same course more than once, OR a combination of courses that are related in content four times, including the repeatable course. </a:t>
            </a:r>
          </a:p>
        </p:txBody>
      </p:sp>
    </p:spTree>
    <p:extLst>
      <p:ext uri="{BB962C8B-B14F-4D97-AF65-F5344CB8AC3E}">
        <p14:creationId xmlns:p14="http://schemas.microsoft.com/office/powerpoint/2010/main" val="286588644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758825"/>
          </a:xfrm>
        </p:spPr>
        <p:txBody>
          <a:bodyPr>
            <a:normAutofit/>
          </a:bodyPr>
          <a:lstStyle/>
          <a:p>
            <a:pPr eaLnBrk="1" hangingPunct="1">
              <a:defRPr/>
            </a:pPr>
            <a:r>
              <a:rPr lang="en-US" b="1" dirty="0"/>
              <a:t>The Past and the Present</a:t>
            </a:r>
            <a:endParaRPr lang="en-US" dirty="0"/>
          </a:p>
        </p:txBody>
      </p:sp>
      <p:sp>
        <p:nvSpPr>
          <p:cNvPr id="15364" name="Content Placeholder 8"/>
          <p:cNvSpPr txBox="1">
            <a:spLocks/>
          </p:cNvSpPr>
          <p:nvPr/>
        </p:nvSpPr>
        <p:spPr bwMode="auto">
          <a:xfrm>
            <a:off x="333375" y="1468630"/>
            <a:ext cx="8477250" cy="45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spcAft>
                <a:spcPts val="1800"/>
              </a:spcAft>
              <a:buClr>
                <a:schemeClr val="accent1"/>
              </a:buClr>
              <a:buSzPct val="110000"/>
              <a:buFont typeface="Arial" charset="0"/>
              <a:buChar char="•"/>
            </a:pPr>
            <a:r>
              <a:rPr lang="en-US" sz="2300" b="1" dirty="0">
                <a:latin typeface="Calibri" panose="020F0502020204030204" pitchFamily="34" charset="0"/>
              </a:rPr>
              <a:t>The World Pre- Repeat Rules:</a:t>
            </a:r>
          </a:p>
          <a:p>
            <a:pPr lvl="2" eaLnBrk="1" hangingPunct="1">
              <a:spcAft>
                <a:spcPts val="600"/>
              </a:spcAft>
              <a:buClr>
                <a:schemeClr val="accent1"/>
              </a:buClr>
              <a:buSzPct val="110000"/>
              <a:buFont typeface="Arial" charset="0"/>
              <a:buChar char="•"/>
            </a:pPr>
            <a:r>
              <a:rPr lang="en-US" sz="1900" dirty="0">
                <a:latin typeface="Calibri" panose="020F0502020204030204" pitchFamily="34" charset="0"/>
              </a:rPr>
              <a:t>Repeats and withdrawal separated with result that students could seemingly enroll in the same course almost indefinitely</a:t>
            </a:r>
          </a:p>
          <a:p>
            <a:pPr lvl="2" eaLnBrk="1" hangingPunct="1">
              <a:spcAft>
                <a:spcPts val="600"/>
              </a:spcAft>
              <a:buClr>
                <a:schemeClr val="accent1"/>
              </a:buClr>
              <a:buSzPct val="110000"/>
              <a:buFont typeface="Arial" charset="0"/>
              <a:buChar char="•"/>
            </a:pPr>
            <a:r>
              <a:rPr lang="en-US" sz="1900" dirty="0">
                <a:latin typeface="Calibri" panose="020F0502020204030204" pitchFamily="34" charset="0"/>
              </a:rPr>
              <a:t>Students could withdraw from a course four times and also repeat the course several times</a:t>
            </a:r>
          </a:p>
          <a:p>
            <a:pPr eaLnBrk="1" hangingPunct="1">
              <a:spcBef>
                <a:spcPct val="20000"/>
              </a:spcBef>
              <a:spcAft>
                <a:spcPts val="1800"/>
              </a:spcAft>
              <a:buClr>
                <a:schemeClr val="accent1"/>
              </a:buClr>
              <a:buSzPct val="110000"/>
              <a:buFont typeface="Arial" charset="0"/>
              <a:buChar char="•"/>
            </a:pPr>
            <a:r>
              <a:rPr lang="en-US" sz="2300" b="1" dirty="0">
                <a:latin typeface="Calibri" panose="020F0502020204030204" pitchFamily="34" charset="0"/>
              </a:rPr>
              <a:t>The World Now: </a:t>
            </a:r>
          </a:p>
          <a:p>
            <a:pPr lvl="2" eaLnBrk="1" hangingPunct="1">
              <a:spcAft>
                <a:spcPts val="600"/>
              </a:spcAft>
              <a:buClr>
                <a:schemeClr val="accent1"/>
              </a:buClr>
              <a:buSzPct val="110000"/>
              <a:buFont typeface="Arial" charset="0"/>
              <a:buChar char="•"/>
            </a:pPr>
            <a:r>
              <a:rPr lang="en-US" sz="1900" dirty="0">
                <a:latin typeface="Calibri" panose="020F0502020204030204" pitchFamily="34" charset="0"/>
              </a:rPr>
              <a:t>BOG adopted a series of changes to the regulations governing credit course repetition. Those changes fall into three categories:</a:t>
            </a:r>
          </a:p>
          <a:p>
            <a:pPr lvl="3" eaLnBrk="1" hangingPunct="1">
              <a:spcAft>
                <a:spcPts val="600"/>
              </a:spcAft>
              <a:buClr>
                <a:schemeClr val="accent1"/>
              </a:buClr>
              <a:buSzPct val="110000"/>
              <a:buFont typeface="Arial" charset="0"/>
              <a:buChar char="•"/>
            </a:pPr>
            <a:r>
              <a:rPr lang="en-US" sz="1900" dirty="0">
                <a:latin typeface="Calibri" panose="020F0502020204030204" pitchFamily="34" charset="0"/>
              </a:rPr>
              <a:t>reduce the number of times a student can enroll in the same course, </a:t>
            </a:r>
          </a:p>
          <a:p>
            <a:pPr lvl="3" eaLnBrk="1" hangingPunct="1">
              <a:spcAft>
                <a:spcPts val="600"/>
              </a:spcAft>
              <a:buClr>
                <a:schemeClr val="accent1"/>
              </a:buClr>
              <a:buSzPct val="110000"/>
              <a:buFont typeface="Arial" charset="0"/>
              <a:buChar char="•"/>
            </a:pPr>
            <a:r>
              <a:rPr lang="en-US" sz="1900" dirty="0">
                <a:latin typeface="Calibri" panose="020F0502020204030204" pitchFamily="34" charset="0"/>
              </a:rPr>
              <a:t>to clarify, and</a:t>
            </a:r>
          </a:p>
          <a:p>
            <a:pPr lvl="3" eaLnBrk="1" hangingPunct="1">
              <a:spcAft>
                <a:spcPts val="600"/>
              </a:spcAft>
              <a:buClr>
                <a:schemeClr val="accent1"/>
              </a:buClr>
              <a:buSzPct val="110000"/>
              <a:buFont typeface="Arial" charset="0"/>
              <a:buChar char="•"/>
            </a:pPr>
            <a:r>
              <a:rPr lang="en-US" sz="1900" dirty="0">
                <a:latin typeface="Calibri" panose="020F0502020204030204" pitchFamily="34" charset="0"/>
              </a:rPr>
              <a:t>to provide an expanded definition section.</a:t>
            </a:r>
          </a:p>
        </p:txBody>
      </p:sp>
    </p:spTree>
    <p:extLst>
      <p:ext uri="{BB962C8B-B14F-4D97-AF65-F5344CB8AC3E}">
        <p14:creationId xmlns:p14="http://schemas.microsoft.com/office/powerpoint/2010/main" val="176624833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An example of the intersection of repeatable courses and the related content limitation</a:t>
            </a:r>
          </a:p>
        </p:txBody>
      </p:sp>
      <p:sp>
        <p:nvSpPr>
          <p:cNvPr id="3" name="Content Placeholder 2"/>
          <p:cNvSpPr>
            <a:spLocks noGrp="1"/>
          </p:cNvSpPr>
          <p:nvPr>
            <p:ph idx="1"/>
          </p:nvPr>
        </p:nvSpPr>
        <p:spPr>
          <a:xfrm>
            <a:off x="809997" y="1787549"/>
            <a:ext cx="7524003" cy="4071248"/>
          </a:xfrm>
        </p:spPr>
        <p:txBody>
          <a:bodyPr>
            <a:normAutofit lnSpcReduction="10000"/>
          </a:bodyPr>
          <a:lstStyle/>
          <a:p>
            <a:r>
              <a:rPr lang="en-US" dirty="0"/>
              <a:t>Tragedy Ensemble </a:t>
            </a:r>
          </a:p>
          <a:p>
            <a:r>
              <a:rPr lang="en-US" dirty="0"/>
              <a:t>Tragedy Supporting Role</a:t>
            </a:r>
          </a:p>
          <a:p>
            <a:r>
              <a:rPr lang="en-US" dirty="0"/>
              <a:t>Tragedy Starring Role</a:t>
            </a:r>
          </a:p>
          <a:p>
            <a:r>
              <a:rPr lang="en-US" dirty="0"/>
              <a:t>Comedy Ensemble</a:t>
            </a:r>
          </a:p>
          <a:p>
            <a:r>
              <a:rPr lang="en-US" dirty="0"/>
              <a:t>Comedy Supporting Role</a:t>
            </a:r>
          </a:p>
          <a:p>
            <a:r>
              <a:rPr lang="en-US" dirty="0"/>
              <a:t>Comedy Starring Role</a:t>
            </a:r>
          </a:p>
          <a:p>
            <a:endParaRPr lang="en-US" dirty="0"/>
          </a:p>
          <a:p>
            <a:r>
              <a:rPr lang="en-US" dirty="0"/>
              <a:t>Properly designated as repeatable pursuant to 55041(a)(1)</a:t>
            </a:r>
          </a:p>
          <a:p>
            <a:r>
              <a:rPr lang="en-US" dirty="0"/>
              <a:t>Performing arts courses</a:t>
            </a:r>
          </a:p>
          <a:p>
            <a:r>
              <a:rPr lang="en-US" dirty="0"/>
              <a:t>Active participatory courses that are related in content</a:t>
            </a:r>
          </a:p>
          <a:p>
            <a:endParaRPr lang="en-US" dirty="0"/>
          </a:p>
          <a:p>
            <a:endParaRPr lang="en-US" dirty="0"/>
          </a:p>
        </p:txBody>
      </p:sp>
    </p:spTree>
    <p:extLst>
      <p:ext uri="{BB962C8B-B14F-4D97-AF65-F5344CB8AC3E}">
        <p14:creationId xmlns:p14="http://schemas.microsoft.com/office/powerpoint/2010/main" val="207387159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534400" cy="758825"/>
          </a:xfrm>
        </p:spPr>
        <p:txBody>
          <a:bodyPr/>
          <a:lstStyle/>
          <a:p>
            <a:pPr>
              <a:defRPr/>
            </a:pPr>
            <a:r>
              <a:rPr lang="en-US" sz="3000" b="1" dirty="0"/>
              <a:t>Grandfathering</a:t>
            </a:r>
          </a:p>
        </p:txBody>
      </p:sp>
      <p:sp>
        <p:nvSpPr>
          <p:cNvPr id="31747" name="Content Placeholder 2"/>
          <p:cNvSpPr>
            <a:spLocks noGrp="1"/>
          </p:cNvSpPr>
          <p:nvPr>
            <p:ph sz="quarter" idx="1"/>
          </p:nvPr>
        </p:nvSpPr>
        <p:spPr>
          <a:xfrm>
            <a:off x="304800" y="1560901"/>
            <a:ext cx="8504238" cy="4572000"/>
          </a:xfrm>
        </p:spPr>
        <p:txBody>
          <a:bodyPr>
            <a:normAutofit lnSpcReduction="10000"/>
          </a:bodyPr>
          <a:lstStyle/>
          <a:p>
            <a:r>
              <a:rPr lang="en-US" sz="2600" dirty="0"/>
              <a:t>Much like the rule regarding retroactive application, a student who previously enrolled in a repeatable course (the old activity courses) four times (as was allowed), cannot enroll in the course that has now been “leveled”.</a:t>
            </a:r>
          </a:p>
          <a:p>
            <a:r>
              <a:rPr lang="en-US" sz="2600" dirty="0"/>
              <a:t>E.g., the student took swimming 101 four times prior to 2012. Swimming now has been leveled into four courses, beginning (102), intermediate (103), advanced (104) and elite (105). The student cannot take the new swimming courses because they are P.E. courses related in content to the course previously repeated. </a:t>
            </a:r>
          </a:p>
        </p:txBody>
      </p:sp>
    </p:spTree>
    <p:extLst>
      <p:ext uri="{BB962C8B-B14F-4D97-AF65-F5344CB8AC3E}">
        <p14:creationId xmlns:p14="http://schemas.microsoft.com/office/powerpoint/2010/main" val="131771685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Jasmine’s Nursing Course Hypo</a:t>
            </a:r>
          </a:p>
        </p:txBody>
      </p:sp>
      <p:sp>
        <p:nvSpPr>
          <p:cNvPr id="3" name="Content Placeholder 2"/>
          <p:cNvSpPr>
            <a:spLocks noGrp="1"/>
          </p:cNvSpPr>
          <p:nvPr>
            <p:ph idx="1"/>
          </p:nvPr>
        </p:nvSpPr>
        <p:spPr>
          <a:xfrm>
            <a:off x="809997" y="1787549"/>
            <a:ext cx="7524003" cy="4071248"/>
          </a:xfrm>
        </p:spPr>
        <p:txBody>
          <a:bodyPr>
            <a:normAutofit fontScale="92500"/>
          </a:bodyPr>
          <a:lstStyle/>
          <a:p>
            <a:r>
              <a:rPr lang="en-US" sz="2800" dirty="0"/>
              <a:t>Can your college properly designate your Intro to Nursing Course as repeatable?</a:t>
            </a:r>
          </a:p>
          <a:p>
            <a:pPr lvl="1"/>
            <a:r>
              <a:rPr lang="en-US" sz="2400" dirty="0"/>
              <a:t>Repetition necessary to met the major requirements for CSU/UC for completion of a bachelor’s degree? </a:t>
            </a:r>
          </a:p>
          <a:p>
            <a:pPr lvl="1"/>
            <a:r>
              <a:rPr lang="en-US" sz="2400" dirty="0"/>
              <a:t>Intercollegiate athletic course?</a:t>
            </a:r>
          </a:p>
          <a:p>
            <a:pPr lvl="1"/>
            <a:r>
              <a:rPr lang="en-US" sz="2400" dirty="0"/>
              <a:t>Intercollegiate academic/vocational competition?</a:t>
            </a:r>
          </a:p>
          <a:p>
            <a:r>
              <a:rPr lang="en-US" sz="2800" dirty="0"/>
              <a:t>What if it was a dance class?</a:t>
            </a:r>
          </a:p>
        </p:txBody>
      </p:sp>
    </p:spTree>
    <p:extLst>
      <p:ext uri="{BB962C8B-B14F-4D97-AF65-F5344CB8AC3E}">
        <p14:creationId xmlns:p14="http://schemas.microsoft.com/office/powerpoint/2010/main" val="410572822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Occupational Work Experience</a:t>
            </a:r>
            <a:br>
              <a:rPr lang="en-US" sz="2800" dirty="0"/>
            </a:br>
            <a:r>
              <a:rPr lang="en-US" sz="2800" dirty="0"/>
              <a:t>(</a:t>
            </a:r>
            <a:r>
              <a:rPr lang="en-US" sz="3600" dirty="0"/>
              <a:t>§ </a:t>
            </a:r>
            <a:r>
              <a:rPr lang="en-US" sz="2800" dirty="0"/>
              <a:t>55040(b)(6))</a:t>
            </a:r>
          </a:p>
        </p:txBody>
      </p:sp>
      <p:sp>
        <p:nvSpPr>
          <p:cNvPr id="3" name="Content Placeholder 2"/>
          <p:cNvSpPr>
            <a:spLocks noGrp="1"/>
          </p:cNvSpPr>
          <p:nvPr>
            <p:ph idx="1"/>
          </p:nvPr>
        </p:nvSpPr>
        <p:spPr>
          <a:xfrm>
            <a:off x="809997" y="1588168"/>
            <a:ext cx="7524003" cy="4270629"/>
          </a:xfrm>
        </p:spPr>
        <p:txBody>
          <a:bodyPr>
            <a:normAutofit/>
          </a:bodyPr>
          <a:lstStyle/>
          <a:p>
            <a:r>
              <a:rPr lang="en-US" sz="2800" dirty="0"/>
              <a:t>If specified requirements are met, an </a:t>
            </a:r>
            <a:r>
              <a:rPr lang="en-US" sz="2800" b="1" dirty="0"/>
              <a:t>occupational work experience </a:t>
            </a:r>
            <a:r>
              <a:rPr lang="en-US" sz="2800" dirty="0"/>
              <a:t>course can be repeated. </a:t>
            </a:r>
          </a:p>
          <a:p>
            <a:r>
              <a:rPr lang="en-US" sz="2800" dirty="0"/>
              <a:t>Currently, this is not all cooperative work experience, this exception that permits repetition of a credit course currently only applies to occupational work experience. (But watch the change to the regulation.)</a:t>
            </a:r>
          </a:p>
        </p:txBody>
      </p:sp>
    </p:spTree>
    <p:extLst>
      <p:ext uri="{BB962C8B-B14F-4D97-AF65-F5344CB8AC3E}">
        <p14:creationId xmlns:p14="http://schemas.microsoft.com/office/powerpoint/2010/main" val="331300719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532868" y="1565712"/>
            <a:ext cx="4328871" cy="4555093"/>
          </a:xfrm>
          <a:prstGeom prst="rect">
            <a:avLst/>
          </a:prstGeom>
          <a:noFill/>
        </p:spPr>
        <p:txBody>
          <a:bodyPr wrap="square" rtlCol="0">
            <a:spAutoFit/>
          </a:bodyPr>
          <a:lstStyle/>
          <a:p>
            <a:r>
              <a:rPr lang="en-US" b="1" dirty="0">
                <a:solidFill>
                  <a:schemeClr val="accent4">
                    <a:lumMod val="40000"/>
                    <a:lumOff val="60000"/>
                  </a:schemeClr>
                </a:solidFill>
              </a:rPr>
              <a:t>Occupational Work Experience</a:t>
            </a:r>
          </a:p>
          <a:p>
            <a:pPr marL="285750" indent="-285750">
              <a:buFont typeface="Arial" pitchFamily="34" charset="0"/>
              <a:buChar char="•"/>
            </a:pPr>
            <a:r>
              <a:rPr lang="en-US" sz="1600" dirty="0"/>
              <a:t>Supervised employment that must be related directly to student goals</a:t>
            </a:r>
            <a:br>
              <a:rPr lang="en-US" sz="1600" dirty="0"/>
            </a:br>
            <a:br>
              <a:rPr lang="en-US" sz="1600" dirty="0"/>
            </a:br>
            <a:endParaRPr lang="en-US" sz="1600" dirty="0"/>
          </a:p>
          <a:p>
            <a:pPr marL="285750" indent="-285750">
              <a:buFont typeface="Arial" pitchFamily="34" charset="0"/>
              <a:buChar char="•"/>
            </a:pPr>
            <a:endParaRPr lang="en-US" sz="1600" dirty="0"/>
          </a:p>
          <a:p>
            <a:pPr marL="285750" indent="-285750">
              <a:buFont typeface="Arial" pitchFamily="34" charset="0"/>
              <a:buChar char="•"/>
            </a:pPr>
            <a:endParaRPr lang="en-US" sz="1600" dirty="0"/>
          </a:p>
          <a:p>
            <a:r>
              <a:rPr lang="en-US" sz="1600" dirty="0"/>
              <a:t>May re-enroll if:</a:t>
            </a:r>
          </a:p>
          <a:p>
            <a:pPr lvl="1" indent="-173038">
              <a:buFont typeface="Arial" pitchFamily="34" charset="0"/>
              <a:buChar char="•"/>
            </a:pPr>
            <a:r>
              <a:rPr lang="en-US" sz="1600" dirty="0"/>
              <a:t>there is only one course in a field,</a:t>
            </a:r>
          </a:p>
          <a:p>
            <a:pPr lvl="1" indent="-173038">
              <a:buFont typeface="Arial" pitchFamily="34" charset="0"/>
              <a:buChar char="•"/>
            </a:pPr>
            <a:r>
              <a:rPr lang="en-US" sz="1600" dirty="0"/>
              <a:t>not offered as a variable unit open entry/open-exit course, and</a:t>
            </a:r>
          </a:p>
          <a:p>
            <a:pPr lvl="1" indent="-173038">
              <a:buFont typeface="Arial" pitchFamily="34" charset="0"/>
              <a:buChar char="•"/>
            </a:pPr>
            <a:r>
              <a:rPr lang="en-US" sz="1600" dirty="0"/>
              <a:t>not more than 8 credit hours or 12 quarter hours in one enrollment period</a:t>
            </a:r>
          </a:p>
          <a:p>
            <a:pPr marL="284163" indent="-284163">
              <a:buFont typeface="Arial" pitchFamily="34" charset="0"/>
              <a:buChar char="•"/>
            </a:pPr>
            <a:endParaRPr lang="en-US" sz="1600" dirty="0"/>
          </a:p>
          <a:p>
            <a:pPr marL="284163" indent="-284163">
              <a:buFont typeface="Arial" pitchFamily="34" charset="0"/>
              <a:buChar char="•"/>
            </a:pPr>
            <a:r>
              <a:rPr lang="en-US" sz="1600" dirty="0"/>
              <a:t>When combined with General Work Experience, cannot exceed 16 semester or 24 quarter hours</a:t>
            </a:r>
          </a:p>
        </p:txBody>
      </p:sp>
      <p:sp>
        <p:nvSpPr>
          <p:cNvPr id="14" name="TextBox 13"/>
          <p:cNvSpPr txBox="1"/>
          <p:nvPr/>
        </p:nvSpPr>
        <p:spPr>
          <a:xfrm>
            <a:off x="352167" y="1565713"/>
            <a:ext cx="3501079" cy="4555093"/>
          </a:xfrm>
          <a:prstGeom prst="rect">
            <a:avLst/>
          </a:prstGeom>
          <a:noFill/>
        </p:spPr>
        <p:txBody>
          <a:bodyPr wrap="square" rtlCol="0">
            <a:spAutoFit/>
          </a:bodyPr>
          <a:lstStyle/>
          <a:p>
            <a:r>
              <a:rPr lang="en-US" b="1" dirty="0">
                <a:solidFill>
                  <a:schemeClr val="accent4">
                    <a:lumMod val="40000"/>
                    <a:lumOff val="60000"/>
                  </a:schemeClr>
                </a:solidFill>
              </a:rPr>
              <a:t>General Work Experience</a:t>
            </a:r>
          </a:p>
          <a:p>
            <a:pPr marL="285750" indent="-285750">
              <a:buFont typeface="Arial" pitchFamily="34" charset="0"/>
              <a:buChar char="•"/>
            </a:pPr>
            <a:r>
              <a:rPr lang="en-US" sz="1600" dirty="0"/>
              <a:t>Supervised employment that does not have to be related to student goals (focused on desirable general work habits, attitudes, and career awareness)</a:t>
            </a:r>
          </a:p>
          <a:p>
            <a:pPr marL="285750" indent="-285750">
              <a:buFont typeface="Arial" pitchFamily="34" charset="0"/>
              <a:buChar char="•"/>
            </a:pPr>
            <a:endParaRPr lang="en-US" sz="1600" dirty="0"/>
          </a:p>
          <a:p>
            <a:pPr marL="285750" indent="-285750">
              <a:buFont typeface="Arial" pitchFamily="34" charset="0"/>
              <a:buChar char="•"/>
            </a:pPr>
            <a:r>
              <a:rPr lang="en-US" sz="1600" dirty="0"/>
              <a:t>May </a:t>
            </a:r>
            <a:r>
              <a:rPr lang="en-US" sz="1600" b="1" dirty="0"/>
              <a:t>not</a:t>
            </a:r>
            <a:r>
              <a:rPr lang="en-US" sz="1600" dirty="0"/>
              <a:t> be taken more than once</a:t>
            </a:r>
          </a:p>
          <a:p>
            <a:pPr marL="285750" indent="-285750">
              <a:buFont typeface="Arial" pitchFamily="34" charset="0"/>
              <a:buChar char="•"/>
            </a:pPr>
            <a:endParaRPr lang="en-US" sz="1600" dirty="0"/>
          </a:p>
          <a:p>
            <a:endParaRPr lang="en-US" sz="1600" dirty="0"/>
          </a:p>
          <a:p>
            <a:pPr marL="285750" indent="-285750">
              <a:buFont typeface="Arial" pitchFamily="34" charset="0"/>
              <a:buChar char="•"/>
            </a:pPr>
            <a:endParaRPr lang="en-US" sz="1600" dirty="0"/>
          </a:p>
          <a:p>
            <a:pPr marL="285750" indent="-285750">
              <a:buFont typeface="Arial" pitchFamily="34" charset="0"/>
              <a:buChar char="•"/>
            </a:pPr>
            <a:endParaRPr lang="en-US" sz="1600" dirty="0"/>
          </a:p>
          <a:p>
            <a:pPr marL="285750" indent="-285750">
              <a:buFont typeface="Arial" pitchFamily="34" charset="0"/>
              <a:buChar char="•"/>
            </a:pPr>
            <a:r>
              <a:rPr lang="en-US" sz="1600" dirty="0"/>
              <a:t>When combined with Occupational Work Experience, cannot exceed 16 semester or 24 quarter hours</a:t>
            </a:r>
          </a:p>
        </p:txBody>
      </p:sp>
      <p:sp>
        <p:nvSpPr>
          <p:cNvPr id="15" name="TextBox 14"/>
          <p:cNvSpPr txBox="1"/>
          <p:nvPr/>
        </p:nvSpPr>
        <p:spPr>
          <a:xfrm>
            <a:off x="241738" y="222758"/>
            <a:ext cx="8639502" cy="646331"/>
          </a:xfrm>
          <a:prstGeom prst="rect">
            <a:avLst/>
          </a:prstGeom>
          <a:noFill/>
        </p:spPr>
        <p:txBody>
          <a:bodyPr wrap="square" rtlCol="0">
            <a:spAutoFit/>
          </a:bodyPr>
          <a:lstStyle/>
          <a:p>
            <a:pPr algn="ctr"/>
            <a:r>
              <a:rPr lang="en-US" sz="3600" b="1" dirty="0"/>
              <a:t>Cooperative Work Experience</a:t>
            </a:r>
            <a:endParaRPr lang="en-US" sz="3200" dirty="0"/>
          </a:p>
        </p:txBody>
      </p:sp>
      <p:cxnSp>
        <p:nvCxnSpPr>
          <p:cNvPr id="17" name="Straight Arrow Connector 16"/>
          <p:cNvCxnSpPr/>
          <p:nvPr/>
        </p:nvCxnSpPr>
        <p:spPr>
          <a:xfrm>
            <a:off x="3855307" y="2248155"/>
            <a:ext cx="679623" cy="0"/>
          </a:xfrm>
          <a:prstGeom prst="straightConnector1">
            <a:avLst/>
          </a:prstGeom>
          <a:ln w="50800">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853245" y="3739441"/>
            <a:ext cx="679623" cy="0"/>
          </a:xfrm>
          <a:prstGeom prst="straightConnector1">
            <a:avLst/>
          </a:prstGeom>
          <a:ln w="50800">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853246" y="5523933"/>
            <a:ext cx="679623" cy="0"/>
          </a:xfrm>
          <a:prstGeom prst="straightConnector1">
            <a:avLst/>
          </a:prstGeom>
          <a:ln w="50800">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480902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80">
                                          <p:stCondLst>
                                            <p:cond delay="0"/>
                                          </p:stCondLst>
                                        </p:cTn>
                                        <p:tgtEl>
                                          <p:spTgt spid="17"/>
                                        </p:tgtEl>
                                      </p:cBhvr>
                                    </p:animEffect>
                                    <p:anim calcmode="lin" valueType="num">
                                      <p:cBhvr>
                                        <p:cTn id="8"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3" dur="26">
                                          <p:stCondLst>
                                            <p:cond delay="650"/>
                                          </p:stCondLst>
                                        </p:cTn>
                                        <p:tgtEl>
                                          <p:spTgt spid="17"/>
                                        </p:tgtEl>
                                      </p:cBhvr>
                                      <p:to x="100000" y="60000"/>
                                    </p:animScale>
                                    <p:animScale>
                                      <p:cBhvr>
                                        <p:cTn id="14" dur="166" decel="50000">
                                          <p:stCondLst>
                                            <p:cond delay="676"/>
                                          </p:stCondLst>
                                        </p:cTn>
                                        <p:tgtEl>
                                          <p:spTgt spid="17"/>
                                        </p:tgtEl>
                                      </p:cBhvr>
                                      <p:to x="100000" y="100000"/>
                                    </p:animScale>
                                    <p:animScale>
                                      <p:cBhvr>
                                        <p:cTn id="15" dur="26">
                                          <p:stCondLst>
                                            <p:cond delay="1312"/>
                                          </p:stCondLst>
                                        </p:cTn>
                                        <p:tgtEl>
                                          <p:spTgt spid="17"/>
                                        </p:tgtEl>
                                      </p:cBhvr>
                                      <p:to x="100000" y="80000"/>
                                    </p:animScale>
                                    <p:animScale>
                                      <p:cBhvr>
                                        <p:cTn id="16" dur="166" decel="50000">
                                          <p:stCondLst>
                                            <p:cond delay="1338"/>
                                          </p:stCondLst>
                                        </p:cTn>
                                        <p:tgtEl>
                                          <p:spTgt spid="17"/>
                                        </p:tgtEl>
                                      </p:cBhvr>
                                      <p:to x="100000" y="100000"/>
                                    </p:animScale>
                                    <p:animScale>
                                      <p:cBhvr>
                                        <p:cTn id="17" dur="26">
                                          <p:stCondLst>
                                            <p:cond delay="1642"/>
                                          </p:stCondLst>
                                        </p:cTn>
                                        <p:tgtEl>
                                          <p:spTgt spid="17"/>
                                        </p:tgtEl>
                                      </p:cBhvr>
                                      <p:to x="100000" y="90000"/>
                                    </p:animScale>
                                    <p:animScale>
                                      <p:cBhvr>
                                        <p:cTn id="18" dur="166" decel="50000">
                                          <p:stCondLst>
                                            <p:cond delay="1668"/>
                                          </p:stCondLst>
                                        </p:cTn>
                                        <p:tgtEl>
                                          <p:spTgt spid="17"/>
                                        </p:tgtEl>
                                      </p:cBhvr>
                                      <p:to x="100000" y="100000"/>
                                    </p:animScale>
                                    <p:animScale>
                                      <p:cBhvr>
                                        <p:cTn id="19" dur="26">
                                          <p:stCondLst>
                                            <p:cond delay="1808"/>
                                          </p:stCondLst>
                                        </p:cTn>
                                        <p:tgtEl>
                                          <p:spTgt spid="17"/>
                                        </p:tgtEl>
                                      </p:cBhvr>
                                      <p:to x="100000" y="95000"/>
                                    </p:animScale>
                                    <p:animScale>
                                      <p:cBhvr>
                                        <p:cTn id="20" dur="166" decel="50000">
                                          <p:stCondLst>
                                            <p:cond delay="1834"/>
                                          </p:stCondLst>
                                        </p:cTn>
                                        <p:tgtEl>
                                          <p:spTgt spid="1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animEffect transition="in" filter="wipe(down)">
                                      <p:cBhvr>
                                        <p:cTn id="25" dur="580">
                                          <p:stCondLst>
                                            <p:cond delay="0"/>
                                          </p:stCondLst>
                                        </p:cTn>
                                        <p:tgtEl>
                                          <p:spTgt spid="19"/>
                                        </p:tgtEl>
                                      </p:cBhvr>
                                    </p:animEffect>
                                    <p:anim calcmode="lin" valueType="num">
                                      <p:cBhvr>
                                        <p:cTn id="26"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31" dur="26">
                                          <p:stCondLst>
                                            <p:cond delay="650"/>
                                          </p:stCondLst>
                                        </p:cTn>
                                        <p:tgtEl>
                                          <p:spTgt spid="19"/>
                                        </p:tgtEl>
                                      </p:cBhvr>
                                      <p:to x="100000" y="60000"/>
                                    </p:animScale>
                                    <p:animScale>
                                      <p:cBhvr>
                                        <p:cTn id="32" dur="166" decel="50000">
                                          <p:stCondLst>
                                            <p:cond delay="676"/>
                                          </p:stCondLst>
                                        </p:cTn>
                                        <p:tgtEl>
                                          <p:spTgt spid="19"/>
                                        </p:tgtEl>
                                      </p:cBhvr>
                                      <p:to x="100000" y="100000"/>
                                    </p:animScale>
                                    <p:animScale>
                                      <p:cBhvr>
                                        <p:cTn id="33" dur="26">
                                          <p:stCondLst>
                                            <p:cond delay="1312"/>
                                          </p:stCondLst>
                                        </p:cTn>
                                        <p:tgtEl>
                                          <p:spTgt spid="19"/>
                                        </p:tgtEl>
                                      </p:cBhvr>
                                      <p:to x="100000" y="80000"/>
                                    </p:animScale>
                                    <p:animScale>
                                      <p:cBhvr>
                                        <p:cTn id="34" dur="166" decel="50000">
                                          <p:stCondLst>
                                            <p:cond delay="1338"/>
                                          </p:stCondLst>
                                        </p:cTn>
                                        <p:tgtEl>
                                          <p:spTgt spid="19"/>
                                        </p:tgtEl>
                                      </p:cBhvr>
                                      <p:to x="100000" y="100000"/>
                                    </p:animScale>
                                    <p:animScale>
                                      <p:cBhvr>
                                        <p:cTn id="35" dur="26">
                                          <p:stCondLst>
                                            <p:cond delay="1642"/>
                                          </p:stCondLst>
                                        </p:cTn>
                                        <p:tgtEl>
                                          <p:spTgt spid="19"/>
                                        </p:tgtEl>
                                      </p:cBhvr>
                                      <p:to x="100000" y="90000"/>
                                    </p:animScale>
                                    <p:animScale>
                                      <p:cBhvr>
                                        <p:cTn id="36" dur="166" decel="50000">
                                          <p:stCondLst>
                                            <p:cond delay="1668"/>
                                          </p:stCondLst>
                                        </p:cTn>
                                        <p:tgtEl>
                                          <p:spTgt spid="19"/>
                                        </p:tgtEl>
                                      </p:cBhvr>
                                      <p:to x="100000" y="100000"/>
                                    </p:animScale>
                                    <p:animScale>
                                      <p:cBhvr>
                                        <p:cTn id="37" dur="26">
                                          <p:stCondLst>
                                            <p:cond delay="1808"/>
                                          </p:stCondLst>
                                        </p:cTn>
                                        <p:tgtEl>
                                          <p:spTgt spid="19"/>
                                        </p:tgtEl>
                                      </p:cBhvr>
                                      <p:to x="100000" y="95000"/>
                                    </p:animScale>
                                    <p:animScale>
                                      <p:cBhvr>
                                        <p:cTn id="38" dur="166" decel="50000">
                                          <p:stCondLst>
                                            <p:cond delay="1834"/>
                                          </p:stCondLst>
                                        </p:cTn>
                                        <p:tgtEl>
                                          <p:spTgt spid="19"/>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wipe(down)">
                                      <p:cBhvr>
                                        <p:cTn id="43" dur="580">
                                          <p:stCondLst>
                                            <p:cond delay="0"/>
                                          </p:stCondLst>
                                        </p:cTn>
                                        <p:tgtEl>
                                          <p:spTgt spid="20"/>
                                        </p:tgtEl>
                                      </p:cBhvr>
                                    </p:animEffect>
                                    <p:anim calcmode="lin" valueType="num">
                                      <p:cBhvr>
                                        <p:cTn id="44"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9" dur="26">
                                          <p:stCondLst>
                                            <p:cond delay="650"/>
                                          </p:stCondLst>
                                        </p:cTn>
                                        <p:tgtEl>
                                          <p:spTgt spid="20"/>
                                        </p:tgtEl>
                                      </p:cBhvr>
                                      <p:to x="100000" y="60000"/>
                                    </p:animScale>
                                    <p:animScale>
                                      <p:cBhvr>
                                        <p:cTn id="50" dur="166" decel="50000">
                                          <p:stCondLst>
                                            <p:cond delay="676"/>
                                          </p:stCondLst>
                                        </p:cTn>
                                        <p:tgtEl>
                                          <p:spTgt spid="20"/>
                                        </p:tgtEl>
                                      </p:cBhvr>
                                      <p:to x="100000" y="100000"/>
                                    </p:animScale>
                                    <p:animScale>
                                      <p:cBhvr>
                                        <p:cTn id="51" dur="26">
                                          <p:stCondLst>
                                            <p:cond delay="1312"/>
                                          </p:stCondLst>
                                        </p:cTn>
                                        <p:tgtEl>
                                          <p:spTgt spid="20"/>
                                        </p:tgtEl>
                                      </p:cBhvr>
                                      <p:to x="100000" y="80000"/>
                                    </p:animScale>
                                    <p:animScale>
                                      <p:cBhvr>
                                        <p:cTn id="52" dur="166" decel="50000">
                                          <p:stCondLst>
                                            <p:cond delay="1338"/>
                                          </p:stCondLst>
                                        </p:cTn>
                                        <p:tgtEl>
                                          <p:spTgt spid="20"/>
                                        </p:tgtEl>
                                      </p:cBhvr>
                                      <p:to x="100000" y="100000"/>
                                    </p:animScale>
                                    <p:animScale>
                                      <p:cBhvr>
                                        <p:cTn id="53" dur="26">
                                          <p:stCondLst>
                                            <p:cond delay="1642"/>
                                          </p:stCondLst>
                                        </p:cTn>
                                        <p:tgtEl>
                                          <p:spTgt spid="20"/>
                                        </p:tgtEl>
                                      </p:cBhvr>
                                      <p:to x="100000" y="90000"/>
                                    </p:animScale>
                                    <p:animScale>
                                      <p:cBhvr>
                                        <p:cTn id="54" dur="166" decel="50000">
                                          <p:stCondLst>
                                            <p:cond delay="1668"/>
                                          </p:stCondLst>
                                        </p:cTn>
                                        <p:tgtEl>
                                          <p:spTgt spid="20"/>
                                        </p:tgtEl>
                                      </p:cBhvr>
                                      <p:to x="100000" y="100000"/>
                                    </p:animScale>
                                    <p:animScale>
                                      <p:cBhvr>
                                        <p:cTn id="55" dur="26">
                                          <p:stCondLst>
                                            <p:cond delay="1808"/>
                                          </p:stCondLst>
                                        </p:cTn>
                                        <p:tgtEl>
                                          <p:spTgt spid="20"/>
                                        </p:tgtEl>
                                      </p:cBhvr>
                                      <p:to x="100000" y="95000"/>
                                    </p:animScale>
                                    <p:animScale>
                                      <p:cBhvr>
                                        <p:cTn id="56" dur="166" decel="50000">
                                          <p:stCondLst>
                                            <p:cond delay="1834"/>
                                          </p:stCondLst>
                                        </p:cTn>
                                        <p:tgtEl>
                                          <p:spTgt spid="2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Jasmine’s Nursing Course Hypo</a:t>
            </a:r>
          </a:p>
        </p:txBody>
      </p:sp>
      <p:sp>
        <p:nvSpPr>
          <p:cNvPr id="3" name="Content Placeholder 2"/>
          <p:cNvSpPr>
            <a:spLocks noGrp="1"/>
          </p:cNvSpPr>
          <p:nvPr>
            <p:ph idx="1"/>
          </p:nvPr>
        </p:nvSpPr>
        <p:spPr>
          <a:xfrm>
            <a:off x="809996" y="1610745"/>
            <a:ext cx="7524003" cy="3636510"/>
          </a:xfrm>
        </p:spPr>
        <p:txBody>
          <a:bodyPr>
            <a:normAutofit/>
          </a:bodyPr>
          <a:lstStyle/>
          <a:p>
            <a:r>
              <a:rPr lang="en-US" sz="3200" dirty="0"/>
              <a:t>Is the Intro to Nursing course an occupational work experience course, and if so can Jasmine repeat it? </a:t>
            </a:r>
          </a:p>
        </p:txBody>
      </p:sp>
    </p:spTree>
    <p:extLst>
      <p:ext uri="{BB962C8B-B14F-4D97-AF65-F5344CB8AC3E}">
        <p14:creationId xmlns:p14="http://schemas.microsoft.com/office/powerpoint/2010/main" val="405272211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Alleviation of Substandard Grades </a:t>
            </a:r>
            <a:r>
              <a:rPr lang="en-US" dirty="0"/>
              <a:t>(§ 55042)</a:t>
            </a:r>
          </a:p>
        </p:txBody>
      </p:sp>
      <p:sp>
        <p:nvSpPr>
          <p:cNvPr id="3" name="Content Placeholder 2"/>
          <p:cNvSpPr>
            <a:spLocks noGrp="1"/>
          </p:cNvSpPr>
          <p:nvPr>
            <p:ph idx="1"/>
          </p:nvPr>
        </p:nvSpPr>
        <p:spPr>
          <a:xfrm>
            <a:off x="809997" y="1379913"/>
            <a:ext cx="7524003" cy="4478884"/>
          </a:xfrm>
        </p:spPr>
        <p:txBody>
          <a:bodyPr>
            <a:normAutofit fontScale="92500"/>
          </a:bodyPr>
          <a:lstStyle/>
          <a:p>
            <a:r>
              <a:rPr lang="en-US" sz="2400" dirty="0"/>
              <a:t> Substandard academic work – D, F, FW, NP or NC</a:t>
            </a:r>
          </a:p>
          <a:p>
            <a:r>
              <a:rPr lang="en-US" sz="2400" dirty="0"/>
              <a:t>If student received a substandard grade then student can seek to alleviate that as long as three enrollments is not exceeded, this total INCLUDES </a:t>
            </a:r>
            <a:r>
              <a:rPr lang="en-US" sz="2400" dirty="0" err="1"/>
              <a:t>Ws</a:t>
            </a:r>
            <a:r>
              <a:rPr lang="en-US" sz="2400" dirty="0"/>
              <a:t>. </a:t>
            </a:r>
          </a:p>
          <a:p>
            <a:r>
              <a:rPr lang="en-US" sz="2400" dirty="0"/>
              <a:t>A student can petition for a fourth enrollment. District cannot claim apportionment for the enrollment. </a:t>
            </a:r>
          </a:p>
          <a:p>
            <a:r>
              <a:rPr lang="en-US" sz="2400" dirty="0"/>
              <a:t>The first two enrollments can be excluded in computing GPA. Repeatable – only most recent substandard grade can be excluded.</a:t>
            </a:r>
          </a:p>
        </p:txBody>
      </p:sp>
    </p:spTree>
    <p:extLst>
      <p:ext uri="{BB962C8B-B14F-4D97-AF65-F5344CB8AC3E}">
        <p14:creationId xmlns:p14="http://schemas.microsoft.com/office/powerpoint/2010/main" val="242582127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Jasmine’s Nursing Course Hypo</a:t>
            </a:r>
          </a:p>
        </p:txBody>
      </p:sp>
      <p:sp>
        <p:nvSpPr>
          <p:cNvPr id="3" name="Content Placeholder 2"/>
          <p:cNvSpPr>
            <a:spLocks noGrp="1"/>
          </p:cNvSpPr>
          <p:nvPr>
            <p:ph idx="1"/>
          </p:nvPr>
        </p:nvSpPr>
        <p:spPr>
          <a:xfrm>
            <a:off x="809997" y="1496291"/>
            <a:ext cx="7524003" cy="4362506"/>
          </a:xfrm>
        </p:spPr>
        <p:txBody>
          <a:bodyPr>
            <a:normAutofit/>
          </a:bodyPr>
          <a:lstStyle/>
          <a:p>
            <a:r>
              <a:rPr lang="en-US" sz="2800" dirty="0"/>
              <a:t>Can Jasmine repeat the Intro to Nursing Course pursuant to the exception that permits repetition to alleviate substandard grades? </a:t>
            </a:r>
          </a:p>
          <a:p>
            <a:r>
              <a:rPr lang="en-US" sz="2800" dirty="0"/>
              <a:t>No, a C is not a substandard grade. </a:t>
            </a:r>
          </a:p>
          <a:p>
            <a:pPr marL="457200" lvl="1" indent="0">
              <a:buNone/>
            </a:pPr>
            <a:r>
              <a:rPr lang="en-US" sz="2400" dirty="0"/>
              <a:t>(§ 55000(y).) </a:t>
            </a:r>
          </a:p>
          <a:p>
            <a:endParaRPr lang="en-US" sz="2800" dirty="0"/>
          </a:p>
        </p:txBody>
      </p:sp>
    </p:spTree>
    <p:extLst>
      <p:ext uri="{BB962C8B-B14F-4D97-AF65-F5344CB8AC3E}">
        <p14:creationId xmlns:p14="http://schemas.microsoft.com/office/powerpoint/2010/main" val="82231668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8458694" cy="970450"/>
          </a:xfrm>
        </p:spPr>
        <p:txBody>
          <a:bodyPr/>
          <a:lstStyle/>
          <a:p>
            <a:r>
              <a:rPr lang="en-US" b="1" dirty="0"/>
              <a:t>Special Classes </a:t>
            </a:r>
            <a:r>
              <a:rPr lang="en-US" dirty="0"/>
              <a:t>(§ 55040(b)(7))</a:t>
            </a:r>
            <a:endParaRPr lang="en-US" b="1" dirty="0"/>
          </a:p>
        </p:txBody>
      </p:sp>
      <p:sp>
        <p:nvSpPr>
          <p:cNvPr id="3" name="Content Placeholder 2"/>
          <p:cNvSpPr>
            <a:spLocks noGrp="1"/>
          </p:cNvSpPr>
          <p:nvPr>
            <p:ph idx="1"/>
          </p:nvPr>
        </p:nvSpPr>
        <p:spPr>
          <a:xfrm>
            <a:off x="809997" y="1986742"/>
            <a:ext cx="7524003" cy="4287692"/>
          </a:xfrm>
        </p:spPr>
        <p:txBody>
          <a:bodyPr>
            <a:normAutofit/>
          </a:bodyPr>
          <a:lstStyle/>
          <a:p>
            <a:r>
              <a:rPr lang="en-US" sz="2400" dirty="0"/>
              <a:t>Students with disabilities can repeat a special class as special class is defined in § 56028 if:</a:t>
            </a:r>
          </a:p>
          <a:p>
            <a:pPr lvl="1"/>
            <a:r>
              <a:rPr lang="en-US" sz="2000" dirty="0"/>
              <a:t>One of the circumstances set forth in section § 56029 is met: </a:t>
            </a:r>
          </a:p>
          <a:p>
            <a:pPr lvl="2"/>
            <a:r>
              <a:rPr lang="en-US" sz="1800" dirty="0"/>
              <a:t>student’s success in other classes is dependent upon the repetition of the special class,</a:t>
            </a:r>
          </a:p>
          <a:p>
            <a:pPr lvl="2"/>
            <a:r>
              <a:rPr lang="en-US" sz="1800" dirty="0"/>
              <a:t>the student needs to enroll in the special class to be prepared for enrollment in another regular or special class, OR</a:t>
            </a:r>
          </a:p>
          <a:p>
            <a:pPr lvl="2"/>
            <a:r>
              <a:rPr lang="en-US" sz="1800" dirty="0"/>
              <a:t>the student’s educational contract specifies a goal in which additional enrollments in the special class will help further that goal. </a:t>
            </a:r>
          </a:p>
          <a:p>
            <a:pPr lvl="1"/>
            <a:endParaRPr lang="en-US" sz="2000" dirty="0"/>
          </a:p>
          <a:p>
            <a:pPr lvl="1"/>
            <a:endParaRPr lang="en-US" sz="2000" dirty="0"/>
          </a:p>
        </p:txBody>
      </p:sp>
    </p:spTree>
    <p:extLst>
      <p:ext uri="{BB962C8B-B14F-4D97-AF65-F5344CB8AC3E}">
        <p14:creationId xmlns:p14="http://schemas.microsoft.com/office/powerpoint/2010/main" val="38722384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8134498" cy="970450"/>
          </a:xfrm>
        </p:spPr>
        <p:txBody>
          <a:bodyPr/>
          <a:lstStyle/>
          <a:p>
            <a:r>
              <a:rPr lang="en-US" dirty="0"/>
              <a:t>Jasmine’s Nursing Course Hypo</a:t>
            </a:r>
          </a:p>
        </p:txBody>
      </p:sp>
      <p:sp>
        <p:nvSpPr>
          <p:cNvPr id="3" name="Content Placeholder 2"/>
          <p:cNvSpPr>
            <a:spLocks noGrp="1"/>
          </p:cNvSpPr>
          <p:nvPr>
            <p:ph idx="1"/>
          </p:nvPr>
        </p:nvSpPr>
        <p:spPr>
          <a:xfrm>
            <a:off x="809998" y="1820486"/>
            <a:ext cx="7524003" cy="1968441"/>
          </a:xfrm>
        </p:spPr>
        <p:txBody>
          <a:bodyPr>
            <a:normAutofit/>
          </a:bodyPr>
          <a:lstStyle/>
          <a:p>
            <a:r>
              <a:rPr lang="en-US" sz="3200" dirty="0"/>
              <a:t>Can an Intro to Nursing Course be a special class and if so can Jasmine repeat it? </a:t>
            </a:r>
          </a:p>
        </p:txBody>
      </p:sp>
    </p:spTree>
    <p:extLst>
      <p:ext uri="{BB962C8B-B14F-4D97-AF65-F5344CB8AC3E}">
        <p14:creationId xmlns:p14="http://schemas.microsoft.com/office/powerpoint/2010/main" val="392407716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7524003" cy="970450"/>
          </a:xfrm>
        </p:spPr>
        <p:txBody>
          <a:bodyPr>
            <a:normAutofit fontScale="90000"/>
          </a:bodyPr>
          <a:lstStyle/>
          <a:p>
            <a:r>
              <a:rPr lang="en-US" b="1" dirty="0"/>
              <a:t>What you need when addressing repetition issues…</a:t>
            </a:r>
          </a:p>
        </p:txBody>
      </p:sp>
      <p:sp>
        <p:nvSpPr>
          <p:cNvPr id="3" name="Content Placeholder 2"/>
          <p:cNvSpPr>
            <a:spLocks noGrp="1"/>
          </p:cNvSpPr>
          <p:nvPr>
            <p:ph idx="1"/>
          </p:nvPr>
        </p:nvSpPr>
        <p:spPr>
          <a:xfrm>
            <a:off x="809998" y="1643170"/>
            <a:ext cx="7524003" cy="2633197"/>
          </a:xfrm>
        </p:spPr>
        <p:txBody>
          <a:bodyPr>
            <a:normAutofit/>
          </a:bodyPr>
          <a:lstStyle/>
          <a:p>
            <a:r>
              <a:rPr lang="en-US" sz="2400" dirty="0"/>
              <a:t>California Code of Regulations, title 5, section 55024 (withdrawals), sections 55040-45 (repetition), sections 58161-12 (money) </a:t>
            </a:r>
          </a:p>
          <a:p>
            <a:r>
              <a:rPr lang="en-US" sz="2400" dirty="0"/>
              <a:t>The very clear and comprehensive Credit Course Repetition Guidelines! </a:t>
            </a:r>
          </a:p>
          <a:p>
            <a:r>
              <a:rPr lang="en-US" sz="2400" dirty="0"/>
              <a:t>Your district’s policy</a:t>
            </a:r>
          </a:p>
        </p:txBody>
      </p:sp>
    </p:spTree>
    <p:extLst>
      <p:ext uri="{BB962C8B-B14F-4D97-AF65-F5344CB8AC3E}">
        <p14:creationId xmlns:p14="http://schemas.microsoft.com/office/powerpoint/2010/main" val="76238705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676" y="72881"/>
            <a:ext cx="8534400" cy="896938"/>
          </a:xfrm>
        </p:spPr>
        <p:txBody>
          <a:bodyPr>
            <a:normAutofit/>
          </a:bodyPr>
          <a:lstStyle/>
          <a:p>
            <a:pPr>
              <a:defRPr/>
            </a:pPr>
            <a:r>
              <a:rPr lang="en-US" b="1" dirty="0"/>
              <a:t>Significant Lapse of Time </a:t>
            </a:r>
            <a:r>
              <a:rPr lang="en-US" dirty="0"/>
              <a:t>(§ 55043)</a:t>
            </a:r>
            <a:r>
              <a:rPr lang="en-US" b="1" dirty="0"/>
              <a:t> </a:t>
            </a:r>
          </a:p>
        </p:txBody>
      </p:sp>
      <p:sp>
        <p:nvSpPr>
          <p:cNvPr id="34821" name="Content Placeholder 3"/>
          <p:cNvSpPr txBox="1">
            <a:spLocks/>
          </p:cNvSpPr>
          <p:nvPr/>
        </p:nvSpPr>
        <p:spPr bwMode="auto">
          <a:xfrm>
            <a:off x="304800" y="1258529"/>
            <a:ext cx="8504237" cy="4501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defRPr>
                <a:solidFill>
                  <a:schemeClr val="tx1"/>
                </a:solidFill>
                <a:latin typeface="Arial" charset="0"/>
                <a:cs typeface="Arial" charset="0"/>
              </a:defRPr>
            </a:lvl1pPr>
            <a:lvl2pPr marL="547688" indent="-273050" eaLnBrk="0" hangingPunct="0">
              <a:defRPr>
                <a:solidFill>
                  <a:schemeClr val="tx1"/>
                </a:solidFill>
                <a:latin typeface="Arial" charset="0"/>
                <a:cs typeface="Arial" charset="0"/>
              </a:defRPr>
            </a:lvl2pPr>
            <a:lvl3pPr marL="822325"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spcBef>
                <a:spcPct val="20000"/>
              </a:spcBef>
              <a:buClr>
                <a:schemeClr val="accent1"/>
              </a:buClr>
              <a:buSzPct val="85000"/>
              <a:buFont typeface="Wingdings 2" pitchFamily="18" charset="2"/>
              <a:buChar char=""/>
            </a:pPr>
            <a:r>
              <a:rPr lang="en-US" sz="2600" dirty="0">
                <a:latin typeface="+mn-lt"/>
              </a:rPr>
              <a:t>Significant Lapse of Time:</a:t>
            </a:r>
          </a:p>
          <a:p>
            <a:pPr lvl="1">
              <a:spcBef>
                <a:spcPct val="20000"/>
              </a:spcBef>
              <a:buClr>
                <a:schemeClr val="accent2"/>
              </a:buClr>
              <a:buSzPct val="70000"/>
              <a:buFont typeface="Wingdings" pitchFamily="2" charset="2"/>
              <a:buChar char=""/>
            </a:pPr>
            <a:r>
              <a:rPr lang="en-US" sz="1900" dirty="0" err="1">
                <a:latin typeface="+mn-lt"/>
              </a:rPr>
              <a:t>Recency</a:t>
            </a:r>
            <a:r>
              <a:rPr lang="en-US" sz="1900" dirty="0">
                <a:latin typeface="+mn-lt"/>
              </a:rPr>
              <a:t> as a prerequisite for another community college course or program, or</a:t>
            </a:r>
          </a:p>
          <a:p>
            <a:pPr lvl="1">
              <a:spcBef>
                <a:spcPct val="20000"/>
              </a:spcBef>
              <a:buClr>
                <a:schemeClr val="accent2"/>
              </a:buClr>
              <a:buSzPct val="70000"/>
              <a:buFont typeface="Wingdings" pitchFamily="2" charset="2"/>
              <a:buChar char=""/>
            </a:pPr>
            <a:r>
              <a:rPr lang="en-US" sz="1900" dirty="0">
                <a:latin typeface="+mn-lt"/>
              </a:rPr>
              <a:t>Other higher education institution’s recency requirement, and</a:t>
            </a:r>
          </a:p>
          <a:p>
            <a:pPr lvl="1">
              <a:spcBef>
                <a:spcPct val="20000"/>
              </a:spcBef>
              <a:buClr>
                <a:schemeClr val="accent2"/>
              </a:buClr>
              <a:buSzPct val="70000"/>
              <a:buFont typeface="Wingdings" pitchFamily="2" charset="2"/>
              <a:buChar char=""/>
            </a:pPr>
            <a:r>
              <a:rPr lang="en-US" sz="1900" dirty="0">
                <a:latin typeface="+mn-lt"/>
              </a:rPr>
              <a:t>Prior grade must be satisfactory</a:t>
            </a:r>
          </a:p>
          <a:p>
            <a:pPr>
              <a:spcBef>
                <a:spcPct val="20000"/>
              </a:spcBef>
              <a:buClr>
                <a:schemeClr val="accent1"/>
              </a:buClr>
              <a:buSzPct val="85000"/>
              <a:buFont typeface="Wingdings 2" pitchFamily="18" charset="2"/>
              <a:buChar char=""/>
            </a:pPr>
            <a:r>
              <a:rPr lang="en-US" sz="2600" dirty="0">
                <a:latin typeface="+mn-lt"/>
              </a:rPr>
              <a:t>No less than 36 months </a:t>
            </a:r>
            <a:r>
              <a:rPr lang="en-US" sz="2700" dirty="0">
                <a:latin typeface="+mn-lt"/>
              </a:rPr>
              <a:t>– </a:t>
            </a:r>
            <a:r>
              <a:rPr lang="en-US" sz="2000" dirty="0">
                <a:latin typeface="+mn-lt"/>
              </a:rPr>
              <a:t>your district policy may require more than 36 months, district policy will prevail</a:t>
            </a:r>
          </a:p>
          <a:p>
            <a:pPr lvl="1">
              <a:spcBef>
                <a:spcPct val="20000"/>
              </a:spcBef>
              <a:buClr>
                <a:schemeClr val="accent2"/>
              </a:buClr>
              <a:buSzPct val="70000"/>
              <a:buFont typeface="Wingdings" pitchFamily="2" charset="2"/>
              <a:buChar char=""/>
            </a:pPr>
            <a:r>
              <a:rPr lang="en-US" sz="1900" dirty="0">
                <a:latin typeface="+mn-lt"/>
              </a:rPr>
              <a:t>Except - Other higher education institution requires less than 36 months</a:t>
            </a:r>
          </a:p>
          <a:p>
            <a:pPr>
              <a:spcBef>
                <a:spcPct val="20000"/>
              </a:spcBef>
              <a:buClr>
                <a:schemeClr val="accent1"/>
              </a:buClr>
              <a:buSzPct val="85000"/>
              <a:buFont typeface="Wingdings 2" pitchFamily="18" charset="2"/>
              <a:buChar char=""/>
            </a:pPr>
            <a:r>
              <a:rPr lang="en-US" sz="2600" dirty="0">
                <a:latin typeface="+mn-lt"/>
              </a:rPr>
              <a:t>Active participatory courses in </a:t>
            </a:r>
            <a:r>
              <a:rPr lang="en-US" sz="2600" dirty="0" err="1">
                <a:latin typeface="+mn-lt"/>
              </a:rPr>
              <a:t>p.e.</a:t>
            </a:r>
            <a:r>
              <a:rPr lang="en-US" sz="2600" dirty="0">
                <a:latin typeface="+mn-lt"/>
              </a:rPr>
              <a:t>, visual arts or performing arts are still limited to four times within the related courses. </a:t>
            </a:r>
          </a:p>
          <a:p>
            <a:pPr marL="617538" lvl="1" indent="-342900">
              <a:spcBef>
                <a:spcPct val="20000"/>
              </a:spcBef>
              <a:buClr>
                <a:schemeClr val="accent2"/>
              </a:buClr>
              <a:buSzPct val="85000"/>
              <a:buFont typeface="Courier New" pitchFamily="49" charset="0"/>
              <a:buChar char="o"/>
            </a:pPr>
            <a:r>
              <a:rPr lang="en-US" sz="1900" dirty="0">
                <a:latin typeface="+mn-lt"/>
              </a:rPr>
              <a:t>Except - One more permitted if already exhausted limit of four. </a:t>
            </a:r>
          </a:p>
        </p:txBody>
      </p:sp>
    </p:spTree>
    <p:extLst>
      <p:ext uri="{BB962C8B-B14F-4D97-AF65-F5344CB8AC3E}">
        <p14:creationId xmlns:p14="http://schemas.microsoft.com/office/powerpoint/2010/main" val="243172046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0" end="0"/>
                                            </p:txEl>
                                          </p:spTgt>
                                        </p:tgtEl>
                                        <p:attrNameLst>
                                          <p:attrName>ppt_c</p:attrName>
                                        </p:attrNameLst>
                                      </p:cBhvr>
                                      <p:to>
                                        <a:schemeClr val="accent1"/>
                                      </p:to>
                                    </p:animClr>
                                  </p:subTnLst>
                                </p:cTn>
                              </p:par>
                              <p:par>
                                <p:cTn id="7" presetID="1" presetClass="entr" presetSubtype="0" fill="hold" grpId="0" nodeType="withEffect">
                                  <p:stCondLst>
                                    <p:cond delay="0"/>
                                  </p:stCondLst>
                                  <p:childTnLst>
                                    <p:set>
                                      <p:cBhvr>
                                        <p:cTn id="8" dur="1" fill="hold">
                                          <p:stCondLst>
                                            <p:cond delay="0"/>
                                          </p:stCondLst>
                                        </p:cTn>
                                        <p:tgtEl>
                                          <p:spTgt spid="3482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1" end="1"/>
                                            </p:txEl>
                                          </p:spTgt>
                                        </p:tgtEl>
                                        <p:attrNameLst>
                                          <p:attrName>ppt_c</p:attrName>
                                        </p:attrNameLst>
                                      </p:cBhvr>
                                      <p:to>
                                        <a:schemeClr val="accent1"/>
                                      </p:to>
                                    </p:animClr>
                                  </p:subTnLst>
                                </p:cTn>
                              </p:par>
                              <p:par>
                                <p:cTn id="9" presetID="1" presetClass="entr" presetSubtype="0" fill="hold" grpId="0" nodeType="withEffect">
                                  <p:stCondLst>
                                    <p:cond delay="0"/>
                                  </p:stCondLst>
                                  <p:childTnLst>
                                    <p:set>
                                      <p:cBhvr>
                                        <p:cTn id="10" dur="1" fill="hold">
                                          <p:stCondLst>
                                            <p:cond delay="0"/>
                                          </p:stCondLst>
                                        </p:cTn>
                                        <p:tgtEl>
                                          <p:spTgt spid="34821">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2" end="2"/>
                                            </p:txEl>
                                          </p:spTgt>
                                        </p:tgtEl>
                                        <p:attrNameLst>
                                          <p:attrName>ppt_c</p:attrName>
                                        </p:attrNameLst>
                                      </p:cBhvr>
                                      <p:to>
                                        <a:schemeClr val="accent1"/>
                                      </p:to>
                                    </p:animClr>
                                  </p:subTnLst>
                                </p:cTn>
                              </p:par>
                              <p:par>
                                <p:cTn id="11" presetID="1" presetClass="entr" presetSubtype="0" fill="hold" grpId="0" nodeType="withEffect">
                                  <p:stCondLst>
                                    <p:cond delay="0"/>
                                  </p:stCondLst>
                                  <p:childTnLst>
                                    <p:set>
                                      <p:cBhvr>
                                        <p:cTn id="12" dur="1" fill="hold">
                                          <p:stCondLst>
                                            <p:cond delay="0"/>
                                          </p:stCondLst>
                                        </p:cTn>
                                        <p:tgtEl>
                                          <p:spTgt spid="34821">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3" end="3"/>
                                            </p:txEl>
                                          </p:spTgt>
                                        </p:tgtEl>
                                        <p:attrNameLst>
                                          <p:attrName>ppt_c</p:attrName>
                                        </p:attrNameLst>
                                      </p:cBhvr>
                                      <p:to>
                                        <a:schemeClr val="accent1"/>
                                      </p:to>
                                    </p:animClr>
                                  </p:sub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4821">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4" end="4"/>
                                            </p:txEl>
                                          </p:spTgt>
                                        </p:tgtEl>
                                        <p:attrNameLst>
                                          <p:attrName>ppt_c</p:attrName>
                                        </p:attrNameLst>
                                      </p:cBhvr>
                                      <p:to>
                                        <a:schemeClr val="accent1"/>
                                      </p:to>
                                    </p:animClr>
                                  </p:subTnLst>
                                </p:cTn>
                              </p:par>
                              <p:par>
                                <p:cTn id="17" presetID="1" presetClass="entr" presetSubtype="0" fill="hold" grpId="0" nodeType="withEffect">
                                  <p:stCondLst>
                                    <p:cond delay="0"/>
                                  </p:stCondLst>
                                  <p:childTnLst>
                                    <p:set>
                                      <p:cBhvr>
                                        <p:cTn id="18" dur="1" fill="hold">
                                          <p:stCondLst>
                                            <p:cond delay="0"/>
                                          </p:stCondLst>
                                        </p:cTn>
                                        <p:tgtEl>
                                          <p:spTgt spid="34821">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5" end="5"/>
                                            </p:txEl>
                                          </p:spTgt>
                                        </p:tgtEl>
                                        <p:attrNameLst>
                                          <p:attrName>ppt_c</p:attrName>
                                        </p:attrNameLst>
                                      </p:cBhvr>
                                      <p:to>
                                        <a:schemeClr val="accent1"/>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821">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6" end="6"/>
                                            </p:txEl>
                                          </p:spTgt>
                                        </p:tgtEl>
                                        <p:attrNameLst>
                                          <p:attrName>ppt_c</p:attrName>
                                        </p:attrNameLst>
                                      </p:cBhvr>
                                      <p:to>
                                        <a:schemeClr val="accent1"/>
                                      </p:to>
                                    </p:animClr>
                                  </p:subTnLst>
                                </p:cTn>
                              </p:par>
                              <p:par>
                                <p:cTn id="23" presetID="1" presetClass="entr" presetSubtype="0" fill="hold" grpId="0" nodeType="withEffect">
                                  <p:stCondLst>
                                    <p:cond delay="0"/>
                                  </p:stCondLst>
                                  <p:childTnLst>
                                    <p:set>
                                      <p:cBhvr>
                                        <p:cTn id="24" dur="1" fill="hold">
                                          <p:stCondLst>
                                            <p:cond delay="0"/>
                                          </p:stCondLst>
                                        </p:cTn>
                                        <p:tgtEl>
                                          <p:spTgt spid="34821">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4821">
                                            <p:txEl>
                                              <p:pRg st="7" end="7"/>
                                            </p:txEl>
                                          </p:spTgt>
                                        </p:tgtEl>
                                        <p:attrNameLst>
                                          <p:attrName>ppt_c</p:attrName>
                                        </p:attrNameLst>
                                      </p:cBhvr>
                                      <p:to>
                                        <a:schemeClr val="accent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8018119" cy="970450"/>
          </a:xfrm>
        </p:spPr>
        <p:txBody>
          <a:bodyPr/>
          <a:lstStyle/>
          <a:p>
            <a:r>
              <a:rPr lang="en-US" dirty="0"/>
              <a:t>Jasmine’s Nursing Course Hypo</a:t>
            </a:r>
          </a:p>
        </p:txBody>
      </p:sp>
      <p:sp>
        <p:nvSpPr>
          <p:cNvPr id="3" name="Content Placeholder 2"/>
          <p:cNvSpPr>
            <a:spLocks noGrp="1"/>
          </p:cNvSpPr>
          <p:nvPr>
            <p:ph idx="1"/>
          </p:nvPr>
        </p:nvSpPr>
        <p:spPr>
          <a:xfrm>
            <a:off x="809997" y="1740149"/>
            <a:ext cx="7524003" cy="3636510"/>
          </a:xfrm>
        </p:spPr>
        <p:txBody>
          <a:bodyPr>
            <a:normAutofit/>
          </a:bodyPr>
          <a:lstStyle/>
          <a:p>
            <a:r>
              <a:rPr lang="en-US" sz="3600" dirty="0"/>
              <a:t>Can Jasmine repeat the Intro to Nursing Course pursuant to the significant lapse of time exception? </a:t>
            </a:r>
          </a:p>
        </p:txBody>
      </p:sp>
    </p:spTree>
    <p:extLst>
      <p:ext uri="{BB962C8B-B14F-4D97-AF65-F5344CB8AC3E}">
        <p14:creationId xmlns:p14="http://schemas.microsoft.com/office/powerpoint/2010/main" val="29610517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Extenuating Circumstances</a:t>
            </a:r>
            <a:br>
              <a:rPr lang="en-US" b="1" dirty="0"/>
            </a:br>
            <a:r>
              <a:rPr lang="en-US" b="1" dirty="0"/>
              <a:t>(§§ 55040(b)(5), 55045)</a:t>
            </a:r>
          </a:p>
        </p:txBody>
      </p:sp>
      <p:sp>
        <p:nvSpPr>
          <p:cNvPr id="3" name="Content Placeholder 2"/>
          <p:cNvSpPr>
            <a:spLocks noGrp="1"/>
          </p:cNvSpPr>
          <p:nvPr>
            <p:ph idx="1"/>
          </p:nvPr>
        </p:nvSpPr>
        <p:spPr/>
        <p:txBody>
          <a:bodyPr>
            <a:normAutofit/>
          </a:bodyPr>
          <a:lstStyle/>
          <a:p>
            <a:r>
              <a:rPr lang="en-US" dirty="0"/>
              <a:t>Student must file a petition</a:t>
            </a:r>
          </a:p>
          <a:p>
            <a:r>
              <a:rPr lang="en-US" dirty="0"/>
              <a:t>Prior grade (substandard or passing) must be was, at least in part, a result of extenuating circumstances. </a:t>
            </a:r>
          </a:p>
          <a:p>
            <a:pPr lvl="1"/>
            <a:r>
              <a:rPr lang="en-US" dirty="0"/>
              <a:t>Extenuating circumstances are verified cases of:</a:t>
            </a:r>
          </a:p>
          <a:p>
            <a:pPr lvl="2"/>
            <a:r>
              <a:rPr lang="en-US" dirty="0"/>
              <a:t>accidents</a:t>
            </a:r>
          </a:p>
          <a:p>
            <a:pPr lvl="2"/>
            <a:r>
              <a:rPr lang="en-US" dirty="0"/>
              <a:t>Illness, or other circumstances beyond the control of the student</a:t>
            </a:r>
          </a:p>
          <a:p>
            <a:r>
              <a:rPr lang="en-US" dirty="0"/>
              <a:t>If repetition approved, policy may allow previous grade and credit to be disregarded in computing the student’s GPA</a:t>
            </a:r>
          </a:p>
        </p:txBody>
      </p:sp>
    </p:spTree>
    <p:extLst>
      <p:ext uri="{BB962C8B-B14F-4D97-AF65-F5344CB8AC3E}">
        <p14:creationId xmlns:p14="http://schemas.microsoft.com/office/powerpoint/2010/main" val="15398952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Jasmine’s Nursing Course Hypo</a:t>
            </a:r>
          </a:p>
        </p:txBody>
      </p:sp>
      <p:sp>
        <p:nvSpPr>
          <p:cNvPr id="3" name="Content Placeholder 2"/>
          <p:cNvSpPr>
            <a:spLocks noGrp="1"/>
          </p:cNvSpPr>
          <p:nvPr>
            <p:ph idx="1"/>
          </p:nvPr>
        </p:nvSpPr>
        <p:spPr>
          <a:xfrm>
            <a:off x="809996" y="1610745"/>
            <a:ext cx="7524003" cy="3636510"/>
          </a:xfrm>
        </p:spPr>
        <p:txBody>
          <a:bodyPr>
            <a:normAutofit fontScale="92500"/>
          </a:bodyPr>
          <a:lstStyle/>
          <a:p>
            <a:r>
              <a:rPr lang="en-US" sz="2800" dirty="0"/>
              <a:t>Can John repeat the Intro to Nursing Course pursuant to the extenuating circumstances exception? </a:t>
            </a:r>
          </a:p>
          <a:p>
            <a:r>
              <a:rPr lang="en-US" sz="2800" dirty="0"/>
              <a:t>What if, hypothetically, he was dating Julie B., and Julie broke up with him (because as she admits - John was out of her league) and he was so devastated he was unable to do his best work? </a:t>
            </a:r>
          </a:p>
        </p:txBody>
      </p:sp>
    </p:spTree>
    <p:extLst>
      <p:ext uri="{BB962C8B-B14F-4D97-AF65-F5344CB8AC3E}">
        <p14:creationId xmlns:p14="http://schemas.microsoft.com/office/powerpoint/2010/main" val="237432172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Legally Mandated </a:t>
            </a:r>
            <a:r>
              <a:rPr lang="en-US" sz="4000" dirty="0"/>
              <a:t>(§ 55040(b)(8))</a:t>
            </a:r>
          </a:p>
        </p:txBody>
      </p:sp>
      <p:sp>
        <p:nvSpPr>
          <p:cNvPr id="3" name="Content Placeholder 2"/>
          <p:cNvSpPr>
            <a:spLocks noGrp="1"/>
          </p:cNvSpPr>
          <p:nvPr>
            <p:ph idx="1"/>
          </p:nvPr>
        </p:nvSpPr>
        <p:spPr>
          <a:xfrm>
            <a:off x="415159" y="1261242"/>
            <a:ext cx="8229600" cy="4927984"/>
          </a:xfrm>
        </p:spPr>
        <p:txBody>
          <a:bodyPr>
            <a:normAutofit/>
          </a:bodyPr>
          <a:lstStyle/>
          <a:p>
            <a:r>
              <a:rPr lang="en-US" sz="2400" dirty="0"/>
              <a:t>A student may repeat a course pursuant to the legally mandated exception if BOTH of the following conditions are met:</a:t>
            </a:r>
          </a:p>
          <a:p>
            <a:pPr lvl="1"/>
            <a:r>
              <a:rPr lang="en-US" sz="2000" dirty="0"/>
              <a:t>the specific course or type of course is required by statute or regulation as a condition of employment, AND</a:t>
            </a:r>
          </a:p>
          <a:p>
            <a:pPr lvl="1"/>
            <a:r>
              <a:rPr lang="en-US" sz="2000" dirty="0"/>
              <a:t>the student is employed or seeking to be employed for a paid or volunteer job for which the course is required.</a:t>
            </a:r>
          </a:p>
          <a:p>
            <a:r>
              <a:rPr lang="en-US" sz="2400" dirty="0"/>
              <a:t>Maintain sufficient documentation to prove both conditions have been met. </a:t>
            </a:r>
          </a:p>
          <a:p>
            <a:pPr lvl="1"/>
            <a:endParaRPr lang="en-US" sz="2000" dirty="0"/>
          </a:p>
          <a:p>
            <a:pPr lvl="1"/>
            <a:endParaRPr lang="en-US" sz="2000" dirty="0"/>
          </a:p>
        </p:txBody>
      </p:sp>
    </p:spTree>
    <p:extLst>
      <p:ext uri="{BB962C8B-B14F-4D97-AF65-F5344CB8AC3E}">
        <p14:creationId xmlns:p14="http://schemas.microsoft.com/office/powerpoint/2010/main" val="178226213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a:t>
            </a:r>
          </a:p>
        </p:txBody>
      </p:sp>
      <p:sp>
        <p:nvSpPr>
          <p:cNvPr id="3" name="Content Placeholder 2"/>
          <p:cNvSpPr>
            <a:spLocks noGrp="1"/>
          </p:cNvSpPr>
          <p:nvPr>
            <p:ph idx="1"/>
          </p:nvPr>
        </p:nvSpPr>
        <p:spPr>
          <a:xfrm>
            <a:off x="809997" y="1487978"/>
            <a:ext cx="7524003" cy="4937760"/>
          </a:xfrm>
        </p:spPr>
        <p:txBody>
          <a:bodyPr>
            <a:normAutofit lnSpcReduction="10000"/>
          </a:bodyPr>
          <a:lstStyle/>
          <a:p>
            <a:r>
              <a:rPr lang="en-US" sz="1600" dirty="0"/>
              <a:t>Waste water engineer – California Code of Regulations, title 22, section 63775 et seq., requires Water Treatment Operators to complete specialized training courses in drinking water safety in order to be issued or to renew his or her operator certificate. The certificate is required as a condition of employment as a waste water engineer and must be renewed every three years. (Cal. Code </a:t>
            </a:r>
            <a:r>
              <a:rPr lang="en-US" sz="1600" dirty="0" err="1"/>
              <a:t>Regs</a:t>
            </a:r>
            <a:r>
              <a:rPr lang="en-US" sz="1600" dirty="0"/>
              <a:t>., tit. 22,   § 63840(d).)  </a:t>
            </a:r>
          </a:p>
          <a:p>
            <a:r>
              <a:rPr lang="en-US" sz="1600" dirty="0"/>
              <a:t>Can a student repeat a course which is “specialized training covering the fundamentals of drinking water treatment” within the meaning of section 63775 of title 22 of the California Code of Regulations, pursuant to the legally mandated exception?</a:t>
            </a:r>
          </a:p>
          <a:p>
            <a:r>
              <a:rPr lang="en-US" sz="1600" dirty="0"/>
              <a:t>Yes. If a student successfully completing the course offered by your college would meet one or more of the regulatory requirements to obtain or renew his or her Water Treatment Operator Certificate, then the course is considered “legally mandated” and a student may repeat the course pursuant to that exception. It is not necessary that the course itself be specified by the regulation or statute as long as a fairly specific topic is identified for the course (specialized training course in drinking water safety) and that the regulating body accept the college course to fulfill that requirement. </a:t>
            </a:r>
          </a:p>
        </p:txBody>
      </p:sp>
    </p:spTree>
    <p:extLst>
      <p:ext uri="{BB962C8B-B14F-4D97-AF65-F5344CB8AC3E}">
        <p14:creationId xmlns:p14="http://schemas.microsoft.com/office/powerpoint/2010/main" val="21779402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7959930" cy="970450"/>
          </a:xfrm>
        </p:spPr>
        <p:txBody>
          <a:bodyPr/>
          <a:lstStyle/>
          <a:p>
            <a:r>
              <a:rPr lang="en-US" dirty="0"/>
              <a:t>Jasmine’s Nursing Course Hypo</a:t>
            </a:r>
          </a:p>
        </p:txBody>
      </p:sp>
      <p:sp>
        <p:nvSpPr>
          <p:cNvPr id="3" name="Content Placeholder 2"/>
          <p:cNvSpPr>
            <a:spLocks noGrp="1"/>
          </p:cNvSpPr>
          <p:nvPr>
            <p:ph idx="1"/>
          </p:nvPr>
        </p:nvSpPr>
        <p:spPr>
          <a:xfrm>
            <a:off x="809997" y="1911927"/>
            <a:ext cx="7524003" cy="2051568"/>
          </a:xfrm>
        </p:spPr>
        <p:txBody>
          <a:bodyPr>
            <a:normAutofit/>
          </a:bodyPr>
          <a:lstStyle/>
          <a:p>
            <a:r>
              <a:rPr lang="en-US" sz="2800" dirty="0"/>
              <a:t>Can Jasmine repeat the Intro to Nursing Course pursuant to the legally mandated exception? </a:t>
            </a:r>
          </a:p>
        </p:txBody>
      </p:sp>
    </p:spTree>
    <p:extLst>
      <p:ext uri="{BB962C8B-B14F-4D97-AF65-F5344CB8AC3E}">
        <p14:creationId xmlns:p14="http://schemas.microsoft.com/office/powerpoint/2010/main" val="252040417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Significant Change in Industry or Licensure Standards </a:t>
            </a:r>
            <a:r>
              <a:rPr lang="en-US" sz="3200" dirty="0"/>
              <a:t>(§ 55040(b)(9))</a:t>
            </a:r>
          </a:p>
        </p:txBody>
      </p:sp>
      <p:sp>
        <p:nvSpPr>
          <p:cNvPr id="3" name="Content Placeholder 2"/>
          <p:cNvSpPr>
            <a:spLocks noGrp="1"/>
          </p:cNvSpPr>
          <p:nvPr>
            <p:ph idx="1"/>
          </p:nvPr>
        </p:nvSpPr>
        <p:spPr>
          <a:xfrm>
            <a:off x="809997" y="1463040"/>
            <a:ext cx="7524003" cy="4887884"/>
          </a:xfrm>
        </p:spPr>
        <p:txBody>
          <a:bodyPr>
            <a:normAutofit/>
          </a:bodyPr>
          <a:lstStyle/>
          <a:p>
            <a:r>
              <a:rPr lang="en-US" sz="2400" dirty="0"/>
              <a:t>A student may repeat a course pursuant to the significant change in industry or licensure standards exception if BOTH of the following conditions are met:</a:t>
            </a:r>
          </a:p>
          <a:p>
            <a:pPr lvl="1"/>
            <a:r>
              <a:rPr lang="en-US" sz="2000" dirty="0"/>
              <a:t>that there has been a significant change in the industry or licensure standards since the student previously took the course, AND</a:t>
            </a:r>
          </a:p>
          <a:p>
            <a:pPr lvl="1"/>
            <a:r>
              <a:rPr lang="en-US" sz="2000" dirty="0"/>
              <a:t>the student must take the course again for employment or licensure. </a:t>
            </a:r>
          </a:p>
          <a:p>
            <a:r>
              <a:rPr lang="en-US" sz="2400" dirty="0"/>
              <a:t>Maintain sufficient documentation to prove both conditions have been met. </a:t>
            </a:r>
          </a:p>
          <a:p>
            <a:pPr lvl="1"/>
            <a:endParaRPr lang="en-US" sz="2000" dirty="0"/>
          </a:p>
        </p:txBody>
      </p:sp>
    </p:spTree>
    <p:extLst>
      <p:ext uri="{BB962C8B-B14F-4D97-AF65-F5344CB8AC3E}">
        <p14:creationId xmlns:p14="http://schemas.microsoft.com/office/powerpoint/2010/main" val="61628933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8225938" cy="970450"/>
          </a:xfrm>
        </p:spPr>
        <p:txBody>
          <a:bodyPr/>
          <a:lstStyle/>
          <a:p>
            <a:r>
              <a:rPr lang="en-US" dirty="0"/>
              <a:t>Jasmine’s Nursing Course Hypo</a:t>
            </a:r>
          </a:p>
        </p:txBody>
      </p:sp>
      <p:sp>
        <p:nvSpPr>
          <p:cNvPr id="3" name="Content Placeholder 2"/>
          <p:cNvSpPr>
            <a:spLocks noGrp="1"/>
          </p:cNvSpPr>
          <p:nvPr>
            <p:ph idx="1"/>
          </p:nvPr>
        </p:nvSpPr>
        <p:spPr>
          <a:xfrm>
            <a:off x="809998" y="1704108"/>
            <a:ext cx="7524003" cy="2359139"/>
          </a:xfrm>
        </p:spPr>
        <p:txBody>
          <a:bodyPr>
            <a:normAutofit/>
          </a:bodyPr>
          <a:lstStyle/>
          <a:p>
            <a:r>
              <a:rPr lang="en-US" sz="2800" dirty="0"/>
              <a:t>Can Jasmine repeat the Intro to Nursing Course pursuant to the significant change in industry or licensure standard? </a:t>
            </a:r>
          </a:p>
        </p:txBody>
      </p:sp>
    </p:spTree>
    <p:extLst>
      <p:ext uri="{BB962C8B-B14F-4D97-AF65-F5344CB8AC3E}">
        <p14:creationId xmlns:p14="http://schemas.microsoft.com/office/powerpoint/2010/main" val="351353683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322263"/>
            <a:ext cx="8534400" cy="758825"/>
          </a:xfrm>
        </p:spPr>
        <p:txBody>
          <a:bodyPr>
            <a:normAutofit fontScale="90000"/>
          </a:bodyPr>
          <a:lstStyle/>
          <a:p>
            <a:pPr>
              <a:defRPr/>
            </a:pPr>
            <a:r>
              <a:rPr lang="en-US" b="1" dirty="0"/>
              <a:t>Variable Unit OE/OE Course </a:t>
            </a:r>
            <a:r>
              <a:rPr lang="en-US" dirty="0"/>
              <a:t>(§ 55044)</a:t>
            </a:r>
            <a:r>
              <a:rPr lang="en-US" b="1" dirty="0"/>
              <a:t> </a:t>
            </a:r>
          </a:p>
        </p:txBody>
      </p:sp>
      <p:sp>
        <p:nvSpPr>
          <p:cNvPr id="35843" name="Content Placeholder 2"/>
          <p:cNvSpPr>
            <a:spLocks noGrp="1"/>
          </p:cNvSpPr>
          <p:nvPr>
            <p:ph sz="quarter" idx="1"/>
          </p:nvPr>
        </p:nvSpPr>
        <p:spPr>
          <a:xfrm>
            <a:off x="354012" y="1387475"/>
            <a:ext cx="8504238" cy="4572000"/>
          </a:xfrm>
        </p:spPr>
        <p:txBody>
          <a:bodyPr>
            <a:noAutofit/>
          </a:bodyPr>
          <a:lstStyle/>
          <a:p>
            <a:r>
              <a:rPr lang="en-US" sz="2400" dirty="0"/>
              <a:t>For the exception to apply that allows repetition the variable unit course </a:t>
            </a:r>
            <a:r>
              <a:rPr lang="en-US" sz="2400" b="1" dirty="0"/>
              <a:t>must be offered on an open-entry/open-exit basis</a:t>
            </a:r>
            <a:r>
              <a:rPr lang="en-US" sz="2400" dirty="0"/>
              <a:t>.</a:t>
            </a:r>
          </a:p>
          <a:p>
            <a:r>
              <a:rPr lang="en-US" sz="2400" dirty="0"/>
              <a:t>Student can enroll as many times as necessary to complete </a:t>
            </a:r>
            <a:r>
              <a:rPr lang="en-US" sz="2400" u="sng" dirty="0"/>
              <a:t>one time</a:t>
            </a:r>
            <a:r>
              <a:rPr lang="en-US" sz="2400" dirty="0"/>
              <a:t> the entire curriculum of course.</a:t>
            </a:r>
          </a:p>
          <a:p>
            <a:r>
              <a:rPr lang="en-US" sz="2400" dirty="0"/>
              <a:t>Repetition of a component of the variable unit course very limited!</a:t>
            </a:r>
          </a:p>
          <a:p>
            <a:r>
              <a:rPr lang="en-US" sz="2400" dirty="0"/>
              <a:t>Cannot repeat </a:t>
            </a:r>
            <a:r>
              <a:rPr lang="en-US" sz="2400" dirty="0" err="1"/>
              <a:t>p.e.</a:t>
            </a:r>
            <a:r>
              <a:rPr lang="en-US" sz="2400" dirty="0"/>
              <a:t>, visual arts or performing arts courses pursuant to this exception.</a:t>
            </a:r>
          </a:p>
        </p:txBody>
      </p:sp>
    </p:spTree>
    <p:extLst>
      <p:ext uri="{BB962C8B-B14F-4D97-AF65-F5344CB8AC3E}">
        <p14:creationId xmlns:p14="http://schemas.microsoft.com/office/powerpoint/2010/main" val="59290312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b="1" dirty="0">
                <a:solidFill>
                  <a:schemeClr val="tx1"/>
                </a:solidFill>
              </a:rPr>
              <a:t>Clarification of Terms</a:t>
            </a:r>
          </a:p>
        </p:txBody>
      </p:sp>
      <p:sp>
        <p:nvSpPr>
          <p:cNvPr id="18436" name="Content Placeholder 2"/>
          <p:cNvSpPr>
            <a:spLocks noGrp="1"/>
          </p:cNvSpPr>
          <p:nvPr/>
        </p:nvSpPr>
        <p:spPr bwMode="auto">
          <a:xfrm>
            <a:off x="1333500" y="1865313"/>
            <a:ext cx="6896100" cy="4389437"/>
          </a:xfrm>
          <a:prstGeom prst="rect">
            <a:avLst/>
          </a:prstGeom>
          <a:noFill/>
          <a:ln>
            <a:noFill/>
          </a:ln>
          <a:extLst/>
        </p:spPr>
        <p:txBody>
          <a:bodyPr/>
          <a:lstStyle/>
          <a:p>
            <a:pPr marL="273050" indent="-273050" eaLnBrk="0" hangingPunct="0">
              <a:spcBef>
                <a:spcPct val="20000"/>
              </a:spcBef>
              <a:spcAft>
                <a:spcPts val="2400"/>
              </a:spcAft>
              <a:buClr>
                <a:srgbClr val="FFC000"/>
              </a:buClr>
              <a:buSzPct val="85000"/>
              <a:buFont typeface="Wingdings 2" pitchFamily="18" charset="2"/>
              <a:buChar char=""/>
              <a:defRPr/>
            </a:pPr>
            <a:r>
              <a:rPr lang="en-US" sz="3200" b="1" dirty="0">
                <a:latin typeface="+mj-lt"/>
              </a:rPr>
              <a:t>Enrollment in a course</a:t>
            </a:r>
          </a:p>
          <a:p>
            <a:pPr marL="273050" indent="-273050" eaLnBrk="0" hangingPunct="0">
              <a:spcBef>
                <a:spcPct val="20000"/>
              </a:spcBef>
              <a:spcAft>
                <a:spcPts val="2400"/>
              </a:spcAft>
              <a:buClr>
                <a:srgbClr val="FFC000"/>
              </a:buClr>
              <a:buSzPct val="85000"/>
              <a:buFont typeface="Wingdings 2" pitchFamily="18" charset="2"/>
              <a:buChar char=""/>
              <a:defRPr/>
            </a:pPr>
            <a:r>
              <a:rPr lang="en-US" sz="3200" b="1" dirty="0">
                <a:latin typeface="+mj-lt"/>
              </a:rPr>
              <a:t>Repetition in (re-enrollment of) a course </a:t>
            </a:r>
          </a:p>
          <a:p>
            <a:pPr marL="273050" indent="-273050" eaLnBrk="0" hangingPunct="0">
              <a:spcBef>
                <a:spcPct val="20000"/>
              </a:spcBef>
              <a:spcAft>
                <a:spcPts val="2400"/>
              </a:spcAft>
              <a:buClr>
                <a:srgbClr val="FFC000"/>
              </a:buClr>
              <a:buSzPct val="85000"/>
              <a:buFont typeface="Wingdings 2" pitchFamily="18" charset="2"/>
              <a:buChar char=""/>
              <a:defRPr/>
            </a:pPr>
            <a:r>
              <a:rPr lang="en-US" sz="3200" b="1" dirty="0">
                <a:latin typeface="+mj-lt"/>
              </a:rPr>
              <a:t>Repeatable courses – a narrow subset</a:t>
            </a:r>
          </a:p>
        </p:txBody>
      </p:sp>
    </p:spTree>
    <p:extLst>
      <p:ext uri="{BB962C8B-B14F-4D97-AF65-F5344CB8AC3E}">
        <p14:creationId xmlns:p14="http://schemas.microsoft.com/office/powerpoint/2010/main" val="152979531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7976556" cy="970450"/>
          </a:xfrm>
        </p:spPr>
        <p:txBody>
          <a:bodyPr/>
          <a:lstStyle/>
          <a:p>
            <a:r>
              <a:rPr lang="en-US" dirty="0"/>
              <a:t>Jasmine’s Nursing Course Hypo</a:t>
            </a:r>
          </a:p>
        </p:txBody>
      </p:sp>
      <p:sp>
        <p:nvSpPr>
          <p:cNvPr id="3" name="Content Placeholder 2"/>
          <p:cNvSpPr>
            <a:spLocks noGrp="1"/>
          </p:cNvSpPr>
          <p:nvPr>
            <p:ph idx="1"/>
          </p:nvPr>
        </p:nvSpPr>
        <p:spPr>
          <a:xfrm>
            <a:off x="809998" y="1870363"/>
            <a:ext cx="7524003" cy="2525393"/>
          </a:xfrm>
        </p:spPr>
        <p:txBody>
          <a:bodyPr>
            <a:normAutofit/>
          </a:bodyPr>
          <a:lstStyle/>
          <a:p>
            <a:r>
              <a:rPr lang="en-US" sz="3200" dirty="0"/>
              <a:t>Can Jasmine repeat the Intro to Nursing Course pursuant to the variable unit </a:t>
            </a:r>
            <a:r>
              <a:rPr lang="en-US" sz="3200" dirty="0" err="1"/>
              <a:t>oe</a:t>
            </a:r>
            <a:r>
              <a:rPr lang="en-US" sz="3200" dirty="0"/>
              <a:t>/</a:t>
            </a:r>
            <a:r>
              <a:rPr lang="en-US" sz="3200" dirty="0" err="1"/>
              <a:t>oe</a:t>
            </a:r>
            <a:r>
              <a:rPr lang="en-US" sz="3200" dirty="0"/>
              <a:t> exception? </a:t>
            </a:r>
          </a:p>
        </p:txBody>
      </p:sp>
    </p:spTree>
    <p:extLst>
      <p:ext uri="{BB962C8B-B14F-4D97-AF65-F5344CB8AC3E}">
        <p14:creationId xmlns:p14="http://schemas.microsoft.com/office/powerpoint/2010/main" val="20802572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341313"/>
            <a:ext cx="8534400" cy="758825"/>
          </a:xfrm>
        </p:spPr>
        <p:txBody>
          <a:bodyPr>
            <a:normAutofit fontScale="90000"/>
          </a:bodyPr>
          <a:lstStyle/>
          <a:p>
            <a:pPr>
              <a:defRPr/>
            </a:pPr>
            <a:r>
              <a:rPr lang="en-US" b="1" dirty="0"/>
              <a:t>Apportionment for Credit </a:t>
            </a:r>
            <a:br>
              <a:rPr lang="en-US" b="1" dirty="0"/>
            </a:br>
            <a:r>
              <a:rPr lang="en-US" b="1" dirty="0"/>
              <a:t>Course Enrollment </a:t>
            </a:r>
            <a:r>
              <a:rPr lang="en-US" dirty="0"/>
              <a:t>(§ 58161)</a:t>
            </a:r>
          </a:p>
        </p:txBody>
      </p:sp>
      <p:sp>
        <p:nvSpPr>
          <p:cNvPr id="3" name="Content Placeholder 2"/>
          <p:cNvSpPr>
            <a:spLocks noGrp="1"/>
          </p:cNvSpPr>
          <p:nvPr>
            <p:ph sz="quarter" idx="1"/>
          </p:nvPr>
        </p:nvSpPr>
        <p:spPr>
          <a:xfrm>
            <a:off x="152400" y="1484313"/>
            <a:ext cx="8839200" cy="6047018"/>
          </a:xfrm>
        </p:spPr>
        <p:txBody>
          <a:bodyPr>
            <a:normAutofit/>
          </a:bodyPr>
          <a:lstStyle/>
          <a:p>
            <a:pPr lvl="1">
              <a:defRPr/>
            </a:pPr>
            <a:r>
              <a:rPr lang="en-US" dirty="0"/>
              <a:t>Limit of </a:t>
            </a:r>
            <a:r>
              <a:rPr lang="en-US" sz="2800" b="1" dirty="0">
                <a:solidFill>
                  <a:schemeClr val="accent4">
                    <a:lumMod val="40000"/>
                    <a:lumOff val="60000"/>
                  </a:schemeClr>
                </a:solidFill>
              </a:rPr>
              <a:t>3</a:t>
            </a:r>
            <a:r>
              <a:rPr lang="en-US" dirty="0"/>
              <a:t> enrollments, any which way the student gets there…</a:t>
            </a:r>
          </a:p>
          <a:p>
            <a:pPr lvl="1">
              <a:defRPr/>
            </a:pPr>
            <a:r>
              <a:rPr lang="en-US" dirty="0"/>
              <a:t>+1 provision= </a:t>
            </a:r>
          </a:p>
          <a:p>
            <a:pPr lvl="2">
              <a:defRPr/>
            </a:pPr>
            <a:r>
              <a:rPr lang="en-US" sz="1600" dirty="0"/>
              <a:t>If a student petitions and the district approves, a district may claim apportionment for 1 additional enrollment for:</a:t>
            </a:r>
          </a:p>
          <a:p>
            <a:pPr lvl="4">
              <a:defRPr/>
            </a:pPr>
            <a:r>
              <a:rPr lang="en-US" sz="1000" dirty="0"/>
              <a:t>Extenuating circumstance</a:t>
            </a:r>
          </a:p>
          <a:p>
            <a:pPr lvl="4">
              <a:defRPr/>
            </a:pPr>
            <a:r>
              <a:rPr lang="en-US" sz="1000" dirty="0"/>
              <a:t>Significant lapse of time</a:t>
            </a:r>
          </a:p>
          <a:p>
            <a:pPr lvl="1">
              <a:defRPr/>
            </a:pPr>
            <a:r>
              <a:rPr lang="en-US" dirty="0"/>
              <a:t>Except (but all student requirements must be met):</a:t>
            </a:r>
          </a:p>
          <a:p>
            <a:pPr lvl="3">
              <a:defRPr/>
            </a:pPr>
            <a:r>
              <a:rPr lang="en-US" sz="1600" dirty="0"/>
              <a:t>MW</a:t>
            </a:r>
          </a:p>
          <a:p>
            <a:pPr lvl="3">
              <a:defRPr/>
            </a:pPr>
            <a:r>
              <a:rPr lang="en-US" sz="1600" dirty="0"/>
              <a:t>Legally mandated training</a:t>
            </a:r>
          </a:p>
          <a:p>
            <a:pPr lvl="3">
              <a:defRPr/>
            </a:pPr>
            <a:r>
              <a:rPr lang="en-US" sz="1600" dirty="0"/>
              <a:t>Significant change in industry or licensure standards</a:t>
            </a:r>
          </a:p>
          <a:p>
            <a:pPr lvl="3">
              <a:defRPr/>
            </a:pPr>
            <a:r>
              <a:rPr lang="en-US" sz="1600" dirty="0"/>
              <a:t>Disability related accommodation for special classes</a:t>
            </a:r>
          </a:p>
          <a:p>
            <a:pPr lvl="3">
              <a:defRPr/>
            </a:pPr>
            <a:r>
              <a:rPr lang="en-US" sz="1600" dirty="0"/>
              <a:t>Variable unit open entry/open exit courses </a:t>
            </a:r>
            <a:r>
              <a:rPr lang="en-US" sz="1600" i="1" dirty="0"/>
              <a:t>(note: evaluative/non-evaluative symbol must be recorded)</a:t>
            </a:r>
          </a:p>
          <a:p>
            <a:pPr lvl="3">
              <a:defRPr/>
            </a:pPr>
            <a:r>
              <a:rPr lang="en-US" sz="1600" dirty="0"/>
              <a:t>Occupational work experience</a:t>
            </a:r>
          </a:p>
          <a:p>
            <a:pPr lvl="3">
              <a:defRPr/>
            </a:pPr>
            <a:r>
              <a:rPr lang="en-US" sz="1600" dirty="0"/>
              <a:t>Extraordinary condition</a:t>
            </a:r>
          </a:p>
          <a:p>
            <a:pPr lvl="2">
              <a:defRPr/>
            </a:pPr>
            <a:endParaRPr lang="en-US" dirty="0"/>
          </a:p>
          <a:p>
            <a:pPr>
              <a:defRPr/>
            </a:pPr>
            <a:endParaRPr lang="en-US" sz="1600" dirty="0"/>
          </a:p>
          <a:p>
            <a:pPr marL="0" indent="0">
              <a:buFont typeface="Wingdings 2" pitchFamily="18" charset="2"/>
              <a:buNone/>
              <a:defRPr/>
            </a:pPr>
            <a:endParaRPr lang="en-US" sz="1600" dirty="0"/>
          </a:p>
        </p:txBody>
      </p:sp>
      <p:pic>
        <p:nvPicPr>
          <p:cNvPr id="36869" name="Picture 2" descr="C:\Users\Kim\AppData\Local\Microsoft\Windows\Temporary Internet Files\Content.IE5\O23500WQ\MC90035174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91656" y="3302924"/>
            <a:ext cx="13985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6" descr="C:\Users\Kim\AppData\Local\Microsoft\Windows\Temporary Internet Files\Content.IE5\12W6GI18\MC90007871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600" y="5105400"/>
            <a:ext cx="5000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606692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Academic Renewal </a:t>
            </a:r>
            <a:r>
              <a:rPr lang="en-US" dirty="0"/>
              <a:t>(§ 55046) </a:t>
            </a:r>
          </a:p>
        </p:txBody>
      </p:sp>
      <p:sp>
        <p:nvSpPr>
          <p:cNvPr id="3" name="Content Placeholder 2"/>
          <p:cNvSpPr>
            <a:spLocks noGrp="1"/>
          </p:cNvSpPr>
          <p:nvPr>
            <p:ph idx="1"/>
          </p:nvPr>
        </p:nvSpPr>
        <p:spPr>
          <a:xfrm>
            <a:off x="809997" y="1529542"/>
            <a:ext cx="7524003" cy="4738254"/>
          </a:xfrm>
        </p:spPr>
        <p:txBody>
          <a:bodyPr>
            <a:normAutofit/>
          </a:bodyPr>
          <a:lstStyle/>
          <a:p>
            <a:r>
              <a:rPr lang="en-US" sz="2400" dirty="0"/>
              <a:t>Not an exception that permits repetition of a credit course.</a:t>
            </a:r>
          </a:p>
          <a:p>
            <a:r>
              <a:rPr lang="en-US" sz="2400" dirty="0"/>
              <a:t>Districts may adopt a policy that permits the alleviation of previously recorded substandard academic work which is not reflective of a student’s demonstrated ability. </a:t>
            </a:r>
          </a:p>
          <a:p>
            <a:r>
              <a:rPr lang="en-US" sz="2400" dirty="0"/>
              <a:t>Policies must comply with very specific requirements. </a:t>
            </a:r>
          </a:p>
          <a:p>
            <a:r>
              <a:rPr lang="en-US" sz="2400" dirty="0"/>
              <a:t>All work, including prior work, must remain on transcript (legible). </a:t>
            </a:r>
          </a:p>
        </p:txBody>
      </p:sp>
    </p:spTree>
    <p:extLst>
      <p:ext uri="{BB962C8B-B14F-4D97-AF65-F5344CB8AC3E}">
        <p14:creationId xmlns:p14="http://schemas.microsoft.com/office/powerpoint/2010/main" val="229489858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1000" y="1524000"/>
            <a:ext cx="5905500" cy="369332"/>
          </a:xfrm>
          <a:prstGeom prst="rect">
            <a:avLst/>
          </a:prstGeom>
          <a:noFill/>
        </p:spPr>
        <p:txBody>
          <a:bodyPr wrap="square" rtlCol="0">
            <a:spAutoFit/>
          </a:bodyPr>
          <a:lstStyle/>
          <a:p>
            <a:r>
              <a:rPr lang="en-US" b="1" dirty="0">
                <a:solidFill>
                  <a:schemeClr val="tx2"/>
                </a:solidFill>
              </a:rPr>
              <a:t>When a student obtains a satisfactory grade…they are done.</a:t>
            </a:r>
          </a:p>
        </p:txBody>
      </p:sp>
      <p:grpSp>
        <p:nvGrpSpPr>
          <p:cNvPr id="7" name="Group 6"/>
          <p:cNvGrpSpPr/>
          <p:nvPr/>
        </p:nvGrpSpPr>
        <p:grpSpPr>
          <a:xfrm>
            <a:off x="1741516" y="2104098"/>
            <a:ext cx="700216" cy="685800"/>
            <a:chOff x="1143000" y="2133600"/>
            <a:chExt cx="700216" cy="68580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solidFill>
                    <a:schemeClr val="accent1"/>
                  </a:solidFill>
                </a:rPr>
                <a:t>B</a:t>
              </a:r>
            </a:p>
          </p:txBody>
        </p:sp>
      </p:grpSp>
      <p:sp>
        <p:nvSpPr>
          <p:cNvPr id="3" name="TextBox 2"/>
          <p:cNvSpPr txBox="1"/>
          <p:nvPr/>
        </p:nvSpPr>
        <p:spPr>
          <a:xfrm>
            <a:off x="1219200" y="381000"/>
            <a:ext cx="6096000" cy="646331"/>
          </a:xfrm>
          <a:prstGeom prst="rect">
            <a:avLst/>
          </a:prstGeom>
          <a:noFill/>
        </p:spPr>
        <p:txBody>
          <a:bodyPr wrap="square" rtlCol="0">
            <a:spAutoFit/>
          </a:bodyPr>
          <a:lstStyle/>
          <a:p>
            <a:pPr algn="ctr"/>
            <a:r>
              <a:rPr lang="en-US" sz="3600" b="1" dirty="0"/>
              <a:t>“One and Done” Concept</a:t>
            </a:r>
          </a:p>
        </p:txBody>
      </p:sp>
      <p:grpSp>
        <p:nvGrpSpPr>
          <p:cNvPr id="6" name="Group 5"/>
          <p:cNvGrpSpPr/>
          <p:nvPr/>
        </p:nvGrpSpPr>
        <p:grpSpPr>
          <a:xfrm>
            <a:off x="1591447" y="3059668"/>
            <a:ext cx="5351506" cy="2455596"/>
            <a:chOff x="1881316" y="2485736"/>
            <a:chExt cx="5351506" cy="2455596"/>
          </a:xfrm>
        </p:grpSpPr>
        <p:sp>
          <p:nvSpPr>
            <p:cNvPr id="25" name="TextBox 24"/>
            <p:cNvSpPr txBox="1"/>
            <p:nvPr/>
          </p:nvSpPr>
          <p:spPr>
            <a:xfrm>
              <a:off x="1881316" y="3657600"/>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26" name="Rectangle 25"/>
            <p:cNvSpPr/>
            <p:nvPr/>
          </p:nvSpPr>
          <p:spPr>
            <a:xfrm>
              <a:off x="6547022" y="4026932"/>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7" name="Plus 26"/>
            <p:cNvSpPr/>
            <p:nvPr/>
          </p:nvSpPr>
          <p:spPr>
            <a:xfrm>
              <a:off x="5480222" y="4023328"/>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8" name="TextBox 27"/>
            <p:cNvSpPr txBox="1"/>
            <p:nvPr/>
          </p:nvSpPr>
          <p:spPr>
            <a:xfrm>
              <a:off x="6532606" y="4080533"/>
              <a:ext cx="700216" cy="584775"/>
            </a:xfrm>
            <a:prstGeom prst="rect">
              <a:avLst/>
            </a:prstGeom>
            <a:noFill/>
          </p:spPr>
          <p:txBody>
            <a:bodyPr wrap="square" rtlCol="0">
              <a:spAutoFit/>
            </a:bodyPr>
            <a:lstStyle/>
            <a:p>
              <a:pPr algn="ctr"/>
              <a:r>
                <a:rPr lang="en-US" sz="3200" dirty="0">
                  <a:solidFill>
                    <a:schemeClr val="accent1"/>
                  </a:solidFill>
                </a:rPr>
                <a:t>A</a:t>
              </a:r>
            </a:p>
          </p:txBody>
        </p:sp>
        <p:sp>
          <p:nvSpPr>
            <p:cNvPr id="29" name="TextBox 28"/>
            <p:cNvSpPr txBox="1"/>
            <p:nvPr/>
          </p:nvSpPr>
          <p:spPr>
            <a:xfrm>
              <a:off x="2552700" y="4202668"/>
              <a:ext cx="3429000" cy="738664"/>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tx2"/>
                  </a:solidFill>
                </a:rPr>
                <a:t>(if previous grade is satisfactory and other requirements met)</a:t>
              </a:r>
            </a:p>
          </p:txBody>
        </p:sp>
        <p:sp>
          <p:nvSpPr>
            <p:cNvPr id="5" name="Right Arrow 4"/>
            <p:cNvSpPr/>
            <p:nvPr/>
          </p:nvSpPr>
          <p:spPr>
            <a:xfrm rot="4182647">
              <a:off x="2338749" y="2561936"/>
              <a:ext cx="10668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78042511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1000" y="1524000"/>
            <a:ext cx="3429000" cy="646331"/>
          </a:xfrm>
          <a:prstGeom prst="rect">
            <a:avLst/>
          </a:prstGeom>
          <a:noFill/>
        </p:spPr>
        <p:txBody>
          <a:bodyPr wrap="square" rtlCol="0">
            <a:spAutoFit/>
          </a:bodyPr>
          <a:lstStyle/>
          <a:p>
            <a:r>
              <a:rPr lang="en-US" b="1" dirty="0"/>
              <a:t>Alleviation of Substandard Grade</a:t>
            </a:r>
          </a:p>
        </p:txBody>
      </p:sp>
      <p:grpSp>
        <p:nvGrpSpPr>
          <p:cNvPr id="6" name="Group 5"/>
          <p:cNvGrpSpPr/>
          <p:nvPr/>
        </p:nvGrpSpPr>
        <p:grpSpPr>
          <a:xfrm>
            <a:off x="1143000" y="2133600"/>
            <a:ext cx="700216" cy="685800"/>
            <a:chOff x="1143000" y="2133600"/>
            <a:chExt cx="700216" cy="68580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solidFill>
                    <a:schemeClr val="accent1"/>
                  </a:solidFill>
                </a:rPr>
                <a:t>F</a:t>
              </a:r>
            </a:p>
          </p:txBody>
        </p:sp>
      </p:grpSp>
      <p:grpSp>
        <p:nvGrpSpPr>
          <p:cNvPr id="7" name="Group 6"/>
          <p:cNvGrpSpPr/>
          <p:nvPr/>
        </p:nvGrpSpPr>
        <p:grpSpPr>
          <a:xfrm>
            <a:off x="2431192" y="2145957"/>
            <a:ext cx="700216" cy="685800"/>
            <a:chOff x="2431192" y="2145957"/>
            <a:chExt cx="700216" cy="685800"/>
          </a:xfrm>
        </p:grpSpPr>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solidFill>
                    <a:schemeClr val="accent1"/>
                  </a:solidFill>
                </a:rPr>
                <a:t>A</a:t>
              </a:r>
            </a:p>
          </p:txBody>
        </p:sp>
      </p:grpSp>
      <p:sp>
        <p:nvSpPr>
          <p:cNvPr id="3" name="TextBox 2"/>
          <p:cNvSpPr txBox="1"/>
          <p:nvPr/>
        </p:nvSpPr>
        <p:spPr>
          <a:xfrm>
            <a:off x="1219200" y="381000"/>
            <a:ext cx="6096000" cy="646331"/>
          </a:xfrm>
          <a:prstGeom prst="rect">
            <a:avLst/>
          </a:prstGeom>
          <a:noFill/>
        </p:spPr>
        <p:txBody>
          <a:bodyPr wrap="square" rtlCol="0">
            <a:spAutoFit/>
          </a:bodyPr>
          <a:lstStyle/>
          <a:p>
            <a:pPr algn="ctr"/>
            <a:r>
              <a:rPr lang="en-US" sz="3600" b="1" dirty="0"/>
              <a:t>“One and Done” Concept</a:t>
            </a:r>
          </a:p>
        </p:txBody>
      </p:sp>
      <p:sp>
        <p:nvSpPr>
          <p:cNvPr id="12" name="TextBox 11"/>
          <p:cNvSpPr txBox="1"/>
          <p:nvPr/>
        </p:nvSpPr>
        <p:spPr>
          <a:xfrm rot="19782260">
            <a:off x="668248" y="2890391"/>
            <a:ext cx="7711842" cy="1077218"/>
          </a:xfrm>
          <a:prstGeom prst="rect">
            <a:avLst/>
          </a:prstGeom>
          <a:noFill/>
        </p:spPr>
        <p:txBody>
          <a:bodyPr wrap="square" rtlCol="0">
            <a:spAutoFit/>
          </a:bodyPr>
          <a:lstStyle/>
          <a:p>
            <a:r>
              <a:rPr lang="en-US" sz="3200" dirty="0"/>
              <a:t>One (Satisfactory Grade) and Done Concept</a:t>
            </a:r>
          </a:p>
        </p:txBody>
      </p:sp>
    </p:spTree>
    <p:extLst>
      <p:ext uri="{BB962C8B-B14F-4D97-AF65-F5344CB8AC3E}">
        <p14:creationId xmlns:p14="http://schemas.microsoft.com/office/powerpoint/2010/main" val="267260526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down)">
                                      <p:cBhvr>
                                        <p:cTn id="14" dur="580">
                                          <p:stCondLst>
                                            <p:cond delay="0"/>
                                          </p:stCondLst>
                                        </p:cTn>
                                        <p:tgtEl>
                                          <p:spTgt spid="12"/>
                                        </p:tgtEl>
                                      </p:cBhvr>
                                    </p:animEffect>
                                    <p:anim calcmode="lin" valueType="num">
                                      <p:cBhvr>
                                        <p:cTn id="15"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0" dur="26">
                                          <p:stCondLst>
                                            <p:cond delay="650"/>
                                          </p:stCondLst>
                                        </p:cTn>
                                        <p:tgtEl>
                                          <p:spTgt spid="12"/>
                                        </p:tgtEl>
                                      </p:cBhvr>
                                      <p:to x="100000" y="60000"/>
                                    </p:animScale>
                                    <p:animScale>
                                      <p:cBhvr>
                                        <p:cTn id="21" dur="166" decel="50000">
                                          <p:stCondLst>
                                            <p:cond delay="676"/>
                                          </p:stCondLst>
                                        </p:cTn>
                                        <p:tgtEl>
                                          <p:spTgt spid="12"/>
                                        </p:tgtEl>
                                      </p:cBhvr>
                                      <p:to x="100000" y="100000"/>
                                    </p:animScale>
                                    <p:animScale>
                                      <p:cBhvr>
                                        <p:cTn id="22" dur="26">
                                          <p:stCondLst>
                                            <p:cond delay="1312"/>
                                          </p:stCondLst>
                                        </p:cTn>
                                        <p:tgtEl>
                                          <p:spTgt spid="12"/>
                                        </p:tgtEl>
                                      </p:cBhvr>
                                      <p:to x="100000" y="80000"/>
                                    </p:animScale>
                                    <p:animScale>
                                      <p:cBhvr>
                                        <p:cTn id="23" dur="166" decel="50000">
                                          <p:stCondLst>
                                            <p:cond delay="1338"/>
                                          </p:stCondLst>
                                        </p:cTn>
                                        <p:tgtEl>
                                          <p:spTgt spid="12"/>
                                        </p:tgtEl>
                                      </p:cBhvr>
                                      <p:to x="100000" y="100000"/>
                                    </p:animScale>
                                    <p:animScale>
                                      <p:cBhvr>
                                        <p:cTn id="24" dur="26">
                                          <p:stCondLst>
                                            <p:cond delay="1642"/>
                                          </p:stCondLst>
                                        </p:cTn>
                                        <p:tgtEl>
                                          <p:spTgt spid="12"/>
                                        </p:tgtEl>
                                      </p:cBhvr>
                                      <p:to x="100000" y="90000"/>
                                    </p:animScale>
                                    <p:animScale>
                                      <p:cBhvr>
                                        <p:cTn id="25" dur="166" decel="50000">
                                          <p:stCondLst>
                                            <p:cond delay="1668"/>
                                          </p:stCondLst>
                                        </p:cTn>
                                        <p:tgtEl>
                                          <p:spTgt spid="12"/>
                                        </p:tgtEl>
                                      </p:cBhvr>
                                      <p:to x="100000" y="100000"/>
                                    </p:animScale>
                                    <p:animScale>
                                      <p:cBhvr>
                                        <p:cTn id="26" dur="26">
                                          <p:stCondLst>
                                            <p:cond delay="1808"/>
                                          </p:stCondLst>
                                        </p:cTn>
                                        <p:tgtEl>
                                          <p:spTgt spid="12"/>
                                        </p:tgtEl>
                                      </p:cBhvr>
                                      <p:to x="100000" y="95000"/>
                                    </p:animScale>
                                    <p:animScale>
                                      <p:cBhvr>
                                        <p:cTn id="27"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p:cNvSpPr txBox="1"/>
          <p:nvPr/>
        </p:nvSpPr>
        <p:spPr>
          <a:xfrm>
            <a:off x="381000" y="1524000"/>
            <a:ext cx="3429000" cy="646331"/>
          </a:xfrm>
          <a:prstGeom prst="rect">
            <a:avLst/>
          </a:prstGeom>
          <a:noFill/>
        </p:spPr>
        <p:txBody>
          <a:bodyPr wrap="square" rtlCol="0">
            <a:spAutoFit/>
          </a:bodyPr>
          <a:lstStyle/>
          <a:p>
            <a:r>
              <a:rPr lang="en-US" b="1" dirty="0"/>
              <a:t>Alleviation of Substandard Grade</a:t>
            </a:r>
          </a:p>
        </p:txBody>
      </p:sp>
      <p:sp>
        <p:nvSpPr>
          <p:cNvPr id="12" name="TextBox 11"/>
          <p:cNvSpPr txBox="1"/>
          <p:nvPr/>
        </p:nvSpPr>
        <p:spPr>
          <a:xfrm>
            <a:off x="1843216" y="3657600"/>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13" name="Rectangle 12"/>
          <p:cNvSpPr/>
          <p:nvPr/>
        </p:nvSpPr>
        <p:spPr>
          <a:xfrm>
            <a:off x="6547022" y="4026932"/>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Plus 13"/>
          <p:cNvSpPr/>
          <p:nvPr/>
        </p:nvSpPr>
        <p:spPr>
          <a:xfrm>
            <a:off x="5480222" y="4023328"/>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solidFill>
                  <a:schemeClr val="accent1"/>
                </a:solidFill>
              </a:rPr>
              <a:t>F</a:t>
            </a:r>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solidFill>
                  <a:schemeClr val="accent1"/>
                </a:solidFill>
              </a:rPr>
              <a:t>A</a:t>
            </a:r>
          </a:p>
        </p:txBody>
      </p:sp>
      <p:sp>
        <p:nvSpPr>
          <p:cNvPr id="21" name="TextBox 20"/>
          <p:cNvSpPr txBox="1"/>
          <p:nvPr/>
        </p:nvSpPr>
        <p:spPr>
          <a:xfrm>
            <a:off x="6532606" y="4142742"/>
            <a:ext cx="700216" cy="584775"/>
          </a:xfrm>
          <a:prstGeom prst="rect">
            <a:avLst/>
          </a:prstGeom>
          <a:noFill/>
        </p:spPr>
        <p:txBody>
          <a:bodyPr wrap="square" rtlCol="0">
            <a:spAutoFit/>
          </a:bodyPr>
          <a:lstStyle/>
          <a:p>
            <a:pPr algn="ctr"/>
            <a:r>
              <a:rPr lang="en-US" sz="3200" dirty="0">
                <a:solidFill>
                  <a:schemeClr val="accent1"/>
                </a:solidFill>
              </a:rPr>
              <a:t>A</a:t>
            </a:r>
          </a:p>
        </p:txBody>
      </p:sp>
      <p:sp>
        <p:nvSpPr>
          <p:cNvPr id="24" name="TextBox 23"/>
          <p:cNvSpPr txBox="1"/>
          <p:nvPr/>
        </p:nvSpPr>
        <p:spPr>
          <a:xfrm>
            <a:off x="2514600" y="4202668"/>
            <a:ext cx="3429000" cy="553998"/>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tx2"/>
                </a:solidFill>
              </a:rPr>
              <a:t>(if previous grade is satisfactory)</a:t>
            </a:r>
          </a:p>
        </p:txBody>
      </p:sp>
      <p:sp>
        <p:nvSpPr>
          <p:cNvPr id="3" name="TextBox 2"/>
          <p:cNvSpPr txBox="1"/>
          <p:nvPr/>
        </p:nvSpPr>
        <p:spPr>
          <a:xfrm>
            <a:off x="1219200" y="381000"/>
            <a:ext cx="6096000" cy="646331"/>
          </a:xfrm>
          <a:prstGeom prst="rect">
            <a:avLst/>
          </a:prstGeom>
          <a:noFill/>
        </p:spPr>
        <p:txBody>
          <a:bodyPr wrap="square" rtlCol="0">
            <a:spAutoFit/>
          </a:bodyPr>
          <a:lstStyle/>
          <a:p>
            <a:pPr algn="ctr"/>
            <a:r>
              <a:rPr lang="en-US" sz="3600" b="1" dirty="0"/>
              <a:t>“One and Done” Concept</a:t>
            </a:r>
          </a:p>
        </p:txBody>
      </p:sp>
      <p:sp>
        <p:nvSpPr>
          <p:cNvPr id="25" name="Right Arrow 24"/>
          <p:cNvSpPr/>
          <p:nvPr/>
        </p:nvSpPr>
        <p:spPr>
          <a:xfrm rot="7661532">
            <a:off x="3583517" y="2652865"/>
            <a:ext cx="10668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3904535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p:cNvSpPr txBox="1"/>
          <p:nvPr/>
        </p:nvSpPr>
        <p:spPr>
          <a:xfrm>
            <a:off x="457200" y="1389946"/>
            <a:ext cx="5181600" cy="646331"/>
          </a:xfrm>
          <a:prstGeom prst="rect">
            <a:avLst/>
          </a:prstGeom>
          <a:noFill/>
        </p:spPr>
        <p:txBody>
          <a:bodyPr wrap="square" rtlCol="0">
            <a:spAutoFit/>
          </a:bodyPr>
          <a:lstStyle/>
          <a:p>
            <a:r>
              <a:rPr lang="en-US" b="1" dirty="0">
                <a:solidFill>
                  <a:schemeClr val="tx2"/>
                </a:solidFill>
              </a:rPr>
              <a:t>Alleviation of Substandard Grade </a:t>
            </a:r>
            <a:r>
              <a:rPr lang="en-US" b="1" dirty="0">
                <a:solidFill>
                  <a:schemeClr val="accent4">
                    <a:lumMod val="40000"/>
                    <a:lumOff val="60000"/>
                  </a:schemeClr>
                </a:solidFill>
              </a:rPr>
              <a:t>or Withdrawals</a:t>
            </a:r>
          </a:p>
        </p:txBody>
      </p:sp>
      <p:sp>
        <p:nvSpPr>
          <p:cNvPr id="12" name="TextBox 11"/>
          <p:cNvSpPr txBox="1"/>
          <p:nvPr/>
        </p:nvSpPr>
        <p:spPr>
          <a:xfrm>
            <a:off x="1843216" y="3657600"/>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13" name="Rectangle 12"/>
          <p:cNvSpPr/>
          <p:nvPr/>
        </p:nvSpPr>
        <p:spPr>
          <a:xfrm>
            <a:off x="6547022" y="4026932"/>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Plus 13"/>
          <p:cNvSpPr/>
          <p:nvPr/>
        </p:nvSpPr>
        <p:spPr>
          <a:xfrm>
            <a:off x="5480222" y="4023328"/>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5" name="TextBox 14"/>
          <p:cNvSpPr txBox="1"/>
          <p:nvPr/>
        </p:nvSpPr>
        <p:spPr>
          <a:xfrm>
            <a:off x="2514600" y="5334000"/>
            <a:ext cx="3429000" cy="369332"/>
          </a:xfrm>
          <a:prstGeom prst="rect">
            <a:avLst/>
          </a:prstGeom>
          <a:noFill/>
        </p:spPr>
        <p:txBody>
          <a:bodyPr wrap="square" rtlCol="0">
            <a:spAutoFit/>
          </a:bodyPr>
          <a:lstStyle/>
          <a:p>
            <a:r>
              <a:rPr lang="en-US" b="1" dirty="0">
                <a:solidFill>
                  <a:schemeClr val="tx2"/>
                </a:solidFill>
              </a:rPr>
              <a:t>Extenuating Circumstances</a:t>
            </a:r>
          </a:p>
        </p:txBody>
      </p:sp>
      <p:sp>
        <p:nvSpPr>
          <p:cNvPr id="16" name="Rectangle 15"/>
          <p:cNvSpPr/>
          <p:nvPr/>
        </p:nvSpPr>
        <p:spPr>
          <a:xfrm>
            <a:off x="6547022" y="515826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Plus 16"/>
          <p:cNvSpPr/>
          <p:nvPr/>
        </p:nvSpPr>
        <p:spPr>
          <a:xfrm>
            <a:off x="5480222" y="5154660"/>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solidFill>
                  <a:schemeClr val="accent1"/>
                </a:solidFill>
              </a:rPr>
              <a:t>W</a:t>
            </a:r>
          </a:p>
        </p:txBody>
      </p:sp>
      <p:grpSp>
        <p:nvGrpSpPr>
          <p:cNvPr id="8" name="Group 7"/>
          <p:cNvGrpSpPr/>
          <p:nvPr/>
        </p:nvGrpSpPr>
        <p:grpSpPr>
          <a:xfrm>
            <a:off x="2431192" y="2145957"/>
            <a:ext cx="700216" cy="685800"/>
            <a:chOff x="2431192" y="2145957"/>
            <a:chExt cx="700216" cy="685800"/>
          </a:xfrm>
        </p:grpSpPr>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solidFill>
                    <a:schemeClr val="accent1"/>
                  </a:solidFill>
                </a:rPr>
                <a:t>W</a:t>
              </a:r>
            </a:p>
          </p:txBody>
        </p:sp>
      </p:grpSp>
      <p:grpSp>
        <p:nvGrpSpPr>
          <p:cNvPr id="25" name="Group 24"/>
          <p:cNvGrpSpPr/>
          <p:nvPr/>
        </p:nvGrpSpPr>
        <p:grpSpPr>
          <a:xfrm>
            <a:off x="3648075" y="2158314"/>
            <a:ext cx="700216" cy="698414"/>
            <a:chOff x="3648075" y="2158314"/>
            <a:chExt cx="700216" cy="698414"/>
          </a:xfrm>
        </p:grpSpPr>
        <p:sp>
          <p:nvSpPr>
            <p:cNvPr id="6" name="Rectangle 5"/>
            <p:cNvSpPr/>
            <p:nvPr/>
          </p:nvSpPr>
          <p:spPr>
            <a:xfrm>
              <a:off x="3657600" y="215831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TextBox 18"/>
            <p:cNvSpPr txBox="1"/>
            <p:nvPr/>
          </p:nvSpPr>
          <p:spPr>
            <a:xfrm>
              <a:off x="3648075" y="2271953"/>
              <a:ext cx="700216" cy="584775"/>
            </a:xfrm>
            <a:prstGeom prst="rect">
              <a:avLst/>
            </a:prstGeom>
            <a:noFill/>
          </p:spPr>
          <p:txBody>
            <a:bodyPr wrap="square" rtlCol="0">
              <a:spAutoFit/>
            </a:bodyPr>
            <a:lstStyle/>
            <a:p>
              <a:pPr algn="ctr"/>
              <a:r>
                <a:rPr lang="en-US" sz="3200" dirty="0">
                  <a:solidFill>
                    <a:schemeClr val="accent1"/>
                  </a:solidFill>
                </a:rPr>
                <a:t>W</a:t>
              </a:r>
            </a:p>
          </p:txBody>
        </p:sp>
      </p:grpSp>
      <p:sp>
        <p:nvSpPr>
          <p:cNvPr id="21" name="TextBox 20"/>
          <p:cNvSpPr txBox="1"/>
          <p:nvPr/>
        </p:nvSpPr>
        <p:spPr>
          <a:xfrm>
            <a:off x="6532606" y="4142742"/>
            <a:ext cx="700216" cy="584775"/>
          </a:xfrm>
          <a:prstGeom prst="rect">
            <a:avLst/>
          </a:prstGeom>
          <a:noFill/>
        </p:spPr>
        <p:txBody>
          <a:bodyPr wrap="square" rtlCol="0">
            <a:spAutoFit/>
          </a:bodyPr>
          <a:lstStyle/>
          <a:p>
            <a:pPr algn="ctr"/>
            <a:r>
              <a:rPr lang="en-US" sz="3200" dirty="0">
                <a:solidFill>
                  <a:schemeClr val="accent1"/>
                </a:solidFill>
              </a:rPr>
              <a:t>F</a:t>
            </a:r>
          </a:p>
        </p:txBody>
      </p:sp>
      <p:sp>
        <p:nvSpPr>
          <p:cNvPr id="22" name="TextBox 21"/>
          <p:cNvSpPr txBox="1"/>
          <p:nvPr/>
        </p:nvSpPr>
        <p:spPr>
          <a:xfrm>
            <a:off x="6547022" y="5259289"/>
            <a:ext cx="700216" cy="584775"/>
          </a:xfrm>
          <a:prstGeom prst="rect">
            <a:avLst/>
          </a:prstGeom>
          <a:noFill/>
        </p:spPr>
        <p:txBody>
          <a:bodyPr wrap="square" rtlCol="0">
            <a:spAutoFit/>
          </a:bodyPr>
          <a:lstStyle/>
          <a:p>
            <a:pPr algn="ctr"/>
            <a:r>
              <a:rPr lang="en-US" sz="3200" dirty="0">
                <a:solidFill>
                  <a:schemeClr val="accent1"/>
                </a:solidFill>
              </a:rPr>
              <a:t>A</a:t>
            </a:r>
          </a:p>
        </p:txBody>
      </p:sp>
      <p:grpSp>
        <p:nvGrpSpPr>
          <p:cNvPr id="10" name="Group 9"/>
          <p:cNvGrpSpPr/>
          <p:nvPr/>
        </p:nvGrpSpPr>
        <p:grpSpPr>
          <a:xfrm>
            <a:off x="4876800" y="1513057"/>
            <a:ext cx="2835203" cy="1340839"/>
            <a:chOff x="4876800" y="1513057"/>
            <a:chExt cx="2835203" cy="1340839"/>
          </a:xfrm>
        </p:grpSpPr>
        <p:sp>
          <p:nvSpPr>
            <p:cNvPr id="7" name="Rectangle 6"/>
            <p:cNvSpPr/>
            <p:nvPr/>
          </p:nvSpPr>
          <p:spPr>
            <a:xfrm>
              <a:off x="5943600" y="215831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Plus 8"/>
            <p:cNvSpPr/>
            <p:nvPr/>
          </p:nvSpPr>
          <p:spPr>
            <a:xfrm>
              <a:off x="4876800" y="2154710"/>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3" name="TextBox 22"/>
            <p:cNvSpPr txBox="1"/>
            <p:nvPr/>
          </p:nvSpPr>
          <p:spPr>
            <a:xfrm rot="20482035">
              <a:off x="6111803" y="1513057"/>
              <a:ext cx="1600200" cy="400110"/>
            </a:xfrm>
            <a:prstGeom prst="rect">
              <a:avLst/>
            </a:prstGeom>
            <a:noFill/>
          </p:spPr>
          <p:txBody>
            <a:bodyPr wrap="square" rtlCol="0">
              <a:spAutoFit/>
            </a:bodyPr>
            <a:lstStyle/>
            <a:p>
              <a:r>
                <a:rPr lang="en-US" sz="2000" b="1" dirty="0">
                  <a:solidFill>
                    <a:schemeClr val="accent2">
                      <a:lumMod val="75000"/>
                    </a:schemeClr>
                  </a:solidFill>
                </a:rPr>
                <a:t>By Petition</a:t>
              </a:r>
            </a:p>
          </p:txBody>
        </p:sp>
      </p:grpSp>
      <p:sp>
        <p:nvSpPr>
          <p:cNvPr id="24" name="TextBox 23"/>
          <p:cNvSpPr txBox="1"/>
          <p:nvPr/>
        </p:nvSpPr>
        <p:spPr>
          <a:xfrm>
            <a:off x="2514600" y="4202668"/>
            <a:ext cx="3429000" cy="553998"/>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accent4">
                    <a:lumMod val="40000"/>
                    <a:lumOff val="60000"/>
                  </a:schemeClr>
                </a:solidFill>
              </a:rPr>
              <a:t>(if previous grade is satisfactory)</a:t>
            </a:r>
          </a:p>
        </p:txBody>
      </p:sp>
      <p:sp>
        <p:nvSpPr>
          <p:cNvPr id="3" name="TextBox 2"/>
          <p:cNvSpPr txBox="1"/>
          <p:nvPr/>
        </p:nvSpPr>
        <p:spPr>
          <a:xfrm>
            <a:off x="1219200" y="381000"/>
            <a:ext cx="6096000" cy="646331"/>
          </a:xfrm>
          <a:prstGeom prst="rect">
            <a:avLst/>
          </a:prstGeom>
          <a:noFill/>
        </p:spPr>
        <p:txBody>
          <a:bodyPr wrap="square" rtlCol="0">
            <a:spAutoFit/>
          </a:bodyPr>
          <a:lstStyle/>
          <a:p>
            <a:pPr algn="ctr"/>
            <a:r>
              <a:rPr lang="en-US" sz="3600" b="1" dirty="0"/>
              <a:t>“One and Done” Concept</a:t>
            </a:r>
          </a:p>
        </p:txBody>
      </p:sp>
      <p:sp>
        <p:nvSpPr>
          <p:cNvPr id="20" name="TextBox 19"/>
          <p:cNvSpPr txBox="1"/>
          <p:nvPr/>
        </p:nvSpPr>
        <p:spPr>
          <a:xfrm rot="20495537">
            <a:off x="5789517" y="2302984"/>
            <a:ext cx="993965" cy="338554"/>
          </a:xfrm>
          <a:prstGeom prst="rect">
            <a:avLst/>
          </a:prstGeom>
          <a:noFill/>
        </p:spPr>
        <p:txBody>
          <a:bodyPr wrap="square" rtlCol="0">
            <a:spAutoFit/>
          </a:bodyPr>
          <a:lstStyle/>
          <a:p>
            <a:pPr algn="ctr"/>
            <a:r>
              <a:rPr lang="en-US" sz="1600" dirty="0">
                <a:solidFill>
                  <a:schemeClr val="accent1"/>
                </a:solidFill>
              </a:rPr>
              <a:t>GRADE</a:t>
            </a:r>
          </a:p>
        </p:txBody>
      </p:sp>
    </p:spTree>
    <p:extLst>
      <p:ext uri="{BB962C8B-B14F-4D97-AF65-F5344CB8AC3E}">
        <p14:creationId xmlns:p14="http://schemas.microsoft.com/office/powerpoint/2010/main" val="152096520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anim calcmode="lin" valueType="num">
                                      <p:cBhvr>
                                        <p:cTn id="15" dur="1000" fill="hold"/>
                                        <p:tgtEl>
                                          <p:spTgt spid="25"/>
                                        </p:tgtEl>
                                        <p:attrNameLst>
                                          <p:attrName>ppt_x</p:attrName>
                                        </p:attrNameLst>
                                      </p:cBhvr>
                                      <p:tavLst>
                                        <p:tav tm="0">
                                          <p:val>
                                            <p:strVal val="#ppt_x"/>
                                          </p:val>
                                        </p:tav>
                                        <p:tav tm="100000">
                                          <p:val>
                                            <p:strVal val="#ppt_x"/>
                                          </p:val>
                                        </p:tav>
                                      </p:tavLst>
                                    </p:anim>
                                    <p:anim calcmode="lin" valueType="num">
                                      <p:cBhvr>
                                        <p:cTn id="1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fltVal val="0"/>
                                          </p:val>
                                        </p:tav>
                                        <p:tav tm="100000">
                                          <p:val>
                                            <p:strVal val="#ppt_w"/>
                                          </p:val>
                                        </p:tav>
                                      </p:tavLst>
                                    </p:anim>
                                    <p:anim calcmode="lin" valueType="num">
                                      <p:cBhvr>
                                        <p:cTn id="22" dur="1000" fill="hold"/>
                                        <p:tgtEl>
                                          <p:spTgt spid="10"/>
                                        </p:tgtEl>
                                        <p:attrNameLst>
                                          <p:attrName>ppt_h</p:attrName>
                                        </p:attrNameLst>
                                      </p:cBhvr>
                                      <p:tavLst>
                                        <p:tav tm="0">
                                          <p:val>
                                            <p:fltVal val="0"/>
                                          </p:val>
                                        </p:tav>
                                        <p:tav tm="100000">
                                          <p:val>
                                            <p:strVal val="#ppt_h"/>
                                          </p:val>
                                        </p:tav>
                                      </p:tavLst>
                                    </p:anim>
                                    <p:anim calcmode="lin" valueType="num">
                                      <p:cBhvr>
                                        <p:cTn id="23" dur="1000" fill="hold"/>
                                        <p:tgtEl>
                                          <p:spTgt spid="10"/>
                                        </p:tgtEl>
                                        <p:attrNameLst>
                                          <p:attrName>style.rotation</p:attrName>
                                        </p:attrNameLst>
                                      </p:cBhvr>
                                      <p:tavLst>
                                        <p:tav tm="0">
                                          <p:val>
                                            <p:fltVal val="90"/>
                                          </p:val>
                                        </p:tav>
                                        <p:tav tm="100000">
                                          <p:val>
                                            <p:fltVal val="0"/>
                                          </p:val>
                                        </p:tav>
                                      </p:tavLst>
                                    </p:anim>
                                    <p:animEffect transition="in" filter="fade">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500"/>
                                        <p:tgtEl>
                                          <p:spTgt spid="2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5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14" grpId="0" animBg="1"/>
      <p:bldP spid="15" grpId="0"/>
      <p:bldP spid="16" grpId="0" animBg="1"/>
      <p:bldP spid="17" grpId="0" animBg="1"/>
      <p:bldP spid="21" grpId="0"/>
      <p:bldP spid="22" grpId="0"/>
      <p:bldP spid="24" grpId="0"/>
      <p:bldP spid="20" grpId="0"/>
    </p:bldLst>
  </p:timing>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1" name="Freeform 6">
            <a:extLst>
              <a:ext uri="{FF2B5EF4-FFF2-40B4-BE49-F238E27FC236}">
                <a16:creationId xmlns:a16="http://schemas.microsoft.com/office/drawing/2014/main" id="{E446B7E6-8568-417F-959E-DB3D1E70F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useBgFill="1">
        <p:nvSpPr>
          <p:cNvPr id="73" name="Rectangle 72">
            <a:extLst>
              <a:ext uri="{FF2B5EF4-FFF2-40B4-BE49-F238E27FC236}">
                <a16:creationId xmlns:a16="http://schemas.microsoft.com/office/drawing/2014/main" id="{54047A07-72EC-41BC-A55F-C264F639F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money">
            <a:extLst>
              <a:ext uri="{FF2B5EF4-FFF2-40B4-BE49-F238E27FC236}">
                <a16:creationId xmlns:a16="http://schemas.microsoft.com/office/drawing/2014/main" id="{29F26A67-FF65-4254-B746-540B9118E5B5}"/>
              </a:ext>
            </a:extLst>
          </p:cNvPr>
          <p:cNvPicPr>
            <a:picLocks noChangeAspect="1" noChangeArrowheads="1"/>
          </p:cNvPicPr>
          <p:nvPr/>
        </p:nvPicPr>
        <p:blipFill rotWithShape="1">
          <a:blip r:embed="rId3">
            <a:alphaModFix amt="40000"/>
            <a:extLst>
              <a:ext uri="{28A0092B-C50C-407E-A947-70E740481C1C}">
                <a14:useLocalDpi xmlns:a14="http://schemas.microsoft.com/office/drawing/2010/main" val="0"/>
              </a:ext>
            </a:extLst>
          </a:blip>
          <a:srcRect r="12668" b="2"/>
          <a:stretch/>
        </p:blipFill>
        <p:spPr bwMode="auto">
          <a:xfrm>
            <a:off x="20" y="10"/>
            <a:ext cx="914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607500" y="1449147"/>
            <a:ext cx="7929000" cy="3732453"/>
          </a:xfrm>
        </p:spPr>
        <p:txBody>
          <a:bodyPr vert="horz" lIns="91440" tIns="45720" rIns="91440" bIns="45720" rtlCol="0" anchor="b">
            <a:normAutofit/>
          </a:bodyPr>
          <a:lstStyle/>
          <a:p>
            <a:r>
              <a:rPr lang="en-US" sz="5400">
                <a:cs typeface="+mj-cs"/>
              </a:rPr>
              <a:t>What about Apportionment?</a:t>
            </a:r>
          </a:p>
        </p:txBody>
      </p:sp>
    </p:spTree>
    <p:extLst>
      <p:ext uri="{BB962C8B-B14F-4D97-AF65-F5344CB8AC3E}">
        <p14:creationId xmlns:p14="http://schemas.microsoft.com/office/powerpoint/2010/main" val="300114370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22525" y="1928774"/>
            <a:ext cx="5905500" cy="369332"/>
          </a:xfrm>
          <a:prstGeom prst="rect">
            <a:avLst/>
          </a:prstGeom>
          <a:noFill/>
        </p:spPr>
        <p:txBody>
          <a:bodyPr wrap="square" rtlCol="0">
            <a:spAutoFit/>
          </a:bodyPr>
          <a:lstStyle/>
          <a:p>
            <a:r>
              <a:rPr lang="en-US" b="1" dirty="0">
                <a:solidFill>
                  <a:schemeClr val="tx2"/>
                </a:solidFill>
              </a:rPr>
              <a:t>When a student obtains a satisfactory grade…they are done.</a:t>
            </a:r>
          </a:p>
        </p:txBody>
      </p:sp>
      <p:grpSp>
        <p:nvGrpSpPr>
          <p:cNvPr id="7" name="Group 6"/>
          <p:cNvGrpSpPr/>
          <p:nvPr/>
        </p:nvGrpSpPr>
        <p:grpSpPr>
          <a:xfrm>
            <a:off x="1184525" y="2538374"/>
            <a:ext cx="700216" cy="685800"/>
            <a:chOff x="1143000" y="2133600"/>
            <a:chExt cx="700216" cy="68580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t>B</a:t>
              </a:r>
            </a:p>
          </p:txBody>
        </p:sp>
      </p:grpSp>
      <p:sp>
        <p:nvSpPr>
          <p:cNvPr id="3" name="TextBox 2"/>
          <p:cNvSpPr txBox="1"/>
          <p:nvPr/>
        </p:nvSpPr>
        <p:spPr>
          <a:xfrm>
            <a:off x="116378" y="-22663"/>
            <a:ext cx="8911243" cy="1200329"/>
          </a:xfrm>
          <a:prstGeom prst="rect">
            <a:avLst/>
          </a:prstGeom>
          <a:noFill/>
        </p:spPr>
        <p:txBody>
          <a:bodyPr wrap="square" rtlCol="0">
            <a:spAutoFit/>
          </a:bodyPr>
          <a:lstStyle/>
          <a:p>
            <a:pPr algn="ctr"/>
            <a:r>
              <a:rPr lang="en-US" sz="3600" b="1" dirty="0"/>
              <a:t>“One and Done” Concept + Apportionment</a:t>
            </a:r>
          </a:p>
        </p:txBody>
      </p:sp>
      <p:grpSp>
        <p:nvGrpSpPr>
          <p:cNvPr id="6" name="Group 5"/>
          <p:cNvGrpSpPr/>
          <p:nvPr/>
        </p:nvGrpSpPr>
        <p:grpSpPr>
          <a:xfrm>
            <a:off x="1922841" y="2890510"/>
            <a:ext cx="5351506" cy="2455596"/>
            <a:chOff x="1881316" y="2485736"/>
            <a:chExt cx="5351506" cy="2455596"/>
          </a:xfrm>
        </p:grpSpPr>
        <p:sp>
          <p:nvSpPr>
            <p:cNvPr id="25" name="TextBox 24"/>
            <p:cNvSpPr txBox="1"/>
            <p:nvPr/>
          </p:nvSpPr>
          <p:spPr>
            <a:xfrm>
              <a:off x="1881316" y="3657600"/>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26" name="Rectangle 25"/>
            <p:cNvSpPr/>
            <p:nvPr/>
          </p:nvSpPr>
          <p:spPr>
            <a:xfrm>
              <a:off x="6547022" y="4026932"/>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7" name="Plus 26"/>
            <p:cNvSpPr/>
            <p:nvPr/>
          </p:nvSpPr>
          <p:spPr>
            <a:xfrm>
              <a:off x="5480222" y="4023328"/>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8" name="TextBox 27"/>
            <p:cNvSpPr txBox="1"/>
            <p:nvPr/>
          </p:nvSpPr>
          <p:spPr>
            <a:xfrm>
              <a:off x="6532606" y="4080533"/>
              <a:ext cx="700216" cy="584775"/>
            </a:xfrm>
            <a:prstGeom prst="rect">
              <a:avLst/>
            </a:prstGeom>
            <a:noFill/>
          </p:spPr>
          <p:txBody>
            <a:bodyPr wrap="square" rtlCol="0">
              <a:spAutoFit/>
            </a:bodyPr>
            <a:lstStyle/>
            <a:p>
              <a:pPr algn="ctr"/>
              <a:r>
                <a:rPr lang="en-US" sz="3200" dirty="0"/>
                <a:t>A</a:t>
              </a:r>
            </a:p>
          </p:txBody>
        </p:sp>
        <p:sp>
          <p:nvSpPr>
            <p:cNvPr id="29" name="TextBox 28"/>
            <p:cNvSpPr txBox="1"/>
            <p:nvPr/>
          </p:nvSpPr>
          <p:spPr>
            <a:xfrm>
              <a:off x="2552700" y="4202668"/>
              <a:ext cx="3429000" cy="738664"/>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tx2"/>
                  </a:solidFill>
                </a:rPr>
                <a:t>(if previous grade is satisfactory and other requirements have been met)</a:t>
              </a:r>
            </a:p>
          </p:txBody>
        </p:sp>
        <p:sp>
          <p:nvSpPr>
            <p:cNvPr id="5" name="Right Arrow 4"/>
            <p:cNvSpPr/>
            <p:nvPr/>
          </p:nvSpPr>
          <p:spPr>
            <a:xfrm rot="4182647">
              <a:off x="2338749" y="2561936"/>
              <a:ext cx="10668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p:cNvGrpSpPr/>
          <p:nvPr/>
        </p:nvGrpSpPr>
        <p:grpSpPr>
          <a:xfrm>
            <a:off x="1187662" y="2538374"/>
            <a:ext cx="685800" cy="685800"/>
            <a:chOff x="1143000" y="2133600"/>
            <a:chExt cx="685800" cy="685800"/>
          </a:xfrm>
        </p:grpSpPr>
        <p:sp>
          <p:nvSpPr>
            <p:cNvPr id="15" name="Rectangle 14"/>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6"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7" name="Group 16"/>
          <p:cNvGrpSpPr/>
          <p:nvPr/>
        </p:nvGrpSpPr>
        <p:grpSpPr>
          <a:xfrm>
            <a:off x="6581339" y="4421073"/>
            <a:ext cx="685800" cy="685800"/>
            <a:chOff x="1143000" y="2133600"/>
            <a:chExt cx="685800" cy="685800"/>
          </a:xfrm>
        </p:grpSpPr>
        <p:sp>
          <p:nvSpPr>
            <p:cNvPr id="18" name="Rectangle 17"/>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9"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60417430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81000" y="1524000"/>
            <a:ext cx="3429000" cy="646331"/>
          </a:xfrm>
          <a:prstGeom prst="rect">
            <a:avLst/>
          </a:prstGeom>
          <a:noFill/>
        </p:spPr>
        <p:txBody>
          <a:bodyPr wrap="square" rtlCol="0">
            <a:spAutoFit/>
          </a:bodyPr>
          <a:lstStyle/>
          <a:p>
            <a:r>
              <a:rPr lang="en-US" b="1" dirty="0"/>
              <a:t>Alleviation of Substandard Grade</a:t>
            </a:r>
          </a:p>
        </p:txBody>
      </p:sp>
      <p:grpSp>
        <p:nvGrpSpPr>
          <p:cNvPr id="6" name="Group 5"/>
          <p:cNvGrpSpPr/>
          <p:nvPr/>
        </p:nvGrpSpPr>
        <p:grpSpPr>
          <a:xfrm>
            <a:off x="1143000" y="2133600"/>
            <a:ext cx="700216" cy="685800"/>
            <a:chOff x="1143000" y="2133600"/>
            <a:chExt cx="700216" cy="68580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t>F</a:t>
              </a:r>
            </a:p>
          </p:txBody>
        </p:sp>
      </p:grpSp>
      <p:grpSp>
        <p:nvGrpSpPr>
          <p:cNvPr id="7" name="Group 6"/>
          <p:cNvGrpSpPr/>
          <p:nvPr/>
        </p:nvGrpSpPr>
        <p:grpSpPr>
          <a:xfrm>
            <a:off x="2431192" y="2145957"/>
            <a:ext cx="700216" cy="685800"/>
            <a:chOff x="2431192" y="2145957"/>
            <a:chExt cx="700216" cy="685800"/>
          </a:xfrm>
        </p:grpSpPr>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t>A</a:t>
              </a:r>
            </a:p>
          </p:txBody>
        </p:sp>
      </p:grpSp>
      <p:grpSp>
        <p:nvGrpSpPr>
          <p:cNvPr id="12" name="Group 11"/>
          <p:cNvGrpSpPr/>
          <p:nvPr/>
        </p:nvGrpSpPr>
        <p:grpSpPr>
          <a:xfrm>
            <a:off x="1143000" y="2159287"/>
            <a:ext cx="685800" cy="685800"/>
            <a:chOff x="1143000" y="2133600"/>
            <a:chExt cx="685800" cy="685800"/>
          </a:xfrm>
        </p:grpSpPr>
        <p:sp>
          <p:nvSpPr>
            <p:cNvPr id="13" name="Rectangle 12"/>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4"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5" name="Group 14"/>
          <p:cNvGrpSpPr/>
          <p:nvPr/>
        </p:nvGrpSpPr>
        <p:grpSpPr>
          <a:xfrm>
            <a:off x="2445608" y="2145957"/>
            <a:ext cx="685800" cy="685800"/>
            <a:chOff x="1143000" y="2133600"/>
            <a:chExt cx="685800" cy="685800"/>
          </a:xfrm>
        </p:grpSpPr>
        <p:sp>
          <p:nvSpPr>
            <p:cNvPr id="16" name="Rectangle 15"/>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7"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sp>
        <p:nvSpPr>
          <p:cNvPr id="19" name="TextBox 18"/>
          <p:cNvSpPr txBox="1"/>
          <p:nvPr/>
        </p:nvSpPr>
        <p:spPr>
          <a:xfrm rot="19782260">
            <a:off x="870220" y="2893371"/>
            <a:ext cx="7711842" cy="1077218"/>
          </a:xfrm>
          <a:prstGeom prst="rect">
            <a:avLst/>
          </a:prstGeom>
          <a:noFill/>
        </p:spPr>
        <p:txBody>
          <a:bodyPr wrap="square" rtlCol="0">
            <a:spAutoFit/>
          </a:bodyPr>
          <a:lstStyle/>
          <a:p>
            <a:r>
              <a:rPr lang="en-US" sz="3200" dirty="0"/>
              <a:t>One (Satisfactory Grade) and Done Concept</a:t>
            </a:r>
          </a:p>
        </p:txBody>
      </p:sp>
      <p:sp>
        <p:nvSpPr>
          <p:cNvPr id="21" name="TextBox 20">
            <a:extLst>
              <a:ext uri="{FF2B5EF4-FFF2-40B4-BE49-F238E27FC236}">
                <a16:creationId xmlns:a16="http://schemas.microsoft.com/office/drawing/2014/main" id="{A45D3986-4959-409D-8A9E-D88A4B3BDE8D}"/>
              </a:ext>
            </a:extLst>
          </p:cNvPr>
          <p:cNvSpPr txBox="1"/>
          <p:nvPr/>
        </p:nvSpPr>
        <p:spPr>
          <a:xfrm>
            <a:off x="116378" y="-22663"/>
            <a:ext cx="8911243" cy="1200329"/>
          </a:xfrm>
          <a:prstGeom prst="rect">
            <a:avLst/>
          </a:prstGeom>
          <a:noFill/>
        </p:spPr>
        <p:txBody>
          <a:bodyPr wrap="square" rtlCol="0">
            <a:spAutoFit/>
          </a:bodyPr>
          <a:lstStyle/>
          <a:p>
            <a:pPr algn="ctr"/>
            <a:r>
              <a:rPr lang="en-US" sz="3600" b="1" dirty="0"/>
              <a:t>“One and Done” Concept + Apportionment</a:t>
            </a:r>
          </a:p>
        </p:txBody>
      </p:sp>
    </p:spTree>
    <p:extLst>
      <p:ext uri="{BB962C8B-B14F-4D97-AF65-F5344CB8AC3E}">
        <p14:creationId xmlns:p14="http://schemas.microsoft.com/office/powerpoint/2010/main" val="57552331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xplosion 2 7"/>
          <p:cNvSpPr/>
          <p:nvPr/>
        </p:nvSpPr>
        <p:spPr>
          <a:xfrm>
            <a:off x="3856979" y="35019"/>
            <a:ext cx="5142641" cy="1794787"/>
          </a:xfrm>
          <a:prstGeom prst="irregularSeal2">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endParaRPr lang="en-US" sz="1600" b="1" dirty="0">
              <a:solidFill>
                <a:schemeClr val="tx1"/>
              </a:solidFill>
            </a:endParaRPr>
          </a:p>
          <a:p>
            <a:pPr algn="ctr">
              <a:defRPr/>
            </a:pPr>
            <a:r>
              <a:rPr lang="en-US" sz="1600" b="1" dirty="0">
                <a:solidFill>
                  <a:schemeClr val="tx1"/>
                </a:solidFill>
              </a:rPr>
              <a:t>Elias says…</a:t>
            </a:r>
          </a:p>
          <a:p>
            <a:pPr algn="ctr">
              <a:defRPr/>
            </a:pPr>
            <a:r>
              <a:rPr lang="en-US" sz="1600" b="1" dirty="0">
                <a:solidFill>
                  <a:schemeClr val="tx1"/>
                </a:solidFill>
              </a:rPr>
              <a:t> “These regulations go hand in hand… always refer to both!</a:t>
            </a:r>
          </a:p>
        </p:txBody>
      </p:sp>
      <p:sp>
        <p:nvSpPr>
          <p:cNvPr id="3" name="Text Placeholder 2"/>
          <p:cNvSpPr>
            <a:spLocks noGrp="1"/>
          </p:cNvSpPr>
          <p:nvPr>
            <p:ph type="body" idx="1"/>
          </p:nvPr>
        </p:nvSpPr>
        <p:spPr>
          <a:xfrm>
            <a:off x="298450" y="2477195"/>
            <a:ext cx="4040188" cy="733425"/>
          </a:xfrm>
        </p:spPr>
        <p:txBody>
          <a:bodyPr/>
          <a:lstStyle/>
          <a:p>
            <a:pPr algn="ctr">
              <a:defRPr/>
            </a:pPr>
            <a:r>
              <a:rPr dirty="0"/>
              <a:t>Stud</a:t>
            </a:r>
            <a:r>
              <a:rPr lang="en-US" dirty="0"/>
              <a:t>en</a:t>
            </a:r>
            <a:r>
              <a:rPr dirty="0"/>
              <a:t>t Enrollment Limits</a:t>
            </a:r>
          </a:p>
          <a:p>
            <a:pPr algn="ctr">
              <a:defRPr/>
            </a:pPr>
            <a:r>
              <a:rPr dirty="0"/>
              <a:t> </a:t>
            </a:r>
            <a:r>
              <a:rPr lang="en-US" dirty="0"/>
              <a:t>§§ </a:t>
            </a:r>
            <a:r>
              <a:rPr dirty="0"/>
              <a:t>55024, 55040-46</a:t>
            </a:r>
          </a:p>
        </p:txBody>
      </p:sp>
      <p:sp>
        <p:nvSpPr>
          <p:cNvPr id="6" name="Text Placeholder 5"/>
          <p:cNvSpPr>
            <a:spLocks noGrp="1"/>
          </p:cNvSpPr>
          <p:nvPr>
            <p:ph type="body" sz="half" idx="3"/>
          </p:nvPr>
        </p:nvSpPr>
        <p:spPr>
          <a:xfrm>
            <a:off x="4682618" y="2507357"/>
            <a:ext cx="4041775" cy="731838"/>
          </a:xfrm>
        </p:spPr>
        <p:txBody>
          <a:bodyPr/>
          <a:lstStyle/>
          <a:p>
            <a:pPr algn="ctr">
              <a:defRPr/>
            </a:pPr>
            <a:r>
              <a:rPr lang="en-US" dirty="0"/>
              <a:t>District Apportionment Limits</a:t>
            </a:r>
          </a:p>
          <a:p>
            <a:pPr algn="ctr">
              <a:defRPr/>
            </a:pPr>
            <a:r>
              <a:rPr lang="en-US" dirty="0"/>
              <a:t>§§ 58161, 58162</a:t>
            </a:r>
          </a:p>
        </p:txBody>
      </p:sp>
      <p:sp>
        <p:nvSpPr>
          <p:cNvPr id="18437" name="Content Placeholder 3"/>
          <p:cNvSpPr>
            <a:spLocks noGrp="1"/>
          </p:cNvSpPr>
          <p:nvPr>
            <p:ph sz="quarter" idx="2"/>
          </p:nvPr>
        </p:nvSpPr>
        <p:spPr>
          <a:xfrm>
            <a:off x="298450" y="3357753"/>
            <a:ext cx="4041775" cy="3330683"/>
          </a:xfrm>
        </p:spPr>
        <p:txBody>
          <a:bodyPr/>
          <a:lstStyle/>
          <a:p>
            <a:r>
              <a:rPr lang="en-US" sz="2400" dirty="0"/>
              <a:t>what districts can and can’t let students do</a:t>
            </a:r>
          </a:p>
          <a:p>
            <a:r>
              <a:rPr lang="en-US" sz="2400" dirty="0"/>
              <a:t>establishes the ceiling- district discretion to set a lower ceiling</a:t>
            </a:r>
          </a:p>
        </p:txBody>
      </p:sp>
      <p:sp>
        <p:nvSpPr>
          <p:cNvPr id="18438" name="Content Placeholder 6"/>
          <p:cNvSpPr>
            <a:spLocks noGrp="1"/>
          </p:cNvSpPr>
          <p:nvPr>
            <p:ph sz="quarter" idx="4"/>
          </p:nvPr>
        </p:nvSpPr>
        <p:spPr>
          <a:xfrm>
            <a:off x="4685793" y="3357753"/>
            <a:ext cx="4038600" cy="3330683"/>
          </a:xfrm>
        </p:spPr>
        <p:txBody>
          <a:bodyPr/>
          <a:lstStyle/>
          <a:p>
            <a:r>
              <a:rPr lang="en-US" sz="2400" dirty="0"/>
              <a:t>what enrollments districts can claim apportionment for</a:t>
            </a:r>
          </a:p>
        </p:txBody>
      </p:sp>
      <p:sp>
        <p:nvSpPr>
          <p:cNvPr id="2" name="Title 1"/>
          <p:cNvSpPr>
            <a:spLocks noGrp="1"/>
          </p:cNvSpPr>
          <p:nvPr>
            <p:ph type="title"/>
          </p:nvPr>
        </p:nvSpPr>
        <p:spPr/>
        <p:txBody>
          <a:bodyPr>
            <a:normAutofit/>
          </a:bodyPr>
          <a:lstStyle/>
          <a:p>
            <a:pPr eaLnBrk="1" fontAlgn="auto" hangingPunct="1">
              <a:spcAft>
                <a:spcPts val="0"/>
              </a:spcAft>
              <a:defRPr/>
            </a:pPr>
            <a:r>
              <a:rPr lang="en-US" b="1" dirty="0">
                <a:solidFill>
                  <a:schemeClr val="tx1"/>
                </a:solidFill>
              </a:rPr>
              <a:t>In General</a:t>
            </a:r>
          </a:p>
        </p:txBody>
      </p:sp>
    </p:spTree>
    <p:extLst>
      <p:ext uri="{BB962C8B-B14F-4D97-AF65-F5344CB8AC3E}">
        <p14:creationId xmlns:p14="http://schemas.microsoft.com/office/powerpoint/2010/main" val="9939471"/>
      </p:ext>
    </p:extLst>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8"/>
                                        </p:tgtEl>
                                        <p:attrNameLst>
                                          <p:attrName>r</p:attrName>
                                        </p:attrNameLst>
                                      </p:cBhvr>
                                    </p:animRot>
                                    <p:animRot by="-240000">
                                      <p:cBhvr>
                                        <p:cTn id="7" dur="200" fill="hold">
                                          <p:stCondLst>
                                            <p:cond delay="200"/>
                                          </p:stCondLst>
                                        </p:cTn>
                                        <p:tgtEl>
                                          <p:spTgt spid="8"/>
                                        </p:tgtEl>
                                        <p:attrNameLst>
                                          <p:attrName>r</p:attrName>
                                        </p:attrNameLst>
                                      </p:cBhvr>
                                    </p:animRot>
                                    <p:animRot by="240000">
                                      <p:cBhvr>
                                        <p:cTn id="8" dur="200" fill="hold">
                                          <p:stCondLst>
                                            <p:cond delay="400"/>
                                          </p:stCondLst>
                                        </p:cTn>
                                        <p:tgtEl>
                                          <p:spTgt spid="8"/>
                                        </p:tgtEl>
                                        <p:attrNameLst>
                                          <p:attrName>r</p:attrName>
                                        </p:attrNameLst>
                                      </p:cBhvr>
                                    </p:animRot>
                                    <p:animRot by="-240000">
                                      <p:cBhvr>
                                        <p:cTn id="9" dur="200" fill="hold">
                                          <p:stCondLst>
                                            <p:cond delay="600"/>
                                          </p:stCondLst>
                                        </p:cTn>
                                        <p:tgtEl>
                                          <p:spTgt spid="8"/>
                                        </p:tgtEl>
                                        <p:attrNameLst>
                                          <p:attrName>r</p:attrName>
                                        </p:attrNameLst>
                                      </p:cBhvr>
                                    </p:animRot>
                                    <p:animRot by="120000">
                                      <p:cBhvr>
                                        <p:cTn id="10" dur="200" fill="hold">
                                          <p:stCondLst>
                                            <p:cond delay="800"/>
                                          </p:stCondLst>
                                        </p:cTn>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p:cNvSpPr txBox="1"/>
          <p:nvPr/>
        </p:nvSpPr>
        <p:spPr>
          <a:xfrm>
            <a:off x="381000" y="1524000"/>
            <a:ext cx="3429000" cy="646331"/>
          </a:xfrm>
          <a:prstGeom prst="rect">
            <a:avLst/>
          </a:prstGeom>
          <a:noFill/>
        </p:spPr>
        <p:txBody>
          <a:bodyPr wrap="square" rtlCol="0">
            <a:spAutoFit/>
          </a:bodyPr>
          <a:lstStyle/>
          <a:p>
            <a:r>
              <a:rPr lang="en-US" b="1" dirty="0"/>
              <a:t>Alleviation of Substandard Grade</a:t>
            </a:r>
          </a:p>
        </p:txBody>
      </p:sp>
      <p:sp>
        <p:nvSpPr>
          <p:cNvPr id="12" name="TextBox 11"/>
          <p:cNvSpPr txBox="1"/>
          <p:nvPr/>
        </p:nvSpPr>
        <p:spPr>
          <a:xfrm>
            <a:off x="1843216" y="3657600"/>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13" name="Rectangle 12"/>
          <p:cNvSpPr/>
          <p:nvPr/>
        </p:nvSpPr>
        <p:spPr>
          <a:xfrm>
            <a:off x="6547022" y="4026932"/>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Plus 13"/>
          <p:cNvSpPr/>
          <p:nvPr/>
        </p:nvSpPr>
        <p:spPr>
          <a:xfrm>
            <a:off x="5480222" y="4023328"/>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extBox 1"/>
          <p:cNvSpPr txBox="1"/>
          <p:nvPr/>
        </p:nvSpPr>
        <p:spPr>
          <a:xfrm>
            <a:off x="1143000" y="2209800"/>
            <a:ext cx="700216" cy="584775"/>
          </a:xfrm>
          <a:prstGeom prst="rect">
            <a:avLst/>
          </a:prstGeom>
          <a:noFill/>
        </p:spPr>
        <p:txBody>
          <a:bodyPr wrap="square" rtlCol="0">
            <a:spAutoFit/>
          </a:bodyPr>
          <a:lstStyle/>
          <a:p>
            <a:pPr algn="ctr"/>
            <a:r>
              <a:rPr lang="en-US" sz="3200" dirty="0"/>
              <a:t>F</a:t>
            </a:r>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t>A</a:t>
            </a:r>
          </a:p>
        </p:txBody>
      </p:sp>
      <p:sp>
        <p:nvSpPr>
          <p:cNvPr id="21" name="TextBox 20"/>
          <p:cNvSpPr txBox="1"/>
          <p:nvPr/>
        </p:nvSpPr>
        <p:spPr>
          <a:xfrm>
            <a:off x="6532606" y="4142742"/>
            <a:ext cx="700216" cy="584775"/>
          </a:xfrm>
          <a:prstGeom prst="rect">
            <a:avLst/>
          </a:prstGeom>
          <a:noFill/>
        </p:spPr>
        <p:txBody>
          <a:bodyPr wrap="square" rtlCol="0">
            <a:spAutoFit/>
          </a:bodyPr>
          <a:lstStyle/>
          <a:p>
            <a:pPr algn="ctr"/>
            <a:r>
              <a:rPr lang="en-US" sz="3200" dirty="0"/>
              <a:t>A</a:t>
            </a:r>
          </a:p>
        </p:txBody>
      </p:sp>
      <p:sp>
        <p:nvSpPr>
          <p:cNvPr id="24" name="TextBox 23"/>
          <p:cNvSpPr txBox="1"/>
          <p:nvPr/>
        </p:nvSpPr>
        <p:spPr>
          <a:xfrm>
            <a:off x="2514600" y="4202668"/>
            <a:ext cx="3429000" cy="553998"/>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tx2"/>
                </a:solidFill>
              </a:rPr>
              <a:t>(if previous grade is satisfactory)</a:t>
            </a:r>
          </a:p>
        </p:txBody>
      </p:sp>
      <p:sp>
        <p:nvSpPr>
          <p:cNvPr id="25" name="Right Arrow 24"/>
          <p:cNvSpPr/>
          <p:nvPr/>
        </p:nvSpPr>
        <p:spPr>
          <a:xfrm rot="7661532">
            <a:off x="3583517" y="2652865"/>
            <a:ext cx="1066800" cy="914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1138166" y="2133600"/>
            <a:ext cx="685800" cy="685800"/>
            <a:chOff x="1143000" y="2133600"/>
            <a:chExt cx="685800" cy="685800"/>
          </a:xfrm>
        </p:grpSpPr>
        <p:sp>
          <p:nvSpPr>
            <p:cNvPr id="16" name="Rectangle 15"/>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7"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9" name="Group 18"/>
          <p:cNvGrpSpPr/>
          <p:nvPr/>
        </p:nvGrpSpPr>
        <p:grpSpPr>
          <a:xfrm>
            <a:off x="2438400" y="2145957"/>
            <a:ext cx="685800" cy="685800"/>
            <a:chOff x="1143000" y="2133600"/>
            <a:chExt cx="685800" cy="685800"/>
          </a:xfrm>
        </p:grpSpPr>
        <p:sp>
          <p:nvSpPr>
            <p:cNvPr id="20" name="Rectangle 19"/>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2"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3" name="Group 22"/>
          <p:cNvGrpSpPr/>
          <p:nvPr/>
        </p:nvGrpSpPr>
        <p:grpSpPr>
          <a:xfrm>
            <a:off x="6539814" y="4030021"/>
            <a:ext cx="685800" cy="685800"/>
            <a:chOff x="1143000" y="2133600"/>
            <a:chExt cx="685800" cy="685800"/>
          </a:xfrm>
        </p:grpSpPr>
        <p:sp>
          <p:nvSpPr>
            <p:cNvPr id="26" name="Rectangle 25"/>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7"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sp>
        <p:nvSpPr>
          <p:cNvPr id="29" name="TextBox 28">
            <a:extLst>
              <a:ext uri="{FF2B5EF4-FFF2-40B4-BE49-F238E27FC236}">
                <a16:creationId xmlns:a16="http://schemas.microsoft.com/office/drawing/2014/main" id="{49D374AA-52FC-4FAC-BD69-09A8BD77C868}"/>
              </a:ext>
            </a:extLst>
          </p:cNvPr>
          <p:cNvSpPr txBox="1"/>
          <p:nvPr/>
        </p:nvSpPr>
        <p:spPr>
          <a:xfrm>
            <a:off x="116378" y="-22663"/>
            <a:ext cx="8911243" cy="1200329"/>
          </a:xfrm>
          <a:prstGeom prst="rect">
            <a:avLst/>
          </a:prstGeom>
          <a:noFill/>
        </p:spPr>
        <p:txBody>
          <a:bodyPr wrap="square" rtlCol="0">
            <a:spAutoFit/>
          </a:bodyPr>
          <a:lstStyle/>
          <a:p>
            <a:pPr algn="ctr"/>
            <a:r>
              <a:rPr lang="en-US" sz="3600" b="1" dirty="0"/>
              <a:t>“One and Done” Concept + Apportionment</a:t>
            </a:r>
          </a:p>
        </p:txBody>
      </p:sp>
    </p:spTree>
    <p:extLst>
      <p:ext uri="{BB962C8B-B14F-4D97-AF65-F5344CB8AC3E}">
        <p14:creationId xmlns:p14="http://schemas.microsoft.com/office/powerpoint/2010/main" val="415928382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6408" y="2456766"/>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1" name="TextBox 10"/>
          <p:cNvSpPr txBox="1"/>
          <p:nvPr/>
        </p:nvSpPr>
        <p:spPr>
          <a:xfrm>
            <a:off x="540608" y="1713112"/>
            <a:ext cx="5181600" cy="646331"/>
          </a:xfrm>
          <a:prstGeom prst="rect">
            <a:avLst/>
          </a:prstGeom>
          <a:noFill/>
        </p:spPr>
        <p:txBody>
          <a:bodyPr wrap="square" rtlCol="0">
            <a:spAutoFit/>
          </a:bodyPr>
          <a:lstStyle/>
          <a:p>
            <a:r>
              <a:rPr lang="en-US" b="1" dirty="0">
                <a:solidFill>
                  <a:schemeClr val="tx2"/>
                </a:solidFill>
              </a:rPr>
              <a:t>Alleviation of Substandard Grade </a:t>
            </a:r>
            <a:r>
              <a:rPr lang="en-US" b="1" dirty="0">
                <a:solidFill>
                  <a:schemeClr val="accent4">
                    <a:lumMod val="40000"/>
                    <a:lumOff val="60000"/>
                  </a:schemeClr>
                </a:solidFill>
              </a:rPr>
              <a:t>or Withdrawals</a:t>
            </a:r>
          </a:p>
        </p:txBody>
      </p:sp>
      <p:sp>
        <p:nvSpPr>
          <p:cNvPr id="12" name="TextBox 11"/>
          <p:cNvSpPr txBox="1"/>
          <p:nvPr/>
        </p:nvSpPr>
        <p:spPr>
          <a:xfrm>
            <a:off x="1912208" y="3611434"/>
            <a:ext cx="3429000" cy="369332"/>
          </a:xfrm>
          <a:prstGeom prst="rect">
            <a:avLst/>
          </a:prstGeom>
          <a:noFill/>
        </p:spPr>
        <p:txBody>
          <a:bodyPr wrap="square" rtlCol="0">
            <a:spAutoFit/>
          </a:bodyPr>
          <a:lstStyle/>
          <a:p>
            <a:r>
              <a:rPr lang="en-US" b="1" dirty="0">
                <a:solidFill>
                  <a:schemeClr val="tx2"/>
                </a:solidFill>
              </a:rPr>
              <a:t>Additional Exception</a:t>
            </a:r>
          </a:p>
        </p:txBody>
      </p:sp>
      <p:sp>
        <p:nvSpPr>
          <p:cNvPr id="13" name="Rectangle 12"/>
          <p:cNvSpPr/>
          <p:nvPr/>
        </p:nvSpPr>
        <p:spPr>
          <a:xfrm>
            <a:off x="6616014" y="3980766"/>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Plus 13"/>
          <p:cNvSpPr/>
          <p:nvPr/>
        </p:nvSpPr>
        <p:spPr>
          <a:xfrm>
            <a:off x="5549214" y="3977162"/>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5" name="TextBox 14"/>
          <p:cNvSpPr txBox="1"/>
          <p:nvPr/>
        </p:nvSpPr>
        <p:spPr>
          <a:xfrm>
            <a:off x="2583592" y="5287834"/>
            <a:ext cx="3429000" cy="369332"/>
          </a:xfrm>
          <a:prstGeom prst="rect">
            <a:avLst/>
          </a:prstGeom>
          <a:noFill/>
        </p:spPr>
        <p:txBody>
          <a:bodyPr wrap="square" rtlCol="0">
            <a:spAutoFit/>
          </a:bodyPr>
          <a:lstStyle/>
          <a:p>
            <a:r>
              <a:rPr lang="en-US" b="1" dirty="0">
                <a:solidFill>
                  <a:schemeClr val="tx2"/>
                </a:solidFill>
              </a:rPr>
              <a:t>Extenuating Circumstances</a:t>
            </a:r>
          </a:p>
        </p:txBody>
      </p:sp>
      <p:sp>
        <p:nvSpPr>
          <p:cNvPr id="16" name="Rectangle 15"/>
          <p:cNvSpPr/>
          <p:nvPr/>
        </p:nvSpPr>
        <p:spPr>
          <a:xfrm>
            <a:off x="6616014" y="5112098"/>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7" name="Plus 16"/>
          <p:cNvSpPr/>
          <p:nvPr/>
        </p:nvSpPr>
        <p:spPr>
          <a:xfrm>
            <a:off x="5549214" y="5108494"/>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extBox 1"/>
          <p:cNvSpPr txBox="1"/>
          <p:nvPr/>
        </p:nvSpPr>
        <p:spPr>
          <a:xfrm>
            <a:off x="1226408" y="2532966"/>
            <a:ext cx="700216" cy="584775"/>
          </a:xfrm>
          <a:prstGeom prst="rect">
            <a:avLst/>
          </a:prstGeom>
          <a:noFill/>
        </p:spPr>
        <p:txBody>
          <a:bodyPr wrap="square" rtlCol="0">
            <a:spAutoFit/>
          </a:bodyPr>
          <a:lstStyle/>
          <a:p>
            <a:pPr algn="ctr"/>
            <a:r>
              <a:rPr lang="en-US" sz="3200" dirty="0"/>
              <a:t>W</a:t>
            </a:r>
          </a:p>
        </p:txBody>
      </p:sp>
      <p:grpSp>
        <p:nvGrpSpPr>
          <p:cNvPr id="8" name="Group 7"/>
          <p:cNvGrpSpPr/>
          <p:nvPr/>
        </p:nvGrpSpPr>
        <p:grpSpPr>
          <a:xfrm>
            <a:off x="2514600" y="2469123"/>
            <a:ext cx="700216" cy="685800"/>
            <a:chOff x="2431192" y="2145957"/>
            <a:chExt cx="700216" cy="685800"/>
          </a:xfrm>
        </p:grpSpPr>
        <p:sp>
          <p:nvSpPr>
            <p:cNvPr id="5" name="Rectangle 4"/>
            <p:cNvSpPr/>
            <p:nvPr/>
          </p:nvSpPr>
          <p:spPr>
            <a:xfrm>
              <a:off x="2438400" y="2145957"/>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8" name="TextBox 17"/>
            <p:cNvSpPr txBox="1"/>
            <p:nvPr/>
          </p:nvSpPr>
          <p:spPr>
            <a:xfrm>
              <a:off x="2431192" y="2228850"/>
              <a:ext cx="700216" cy="584775"/>
            </a:xfrm>
            <a:prstGeom prst="rect">
              <a:avLst/>
            </a:prstGeom>
            <a:noFill/>
          </p:spPr>
          <p:txBody>
            <a:bodyPr wrap="square" rtlCol="0">
              <a:spAutoFit/>
            </a:bodyPr>
            <a:lstStyle/>
            <a:p>
              <a:pPr algn="ctr"/>
              <a:r>
                <a:rPr lang="en-US" sz="3200" dirty="0"/>
                <a:t>W</a:t>
              </a:r>
            </a:p>
          </p:txBody>
        </p:sp>
      </p:grpSp>
      <p:grpSp>
        <p:nvGrpSpPr>
          <p:cNvPr id="25" name="Group 24"/>
          <p:cNvGrpSpPr/>
          <p:nvPr/>
        </p:nvGrpSpPr>
        <p:grpSpPr>
          <a:xfrm>
            <a:off x="3731483" y="2481480"/>
            <a:ext cx="700216" cy="698414"/>
            <a:chOff x="3648075" y="2158314"/>
            <a:chExt cx="700216" cy="698414"/>
          </a:xfrm>
        </p:grpSpPr>
        <p:sp>
          <p:nvSpPr>
            <p:cNvPr id="6" name="Rectangle 5"/>
            <p:cNvSpPr/>
            <p:nvPr/>
          </p:nvSpPr>
          <p:spPr>
            <a:xfrm>
              <a:off x="3657600" y="215831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9" name="TextBox 18"/>
            <p:cNvSpPr txBox="1"/>
            <p:nvPr/>
          </p:nvSpPr>
          <p:spPr>
            <a:xfrm>
              <a:off x="3648075" y="2271953"/>
              <a:ext cx="700216" cy="584775"/>
            </a:xfrm>
            <a:prstGeom prst="rect">
              <a:avLst/>
            </a:prstGeom>
            <a:noFill/>
          </p:spPr>
          <p:txBody>
            <a:bodyPr wrap="square" rtlCol="0">
              <a:spAutoFit/>
            </a:bodyPr>
            <a:lstStyle/>
            <a:p>
              <a:pPr algn="ctr"/>
              <a:r>
                <a:rPr lang="en-US" sz="3200" dirty="0"/>
                <a:t>W</a:t>
              </a:r>
            </a:p>
          </p:txBody>
        </p:sp>
      </p:grpSp>
      <p:sp>
        <p:nvSpPr>
          <p:cNvPr id="21" name="TextBox 20"/>
          <p:cNvSpPr txBox="1"/>
          <p:nvPr/>
        </p:nvSpPr>
        <p:spPr>
          <a:xfrm>
            <a:off x="6601598" y="4096576"/>
            <a:ext cx="700216" cy="584775"/>
          </a:xfrm>
          <a:prstGeom prst="rect">
            <a:avLst/>
          </a:prstGeom>
          <a:noFill/>
        </p:spPr>
        <p:txBody>
          <a:bodyPr wrap="square" rtlCol="0">
            <a:spAutoFit/>
          </a:bodyPr>
          <a:lstStyle/>
          <a:p>
            <a:pPr algn="ctr"/>
            <a:r>
              <a:rPr lang="en-US" sz="3200" dirty="0"/>
              <a:t>F</a:t>
            </a:r>
          </a:p>
        </p:txBody>
      </p:sp>
      <p:sp>
        <p:nvSpPr>
          <p:cNvPr id="22" name="TextBox 21"/>
          <p:cNvSpPr txBox="1"/>
          <p:nvPr/>
        </p:nvSpPr>
        <p:spPr>
          <a:xfrm>
            <a:off x="6616014" y="5213123"/>
            <a:ext cx="700216" cy="584775"/>
          </a:xfrm>
          <a:prstGeom prst="rect">
            <a:avLst/>
          </a:prstGeom>
          <a:noFill/>
        </p:spPr>
        <p:txBody>
          <a:bodyPr wrap="square" rtlCol="0">
            <a:spAutoFit/>
          </a:bodyPr>
          <a:lstStyle/>
          <a:p>
            <a:pPr algn="ctr"/>
            <a:r>
              <a:rPr lang="en-US" sz="3200" dirty="0"/>
              <a:t>A</a:t>
            </a:r>
          </a:p>
        </p:txBody>
      </p:sp>
      <p:grpSp>
        <p:nvGrpSpPr>
          <p:cNvPr id="10" name="Group 9"/>
          <p:cNvGrpSpPr/>
          <p:nvPr/>
        </p:nvGrpSpPr>
        <p:grpSpPr>
          <a:xfrm>
            <a:off x="4960208" y="1836223"/>
            <a:ext cx="2835203" cy="1340839"/>
            <a:chOff x="4876800" y="1513057"/>
            <a:chExt cx="2835203" cy="1340839"/>
          </a:xfrm>
        </p:grpSpPr>
        <p:sp>
          <p:nvSpPr>
            <p:cNvPr id="7" name="Rectangle 6"/>
            <p:cNvSpPr/>
            <p:nvPr/>
          </p:nvSpPr>
          <p:spPr>
            <a:xfrm>
              <a:off x="5943600" y="215831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9" name="Plus 8"/>
            <p:cNvSpPr/>
            <p:nvPr/>
          </p:nvSpPr>
          <p:spPr>
            <a:xfrm>
              <a:off x="4876800" y="2154710"/>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3" name="TextBox 22"/>
            <p:cNvSpPr txBox="1"/>
            <p:nvPr/>
          </p:nvSpPr>
          <p:spPr>
            <a:xfrm rot="20482035">
              <a:off x="6111803" y="1513057"/>
              <a:ext cx="1600200" cy="400110"/>
            </a:xfrm>
            <a:prstGeom prst="rect">
              <a:avLst/>
            </a:prstGeom>
            <a:noFill/>
          </p:spPr>
          <p:txBody>
            <a:bodyPr wrap="square" rtlCol="0">
              <a:spAutoFit/>
            </a:bodyPr>
            <a:lstStyle/>
            <a:p>
              <a:r>
                <a:rPr lang="en-US" sz="2000" b="1" dirty="0">
                  <a:solidFill>
                    <a:schemeClr val="accent2">
                      <a:lumMod val="75000"/>
                    </a:schemeClr>
                  </a:solidFill>
                </a:rPr>
                <a:t>By Petition</a:t>
              </a:r>
            </a:p>
          </p:txBody>
        </p:sp>
      </p:grpSp>
      <p:sp>
        <p:nvSpPr>
          <p:cNvPr id="24" name="TextBox 23"/>
          <p:cNvSpPr txBox="1"/>
          <p:nvPr/>
        </p:nvSpPr>
        <p:spPr>
          <a:xfrm>
            <a:off x="2583592" y="4156502"/>
            <a:ext cx="3429000" cy="553998"/>
          </a:xfrm>
          <a:prstGeom prst="rect">
            <a:avLst/>
          </a:prstGeom>
          <a:noFill/>
        </p:spPr>
        <p:txBody>
          <a:bodyPr wrap="square" rtlCol="0">
            <a:spAutoFit/>
          </a:bodyPr>
          <a:lstStyle/>
          <a:p>
            <a:r>
              <a:rPr lang="en-US" b="1" dirty="0">
                <a:solidFill>
                  <a:schemeClr val="tx2"/>
                </a:solidFill>
              </a:rPr>
              <a:t>Significant Lapse of Time</a:t>
            </a:r>
          </a:p>
          <a:p>
            <a:r>
              <a:rPr lang="en-US" sz="1200" b="1" dirty="0">
                <a:solidFill>
                  <a:schemeClr val="accent4">
                    <a:lumMod val="40000"/>
                    <a:lumOff val="60000"/>
                  </a:schemeClr>
                </a:solidFill>
              </a:rPr>
              <a:t>(if previous grade is satisfactory)</a:t>
            </a:r>
          </a:p>
        </p:txBody>
      </p:sp>
      <p:sp>
        <p:nvSpPr>
          <p:cNvPr id="20" name="TextBox 19"/>
          <p:cNvSpPr txBox="1"/>
          <p:nvPr/>
        </p:nvSpPr>
        <p:spPr>
          <a:xfrm rot="20495537">
            <a:off x="5983639" y="2675125"/>
            <a:ext cx="776209" cy="338554"/>
          </a:xfrm>
          <a:prstGeom prst="rect">
            <a:avLst/>
          </a:prstGeom>
          <a:noFill/>
        </p:spPr>
        <p:txBody>
          <a:bodyPr wrap="square" rtlCol="0">
            <a:spAutoFit/>
          </a:bodyPr>
          <a:lstStyle/>
          <a:p>
            <a:pPr algn="ctr"/>
            <a:r>
              <a:rPr lang="en-US" sz="1600" dirty="0"/>
              <a:t>GRADE</a:t>
            </a:r>
          </a:p>
        </p:txBody>
      </p:sp>
      <p:grpSp>
        <p:nvGrpSpPr>
          <p:cNvPr id="27" name="Group 26"/>
          <p:cNvGrpSpPr/>
          <p:nvPr/>
        </p:nvGrpSpPr>
        <p:grpSpPr>
          <a:xfrm>
            <a:off x="1226408" y="2460991"/>
            <a:ext cx="685800" cy="685800"/>
            <a:chOff x="1143000" y="2133600"/>
            <a:chExt cx="685800" cy="685800"/>
          </a:xfrm>
        </p:grpSpPr>
        <p:sp>
          <p:nvSpPr>
            <p:cNvPr id="28" name="Rectangle 27"/>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29"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0" name="Group 29"/>
          <p:cNvGrpSpPr/>
          <p:nvPr/>
        </p:nvGrpSpPr>
        <p:grpSpPr>
          <a:xfrm>
            <a:off x="2521808" y="2484569"/>
            <a:ext cx="685800" cy="685800"/>
            <a:chOff x="1143000" y="2133600"/>
            <a:chExt cx="685800" cy="685800"/>
          </a:xfrm>
        </p:grpSpPr>
        <p:sp>
          <p:nvSpPr>
            <p:cNvPr id="31" name="Rectangle 30"/>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32"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3" name="Group 32"/>
          <p:cNvGrpSpPr/>
          <p:nvPr/>
        </p:nvGrpSpPr>
        <p:grpSpPr>
          <a:xfrm>
            <a:off x="3746324" y="2485705"/>
            <a:ext cx="685800" cy="685800"/>
            <a:chOff x="1143000" y="2133600"/>
            <a:chExt cx="685800" cy="685800"/>
          </a:xfrm>
        </p:grpSpPr>
        <p:sp>
          <p:nvSpPr>
            <p:cNvPr id="34" name="Rectangle 33"/>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35"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6" name="Group 35"/>
          <p:cNvGrpSpPr/>
          <p:nvPr/>
        </p:nvGrpSpPr>
        <p:grpSpPr>
          <a:xfrm>
            <a:off x="4960208" y="1839055"/>
            <a:ext cx="2835203" cy="1340839"/>
            <a:chOff x="4876800" y="1513057"/>
            <a:chExt cx="2835203" cy="1340839"/>
          </a:xfrm>
        </p:grpSpPr>
        <p:sp>
          <p:nvSpPr>
            <p:cNvPr id="37" name="Rectangle 36"/>
            <p:cNvSpPr/>
            <p:nvPr/>
          </p:nvSpPr>
          <p:spPr>
            <a:xfrm>
              <a:off x="5943600" y="2158314"/>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8" name="Plus 37"/>
            <p:cNvSpPr/>
            <p:nvPr/>
          </p:nvSpPr>
          <p:spPr>
            <a:xfrm>
              <a:off x="4876800" y="2154710"/>
              <a:ext cx="609600" cy="699186"/>
            </a:xfrm>
            <a:prstGeom prst="mathPlu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9" name="TextBox 38"/>
            <p:cNvSpPr txBox="1"/>
            <p:nvPr/>
          </p:nvSpPr>
          <p:spPr>
            <a:xfrm rot="20482035">
              <a:off x="6111803" y="1513057"/>
              <a:ext cx="1600200" cy="400110"/>
            </a:xfrm>
            <a:prstGeom prst="rect">
              <a:avLst/>
            </a:prstGeom>
            <a:noFill/>
          </p:spPr>
          <p:txBody>
            <a:bodyPr wrap="square" rtlCol="0">
              <a:spAutoFit/>
            </a:bodyPr>
            <a:lstStyle/>
            <a:p>
              <a:r>
                <a:rPr lang="en-US" sz="2000" b="1" dirty="0">
                  <a:solidFill>
                    <a:schemeClr val="accent2">
                      <a:lumMod val="75000"/>
                    </a:schemeClr>
                  </a:solidFill>
                </a:rPr>
                <a:t>By Petition</a:t>
              </a:r>
            </a:p>
          </p:txBody>
        </p:sp>
        <p:pic>
          <p:nvPicPr>
            <p:cNvPr id="40"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22098" y="2249888"/>
              <a:ext cx="328803" cy="594226"/>
            </a:xfrm>
            <a:prstGeom prst="rect">
              <a:avLst/>
            </a:prstGeom>
            <a:noFill/>
            <a:extLst>
              <a:ext uri="{909E8E84-426E-40DD-AFC4-6F175D3DCCD1}">
                <a14:hiddenFill xmlns:a14="http://schemas.microsoft.com/office/drawing/2010/main">
                  <a:solidFill>
                    <a:srgbClr val="FFFFFF"/>
                  </a:solidFill>
                </a14:hiddenFill>
              </a:ext>
            </a:extLst>
          </p:spPr>
        </p:pic>
        <p:sp>
          <p:nvSpPr>
            <p:cNvPr id="41" name="Multiply 40"/>
            <p:cNvSpPr/>
            <p:nvPr/>
          </p:nvSpPr>
          <p:spPr>
            <a:xfrm>
              <a:off x="5943600" y="2213441"/>
              <a:ext cx="685800" cy="584886"/>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6616014" y="3977162"/>
            <a:ext cx="685800" cy="685800"/>
            <a:chOff x="1143000" y="2133600"/>
            <a:chExt cx="685800" cy="685800"/>
          </a:xfrm>
        </p:grpSpPr>
        <p:sp>
          <p:nvSpPr>
            <p:cNvPr id="43" name="Rectangle 42"/>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4"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5" name="Group 44"/>
          <p:cNvGrpSpPr/>
          <p:nvPr/>
        </p:nvGrpSpPr>
        <p:grpSpPr>
          <a:xfrm>
            <a:off x="6630430" y="5129600"/>
            <a:ext cx="685800" cy="685800"/>
            <a:chOff x="1143000" y="2133600"/>
            <a:chExt cx="685800" cy="685800"/>
          </a:xfrm>
        </p:grpSpPr>
        <p:sp>
          <p:nvSpPr>
            <p:cNvPr id="46" name="Rectangle 45"/>
            <p:cNvSpPr/>
            <p:nvPr/>
          </p:nvSpPr>
          <p:spPr>
            <a:xfrm>
              <a:off x="1143000" y="2133600"/>
              <a:ext cx="685800" cy="685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47" name="Picture 2" descr="C:\Users\brussell\AppData\Local\Microsoft\Windows\Temporary Internet Files\Content.IE5\VYOL8XKR\MC90038417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1498" y="2204101"/>
              <a:ext cx="328803" cy="594226"/>
            </a:xfrm>
            <a:prstGeom prst="rect">
              <a:avLst/>
            </a:prstGeom>
            <a:noFill/>
            <a:extLst>
              <a:ext uri="{909E8E84-426E-40DD-AFC4-6F175D3DCCD1}">
                <a14:hiddenFill xmlns:a14="http://schemas.microsoft.com/office/drawing/2010/main">
                  <a:solidFill>
                    <a:srgbClr val="FFFFFF"/>
                  </a:solidFill>
                </a14:hiddenFill>
              </a:ext>
            </a:extLst>
          </p:spPr>
        </p:pic>
      </p:grpSp>
      <p:sp>
        <p:nvSpPr>
          <p:cNvPr id="48" name="TextBox 47">
            <a:extLst>
              <a:ext uri="{FF2B5EF4-FFF2-40B4-BE49-F238E27FC236}">
                <a16:creationId xmlns:a16="http://schemas.microsoft.com/office/drawing/2014/main" id="{8BE6CD42-F790-478D-989A-17E1E3FC1B17}"/>
              </a:ext>
            </a:extLst>
          </p:cNvPr>
          <p:cNvSpPr txBox="1"/>
          <p:nvPr/>
        </p:nvSpPr>
        <p:spPr>
          <a:xfrm>
            <a:off x="116378" y="-22663"/>
            <a:ext cx="8911243" cy="1200329"/>
          </a:xfrm>
          <a:prstGeom prst="rect">
            <a:avLst/>
          </a:prstGeom>
          <a:noFill/>
        </p:spPr>
        <p:txBody>
          <a:bodyPr wrap="square" rtlCol="0">
            <a:spAutoFit/>
          </a:bodyPr>
          <a:lstStyle/>
          <a:p>
            <a:pPr algn="ctr"/>
            <a:r>
              <a:rPr lang="en-US" sz="3600" b="1" dirty="0"/>
              <a:t>“One and Done” Concept + Apportionment</a:t>
            </a:r>
          </a:p>
        </p:txBody>
      </p:sp>
    </p:spTree>
    <p:extLst>
      <p:ext uri="{BB962C8B-B14F-4D97-AF65-F5344CB8AC3E}">
        <p14:creationId xmlns:p14="http://schemas.microsoft.com/office/powerpoint/2010/main" val="111445124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fade">
                                      <p:cBhvr>
                                        <p:cTn id="14" dur="1000"/>
                                        <p:tgtEl>
                                          <p:spTgt spid="25"/>
                                        </p:tgtEl>
                                      </p:cBhvr>
                                    </p:animEffect>
                                    <p:anim calcmode="lin" valueType="num">
                                      <p:cBhvr>
                                        <p:cTn id="15" dur="1000" fill="hold"/>
                                        <p:tgtEl>
                                          <p:spTgt spid="25"/>
                                        </p:tgtEl>
                                        <p:attrNameLst>
                                          <p:attrName>ppt_x</p:attrName>
                                        </p:attrNameLst>
                                      </p:cBhvr>
                                      <p:tavLst>
                                        <p:tav tm="0">
                                          <p:val>
                                            <p:strVal val="#ppt_x"/>
                                          </p:val>
                                        </p:tav>
                                        <p:tav tm="100000">
                                          <p:val>
                                            <p:strVal val="#ppt_x"/>
                                          </p:val>
                                        </p:tav>
                                      </p:tavLst>
                                    </p:anim>
                                    <p:anim calcmode="lin" valueType="num">
                                      <p:cBhvr>
                                        <p:cTn id="1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1000" fill="hold"/>
                                        <p:tgtEl>
                                          <p:spTgt spid="10"/>
                                        </p:tgtEl>
                                        <p:attrNameLst>
                                          <p:attrName>ppt_w</p:attrName>
                                        </p:attrNameLst>
                                      </p:cBhvr>
                                      <p:tavLst>
                                        <p:tav tm="0">
                                          <p:val>
                                            <p:fltVal val="0"/>
                                          </p:val>
                                        </p:tav>
                                        <p:tav tm="100000">
                                          <p:val>
                                            <p:strVal val="#ppt_w"/>
                                          </p:val>
                                        </p:tav>
                                      </p:tavLst>
                                    </p:anim>
                                    <p:anim calcmode="lin" valueType="num">
                                      <p:cBhvr>
                                        <p:cTn id="22" dur="1000" fill="hold"/>
                                        <p:tgtEl>
                                          <p:spTgt spid="10"/>
                                        </p:tgtEl>
                                        <p:attrNameLst>
                                          <p:attrName>ppt_h</p:attrName>
                                        </p:attrNameLst>
                                      </p:cBhvr>
                                      <p:tavLst>
                                        <p:tav tm="0">
                                          <p:val>
                                            <p:fltVal val="0"/>
                                          </p:val>
                                        </p:tav>
                                        <p:tav tm="100000">
                                          <p:val>
                                            <p:strVal val="#ppt_h"/>
                                          </p:val>
                                        </p:tav>
                                      </p:tavLst>
                                    </p:anim>
                                    <p:anim calcmode="lin" valueType="num">
                                      <p:cBhvr>
                                        <p:cTn id="23" dur="1000" fill="hold"/>
                                        <p:tgtEl>
                                          <p:spTgt spid="10"/>
                                        </p:tgtEl>
                                        <p:attrNameLst>
                                          <p:attrName>style.rotation</p:attrName>
                                        </p:attrNameLst>
                                      </p:cBhvr>
                                      <p:tavLst>
                                        <p:tav tm="0">
                                          <p:val>
                                            <p:fltVal val="90"/>
                                          </p:val>
                                        </p:tav>
                                        <p:tav tm="100000">
                                          <p:val>
                                            <p:fltVal val="0"/>
                                          </p:val>
                                        </p:tav>
                                      </p:tavLst>
                                    </p:anim>
                                    <p:animEffect transition="in" filter="fade">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fade">
                                      <p:cBhvr>
                                        <p:cTn id="36" dur="500"/>
                                        <p:tgtEl>
                                          <p:spTgt spid="2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5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fade">
                                      <p:cBhvr>
                                        <p:cTn id="50" dur="500"/>
                                        <p:tgtEl>
                                          <p:spTgt spid="15"/>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500"/>
                                        <p:tgtEl>
                                          <p:spTgt spid="22"/>
                                        </p:tgtEl>
                                      </p:cBhvr>
                                    </p:animEffec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27"/>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30"/>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33"/>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nodeType="clickEffect">
                                  <p:stCondLst>
                                    <p:cond delay="0"/>
                                  </p:stCondLst>
                                  <p:childTnLst>
                                    <p:set>
                                      <p:cBhvr>
                                        <p:cTn id="75" dur="1" fill="hold">
                                          <p:stCondLst>
                                            <p:cond delay="0"/>
                                          </p:stCondLst>
                                        </p:cTn>
                                        <p:tgtEl>
                                          <p:spTgt spid="36"/>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42"/>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14" grpId="0" animBg="1"/>
      <p:bldP spid="15" grpId="0"/>
      <p:bldP spid="16" grpId="0" animBg="1"/>
      <p:bldP spid="17" grpId="0" animBg="1"/>
      <p:bldP spid="21" grpId="0"/>
      <p:bldP spid="22" grpId="0"/>
      <p:bldP spid="24" grpId="0"/>
      <p:bldP spid="20"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0"/>
            <a:ext cx="7524003" cy="970450"/>
          </a:xfrm>
        </p:spPr>
        <p:txBody>
          <a:bodyPr/>
          <a:lstStyle/>
          <a:p>
            <a:r>
              <a:rPr lang="en-US" dirty="0"/>
              <a:t>Parting Notes</a:t>
            </a:r>
          </a:p>
        </p:txBody>
      </p:sp>
      <p:sp>
        <p:nvSpPr>
          <p:cNvPr id="3" name="Content Placeholder 2"/>
          <p:cNvSpPr>
            <a:spLocks noGrp="1"/>
          </p:cNvSpPr>
          <p:nvPr>
            <p:ph idx="1"/>
          </p:nvPr>
        </p:nvSpPr>
        <p:spPr/>
        <p:txBody>
          <a:bodyPr>
            <a:normAutofit fontScale="92500" lnSpcReduction="10000"/>
          </a:bodyPr>
          <a:lstStyle/>
          <a:p>
            <a:r>
              <a:rPr lang="en-US" sz="2800" dirty="0"/>
              <a:t>Limits were not put in place to compel colleges to find workarounds. The assumption is a student takes a course one time unless an exception permits the repetition. </a:t>
            </a:r>
          </a:p>
          <a:p>
            <a:r>
              <a:rPr lang="en-US" sz="2800" dirty="0"/>
              <a:t>If an exception permits the repetition keep whatever records are needed to prove to a third party the repetition was permitted pursuant to that exception.</a:t>
            </a:r>
          </a:p>
        </p:txBody>
      </p:sp>
    </p:spTree>
    <p:extLst>
      <p:ext uri="{BB962C8B-B14F-4D97-AF65-F5344CB8AC3E}">
        <p14:creationId xmlns:p14="http://schemas.microsoft.com/office/powerpoint/2010/main" val="308921570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a:xfrm>
            <a:off x="210207" y="1418897"/>
            <a:ext cx="8744607" cy="5056717"/>
          </a:xfrm>
        </p:spPr>
        <p:txBody>
          <a:bodyPr>
            <a:normAutofit/>
          </a:bodyPr>
          <a:lstStyle/>
          <a:p>
            <a:r>
              <a:rPr lang="en-US" sz="2400" dirty="0"/>
              <a:t>Credit Course Repetition Guidelines - </a:t>
            </a:r>
            <a:r>
              <a:rPr lang="en-US" sz="3600" dirty="0">
                <a:solidFill>
                  <a:schemeClr val="accent4">
                    <a:lumMod val="40000"/>
                    <a:lumOff val="60000"/>
                  </a:schemeClr>
                </a:solidFill>
              </a:rPr>
              <a:t>START HERE! </a:t>
            </a:r>
            <a:r>
              <a:rPr lang="en-US" sz="3200" dirty="0">
                <a:hlinkClick r:id="rId3">
                  <a:extLst>
                    <a:ext uri="{A12FA001-AC4F-418D-AE19-62706E023703}">
                      <ahyp:hlinkClr xmlns:ahyp="http://schemas.microsoft.com/office/drawing/2018/hyperlinkcolor" val="tx"/>
                    </a:ext>
                  </a:extLst>
                </a:hlinkClick>
              </a:rPr>
              <a:t>http://extranet.cccco.edu/Portals/1/AA/Credit/2013Files/CreditCourseRepetitionGuidelinesFinal.pdf</a:t>
            </a:r>
            <a:r>
              <a:rPr lang="en-US" sz="3200" dirty="0"/>
              <a:t> </a:t>
            </a:r>
          </a:p>
          <a:p>
            <a:r>
              <a:rPr lang="en-US" sz="2400" dirty="0"/>
              <a:t>FAQs</a:t>
            </a:r>
          </a:p>
          <a:p>
            <a:r>
              <a:rPr lang="en-US" sz="2400" dirty="0"/>
              <a:t>Credit course repetition team – first check the Guidelines and then route request through your CIO and/or your CSSO to </a:t>
            </a:r>
            <a:r>
              <a:rPr lang="en-US" sz="2400" dirty="0">
                <a:hlinkClick r:id="rId4">
                  <a:extLst>
                    <a:ext uri="{A12FA001-AC4F-418D-AE19-62706E023703}">
                      <ahyp:hlinkClr xmlns:ahyp="http://schemas.microsoft.com/office/drawing/2018/hyperlinkcolor" val="tx"/>
                    </a:ext>
                  </a:extLst>
                </a:hlinkClick>
              </a:rPr>
              <a:t>courserep@cccco.edu</a:t>
            </a:r>
            <a:r>
              <a:rPr lang="en-US" sz="2400" dirty="0"/>
              <a:t> </a:t>
            </a:r>
          </a:p>
          <a:p>
            <a:r>
              <a:rPr lang="en-US" sz="2400" dirty="0"/>
              <a:t>And, of course, check your district policy. </a:t>
            </a:r>
          </a:p>
        </p:txBody>
      </p:sp>
    </p:spTree>
    <p:extLst>
      <p:ext uri="{BB962C8B-B14F-4D97-AF65-F5344CB8AC3E}">
        <p14:creationId xmlns:p14="http://schemas.microsoft.com/office/powerpoint/2010/main" val="384227741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sz="quarter" idx="4294967295"/>
          </p:nvPr>
        </p:nvSpPr>
        <p:spPr>
          <a:xfrm>
            <a:off x="1676400" y="308238"/>
            <a:ext cx="5791200" cy="1149350"/>
          </a:xfrm>
        </p:spPr>
        <p:txBody>
          <a:bodyPr>
            <a:normAutofit fontScale="77500" lnSpcReduction="20000"/>
          </a:bodyPr>
          <a:lstStyle/>
          <a:p>
            <a:pPr marL="0" indent="0" algn="ctr">
              <a:buFont typeface="Wingdings 2" pitchFamily="18" charset="2"/>
              <a:buNone/>
            </a:pPr>
            <a:r>
              <a:rPr lang="en-US" sz="5400" b="1" dirty="0"/>
              <a:t>Comments or Questions?</a:t>
            </a:r>
          </a:p>
        </p:txBody>
      </p:sp>
    </p:spTree>
    <p:extLst>
      <p:ext uri="{BB962C8B-B14F-4D97-AF65-F5344CB8AC3E}">
        <p14:creationId xmlns:p14="http://schemas.microsoft.com/office/powerpoint/2010/main" val="3896082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7" y="110303"/>
            <a:ext cx="7948992" cy="970450"/>
          </a:xfrm>
        </p:spPr>
        <p:txBody>
          <a:bodyPr>
            <a:normAutofit fontScale="90000"/>
          </a:bodyPr>
          <a:lstStyle/>
          <a:p>
            <a:r>
              <a:rPr lang="en-US" b="1" dirty="0"/>
              <a:t>Student Enrollment  vs. Apportionment</a:t>
            </a:r>
            <a:r>
              <a:rPr lang="en-US" dirty="0"/>
              <a:t>	</a:t>
            </a:r>
          </a:p>
        </p:txBody>
      </p:sp>
      <p:sp>
        <p:nvSpPr>
          <p:cNvPr id="3" name="Content Placeholder 2"/>
          <p:cNvSpPr>
            <a:spLocks noGrp="1"/>
          </p:cNvSpPr>
          <p:nvPr>
            <p:ph idx="1"/>
          </p:nvPr>
        </p:nvSpPr>
        <p:spPr>
          <a:xfrm>
            <a:off x="809998" y="1519415"/>
            <a:ext cx="7524003" cy="3891357"/>
          </a:xfrm>
        </p:spPr>
        <p:txBody>
          <a:bodyPr>
            <a:noAutofit/>
          </a:bodyPr>
          <a:lstStyle/>
          <a:p>
            <a:r>
              <a:rPr lang="en-US" sz="2400" dirty="0"/>
              <a:t>Can you allow a student to enroll in a credit course again even if the regulations don’t permit the repetition?</a:t>
            </a:r>
          </a:p>
          <a:p>
            <a:pPr lvl="1"/>
            <a:r>
              <a:rPr lang="en-US" sz="2000" dirty="0"/>
              <a:t>NO!</a:t>
            </a:r>
          </a:p>
          <a:p>
            <a:r>
              <a:rPr lang="en-US" sz="2400" dirty="0"/>
              <a:t>What if you don’t claim apportionment for that enrollment? </a:t>
            </a:r>
          </a:p>
          <a:p>
            <a:pPr lvl="1"/>
            <a:r>
              <a:rPr lang="en-US" sz="2000" dirty="0"/>
              <a:t>Still NO! ... The regulations must specifically permit the additional enrollment for the student to be eligible to take the course again. </a:t>
            </a:r>
          </a:p>
        </p:txBody>
      </p:sp>
    </p:spTree>
    <p:extLst>
      <p:ext uri="{BB962C8B-B14F-4D97-AF65-F5344CB8AC3E}">
        <p14:creationId xmlns:p14="http://schemas.microsoft.com/office/powerpoint/2010/main" val="389180813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477" y="274638"/>
            <a:ext cx="8672052" cy="646637"/>
          </a:xfrm>
        </p:spPr>
        <p:txBody>
          <a:bodyPr>
            <a:normAutofit fontScale="90000"/>
          </a:bodyPr>
          <a:lstStyle/>
          <a:p>
            <a:r>
              <a:rPr lang="en-US" b="1" dirty="0"/>
              <a:t>Overview of Enrollment Limits</a:t>
            </a:r>
          </a:p>
        </p:txBody>
      </p:sp>
      <p:sp>
        <p:nvSpPr>
          <p:cNvPr id="3" name="Content Placeholder 2"/>
          <p:cNvSpPr>
            <a:spLocks noGrp="1"/>
          </p:cNvSpPr>
          <p:nvPr>
            <p:ph idx="1"/>
          </p:nvPr>
        </p:nvSpPr>
        <p:spPr>
          <a:xfrm>
            <a:off x="809998" y="1575650"/>
            <a:ext cx="7524003" cy="3636510"/>
          </a:xfrm>
        </p:spPr>
        <p:txBody>
          <a:bodyPr>
            <a:normAutofit fontScale="55000" lnSpcReduction="20000"/>
          </a:bodyPr>
          <a:lstStyle/>
          <a:p>
            <a:r>
              <a:rPr lang="en-US" sz="4000" dirty="0"/>
              <a:t>One and Done</a:t>
            </a:r>
          </a:p>
          <a:p>
            <a:endParaRPr lang="en-US" sz="1900" dirty="0"/>
          </a:p>
          <a:p>
            <a:r>
              <a:rPr lang="en-US" sz="4000" dirty="0"/>
              <a:t>Three and Done</a:t>
            </a:r>
          </a:p>
          <a:p>
            <a:pPr marL="0" indent="0">
              <a:buNone/>
            </a:pPr>
            <a:endParaRPr lang="en-US" sz="1900" dirty="0"/>
          </a:p>
          <a:p>
            <a:r>
              <a:rPr lang="en-US" sz="4000" dirty="0"/>
              <a:t>+ One and Done</a:t>
            </a:r>
          </a:p>
          <a:p>
            <a:endParaRPr lang="en-US" sz="1900" dirty="0"/>
          </a:p>
          <a:p>
            <a:r>
              <a:rPr lang="en-US" sz="4000" dirty="0"/>
              <a:t>No Specific Limit</a:t>
            </a:r>
          </a:p>
          <a:p>
            <a:endParaRPr lang="en-US" sz="1900" dirty="0"/>
          </a:p>
          <a:p>
            <a:r>
              <a:rPr lang="en-US" sz="4000" dirty="0"/>
              <a:t>Additional Limitation for 4 types of courses - </a:t>
            </a:r>
            <a:r>
              <a:rPr lang="en-US" sz="3000" dirty="0" err="1"/>
              <a:t>p.e.</a:t>
            </a:r>
            <a:r>
              <a:rPr lang="en-US" sz="3000" dirty="0"/>
              <a:t>, visual arts, performing arts and intercollegiate academic or vocational competition courses (related in content)</a:t>
            </a:r>
          </a:p>
        </p:txBody>
      </p:sp>
    </p:spTree>
    <p:extLst>
      <p:ext uri="{BB962C8B-B14F-4D97-AF65-F5344CB8AC3E}">
        <p14:creationId xmlns:p14="http://schemas.microsoft.com/office/powerpoint/2010/main" val="262669622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773" y="114000"/>
            <a:ext cx="8229600" cy="951654"/>
          </a:xfrm>
        </p:spPr>
        <p:txBody>
          <a:bodyPr>
            <a:normAutofit/>
          </a:bodyPr>
          <a:lstStyle/>
          <a:p>
            <a:pPr>
              <a:defRPr/>
            </a:pPr>
            <a:r>
              <a:rPr lang="en-US" sz="4000" b="1" dirty="0"/>
              <a:t>One and Done</a:t>
            </a:r>
          </a:p>
        </p:txBody>
      </p:sp>
      <p:sp>
        <p:nvSpPr>
          <p:cNvPr id="19459" name="Content Placeholder 2"/>
          <p:cNvSpPr>
            <a:spLocks noGrp="1"/>
          </p:cNvSpPr>
          <p:nvPr>
            <p:ph sz="quarter" idx="1"/>
          </p:nvPr>
        </p:nvSpPr>
        <p:spPr>
          <a:xfrm>
            <a:off x="388123" y="1144115"/>
            <a:ext cx="8504238" cy="4572000"/>
          </a:xfrm>
        </p:spPr>
        <p:txBody>
          <a:bodyPr>
            <a:normAutofit fontScale="62500" lnSpcReduction="20000"/>
          </a:bodyPr>
          <a:lstStyle/>
          <a:p>
            <a:pPr marL="0" indent="0">
              <a:lnSpc>
                <a:spcPct val="120000"/>
              </a:lnSpc>
              <a:buNone/>
            </a:pPr>
            <a:r>
              <a:rPr lang="en-US" sz="2900" dirty="0"/>
              <a:t>A student who receives a </a:t>
            </a:r>
            <a:r>
              <a:rPr lang="en-US" sz="2900" b="1" dirty="0">
                <a:solidFill>
                  <a:schemeClr val="accent6">
                    <a:lumMod val="60000"/>
                    <a:lumOff val="40000"/>
                  </a:schemeClr>
                </a:solidFill>
              </a:rPr>
              <a:t>satisfactory grade </a:t>
            </a:r>
            <a:r>
              <a:rPr lang="en-US" sz="2900" dirty="0"/>
              <a:t>in a credit course cannot enroll again in that course except in very limited circumstances (exceptions). The exceptions are:</a:t>
            </a:r>
          </a:p>
          <a:p>
            <a:pPr lvl="1">
              <a:buFont typeface="Arial" pitchFamily="34" charset="0"/>
              <a:buChar char="•"/>
            </a:pPr>
            <a:r>
              <a:rPr lang="en-US" sz="3100" dirty="0"/>
              <a:t>courses that have properly been designated as </a:t>
            </a:r>
            <a:r>
              <a:rPr lang="en-US" sz="3100" b="1" dirty="0"/>
              <a:t>repeatable</a:t>
            </a:r>
            <a:r>
              <a:rPr lang="en-US" sz="3100" dirty="0"/>
              <a:t> </a:t>
            </a:r>
          </a:p>
          <a:p>
            <a:pPr lvl="1">
              <a:buFont typeface="Arial" pitchFamily="34" charset="0"/>
              <a:buChar char="•"/>
            </a:pPr>
            <a:r>
              <a:rPr lang="en-US" sz="3100" b="1" dirty="0"/>
              <a:t>significant lapse of time </a:t>
            </a:r>
          </a:p>
          <a:p>
            <a:pPr lvl="1">
              <a:buFont typeface="Arial" pitchFamily="34" charset="0"/>
              <a:buChar char="•"/>
            </a:pPr>
            <a:r>
              <a:rPr lang="en-US" sz="3100" b="1" dirty="0"/>
              <a:t>variable unit </a:t>
            </a:r>
            <a:r>
              <a:rPr lang="en-US" sz="3100" dirty="0"/>
              <a:t>courses offered on an open-entry/open-exit basis   </a:t>
            </a:r>
          </a:p>
          <a:p>
            <a:pPr lvl="1">
              <a:buFont typeface="Arial" pitchFamily="34" charset="0"/>
              <a:buChar char="•"/>
            </a:pPr>
            <a:r>
              <a:rPr lang="en-US" sz="3100" b="1" dirty="0"/>
              <a:t>occupational</a:t>
            </a:r>
            <a:r>
              <a:rPr lang="en-US" sz="3100" dirty="0"/>
              <a:t> work experience courses (but soon to change)</a:t>
            </a:r>
          </a:p>
          <a:p>
            <a:pPr lvl="1">
              <a:buFont typeface="Arial" pitchFamily="34" charset="0"/>
              <a:buChar char="•"/>
            </a:pPr>
            <a:r>
              <a:rPr lang="en-US" sz="3100" b="1" dirty="0"/>
              <a:t>extenuating circumstances </a:t>
            </a:r>
          </a:p>
          <a:p>
            <a:pPr lvl="1">
              <a:buFont typeface="Arial" pitchFamily="34" charset="0"/>
              <a:buChar char="•"/>
            </a:pPr>
            <a:r>
              <a:rPr lang="en-US" sz="3100" dirty="0"/>
              <a:t>students with disabilities repeating a </a:t>
            </a:r>
            <a:r>
              <a:rPr lang="en-US" sz="3100" b="1" dirty="0"/>
              <a:t>special class </a:t>
            </a:r>
          </a:p>
          <a:p>
            <a:pPr lvl="1">
              <a:buFont typeface="Arial" pitchFamily="34" charset="0"/>
              <a:buChar char="•"/>
            </a:pPr>
            <a:r>
              <a:rPr lang="en-US" sz="3100" b="1" dirty="0"/>
              <a:t>legally mandated </a:t>
            </a:r>
            <a:r>
              <a:rPr lang="en-US" sz="3100" dirty="0"/>
              <a:t>courses, and</a:t>
            </a:r>
          </a:p>
          <a:p>
            <a:pPr lvl="1">
              <a:buFont typeface="Arial" pitchFamily="34" charset="0"/>
              <a:buChar char="•"/>
            </a:pPr>
            <a:r>
              <a:rPr lang="en-US" sz="3100" dirty="0"/>
              <a:t>courses necessary as a result of a </a:t>
            </a:r>
            <a:r>
              <a:rPr lang="en-US" sz="3100" b="1" dirty="0"/>
              <a:t>significant change in industry or licensure</a:t>
            </a:r>
            <a:r>
              <a:rPr lang="en-US" sz="3100" dirty="0"/>
              <a:t> standards.</a:t>
            </a:r>
          </a:p>
        </p:txBody>
      </p:sp>
    </p:spTree>
    <p:extLst>
      <p:ext uri="{BB962C8B-B14F-4D97-AF65-F5344CB8AC3E}">
        <p14:creationId xmlns:p14="http://schemas.microsoft.com/office/powerpoint/2010/main" val="300177474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5184</Words>
  <Application>Microsoft Office PowerPoint</Application>
  <PresentationFormat>On-screen Show (4:3)</PresentationFormat>
  <Paragraphs>522</Paragraphs>
  <Slides>64</Slides>
  <Notes>64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64</vt:i4>
      </vt:variant>
    </vt:vector>
  </HeadingPairs>
  <TitlesOfParts>
    <vt:vector size="72" baseType="lpstr">
      <vt:lpstr>Arial</vt:lpstr>
      <vt:lpstr>Calibri</vt:lpstr>
      <vt:lpstr>Century Gothic</vt:lpstr>
      <vt:lpstr>Courier New</vt:lpstr>
      <vt:lpstr>Trebuchet MS</vt:lpstr>
      <vt:lpstr>Wingdings</vt:lpstr>
      <vt:lpstr>Wingdings 2</vt:lpstr>
      <vt:lpstr>Quotable</vt:lpstr>
      <vt:lpstr>The Wonderful World of… Repetition?</vt:lpstr>
      <vt:lpstr>Topics</vt:lpstr>
      <vt:lpstr>The Past and the Present</vt:lpstr>
      <vt:lpstr>What you need when addressing repetition issues…</vt:lpstr>
      <vt:lpstr>Clarification of Terms</vt:lpstr>
      <vt:lpstr>In General</vt:lpstr>
      <vt:lpstr>Student Enrollment  vs. Apportionment </vt:lpstr>
      <vt:lpstr>Overview of Enrollment Limits</vt:lpstr>
      <vt:lpstr>One and Done</vt:lpstr>
      <vt:lpstr>Three and Done</vt:lpstr>
      <vt:lpstr>+ One and Then Done   (really we mean it this time)</vt:lpstr>
      <vt:lpstr>No Specified Student Limit</vt:lpstr>
      <vt:lpstr>Another Limit – Courses Related in Content </vt:lpstr>
      <vt:lpstr>General Principles Applicable to all Types of Credit Course Repetition </vt:lpstr>
      <vt:lpstr>Retroactive Application</vt:lpstr>
      <vt:lpstr>District-wide Application</vt:lpstr>
      <vt:lpstr>Method of Delivery</vt:lpstr>
      <vt:lpstr>Audit Documentation Requirements</vt:lpstr>
      <vt:lpstr>Grades/Credit - Generally</vt:lpstr>
      <vt:lpstr>Now, the Exceptions  (i.e., the circumstances where repetition might be permitted)</vt:lpstr>
      <vt:lpstr>Hypothetical</vt:lpstr>
      <vt:lpstr>Repeatable Courses (§ 55041) </vt:lpstr>
      <vt:lpstr>Courses Necessary to Meet  Major Req.</vt:lpstr>
      <vt:lpstr>BUT, and it is a big one…</vt:lpstr>
      <vt:lpstr>Courses Necessary to Meet  Major Req. cont…</vt:lpstr>
      <vt:lpstr>Intercollegiate Athletics</vt:lpstr>
      <vt:lpstr>Intercollegiate Athletics &amp; Apportionment</vt:lpstr>
      <vt:lpstr>Intercollegiate Academic/Vocational Competition</vt:lpstr>
      <vt:lpstr>Courses Related in Content and Repeatable Courses</vt:lpstr>
      <vt:lpstr>An example of the intersection of repeatable courses and the related content limitation</vt:lpstr>
      <vt:lpstr>Grandfathering</vt:lpstr>
      <vt:lpstr>Jasmine’s Nursing Course Hypo</vt:lpstr>
      <vt:lpstr>Occupational Work Experience (§ 55040(b)(6))</vt:lpstr>
      <vt:lpstr>PowerPoint Presentation</vt:lpstr>
      <vt:lpstr>Jasmine’s Nursing Course Hypo</vt:lpstr>
      <vt:lpstr>Alleviation of Substandard Grades (§ 55042)</vt:lpstr>
      <vt:lpstr>Jasmine’s Nursing Course Hypo</vt:lpstr>
      <vt:lpstr>Special Classes (§ 55040(b)(7))</vt:lpstr>
      <vt:lpstr>Jasmine’s Nursing Course Hypo</vt:lpstr>
      <vt:lpstr>Significant Lapse of Time (§ 55043) </vt:lpstr>
      <vt:lpstr>Jasmine’s Nursing Course Hypo</vt:lpstr>
      <vt:lpstr>Extenuating Circumstances (§§ 55040(b)(5), 55045)</vt:lpstr>
      <vt:lpstr>Jasmine’s Nursing Course Hypo</vt:lpstr>
      <vt:lpstr>Legally Mandated (§ 55040(b)(8))</vt:lpstr>
      <vt:lpstr>An Example</vt:lpstr>
      <vt:lpstr>Jasmine’s Nursing Course Hypo</vt:lpstr>
      <vt:lpstr>Significant Change in Industry or Licensure Standards (§ 55040(b)(9))</vt:lpstr>
      <vt:lpstr>Jasmine’s Nursing Course Hypo</vt:lpstr>
      <vt:lpstr>Variable Unit OE/OE Course (§ 55044) </vt:lpstr>
      <vt:lpstr>Jasmine’s Nursing Course Hypo</vt:lpstr>
      <vt:lpstr>Apportionment for Credit  Course Enrollment (§ 58161)</vt:lpstr>
      <vt:lpstr>Academic Renewal (§ 55046) </vt:lpstr>
      <vt:lpstr>PowerPoint Presentation</vt:lpstr>
      <vt:lpstr>PowerPoint Presentation</vt:lpstr>
      <vt:lpstr>PowerPoint Presentation</vt:lpstr>
      <vt:lpstr>PowerPoint Presentation</vt:lpstr>
      <vt:lpstr>What about Apportionment?</vt:lpstr>
      <vt:lpstr>PowerPoint Presentation</vt:lpstr>
      <vt:lpstr>PowerPoint Presentation</vt:lpstr>
      <vt:lpstr>PowerPoint Presentation</vt:lpstr>
      <vt:lpstr>PowerPoint Presentation</vt:lpstr>
      <vt:lpstr>Parting Notes</vt:lpstr>
      <vt:lpstr>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Wonderful World of… Repetition?</dc:title>
  <dc:creator>Victor DeVore</dc:creator>
  <cp:lastModifiedBy>Victor DeVore</cp:lastModifiedBy>
  <cp:revision>4</cp:revision>
  <dcterms:created xsi:type="dcterms:W3CDTF">2018-09-18T07:26:56Z</dcterms:created>
  <dcterms:modified xsi:type="dcterms:W3CDTF">2018-09-18T15:19:51Z</dcterms:modified>
</cp:coreProperties>
</file>