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72" r:id="rId2"/>
    <p:sldId id="274" r:id="rId3"/>
    <p:sldId id="275" r:id="rId4"/>
    <p:sldId id="276" r:id="rId5"/>
    <p:sldId id="277" r:id="rId6"/>
    <p:sldId id="278" r:id="rId7"/>
    <p:sldId id="281" r:id="rId8"/>
    <p:sldId id="279" r:id="rId9"/>
    <p:sldId id="282" r:id="rId10"/>
    <p:sldId id="283" r:id="rId11"/>
    <p:sldId id="28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3" autoAdjust="0"/>
    <p:restoredTop sz="94660"/>
  </p:normalViewPr>
  <p:slideViewPr>
    <p:cSldViewPr snapToGrid="0">
      <p:cViewPr>
        <p:scale>
          <a:sx n="96" d="100"/>
          <a:sy n="96" d="100"/>
        </p:scale>
        <p:origin x="42" y="37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D4573-58E7-4156-A133-2731F5F8D1A6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3B0CF2-7F87-4E02-A248-870047730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0CF2-7F87-4E02-A248-870047730F9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Don't take work home with you unless you absolutely need to. Try not to even think about work once you've left.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0CF2-7F87-4E02-A248-870047730F9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7433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Don't take work home with you unless you absolutely need to. Try not to even think about work once you've left.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0CF2-7F87-4E02-A248-870047730F9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559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Rectangle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Straight Connector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1D30-C0A0-4124-A783-34D9F15FA0FE}" type="datetime1">
              <a:rPr lang="en-US" smtClean="0"/>
              <a:t>9/16/2018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D5871-AB0F-4B3D-8861-97E78CB7B47E}" type="datetime1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8406-4C3F-4F3E-80BD-A22568EA37EB}" type="datetime1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28077-7188-48C5-8679-2287FAC952E9}" type="datetime1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CB740-6776-4EE9-99FD-96D592FA5A23}" type="datetime1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6BD99-6FFD-46C5-B5E2-43A34BDA2566}" type="datetime1">
              <a:rPr lang="en-US" smtClean="0"/>
              <a:t>9/16/2018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678E-214C-4CF8-97C7-95015FB02960}" type="datetime1">
              <a:rPr lang="en-US" smtClean="0"/>
              <a:t>9/16/2018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660E0-FA77-4473-A859-74127B089143}" type="datetime1">
              <a:rPr lang="en-US" smtClean="0"/>
              <a:t>9/16/2018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8D7B8-9F07-4899-827D-5F3CFDDEB574}" type="datetime1">
              <a:rPr lang="en-US" smtClean="0"/>
              <a:t>9/16/2018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97C5C-1CD1-417D-A89C-14747F5222C7}" type="datetime1">
              <a:rPr lang="en-US" smtClean="0"/>
              <a:t>9/16/2018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9EFBB-CFA1-4AA8-9123-F0B52DBD84FE}" type="datetime1">
              <a:rPr lang="en-US" smtClean="0"/>
              <a:t>9/16/2018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Rectangle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Freeform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marL="0" algn="l" rtl="0" eaLnBrk="1" latinLnBrk="0" hangingPunct="1"/>
                <a:endParaRPr kumimoji="0" lang="en-US" sz="18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Freeform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marL="0" algn="l" rtl="0" eaLnBrk="1" latinLnBrk="0" hangingPunct="1"/>
                <a:endParaRPr kumimoji="0" lang="en-US" sz="18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Group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Freeform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anchor="t" compatLnSpc="1"/>
                <a:lstStyle/>
                <a:p>
                  <a:endParaRPr kumimoji="0" lang="en-US" sz="1800"/>
                </a:p>
              </p:txBody>
            </p:sp>
            <p:sp>
              <p:nvSpPr>
                <p:cNvPr id="33" name="Freeform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anchor="t" compatLnSpc="1"/>
                <a:lstStyle/>
                <a:p>
                  <a:endParaRPr kumimoji="0" lang="en-US" sz="1800"/>
                </a:p>
              </p:txBody>
            </p:sp>
          </p:grpSp>
        </p:grpSp>
      </p:grp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fld id="{61146459-E3C3-4969-9224-5ED50B492D17}" type="datetime1">
              <a:rPr lang="en-US" smtClean="0"/>
              <a:pPr/>
              <a:t>9/16/2018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xtrant.cccco.edu/divisions/legal.aspx" TargetMode="External"/><Relationship Id="rId7" Type="http://schemas.openxmlformats.org/officeDocument/2006/relationships/hyperlink" Target="http://www.oal.ca.gov/" TargetMode="External"/><Relationship Id="rId2" Type="http://schemas.openxmlformats.org/officeDocument/2006/relationships/hyperlink" Target="http://www.cccco.ed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vt.westlaw.com/" TargetMode="External"/><Relationship Id="rId5" Type="http://schemas.openxmlformats.org/officeDocument/2006/relationships/hyperlink" Target="http://www.leginfo.legislature.ca.gov/" TargetMode="External"/><Relationship Id="rId4" Type="http://schemas.openxmlformats.org/officeDocument/2006/relationships/hyperlink" Target="http://www.ed.gov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ccco.edu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accrao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040296"/>
          </a:xfrm>
        </p:spPr>
        <p:txBody>
          <a:bodyPr/>
          <a:lstStyle/>
          <a:p>
            <a:r>
              <a:rPr lang="en-US" dirty="0"/>
              <a:t>A&amp;R New Director’s Training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latin typeface="Cambria" panose="02040503050406030204" pitchFamily="18" charset="0"/>
              </a:rPr>
              <a:t>Michael R. Quiaoit, Chancellor’s Office</a:t>
            </a:r>
          </a:p>
          <a:p>
            <a:r>
              <a:rPr lang="en-US" dirty="0">
                <a:latin typeface="Cambria" panose="02040503050406030204" pitchFamily="18" charset="0"/>
              </a:rPr>
              <a:t>Niruba Srinivasan, CACCRAO President</a:t>
            </a:r>
          </a:p>
          <a:p>
            <a:r>
              <a:rPr lang="en-US" dirty="0">
                <a:latin typeface="Cambria" panose="02040503050406030204" pitchFamily="18" charset="0"/>
              </a:rPr>
              <a:t>Lillian Justice, CACCRAO Regional Representative 7 &amp; 8</a:t>
            </a:r>
          </a:p>
          <a:p>
            <a:endParaRPr lang="en-US" dirty="0">
              <a:latin typeface="Cambria" panose="02040503050406030204" pitchFamily="18" charset="0"/>
            </a:endParaRPr>
          </a:p>
          <a:p>
            <a:r>
              <a:rPr lang="en-US" dirty="0">
                <a:latin typeface="Cambria" panose="02040503050406030204" pitchFamily="18" charset="0"/>
              </a:rPr>
              <a:t>September 17-18, 2018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8D1D0-C0E5-4B09-992F-B3B2D08C5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 you need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A12B3D-7C0F-44A0-9204-53BFE24EF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35480"/>
            <a:ext cx="10972800" cy="4718768"/>
          </a:xfrm>
        </p:spPr>
        <p:txBody>
          <a:bodyPr/>
          <a:lstStyle/>
          <a:p>
            <a:r>
              <a:rPr lang="en-US" dirty="0"/>
              <a:t>Chancellor’s Office</a:t>
            </a:r>
          </a:p>
          <a:p>
            <a:pPr lvl="1"/>
            <a:r>
              <a:rPr lang="en-US" dirty="0">
                <a:hlinkClick r:id="rId2"/>
              </a:rPr>
              <a:t>www.cccco.edu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www.extrant.cccco.edu/divisions/legal.aspx</a:t>
            </a:r>
            <a:endParaRPr lang="en-US" dirty="0"/>
          </a:p>
          <a:p>
            <a:r>
              <a:rPr lang="en-US" dirty="0"/>
              <a:t>Department of Education</a:t>
            </a:r>
          </a:p>
          <a:p>
            <a:pPr lvl="1"/>
            <a:r>
              <a:rPr lang="en-US" dirty="0">
                <a:hlinkClick r:id="rId4"/>
              </a:rPr>
              <a:t>www.ed.gov</a:t>
            </a:r>
            <a:endParaRPr lang="en-US" dirty="0"/>
          </a:p>
          <a:p>
            <a:r>
              <a:rPr lang="en-US" dirty="0"/>
              <a:t>California Education Code and Title 5</a:t>
            </a:r>
          </a:p>
          <a:p>
            <a:pPr lvl="1"/>
            <a:r>
              <a:rPr lang="en-US" dirty="0">
                <a:hlinkClick r:id="rId5"/>
              </a:rPr>
              <a:t>www.leginfo.legislature.ca.gov</a:t>
            </a:r>
            <a:endParaRPr lang="en-US" dirty="0"/>
          </a:p>
          <a:p>
            <a:pPr lvl="1"/>
            <a:r>
              <a:rPr lang="en-US" dirty="0">
                <a:hlinkClick r:id="rId6"/>
              </a:rPr>
              <a:t>www.govt.westlaw.com</a:t>
            </a:r>
            <a:endParaRPr lang="en-US" dirty="0"/>
          </a:p>
          <a:p>
            <a:pPr lvl="1"/>
            <a:r>
              <a:rPr lang="en-US" dirty="0">
                <a:hlinkClick r:id="rId7"/>
              </a:rPr>
              <a:t>www.oal.ca.gov</a:t>
            </a:r>
            <a:r>
              <a:rPr lang="en-US" dirty="0"/>
              <a:t> </a:t>
            </a:r>
          </a:p>
          <a:p>
            <a:r>
              <a:rPr lang="en-US" dirty="0"/>
              <a:t>Your College’s Board Policies and Administrative Procedures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193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Q&amp;A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5672" y="1935163"/>
            <a:ext cx="6580655" cy="4389437"/>
          </a:xfrm>
        </p:spPr>
      </p:pic>
    </p:spTree>
    <p:extLst>
      <p:ext uri="{BB962C8B-B14F-4D97-AF65-F5344CB8AC3E}">
        <p14:creationId xmlns:p14="http://schemas.microsoft.com/office/powerpoint/2010/main" val="2583887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 &amp; Introductions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955234"/>
            <a:ext cx="10972800" cy="3369365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Cambria" panose="02040503050406030204" pitchFamily="18" charset="0"/>
              </a:rPr>
              <a:t>Reimbursement procedures will be emailed</a:t>
            </a:r>
          </a:p>
        </p:txBody>
      </p:sp>
    </p:spTree>
    <p:extLst>
      <p:ext uri="{BB962C8B-B14F-4D97-AF65-F5344CB8AC3E}">
        <p14:creationId xmlns:p14="http://schemas.microsoft.com/office/powerpoint/2010/main" val="333955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1181166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Role of the Chancellor’s Office/Guided Pathways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902889"/>
            <a:ext cx="10972800" cy="3762955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>
                <a:latin typeface="Cambria" panose="02040503050406030204" pitchFamily="18" charset="0"/>
              </a:rPr>
              <a:t>Integration with reporting and indicators</a:t>
            </a:r>
          </a:p>
          <a:p>
            <a:endParaRPr lang="en-US" sz="2800" dirty="0">
              <a:latin typeface="Cambria" panose="02040503050406030204" pitchFamily="18" charset="0"/>
            </a:endParaRPr>
          </a:p>
          <a:p>
            <a:r>
              <a:rPr lang="en-US" sz="2800" dirty="0">
                <a:latin typeface="Cambria" panose="02040503050406030204" pitchFamily="18" charset="0"/>
              </a:rPr>
              <a:t>Regulatory relief</a:t>
            </a:r>
          </a:p>
          <a:p>
            <a:endParaRPr lang="en-US" sz="2800" dirty="0">
              <a:latin typeface="Cambria" panose="02040503050406030204" pitchFamily="18" charset="0"/>
            </a:endParaRPr>
          </a:p>
          <a:p>
            <a:r>
              <a:rPr lang="en-US" sz="2800" dirty="0">
                <a:latin typeface="Cambria" panose="02040503050406030204" pitchFamily="18" charset="0"/>
              </a:rPr>
              <a:t>Support for local implementation</a:t>
            </a:r>
          </a:p>
          <a:p>
            <a:endParaRPr lang="en-US" sz="2800" dirty="0">
              <a:latin typeface="Cambria" panose="02040503050406030204" pitchFamily="18" charset="0"/>
            </a:endParaRPr>
          </a:p>
          <a:p>
            <a:r>
              <a:rPr lang="en-US" sz="2800" dirty="0">
                <a:latin typeface="Cambria" panose="02040503050406030204" pitchFamily="18" charset="0"/>
              </a:rPr>
              <a:t>Professional learning</a:t>
            </a:r>
          </a:p>
          <a:p>
            <a:endParaRPr lang="en-US" sz="2800" dirty="0">
              <a:latin typeface="Cambria" panose="02040503050406030204" pitchFamily="18" charset="0"/>
            </a:endParaRPr>
          </a:p>
          <a:p>
            <a:r>
              <a:rPr lang="en-US" sz="2800" dirty="0">
                <a:latin typeface="Cambria" panose="02040503050406030204" pitchFamily="18" charset="0"/>
              </a:rPr>
              <a:t>Tool development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85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CACCRAO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3154016"/>
            <a:ext cx="10972800" cy="3170583"/>
          </a:xfrm>
        </p:spPr>
        <p:txBody>
          <a:bodyPr/>
          <a:lstStyle/>
          <a:p>
            <a:r>
              <a:rPr lang="en-US" dirty="0"/>
              <a:t>California Association of Community College Registrars and Admissions Officers</a:t>
            </a:r>
          </a:p>
          <a:p>
            <a:r>
              <a:rPr lang="en-US" dirty="0"/>
              <a:t>Non-Profit Professional Association</a:t>
            </a:r>
          </a:p>
          <a:p>
            <a:r>
              <a:rPr lang="en-US" dirty="0"/>
              <a:t>Representing 114 California Community Colleges</a:t>
            </a:r>
          </a:p>
          <a:p>
            <a:r>
              <a:rPr lang="en-US" dirty="0"/>
              <a:t>Provides trainings &amp; Professional development</a:t>
            </a:r>
          </a:p>
          <a:p>
            <a:r>
              <a:rPr lang="en-US" dirty="0"/>
              <a:t>Facilitate information exchange</a:t>
            </a:r>
          </a:p>
        </p:txBody>
      </p:sp>
    </p:spTree>
    <p:extLst>
      <p:ext uri="{BB962C8B-B14F-4D97-AF65-F5344CB8AC3E}">
        <p14:creationId xmlns:p14="http://schemas.microsoft.com/office/powerpoint/2010/main" val="3252008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 of the A&amp;R Director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809460"/>
            <a:ext cx="10972800" cy="351513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Supervise &amp; Office Management</a:t>
            </a:r>
          </a:p>
          <a:p>
            <a:r>
              <a:rPr lang="en-US" dirty="0"/>
              <a:t>Plan, develop &amp; implement enrollment services</a:t>
            </a:r>
          </a:p>
          <a:p>
            <a:r>
              <a:rPr lang="en-US" dirty="0"/>
              <a:t>Interprets &amp; applies laws &amp; regulations</a:t>
            </a:r>
          </a:p>
          <a:p>
            <a:r>
              <a:rPr lang="en-US" dirty="0"/>
              <a:t>Collaborate &amp; exchange information</a:t>
            </a:r>
          </a:p>
          <a:p>
            <a:r>
              <a:rPr lang="en-US" dirty="0"/>
              <a:t>Resolve compliance issues</a:t>
            </a:r>
          </a:p>
          <a:p>
            <a:r>
              <a:rPr lang="en-US" dirty="0"/>
              <a:t>Plans, coordinates &amp; test new projects</a:t>
            </a:r>
          </a:p>
          <a:p>
            <a:r>
              <a:rPr lang="en-US" dirty="0"/>
              <a:t>Budget &amp; Reporting</a:t>
            </a:r>
          </a:p>
          <a:p>
            <a:r>
              <a:rPr lang="en-US" dirty="0"/>
              <a:t>Everything else not included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453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 yourself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/>
              <a:t>Use your resources </a:t>
            </a:r>
            <a:r>
              <a:rPr lang="en-US" sz="2800" dirty="0"/>
              <a:t>– provided for you here. Always expand your resources throughout the state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/>
              <a:t>Plan ahead </a:t>
            </a:r>
            <a:r>
              <a:rPr lang="en-US" sz="2800" dirty="0"/>
              <a:t>– changes are likely and more on the horizon – be aware of what they are before they happen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/>
              <a:t>Prioritize</a:t>
            </a:r>
            <a:r>
              <a:rPr lang="en-US" sz="2800" dirty="0"/>
              <a:t> – not everything is important or critical – choose your battles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/>
              <a:t>Know your topic</a:t>
            </a:r>
            <a:r>
              <a:rPr lang="en-US" sz="2800" dirty="0"/>
              <a:t> – take every opportunity to learn your field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/>
              <a:t>Ask questions </a:t>
            </a:r>
            <a:r>
              <a:rPr lang="en-US" sz="2800" dirty="0"/>
              <a:t>– as many as needed to as many people as needed – there is no such thing as a “dumb” question!</a:t>
            </a:r>
          </a:p>
        </p:txBody>
      </p:sp>
    </p:spTree>
    <p:extLst>
      <p:ext uri="{BB962C8B-B14F-4D97-AF65-F5344CB8AC3E}">
        <p14:creationId xmlns:p14="http://schemas.microsoft.com/office/powerpoint/2010/main" val="2054880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 Yourself…cont.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769704"/>
            <a:ext cx="10084904" cy="3554896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Change Your Mindset</a:t>
            </a:r>
          </a:p>
          <a:p>
            <a:r>
              <a:rPr lang="en-US" dirty="0"/>
              <a:t>Leave work at work</a:t>
            </a:r>
          </a:p>
          <a:p>
            <a:r>
              <a:rPr lang="en-US" dirty="0"/>
              <a:t>Family and your health is number one priority</a:t>
            </a:r>
          </a:p>
          <a:p>
            <a:r>
              <a:rPr lang="en-US" dirty="0"/>
              <a:t>Exercise</a:t>
            </a:r>
          </a:p>
          <a:p>
            <a:r>
              <a:rPr lang="en-US" dirty="0"/>
              <a:t>Meditate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313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1179442"/>
            <a:ext cx="10972800" cy="667645"/>
          </a:xfrm>
        </p:spPr>
        <p:txBody>
          <a:bodyPr>
            <a:normAutofit fontScale="90000"/>
          </a:bodyPr>
          <a:lstStyle/>
          <a:p>
            <a:r>
              <a:rPr lang="en-US" dirty="0"/>
              <a:t>Protect Yourself…cont.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09600" y="2606548"/>
            <a:ext cx="9806609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Freedom is not worth having if it does not include the freedom to make mistakes</a:t>
            </a:r>
            <a:r>
              <a:rPr kumimoji="0" lang="en-US" altLang="en-US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</a:rPr>
              <a:t> – </a:t>
            </a:r>
            <a:r>
              <a:rPr kumimoji="0" lang="en-US" altLang="en-US" i="0" u="none" strike="noStrike" cap="none" normalizeH="0" dirty="0">
                <a:ln>
                  <a:noFill/>
                </a:ln>
                <a:solidFill>
                  <a:schemeClr val="accent1"/>
                </a:solidFill>
                <a:effectLst/>
              </a:rPr>
              <a:t>Mahatma Gandhi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US" altLang="en-US" dirty="0">
              <a:solidFill>
                <a:schemeClr val="accent1"/>
              </a:solidFill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kumimoji="0" lang="en-US" altLang="en-US" i="0" u="none" strike="noStrike" cap="none" normalizeH="0" dirty="0">
              <a:ln>
                <a:noFill/>
              </a:ln>
              <a:solidFill>
                <a:schemeClr val="accent1"/>
              </a:solidFill>
              <a:effectLst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US" altLang="en-US" dirty="0">
              <a:solidFill>
                <a:schemeClr val="accent1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altLang="en-US" dirty="0"/>
              <a:t>It’s kind of fun to do the impossible – </a:t>
            </a:r>
            <a:r>
              <a:rPr lang="en-US" altLang="en-US" dirty="0">
                <a:solidFill>
                  <a:schemeClr val="accent1"/>
                </a:solidFill>
              </a:rPr>
              <a:t>Walt Disney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accent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06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 you need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A&amp;R Director’s Manual</a:t>
            </a:r>
          </a:p>
          <a:p>
            <a:r>
              <a:rPr lang="en-US" dirty="0">
                <a:hlinkClick r:id="rId3"/>
              </a:rPr>
              <a:t>www.cccco.edu</a:t>
            </a:r>
            <a:endParaRPr lang="en-US" dirty="0"/>
          </a:p>
          <a:p>
            <a:r>
              <a:rPr lang="en-US" dirty="0"/>
              <a:t>Student Attendance Accounting Manual</a:t>
            </a:r>
          </a:p>
          <a:p>
            <a:r>
              <a:rPr lang="en-US" dirty="0">
                <a:hlinkClick r:id="rId4"/>
              </a:rPr>
              <a:t>www.caccrao.org</a:t>
            </a:r>
            <a:endParaRPr lang="en-US" dirty="0"/>
          </a:p>
          <a:p>
            <a:r>
              <a:rPr lang="en-US" dirty="0"/>
              <a:t>Student Fee Handbook</a:t>
            </a:r>
          </a:p>
          <a:p>
            <a:r>
              <a:rPr lang="en-US" dirty="0"/>
              <a:t>CACCRAO Annual Conference &amp; Regional Workshop</a:t>
            </a:r>
          </a:p>
          <a:p>
            <a:r>
              <a:rPr lang="en-US" dirty="0"/>
              <a:t>Ed Code &amp; Title 5</a:t>
            </a:r>
          </a:p>
          <a:p>
            <a:r>
              <a:rPr lang="en-US" dirty="0"/>
              <a:t>Advisories &amp; Legal Opinions</a:t>
            </a:r>
          </a:p>
          <a:p>
            <a:r>
              <a:rPr lang="en-US" dirty="0"/>
              <a:t>Board Policies &amp; Administrative procedures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262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tion on brainstorming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usiness brainstorming presentation.potx" id="{DE77CA07-3D7A-4CF2-AF02-587F794CB3CB}" vid="{13C2A94F-C0A1-4622-B71C-29A3B00D5E0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brainstorming presentation(2)</Template>
  <TotalTime>1882</TotalTime>
  <Words>441</Words>
  <Application>Microsoft Office PowerPoint</Application>
  <PresentationFormat>Widescreen</PresentationFormat>
  <Paragraphs>81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Cambria</vt:lpstr>
      <vt:lpstr>Century Gothic</vt:lpstr>
      <vt:lpstr>Palatino Linotype</vt:lpstr>
      <vt:lpstr>Wingdings 2</vt:lpstr>
      <vt:lpstr>Presentation on brainstorming</vt:lpstr>
      <vt:lpstr>A&amp;R New Director’s Training</vt:lpstr>
      <vt:lpstr>Welcome &amp; Introductions</vt:lpstr>
      <vt:lpstr>Role of the Chancellor’s Office/Guided Pathways</vt:lpstr>
      <vt:lpstr>CACCRAO</vt:lpstr>
      <vt:lpstr>Role of the A&amp;R Director</vt:lpstr>
      <vt:lpstr>Protect yourself</vt:lpstr>
      <vt:lpstr>Protect Yourself…cont.</vt:lpstr>
      <vt:lpstr>Protect Yourself…cont.</vt:lpstr>
      <vt:lpstr>Resources you need</vt:lpstr>
      <vt:lpstr>Resources you need </vt:lpstr>
      <vt:lpstr>Q&amp;A</vt:lpstr>
    </vt:vector>
  </TitlesOfParts>
  <Company>SMCCD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Creativity Session</dc:title>
  <dc:creator>Srinivasan, Niruba</dc:creator>
  <cp:lastModifiedBy>Lillian Justice</cp:lastModifiedBy>
  <cp:revision>29</cp:revision>
  <dcterms:created xsi:type="dcterms:W3CDTF">2018-09-12T18:34:00Z</dcterms:created>
  <dcterms:modified xsi:type="dcterms:W3CDTF">2018-09-17T00:07:58Z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