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7"/>
  </p:notesMasterIdLst>
  <p:handoutMasterIdLst>
    <p:handoutMasterId r:id="rId38"/>
  </p:handoutMasterIdLst>
  <p:sldIdLst>
    <p:sldId id="612" r:id="rId2"/>
    <p:sldId id="613" r:id="rId3"/>
    <p:sldId id="614" r:id="rId4"/>
    <p:sldId id="615" r:id="rId5"/>
    <p:sldId id="616" r:id="rId6"/>
    <p:sldId id="617" r:id="rId7"/>
    <p:sldId id="618" r:id="rId8"/>
    <p:sldId id="619" r:id="rId9"/>
    <p:sldId id="620" r:id="rId10"/>
    <p:sldId id="621" r:id="rId11"/>
    <p:sldId id="622" r:id="rId12"/>
    <p:sldId id="623" r:id="rId13"/>
    <p:sldId id="624" r:id="rId14"/>
    <p:sldId id="646" r:id="rId15"/>
    <p:sldId id="626" r:id="rId16"/>
    <p:sldId id="627" r:id="rId17"/>
    <p:sldId id="628" r:id="rId18"/>
    <p:sldId id="629" r:id="rId19"/>
    <p:sldId id="630" r:id="rId20"/>
    <p:sldId id="631" r:id="rId21"/>
    <p:sldId id="632" r:id="rId22"/>
    <p:sldId id="633" r:id="rId23"/>
    <p:sldId id="634" r:id="rId24"/>
    <p:sldId id="635" r:id="rId25"/>
    <p:sldId id="636" r:id="rId26"/>
    <p:sldId id="637" r:id="rId27"/>
    <p:sldId id="638" r:id="rId28"/>
    <p:sldId id="639" r:id="rId29"/>
    <p:sldId id="640" r:id="rId30"/>
    <p:sldId id="641" r:id="rId31"/>
    <p:sldId id="642" r:id="rId32"/>
    <p:sldId id="643" r:id="rId33"/>
    <p:sldId id="644" r:id="rId34"/>
    <p:sldId id="645" r:id="rId35"/>
    <p:sldId id="647" r:id="rId3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e" initials="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55" autoAdjust="0"/>
    <p:restoredTop sz="88549" autoAdjust="0"/>
  </p:normalViewPr>
  <p:slideViewPr>
    <p:cSldViewPr>
      <p:cViewPr varScale="1">
        <p:scale>
          <a:sx n="101" d="100"/>
          <a:sy n="101" d="100"/>
        </p:scale>
        <p:origin x="185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38475" cy="464899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2" y="1"/>
            <a:ext cx="3038475" cy="464899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AA7BAB2C-D86E-4980-981B-D59397FE1547}" type="datetimeFigureOut">
              <a:rPr lang="en-US" smtClean="0"/>
              <a:t>9/14/2018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930"/>
            <a:ext cx="3038475" cy="464899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2" y="8829930"/>
            <a:ext cx="3038475" cy="464899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A33EF71A-9E20-4521-9110-0F57129975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263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4820"/>
          </a:xfrm>
          <a:prstGeom prst="rect">
            <a:avLst/>
          </a:prstGeom>
        </p:spPr>
        <p:txBody>
          <a:bodyPr vert="horz" lIns="93731" tIns="46865" rIns="93731" bIns="468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4820"/>
          </a:xfrm>
          <a:prstGeom prst="rect">
            <a:avLst/>
          </a:prstGeom>
        </p:spPr>
        <p:txBody>
          <a:bodyPr vert="horz" lIns="93731" tIns="46865" rIns="93731" bIns="46865" rtlCol="0"/>
          <a:lstStyle>
            <a:lvl1pPr algn="r">
              <a:defRPr sz="1200"/>
            </a:lvl1pPr>
          </a:lstStyle>
          <a:p>
            <a:fld id="{5A2A0DE6-9D7E-42B8-B0DD-3F5A73D6BBA0}" type="datetimeFigureOut">
              <a:rPr lang="en-US" smtClean="0"/>
              <a:t>9/14/2018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31" tIns="46865" rIns="93731" bIns="4686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731" tIns="46865" rIns="93731" bIns="468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731" tIns="46865" rIns="93731" bIns="468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731" tIns="46865" rIns="93731" bIns="46865" rtlCol="0" anchor="b"/>
          <a:lstStyle>
            <a:lvl1pPr algn="r">
              <a:defRPr sz="1200"/>
            </a:lvl1pPr>
          </a:lstStyle>
          <a:p>
            <a:fld id="{3D0B65F9-2CFB-4322-8E1C-CA470D2946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947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7CFAF-283C-4301-98EC-D1A839354DF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434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12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7053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6376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1950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5674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9724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249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0800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8110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53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047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9542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9657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2898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7544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0173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5445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1222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130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1922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055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435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74896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214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878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897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09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955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056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3653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65F9-2CFB-4322-8E1C-CA470D29468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933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D27D-30ED-4FF9-AE19-90D51393A09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9554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2D03-9679-47BE-8C72-7937B11569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9503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564A-7F4F-44FF-9C0E-90387C6F29F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959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F1D5-C779-4CEB-98FB-B2F0CDA77D2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76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C33CC-87EC-4C83-94E4-BE57E22FA1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1169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CC9D8-DFA5-4D27-AFAA-8935FF990B4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6011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5D996-0580-470D-9CD7-A34699D6E86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4015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FF865-F52D-4E52-9225-8222B68863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8089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5DCC9-4A08-44C3-8F80-D4ED143DB6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3912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B217B-5D81-4D48-A257-62A4DCA90A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6005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FF81C-2B17-4B6D-86AA-68777DF11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63C93C-44FC-4118-A887-87580A99C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6EF6C-BC99-49C6-B94A-6FF859E5383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EFB904-7EC1-490B-A9EF-DAB1FC724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00934C-5F88-4D21-9E7F-5634CA6C5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086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7A6E-49D4-4941-8B60-BA9853FC1E4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2639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6EF6C-BC99-49C6-B94A-6FF859E5383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140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8" r:id="rId8"/>
    <p:sldLayoutId id="2147483684" r:id="rId9"/>
    <p:sldLayoutId id="2147483685" r:id="rId10"/>
    <p:sldLayoutId id="2147483686" r:id="rId11"/>
    <p:sldLayoutId id="2147483687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jmullen@cccco.edu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62600" y="34262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4876800"/>
            <a:ext cx="9144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Calculating and Understanding FTES</a:t>
            </a:r>
          </a:p>
          <a:p>
            <a:pPr algn="ctr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September 18, 2018</a:t>
            </a:r>
          </a:p>
          <a:p>
            <a:pPr algn="ctr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New A&amp;R Directors Training</a:t>
            </a:r>
          </a:p>
          <a:p>
            <a:endParaRPr lang="en-US" sz="2400" b="1" dirty="0"/>
          </a:p>
          <a:p>
            <a:endParaRPr lang="en-US" sz="24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74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097137"/>
            <a:ext cx="72390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5715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3200" dirty="0"/>
              <a:t>A multiple hour class is defined as a class scheduled for more than one clock hour.</a:t>
            </a:r>
          </a:p>
          <a:p>
            <a:pPr marL="1028700" lvl="1" indent="-5715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3200" dirty="0"/>
              <a:t>The fractional part of a class hour at the end of a multiple hour class is called a </a:t>
            </a:r>
            <a:r>
              <a:rPr lang="en-US" sz="3200" b="1" i="1" dirty="0"/>
              <a:t>partial class hour</a:t>
            </a:r>
            <a:r>
              <a:rPr lang="en-US" sz="3200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914400"/>
            <a:ext cx="59436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4000" b="1" dirty="0">
                <a:solidFill>
                  <a:schemeClr val="tx1"/>
                </a:solidFill>
                <a:latin typeface="Rockwell" panose="02060603020205020403" pitchFamily="18" charset="0"/>
              </a:rPr>
              <a:t>Multiple Hour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77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097137"/>
            <a:ext cx="72390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5715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3200" dirty="0"/>
              <a:t>Each 50 minutes exclusive of breaks is a class hour.</a:t>
            </a:r>
          </a:p>
          <a:p>
            <a:pPr marL="1028700" lvl="1" indent="-5715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3200" dirty="0"/>
              <a:t>A partial class hour beyond the last full clock hour is counted from the 51</a:t>
            </a:r>
            <a:r>
              <a:rPr lang="en-US" sz="3200" baseline="30000" dirty="0"/>
              <a:t>st</a:t>
            </a:r>
            <a:r>
              <a:rPr lang="en-US" sz="3200" dirty="0"/>
              <a:t> minute of the last full clock hour.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914400"/>
            <a:ext cx="59436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4000" b="1" dirty="0">
                <a:solidFill>
                  <a:schemeClr val="tx1"/>
                </a:solidFill>
                <a:latin typeface="Rockwell" panose="02060603020205020403" pitchFamily="18" charset="0"/>
              </a:rPr>
              <a:t>Multiple Hour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37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097137"/>
            <a:ext cx="7239000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5715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3200" dirty="0"/>
              <a:t>No break is allowed in the last full clock hour or the partial class hour.</a:t>
            </a:r>
          </a:p>
          <a:p>
            <a:pPr marL="1028700" lvl="1" indent="-5715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3200" dirty="0"/>
              <a:t>The divisor for the partial class hour is 50.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914400"/>
            <a:ext cx="59436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4000" b="1" dirty="0">
                <a:solidFill>
                  <a:schemeClr val="tx1"/>
                </a:solidFill>
                <a:latin typeface="Rockwell" panose="02060603020205020403" pitchFamily="18" charset="0"/>
              </a:rPr>
              <a:t>Multiple Hour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8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74600"/>
            <a:ext cx="7696200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5715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3200" dirty="0"/>
              <a:t>Example:	7:00 p.m. to 10:05 p.m.</a:t>
            </a:r>
          </a:p>
          <a:p>
            <a:pPr lvl="1">
              <a:spcAft>
                <a:spcPts val="1800"/>
              </a:spcAft>
            </a:pPr>
            <a:r>
              <a:rPr lang="en-US" sz="3200" dirty="0"/>
              <a:t>			PCH: 9:51 – 10:05 = 15 min.</a:t>
            </a:r>
          </a:p>
          <a:p>
            <a:pPr lvl="1">
              <a:spcAft>
                <a:spcPts val="1800"/>
              </a:spcAft>
            </a:pPr>
            <a:r>
              <a:rPr lang="en-US" sz="3200" dirty="0"/>
              <a:t>			15/50 = 0.3</a:t>
            </a:r>
          </a:p>
          <a:p>
            <a:pPr lvl="1">
              <a:spcAft>
                <a:spcPts val="1800"/>
              </a:spcAft>
            </a:pPr>
            <a:r>
              <a:rPr lang="en-US" sz="3200" dirty="0"/>
              <a:t>			Total Contact Hours: 3.3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914400"/>
            <a:ext cx="59436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4000" b="1" dirty="0">
                <a:solidFill>
                  <a:schemeClr val="tx1"/>
                </a:solidFill>
                <a:latin typeface="Rockwell" panose="02060603020205020403" pitchFamily="18" charset="0"/>
              </a:rPr>
              <a:t>Multiple Hour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75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76400" y="457200"/>
            <a:ext cx="59436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Calculate the contact hours: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948156-D7B1-4B7B-B350-7C4F7C68586F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1447800"/>
            <a:ext cx="34290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charset="2"/>
              <a:buNone/>
              <a:defRPr/>
            </a:pPr>
            <a:r>
              <a:rPr lang="en-US" dirty="0"/>
              <a:t>Class meets from</a:t>
            </a:r>
          </a:p>
          <a:p>
            <a:pPr>
              <a:defRPr/>
            </a:pPr>
            <a:r>
              <a:rPr lang="en-US" dirty="0"/>
              <a:t>   0900 to 0950</a:t>
            </a:r>
          </a:p>
          <a:p>
            <a:pPr>
              <a:defRPr/>
            </a:pPr>
            <a:r>
              <a:rPr lang="en-US" dirty="0"/>
              <a:t>   0900 to 1000</a:t>
            </a:r>
          </a:p>
          <a:p>
            <a:pPr>
              <a:defRPr/>
            </a:pPr>
            <a:r>
              <a:rPr lang="en-US" dirty="0"/>
              <a:t>   0900 to 1005</a:t>
            </a:r>
          </a:p>
          <a:p>
            <a:pPr>
              <a:defRPr/>
            </a:pPr>
            <a:r>
              <a:rPr lang="en-US" dirty="0"/>
              <a:t>   0900 to 1050</a:t>
            </a:r>
          </a:p>
          <a:p>
            <a:pPr>
              <a:defRPr/>
            </a:pPr>
            <a:r>
              <a:rPr lang="en-US" dirty="0"/>
              <a:t>   0900 to 1100</a:t>
            </a:r>
          </a:p>
          <a:p>
            <a:pPr>
              <a:defRPr/>
            </a:pPr>
            <a:r>
              <a:rPr lang="en-US" dirty="0"/>
              <a:t>   0900 to 1105</a:t>
            </a:r>
          </a:p>
          <a:p>
            <a:pPr>
              <a:defRPr/>
            </a:pPr>
            <a:r>
              <a:rPr lang="en-US" dirty="0"/>
              <a:t>   0900 to 1130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E2FC80B-3389-44C8-B0E1-C4BC3D3B9918}"/>
              </a:ext>
            </a:extLst>
          </p:cNvPr>
          <p:cNvSpPr txBox="1">
            <a:spLocks noChangeArrowheads="1"/>
          </p:cNvSpPr>
          <p:nvPr/>
        </p:nvSpPr>
        <p:spPr>
          <a:xfrm>
            <a:off x="5334000" y="1416050"/>
            <a:ext cx="3810000" cy="49085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768"/>
              </a:spcBef>
              <a:buFont typeface="Wingdings" pitchFamily="2" charset="2"/>
              <a:buNone/>
              <a:defRPr/>
            </a:pPr>
            <a:r>
              <a:rPr lang="en-US" dirty="0"/>
              <a:t>Contact hours</a:t>
            </a:r>
          </a:p>
          <a:p>
            <a:pPr marL="0" indent="0">
              <a:spcBef>
                <a:spcPts val="768"/>
              </a:spcBef>
              <a:buFont typeface="Arial"/>
              <a:buNone/>
              <a:defRPr/>
            </a:pPr>
            <a:r>
              <a:rPr lang="en-US" dirty="0"/>
              <a:t>   	1.0</a:t>
            </a:r>
          </a:p>
          <a:p>
            <a:pPr marL="0" indent="0">
              <a:spcBef>
                <a:spcPts val="768"/>
              </a:spcBef>
              <a:buFont typeface="Arial"/>
              <a:buNone/>
              <a:defRPr/>
            </a:pPr>
            <a:r>
              <a:rPr lang="en-US" dirty="0"/>
              <a:t>   	1.0</a:t>
            </a:r>
          </a:p>
          <a:p>
            <a:pPr marL="0" indent="0">
              <a:spcBef>
                <a:spcPts val="768"/>
              </a:spcBef>
              <a:buFont typeface="Arial"/>
              <a:buNone/>
              <a:defRPr/>
            </a:pPr>
            <a:r>
              <a:rPr lang="en-US" dirty="0"/>
              <a:t>   	1.3</a:t>
            </a:r>
          </a:p>
          <a:p>
            <a:pPr marL="0" indent="0">
              <a:spcBef>
                <a:spcPts val="768"/>
              </a:spcBef>
              <a:buFont typeface="Arial"/>
              <a:buNone/>
              <a:defRPr/>
            </a:pPr>
            <a:r>
              <a:rPr lang="en-US" dirty="0"/>
              <a:t>   	2.0</a:t>
            </a:r>
          </a:p>
          <a:p>
            <a:pPr marL="0" indent="0">
              <a:spcBef>
                <a:spcPts val="768"/>
              </a:spcBef>
              <a:buFont typeface="Arial"/>
              <a:buNone/>
              <a:defRPr/>
            </a:pPr>
            <a:r>
              <a:rPr lang="en-US" dirty="0"/>
              <a:t>   	2.0</a:t>
            </a:r>
          </a:p>
          <a:p>
            <a:pPr marL="0" indent="0">
              <a:spcBef>
                <a:spcPts val="768"/>
              </a:spcBef>
              <a:buFont typeface="Arial"/>
              <a:buNone/>
              <a:defRPr/>
            </a:pPr>
            <a:r>
              <a:rPr lang="en-US" dirty="0"/>
              <a:t>   	2.3</a:t>
            </a:r>
          </a:p>
          <a:p>
            <a:pPr marL="0" indent="0">
              <a:spcBef>
                <a:spcPts val="768"/>
              </a:spcBef>
              <a:buFont typeface="Arial"/>
              <a:buNone/>
              <a:defRPr/>
            </a:pPr>
            <a:r>
              <a:rPr lang="en-US" dirty="0"/>
              <a:t>   	2.8	</a:t>
            </a:r>
          </a:p>
        </p:txBody>
      </p:sp>
    </p:spTree>
    <p:extLst>
      <p:ext uri="{BB962C8B-B14F-4D97-AF65-F5344CB8AC3E}">
        <p14:creationId xmlns:p14="http://schemas.microsoft.com/office/powerpoint/2010/main" val="426101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762304"/>
            <a:ext cx="76962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Weekly Student Contact Hour</a:t>
            </a:r>
          </a:p>
          <a:p>
            <a:pPr marL="914400" lvl="1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Daily Student Contact Hour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Actual Hours of Attendance</a:t>
            </a:r>
          </a:p>
          <a:p>
            <a:pPr lvl="1">
              <a:spcAft>
                <a:spcPts val="1200"/>
              </a:spcAft>
            </a:pPr>
            <a:r>
              <a:rPr lang="en-US" sz="2800" dirty="0"/>
              <a:t>	   (Positive Attendance)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Alternative Attendance Accounting Method</a:t>
            </a:r>
          </a:p>
          <a:p>
            <a:pPr lvl="1">
              <a:spcAft>
                <a:spcPts val="1200"/>
              </a:spcAft>
            </a:pPr>
            <a:r>
              <a:rPr lang="en-US" sz="2800" dirty="0"/>
              <a:t>	   (Independent Study/Work Experience)</a:t>
            </a:r>
          </a:p>
          <a:p>
            <a:pPr marL="914400" lvl="1" indent="-4572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Noncredit Distance Education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00" y="381000"/>
            <a:ext cx="59436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Attendance Accounting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33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762304"/>
            <a:ext cx="76962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Primary terms only</a:t>
            </a:r>
          </a:p>
          <a:p>
            <a:pPr marL="914400" lvl="1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Course coterminous with primary term</a:t>
            </a:r>
          </a:p>
          <a:p>
            <a:pPr marL="914400" lvl="1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Must meet regularly every week of the term</a:t>
            </a:r>
          </a:p>
          <a:p>
            <a:pPr marL="914400" lvl="1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Same number of contact hours each week including TBA hours</a:t>
            </a:r>
          </a:p>
          <a:p>
            <a:pPr marL="914400" lvl="1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No deductions for holidays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3810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Weekly Student Contact Hour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10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762304"/>
            <a:ext cx="75438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The week nearest to 20% of the number of weeks in the primary term</a:t>
            </a:r>
          </a:p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Census date is Monday of census week</a:t>
            </a:r>
          </a:p>
          <a:p>
            <a:pPr marL="914400" lvl="1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If that Monday is a holiday, census date is the following day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3810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          Census Week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95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600200"/>
            <a:ext cx="75438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Number of weeks in primary term with at least three days of instruction and/or examination</a:t>
            </a:r>
          </a:p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The term length multiplier for each college is set by the CCC Chancellor’s Office based on the college’s academic calendar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Maximum TLM:	17.5 for semesters</a:t>
            </a:r>
          </a:p>
          <a:p>
            <a:pPr lvl="2">
              <a:spcAft>
                <a:spcPts val="1800"/>
              </a:spcAft>
            </a:pPr>
            <a:r>
              <a:rPr lang="en-US" sz="2800" dirty="0"/>
              <a:t>			11.67 for quarters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6800" y="3810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          Term Length Multiplier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61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761053"/>
            <a:ext cx="7543800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Multiply Census Week WSCH by the TLM and divide by 525</a:t>
            </a:r>
          </a:p>
          <a:p>
            <a:pPr lvl="1">
              <a:spcAft>
                <a:spcPts val="1800"/>
              </a:spcAft>
            </a:pPr>
            <a:r>
              <a:rPr lang="en-US" sz="2800" dirty="0"/>
              <a:t>                    FTES = (CWSCH x TLM) / 525</a:t>
            </a:r>
          </a:p>
          <a:p>
            <a:pPr lvl="1"/>
            <a:r>
              <a:rPr lang="en-US" sz="2800" i="1" dirty="0"/>
              <a:t>Example: </a:t>
            </a:r>
            <a:r>
              <a:rPr lang="en-US" sz="2800" dirty="0"/>
              <a:t>   Class meets 3 hours/week</a:t>
            </a:r>
          </a:p>
          <a:p>
            <a:pPr lvl="1"/>
            <a:r>
              <a:rPr lang="en-US" sz="2800" dirty="0"/>
              <a:t>		   30 students enrolled on Census Day</a:t>
            </a:r>
          </a:p>
          <a:p>
            <a:pPr lvl="1">
              <a:spcAft>
                <a:spcPts val="1800"/>
              </a:spcAft>
            </a:pPr>
            <a:r>
              <a:rPr lang="en-US" sz="2800" dirty="0"/>
              <a:t>		   TLM = 17.5</a:t>
            </a:r>
          </a:p>
          <a:p>
            <a:pPr lvl="1">
              <a:spcAft>
                <a:spcPts val="1800"/>
              </a:spcAft>
            </a:pPr>
            <a:r>
              <a:rPr lang="en-US" sz="2800" dirty="0"/>
              <a:t>		   FTES = (3 x 30 x 17.5) / 525 = 3.00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6800" y="3810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        FTES Calculation (WSCH)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84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24013"/>
            <a:ext cx="7772400" cy="4319587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3200" i="1" dirty="0">
                <a:solidFill>
                  <a:schemeClr val="tx1"/>
                </a:solidFill>
                <a:latin typeface="+mj-lt"/>
              </a:rPr>
              <a:t>Q: </a:t>
            </a:r>
            <a:r>
              <a:rPr lang="en-US" sz="3200" dirty="0">
                <a:solidFill>
                  <a:schemeClr val="tx1"/>
                </a:solidFill>
                <a:latin typeface="+mj-lt"/>
              </a:rPr>
              <a:t>	How is Apportionment Revenue 					allocated?</a:t>
            </a:r>
          </a:p>
          <a:p>
            <a:pPr>
              <a:defRPr/>
            </a:pPr>
            <a:r>
              <a:rPr lang="en-US" sz="3200" i="1" dirty="0">
                <a:solidFill>
                  <a:schemeClr val="tx1"/>
                </a:solidFill>
                <a:latin typeface="+mj-lt"/>
              </a:rPr>
              <a:t>A:	</a:t>
            </a:r>
            <a:r>
              <a:rPr lang="en-US" sz="3200" dirty="0">
                <a:solidFill>
                  <a:schemeClr val="tx1"/>
                </a:solidFill>
                <a:latin typeface="+mj-lt"/>
              </a:rPr>
              <a:t>	On the basis of Full-time 							Equivalent Students (FTES) in 						attendance, as reported to the					Chancellor’s Office on the CCFS-					320 Report three times each year.</a:t>
            </a:r>
          </a:p>
          <a:p>
            <a:endParaRPr lang="en-US" sz="3200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04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762304"/>
            <a:ext cx="7696200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Course meets five or more days</a:t>
            </a:r>
          </a:p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Meets the same number of hours on each scheduled day, including any TBA hours</a:t>
            </a:r>
          </a:p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NOT coterminous with primary term</a:t>
            </a:r>
          </a:p>
          <a:p>
            <a:pPr marL="914400" lvl="1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No hours counted for holidays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3810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Daily Student Contact Hour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86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762304"/>
            <a:ext cx="73914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The </a:t>
            </a:r>
            <a:r>
              <a:rPr lang="en-US" sz="2800" b="1" dirty="0"/>
              <a:t>day of the class meeting </a:t>
            </a:r>
            <a:r>
              <a:rPr lang="en-US" sz="2800" dirty="0"/>
              <a:t>that is nearest 20% of the number of days the course is scheduled to meet</a:t>
            </a:r>
          </a:p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When the census day falls on the first day the class meets, census is taken on the second day.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3810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              Census 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9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762304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Number of days the course is scheduled to meet (CLM)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3810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     Course Length Multiplier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1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762304"/>
            <a:ext cx="73914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Multiply Census Day DSCH by the Course Length Multiplier and divide by 525</a:t>
            </a:r>
          </a:p>
          <a:p>
            <a:pPr lvl="1">
              <a:spcAft>
                <a:spcPts val="2400"/>
              </a:spcAft>
            </a:pPr>
            <a:r>
              <a:rPr lang="en-US" sz="2800" dirty="0"/>
              <a:t>		  FTES = (CDSCH x CLM) / 525</a:t>
            </a:r>
          </a:p>
          <a:p>
            <a:pPr lvl="1"/>
            <a:r>
              <a:rPr lang="en-US" sz="2800" i="1" dirty="0"/>
              <a:t>Example:	 </a:t>
            </a:r>
            <a:r>
              <a:rPr lang="en-US" sz="2800" dirty="0"/>
              <a:t> Course meets 2 hours per day</a:t>
            </a:r>
          </a:p>
          <a:p>
            <a:pPr lvl="1"/>
            <a:r>
              <a:rPr lang="en-US" sz="2800" dirty="0"/>
              <a:t>		  30 students enrolled on Census Day</a:t>
            </a:r>
          </a:p>
          <a:p>
            <a:pPr lvl="1">
              <a:spcAft>
                <a:spcPts val="1200"/>
              </a:spcAft>
            </a:pPr>
            <a:r>
              <a:rPr lang="en-US" sz="2800" dirty="0"/>
              <a:t>		  Course meets on 24 days</a:t>
            </a:r>
          </a:p>
          <a:p>
            <a:pPr lvl="1"/>
            <a:r>
              <a:rPr lang="en-US" sz="2800" dirty="0"/>
              <a:t>		  FTES = (2 x 30 x 24) / 525 = 2.74</a:t>
            </a:r>
          </a:p>
          <a:p>
            <a:pPr lvl="1"/>
            <a:r>
              <a:rPr lang="en-US" sz="2800" dirty="0"/>
              <a:t>		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3810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     FTES Calculation (DSCH)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77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762304"/>
            <a:ext cx="73914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Based on actual count of enrolled students </a:t>
            </a:r>
            <a:r>
              <a:rPr lang="en-US" sz="2800" b="1" i="1" dirty="0"/>
              <a:t>present </a:t>
            </a:r>
            <a:r>
              <a:rPr lang="en-US" sz="2800" dirty="0"/>
              <a:t>at each class meeting</a:t>
            </a:r>
          </a:p>
          <a:p>
            <a:pPr marL="914400" lvl="1" indent="-457200"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Courses meeting fewer than five days</a:t>
            </a:r>
          </a:p>
          <a:p>
            <a:pPr marL="914400" lvl="1" indent="-457200"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Courses irregularly scheduled with respect to the number of days per week or the number of hours on scheduled days</a:t>
            </a:r>
          </a:p>
          <a:p>
            <a:pPr marL="914400" lvl="1" indent="-457200"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All noncredit courses</a:t>
            </a:r>
          </a:p>
          <a:p>
            <a:pPr lvl="1"/>
            <a:r>
              <a:rPr lang="en-US" sz="2800" dirty="0"/>
              <a:t>		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3810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     Positive Attendance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05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762304"/>
            <a:ext cx="73914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24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Divide total hours of </a:t>
            </a:r>
            <a:r>
              <a:rPr lang="en-US" sz="2800" b="1" i="1" dirty="0"/>
              <a:t>actual</a:t>
            </a:r>
            <a:r>
              <a:rPr lang="en-US" sz="2800" dirty="0"/>
              <a:t> attendance by 525</a:t>
            </a:r>
          </a:p>
          <a:p>
            <a:pPr lvl="1">
              <a:spcAft>
                <a:spcPts val="2400"/>
              </a:spcAft>
            </a:pPr>
            <a:r>
              <a:rPr lang="en-US" sz="2800" dirty="0"/>
              <a:t>		FTES = PAH / 525</a:t>
            </a:r>
          </a:p>
          <a:p>
            <a:pPr lvl="1"/>
            <a:r>
              <a:rPr lang="en-US" sz="2800" dirty="0"/>
              <a:t>		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3810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     FTES Calculation (PA)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53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743200"/>
            <a:ext cx="73914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2800" dirty="0"/>
              <a:t>Best:		Weekly Census</a:t>
            </a:r>
          </a:p>
          <a:p>
            <a:pPr lvl="1">
              <a:spcAft>
                <a:spcPts val="1800"/>
              </a:spcAft>
            </a:pPr>
            <a:r>
              <a:rPr lang="en-US" sz="2800" dirty="0"/>
              <a:t>Second Best:	Daily Census</a:t>
            </a:r>
          </a:p>
          <a:p>
            <a:pPr lvl="1">
              <a:spcAft>
                <a:spcPts val="2400"/>
              </a:spcAft>
            </a:pPr>
            <a:r>
              <a:rPr lang="en-US" sz="2800" dirty="0"/>
              <a:t>Worst:		Positive Attendance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9144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Maximizing FTES for Traditional (Face-to-Face) Classes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87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743200"/>
            <a:ext cx="739140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WSCH method for courses coterminous with primary term</a:t>
            </a:r>
          </a:p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DSCH method for all other courses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9144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Alternative Attendance Accounting Method</a:t>
            </a:r>
            <a:b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Rockwell" panose="02060603020205020403" pitchFamily="18" charset="0"/>
              </a:rPr>
              <a:t>(Independent Study/Work Experience)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565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528024"/>
            <a:ext cx="7391400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One weekly student contact hours is counted for each </a:t>
            </a:r>
            <a:r>
              <a:rPr lang="en-US" sz="2800" b="1" i="1" dirty="0"/>
              <a:t>unit</a:t>
            </a:r>
            <a:r>
              <a:rPr lang="en-US" sz="2800" dirty="0"/>
              <a:t> of credit for which the student is enrolled as of the census date or day.</a:t>
            </a:r>
          </a:p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Lab hours, when appropriate, can be added to the contact hours derived from units of credit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9144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Alternative Attendance Accounting Method</a:t>
            </a:r>
            <a:b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Rockwell" panose="02060603020205020403" pitchFamily="18" charset="0"/>
              </a:rPr>
              <a:t>(Independent Study/Work Experience)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50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09800"/>
            <a:ext cx="7391400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Until 2002, all distance education courses had to be assigned to the Independent Study/Work Experience attendance accounting method.</a:t>
            </a:r>
          </a:p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Current regulations allow any </a:t>
            </a:r>
            <a:r>
              <a:rPr lang="en-US" sz="2800" b="1" i="1" dirty="0"/>
              <a:t>appropriate </a:t>
            </a:r>
            <a:r>
              <a:rPr lang="en-US" sz="2800" dirty="0"/>
              <a:t>accounting method to be used for distance education courses.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9144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FTES Calculation (ISWE)</a:t>
            </a:r>
            <a:endParaRPr lang="en-US" sz="2400" b="1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46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981200"/>
            <a:ext cx="7772400" cy="4319587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  <a:latin typeface="Rockwell" panose="02060603020205020403" pitchFamily="18" charset="0"/>
              </a:rPr>
              <a:t>	Full-Time Equivalent Student</a:t>
            </a:r>
          </a:p>
          <a:p>
            <a:pPr lvl="1"/>
            <a:r>
              <a:rPr lang="en-US" sz="3200" dirty="0">
                <a:solidFill>
                  <a:schemeClr val="tx1"/>
                </a:solidFill>
                <a:latin typeface="+mj-lt"/>
              </a:rPr>
              <a:t>1 FTES =</a:t>
            </a:r>
          </a:p>
          <a:p>
            <a:r>
              <a:rPr lang="en-US" sz="3200" dirty="0">
                <a:solidFill>
                  <a:schemeClr val="tx1"/>
                </a:solidFill>
                <a:latin typeface="+mj-lt"/>
              </a:rPr>
              <a:t>		1 student</a:t>
            </a:r>
          </a:p>
          <a:p>
            <a:r>
              <a:rPr lang="en-US" sz="3200" dirty="0">
                <a:solidFill>
                  <a:schemeClr val="tx1"/>
                </a:solidFill>
                <a:latin typeface="+mj-lt"/>
              </a:rPr>
              <a:t>		15 hours per week</a:t>
            </a:r>
          </a:p>
          <a:p>
            <a:r>
              <a:rPr lang="en-US" sz="3200" dirty="0">
                <a:solidFill>
                  <a:schemeClr val="tx1"/>
                </a:solidFill>
                <a:latin typeface="+mj-lt"/>
              </a:rPr>
              <a:t>		2 semesters of 17.5 weeks</a:t>
            </a:r>
          </a:p>
          <a:p>
            <a:r>
              <a:rPr lang="en-US" sz="3200" dirty="0">
                <a:solidFill>
                  <a:schemeClr val="tx1"/>
                </a:solidFill>
                <a:latin typeface="+mj-lt"/>
              </a:rPr>
              <a:t>		(3 quarters of 17.5 weeks)</a:t>
            </a:r>
          </a:p>
          <a:p>
            <a:r>
              <a:rPr lang="en-US" sz="3200" dirty="0">
                <a:solidFill>
                  <a:schemeClr val="tx1"/>
                </a:solidFill>
                <a:latin typeface="+mj-lt"/>
              </a:rPr>
              <a:t>		=	</a:t>
            </a:r>
            <a:r>
              <a:rPr lang="en-US" sz="3200" b="1" i="1" dirty="0">
                <a:solidFill>
                  <a:schemeClr val="tx1"/>
                </a:solidFill>
                <a:latin typeface="+mj-lt"/>
              </a:rPr>
              <a:t>525 contact hours</a:t>
            </a:r>
          </a:p>
          <a:p>
            <a:endParaRPr lang="en-US" sz="3200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05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09800"/>
            <a:ext cx="7391400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Multiply number of students enrolled as of census by the number of “weekly contact hours”; multiply by the Term Length Multiplier; divide by 525.</a:t>
            </a:r>
          </a:p>
          <a:p>
            <a:pPr lvl="1">
              <a:spcAft>
                <a:spcPts val="1800"/>
              </a:spcAft>
            </a:pPr>
            <a:r>
              <a:rPr lang="en-US" sz="2800" dirty="0"/>
              <a:t>	FTES = (# Students x “WCH” x TLM) / 525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9144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Distance Education (Credit)</a:t>
            </a:r>
            <a:endParaRPr lang="en-US" sz="2400" b="1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74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286000"/>
            <a:ext cx="7391400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dirty="0"/>
              <a:t>First Period:	 July 1 – December 31</a:t>
            </a:r>
          </a:p>
          <a:p>
            <a:pPr lvl="1"/>
            <a:r>
              <a:rPr lang="en-US" sz="2800" dirty="0"/>
              <a:t>Second Period:	 January 1 – April 15</a:t>
            </a:r>
          </a:p>
          <a:p>
            <a:pPr lvl="1">
              <a:spcAft>
                <a:spcPts val="1800"/>
              </a:spcAft>
            </a:pPr>
            <a:r>
              <a:rPr lang="en-US" sz="2800" dirty="0"/>
              <a:t>Third Period:	 April 16 – June 30</a:t>
            </a:r>
          </a:p>
          <a:p>
            <a:pPr lvl="1"/>
            <a:r>
              <a:rPr lang="en-US" sz="2800" dirty="0"/>
              <a:t>Reports due:	 January 15</a:t>
            </a:r>
          </a:p>
          <a:p>
            <a:pPr lvl="1"/>
            <a:r>
              <a:rPr lang="en-US" sz="2800" dirty="0"/>
              <a:t>			 April 20</a:t>
            </a:r>
          </a:p>
          <a:p>
            <a:pPr lvl="1"/>
            <a:r>
              <a:rPr lang="en-US" sz="2800" dirty="0"/>
              <a:t>			 July 15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9144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Full-Time Equivalent Student (FTES) Reporting Periods</a:t>
            </a:r>
            <a:endParaRPr lang="en-US" sz="2400" b="1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38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828800"/>
            <a:ext cx="7391400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dirty="0"/>
              <a:t>Attendance for weekly and daily census sections is reported in the period in which the census date falls.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Attendance for positive attendance sections is reported in the period in which the last class meeting occurs.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00" y="3810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When to Report a Section</a:t>
            </a:r>
            <a:endParaRPr lang="en-US" sz="2400" b="1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66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828800"/>
            <a:ext cx="7391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2800" b="1" i="1" dirty="0"/>
              <a:t>Summer Shift Exception:</a:t>
            </a:r>
            <a:r>
              <a:rPr lang="en-US" sz="2800" dirty="0"/>
              <a:t>  Attendance for daily census sections with census date before July 1 and ending date after July 1 may be reported in either fiscal year.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00" y="3810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When to Report a Section</a:t>
            </a:r>
            <a:endParaRPr lang="en-US" sz="2400" b="1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72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371600"/>
            <a:ext cx="73914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600" dirty="0"/>
              <a:t>Hybrid courses inappropriately assigned to the Weekly Census or Daily Census method</a:t>
            </a:r>
          </a:p>
          <a:p>
            <a:pPr marL="914400" lvl="1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600" dirty="0"/>
              <a:t>Daily Census courses with “weekly” lab hours</a:t>
            </a:r>
          </a:p>
          <a:p>
            <a:pPr marL="914400" lvl="1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600" dirty="0"/>
              <a:t>Summer courses assigned to Weekly Census</a:t>
            </a:r>
          </a:p>
          <a:p>
            <a:pPr marL="914400" lvl="1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600" dirty="0"/>
              <a:t>Summer courses reported in the wrong year, or reported in both years</a:t>
            </a:r>
          </a:p>
          <a:p>
            <a:pPr marL="914400" lvl="1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600" b="1" i="1" dirty="0"/>
              <a:t>Catalog</a:t>
            </a:r>
            <a:r>
              <a:rPr lang="en-US" sz="2600" b="1" dirty="0"/>
              <a:t> </a:t>
            </a:r>
            <a:r>
              <a:rPr lang="en-US" sz="2600" dirty="0"/>
              <a:t>hours reported rather than </a:t>
            </a:r>
            <a:r>
              <a:rPr lang="en-US" sz="2600" b="1" i="1" dirty="0"/>
              <a:t>Schedule</a:t>
            </a:r>
            <a:r>
              <a:rPr lang="en-US" sz="2600" dirty="0"/>
              <a:t> hours</a:t>
            </a:r>
          </a:p>
          <a:p>
            <a:pPr marL="914400" lvl="1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600" dirty="0"/>
              <a:t>TBA hours irregularities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76400" y="3810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Frequently Observed Errors</a:t>
            </a:r>
            <a:endParaRPr lang="en-US" sz="2400" b="1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490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371600"/>
            <a:ext cx="7391400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300"/>
              </a:spcAft>
            </a:pPr>
            <a:endParaRPr lang="en-US" sz="2600" dirty="0"/>
          </a:p>
          <a:p>
            <a:pPr lvl="1">
              <a:spcAft>
                <a:spcPts val="300"/>
              </a:spcAft>
            </a:pPr>
            <a:r>
              <a:rPr lang="en-US" sz="2600" dirty="0"/>
              <a:t>John Mullen</a:t>
            </a:r>
          </a:p>
          <a:p>
            <a:pPr lvl="1">
              <a:spcAft>
                <a:spcPts val="300"/>
              </a:spcAft>
            </a:pPr>
            <a:r>
              <a:rPr lang="en-US" sz="2600" dirty="0"/>
              <a:t>Senior Consultant, Fiscal Services</a:t>
            </a:r>
          </a:p>
          <a:p>
            <a:pPr lvl="1">
              <a:spcAft>
                <a:spcPts val="300"/>
              </a:spcAft>
            </a:pPr>
            <a:r>
              <a:rPr lang="en-US" sz="2600" dirty="0"/>
              <a:t>California Community Colleges Chancellor’s Office</a:t>
            </a:r>
          </a:p>
          <a:p>
            <a:pPr lvl="1">
              <a:spcAft>
                <a:spcPts val="300"/>
              </a:spcAft>
            </a:pPr>
            <a:r>
              <a:rPr lang="en-US" sz="2600" dirty="0">
                <a:hlinkClick r:id="rId3"/>
              </a:rPr>
              <a:t>jmullen@cccco.edu</a:t>
            </a:r>
            <a:endParaRPr lang="en-US" sz="2600" dirty="0"/>
          </a:p>
          <a:p>
            <a:pPr lvl="1">
              <a:spcAft>
                <a:spcPts val="300"/>
              </a:spcAft>
            </a:pPr>
            <a:r>
              <a:rPr lang="en-US" sz="2600" dirty="0"/>
              <a:t>Mobile:  (650) 533-6850</a:t>
            </a:r>
          </a:p>
          <a:p>
            <a:pPr lvl="1">
              <a:spcAft>
                <a:spcPts val="1200"/>
              </a:spcAft>
            </a:pP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76400" y="381000"/>
            <a:ext cx="6096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3200" b="1" dirty="0">
                <a:solidFill>
                  <a:schemeClr val="tx1"/>
                </a:solidFill>
                <a:latin typeface="Rockwell" panose="02060603020205020403" pitchFamily="18" charset="0"/>
              </a:rPr>
              <a:t>Questions?</a:t>
            </a:r>
            <a:endParaRPr lang="en-US" sz="2400" b="1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43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081213"/>
            <a:ext cx="7772400" cy="4319587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sz="3600" b="1" dirty="0">
                <a:solidFill>
                  <a:schemeClr val="tx1"/>
                </a:solidFill>
                <a:latin typeface="Rockwell" panose="02060603020205020403" pitchFamily="18" charset="0"/>
              </a:rPr>
              <a:t>	</a:t>
            </a:r>
            <a:endParaRPr lang="en-US" sz="3200" dirty="0">
              <a:solidFill>
                <a:schemeClr val="tx1"/>
              </a:solidFill>
              <a:latin typeface="Rockwell" panose="02060603020205020403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8F799B8-FDEA-4E85-B9E2-EB1EF8BA2F56}"/>
              </a:ext>
            </a:extLst>
          </p:cNvPr>
          <p:cNvSpPr txBox="1">
            <a:spLocks noChangeArrowheads="1"/>
          </p:cNvSpPr>
          <p:nvPr/>
        </p:nvSpPr>
        <p:spPr>
          <a:xfrm>
            <a:off x="914400" y="2286000"/>
            <a:ext cx="7543800" cy="3200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California Legislature</a:t>
            </a:r>
          </a:p>
          <a:p>
            <a:pPr>
              <a:spcAft>
                <a:spcPts val="1200"/>
              </a:spcAft>
              <a:buFont typeface="Wingdings" charset="2"/>
              <a:buNone/>
              <a:defRPr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3200" b="1" i="1" dirty="0">
                <a:solidFill>
                  <a:schemeClr val="tx1"/>
                </a:solidFill>
                <a:latin typeface="+mj-lt"/>
              </a:rPr>
              <a:t>Education Code</a:t>
            </a:r>
          </a:p>
          <a:p>
            <a:pPr>
              <a:spcBef>
                <a:spcPts val="1800"/>
              </a:spcBef>
              <a:defRPr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Board of Governors of the California Community Colleges</a:t>
            </a:r>
          </a:p>
          <a:p>
            <a:pPr>
              <a:buFont typeface="Wingdings" charset="2"/>
              <a:buNone/>
              <a:defRPr/>
            </a:pPr>
            <a:r>
              <a:rPr lang="en-US" sz="3200" dirty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3200" b="1" i="1" dirty="0">
                <a:solidFill>
                  <a:schemeClr val="tx1"/>
                </a:solidFill>
                <a:latin typeface="+mj-lt"/>
              </a:rPr>
              <a:t>Title 5 of the California Code of 	Regulations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F744F1BB-1491-4277-9956-081C6A1FC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914400"/>
            <a:ext cx="52468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 dirty="0">
                <a:latin typeface="Rockwell" panose="02060603020205020403" pitchFamily="18" charset="0"/>
              </a:rPr>
              <a:t>Sources of Authority</a:t>
            </a:r>
          </a:p>
        </p:txBody>
      </p:sp>
    </p:spTree>
    <p:extLst>
      <p:ext uri="{BB962C8B-B14F-4D97-AF65-F5344CB8AC3E}">
        <p14:creationId xmlns:p14="http://schemas.microsoft.com/office/powerpoint/2010/main" val="204645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2166878"/>
            <a:ext cx="6248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3600" dirty="0"/>
              <a:t> Clock Hour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3600" dirty="0"/>
              <a:t> Class Hour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3600" dirty="0"/>
              <a:t> Passing time/break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3600" dirty="0"/>
              <a:t> Partial class hour</a:t>
            </a:r>
          </a:p>
          <a:p>
            <a:pPr marL="800100" lvl="1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3600" dirty="0"/>
              <a:t> Multiple hour class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09800" y="914400"/>
            <a:ext cx="5334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4000" b="1" dirty="0">
                <a:solidFill>
                  <a:schemeClr val="tx1"/>
                </a:solidFill>
                <a:latin typeface="Rockwell" panose="02060603020205020403" pitchFamily="18" charset="0"/>
              </a:rPr>
              <a:t>FTES Calculation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400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2166878"/>
            <a:ext cx="624840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800"/>
              </a:spcAft>
            </a:pPr>
            <a:r>
              <a:rPr lang="en-US" sz="3600" dirty="0"/>
              <a:t>A 60-minute time frame that may begin at any time.</a:t>
            </a:r>
          </a:p>
          <a:p>
            <a:pPr lvl="1">
              <a:spcAft>
                <a:spcPts val="600"/>
              </a:spcAft>
            </a:pPr>
            <a:r>
              <a:rPr lang="en-US" sz="3600" dirty="0"/>
              <a:t>Examples:	0800 to 0900</a:t>
            </a:r>
          </a:p>
          <a:p>
            <a:pPr lvl="1">
              <a:spcAft>
                <a:spcPts val="600"/>
              </a:spcAft>
            </a:pPr>
            <a:r>
              <a:rPr lang="en-US" sz="3600" dirty="0"/>
              <a:t>			0810 to 0910</a:t>
            </a:r>
          </a:p>
          <a:p>
            <a:pPr lvl="1">
              <a:spcAft>
                <a:spcPts val="600"/>
              </a:spcAft>
            </a:pPr>
            <a:r>
              <a:rPr lang="en-US" sz="3600" dirty="0"/>
              <a:t>			0820 to 0920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914400"/>
            <a:ext cx="5334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4000" b="1" dirty="0">
                <a:solidFill>
                  <a:schemeClr val="tx1"/>
                </a:solidFill>
                <a:latin typeface="Rockwell" panose="02060603020205020403" pitchFamily="18" charset="0"/>
              </a:rPr>
              <a:t>Clock Hour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87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097137"/>
            <a:ext cx="72390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5715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3200" dirty="0"/>
              <a:t>A period of not less than 50 minutes of scheduled instruction or examination</a:t>
            </a:r>
          </a:p>
          <a:p>
            <a:pPr marL="1028700" lvl="1" indent="-5715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3200" dirty="0"/>
              <a:t>There can be only one “class hour” in each “clock hour,” except as provided for multiple hour classes.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914400"/>
            <a:ext cx="5334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4000" b="1" dirty="0">
                <a:solidFill>
                  <a:schemeClr val="tx1"/>
                </a:solidFill>
                <a:latin typeface="Rockwell" panose="02060603020205020403" pitchFamily="18" charset="0"/>
              </a:rPr>
              <a:t>Class Hour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04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097137"/>
            <a:ext cx="7239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5715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3200" dirty="0"/>
              <a:t>A “class hour” is commonly called a “contact hour” or “Student Contact Hour.”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914400"/>
            <a:ext cx="53340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4000" b="1" dirty="0">
                <a:solidFill>
                  <a:schemeClr val="tx1"/>
                </a:solidFill>
                <a:latin typeface="Rockwell" panose="02060603020205020403" pitchFamily="18" charset="0"/>
              </a:rPr>
              <a:t>Class Hour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7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097137"/>
            <a:ext cx="7239000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5715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3200" dirty="0"/>
              <a:t>Each clock hour is composed of one class hour segment and a segment referred to as “passing  time” or a “break.”</a:t>
            </a:r>
          </a:p>
          <a:p>
            <a:pPr marL="1028700" lvl="1" indent="-5715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3200" dirty="0"/>
              <a:t>No additional attendance may be claimed for the 10-minute segment, except for multiple-hour classes.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914400"/>
            <a:ext cx="5943600" cy="1143000"/>
          </a:xfrm>
        </p:spPr>
        <p:txBody>
          <a:bodyPr>
            <a:noAutofit/>
          </a:bodyPr>
          <a:lstStyle/>
          <a:p>
            <a:pPr lvl="1" algn="l"/>
            <a:r>
              <a:rPr lang="en-US" sz="4000" b="1" dirty="0">
                <a:solidFill>
                  <a:schemeClr val="tx1"/>
                </a:solidFill>
                <a:latin typeface="Rockwell" panose="02060603020205020403" pitchFamily="18" charset="0"/>
              </a:rPr>
              <a:t>Passing Time/Break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244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(1)</Template>
  <TotalTime>16075</TotalTime>
  <Words>1036</Words>
  <Application>Microsoft Office PowerPoint</Application>
  <PresentationFormat>On-screen Show (4:3)</PresentationFormat>
  <Paragraphs>235</Paragraphs>
  <Slides>35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</vt:lpstr>
      <vt:lpstr>Courier New</vt:lpstr>
      <vt:lpstr>Rockwell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FTES Calculation</vt:lpstr>
      <vt:lpstr>Clock Hour</vt:lpstr>
      <vt:lpstr>Class Hour</vt:lpstr>
      <vt:lpstr>Class Hour</vt:lpstr>
      <vt:lpstr>Passing Time/Break</vt:lpstr>
      <vt:lpstr>Multiple Hour Class</vt:lpstr>
      <vt:lpstr>Multiple Hour Class</vt:lpstr>
      <vt:lpstr>Multiple Hour Class</vt:lpstr>
      <vt:lpstr>Multiple Hour Class</vt:lpstr>
      <vt:lpstr>Calculate the contact hours:</vt:lpstr>
      <vt:lpstr>Attendance Accounting Methods</vt:lpstr>
      <vt:lpstr>Weekly Student Contact Hour</vt:lpstr>
      <vt:lpstr>          Census Week</vt:lpstr>
      <vt:lpstr>          Term Length Multiplier</vt:lpstr>
      <vt:lpstr>        FTES Calculation (WSCH)</vt:lpstr>
      <vt:lpstr>Daily Student Contact Hour</vt:lpstr>
      <vt:lpstr>              Census Day</vt:lpstr>
      <vt:lpstr>     Course Length Multiplier</vt:lpstr>
      <vt:lpstr>     FTES Calculation (DSCH)</vt:lpstr>
      <vt:lpstr>     Positive Attendance</vt:lpstr>
      <vt:lpstr>     FTES Calculation (PA)</vt:lpstr>
      <vt:lpstr>Maximizing FTES for Traditional (Face-to-Face) Classes</vt:lpstr>
      <vt:lpstr>Alternative Attendance Accounting Method (Independent Study/Work Experience)</vt:lpstr>
      <vt:lpstr>Alternative Attendance Accounting Method (Independent Study/Work Experience)</vt:lpstr>
      <vt:lpstr>FTES Calculation (ISWE)</vt:lpstr>
      <vt:lpstr>Distance Education (Credit)</vt:lpstr>
      <vt:lpstr>Full-Time Equivalent Student (FTES) Reporting Periods</vt:lpstr>
      <vt:lpstr>When to Report a Section</vt:lpstr>
      <vt:lpstr>When to Report a Section</vt:lpstr>
      <vt:lpstr>Frequently Observed Errors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John Mullen</cp:lastModifiedBy>
  <cp:revision>330</cp:revision>
  <cp:lastPrinted>2018-02-27T19:36:13Z</cp:lastPrinted>
  <dcterms:created xsi:type="dcterms:W3CDTF">2017-01-26T18:58:14Z</dcterms:created>
  <dcterms:modified xsi:type="dcterms:W3CDTF">2018-09-15T01:16:20Z</dcterms:modified>
</cp:coreProperties>
</file>