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2" r:id="rId1"/>
    <p:sldMasterId id="2147483672" r:id="rId2"/>
  </p:sldMasterIdLst>
  <p:notesMasterIdLst>
    <p:notesMasterId r:id="rId35"/>
  </p:notesMasterIdLst>
  <p:handoutMasterIdLst>
    <p:handoutMasterId r:id="rId36"/>
  </p:handoutMasterIdLst>
  <p:sldIdLst>
    <p:sldId id="292" r:id="rId3"/>
    <p:sldId id="334" r:id="rId4"/>
    <p:sldId id="351" r:id="rId5"/>
    <p:sldId id="352" r:id="rId6"/>
    <p:sldId id="353" r:id="rId7"/>
    <p:sldId id="354" r:id="rId8"/>
    <p:sldId id="355" r:id="rId9"/>
    <p:sldId id="347" r:id="rId10"/>
    <p:sldId id="348" r:id="rId11"/>
    <p:sldId id="356" r:id="rId12"/>
    <p:sldId id="357" r:id="rId13"/>
    <p:sldId id="346" r:id="rId14"/>
    <p:sldId id="358" r:id="rId15"/>
    <p:sldId id="359" r:id="rId16"/>
    <p:sldId id="360" r:id="rId17"/>
    <p:sldId id="361" r:id="rId18"/>
    <p:sldId id="362" r:id="rId19"/>
    <p:sldId id="363" r:id="rId20"/>
    <p:sldId id="364" r:id="rId21"/>
    <p:sldId id="365" r:id="rId22"/>
    <p:sldId id="366" r:id="rId23"/>
    <p:sldId id="367" r:id="rId24"/>
    <p:sldId id="322" r:id="rId25"/>
    <p:sldId id="368" r:id="rId26"/>
    <p:sldId id="337" r:id="rId27"/>
    <p:sldId id="338" r:id="rId28"/>
    <p:sldId id="339" r:id="rId29"/>
    <p:sldId id="340" r:id="rId30"/>
    <p:sldId id="336" r:id="rId31"/>
    <p:sldId id="343" r:id="rId32"/>
    <p:sldId id="344" r:id="rId33"/>
    <p:sldId id="345" r:id="rId34"/>
  </p:sldIdLst>
  <p:sldSz cx="12192000" cy="6858000"/>
  <p:notesSz cx="7010400" cy="9296400"/>
  <p:embeddedFontLst>
    <p:embeddedFont>
      <p:font typeface="Consolas" panose="020B0609020204030204" pitchFamily="49" charset="0"/>
      <p:regular r:id="rId37"/>
      <p:bold r:id="rId38"/>
      <p:italic r:id="rId39"/>
      <p:bold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Source Sans Pro" panose="020B0503030403020204" pitchFamily="34" charset="0"/>
      <p:regular r:id="rId45"/>
      <p:bold r:id="rId46"/>
      <p:italic r:id="rId47"/>
      <p:boldItalic r:id="rId48"/>
    </p:embeddedFont>
    <p:embeddedFont>
      <p:font typeface="Crimson" panose="02030503060406020304" pitchFamily="18" charset="0"/>
      <p:regular r:id="rId49"/>
      <p:bold r:id="rId50"/>
      <p:italic r:id="rId51"/>
      <p:boldItalic r:id="rId5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90D983-6F04-5F40-9A45-F67A3EC34592}">
          <p14:sldIdLst>
            <p14:sldId id="292"/>
            <p14:sldId id="334"/>
            <p14:sldId id="351"/>
            <p14:sldId id="352"/>
            <p14:sldId id="353"/>
            <p14:sldId id="354"/>
            <p14:sldId id="355"/>
            <p14:sldId id="347"/>
            <p14:sldId id="348"/>
            <p14:sldId id="356"/>
            <p14:sldId id="357"/>
            <p14:sldId id="346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</p14:sldIdLst>
        </p14:section>
        <p14:section name="SCFF Slides" id="{60E2D840-9E2E-E94C-87B5-5B7806EDEAE4}">
          <p14:sldIdLst/>
        </p14:section>
        <p14:section name="Training" id="{18470751-2A54-5D47-B8F2-58E757732C40}">
          <p14:sldIdLst>
            <p14:sldId id="322"/>
            <p14:sldId id="368"/>
            <p14:sldId id="337"/>
            <p14:sldId id="338"/>
            <p14:sldId id="339"/>
            <p14:sldId id="340"/>
            <p14:sldId id="336"/>
            <p14:sldId id="343"/>
            <p14:sldId id="344"/>
            <p14:sldId id="34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24" userDrawn="1">
          <p15:clr>
            <a:srgbClr val="A4A3A4"/>
          </p15:clr>
        </p15:guide>
        <p15:guide id="2" pos="6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75A"/>
    <a:srgbClr val="002F6D"/>
    <a:srgbClr val="E3E5E5"/>
    <a:srgbClr val="EAEAEA"/>
    <a:srgbClr val="F5F5F5"/>
    <a:srgbClr val="E7E7E7"/>
    <a:srgbClr val="C4C4C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80"/>
    <p:restoredTop sz="94656"/>
  </p:normalViewPr>
  <p:slideViewPr>
    <p:cSldViewPr snapToGrid="0" snapToObjects="1" showGuides="1">
      <p:cViewPr varScale="1">
        <p:scale>
          <a:sx n="78" d="100"/>
          <a:sy n="78" d="100"/>
        </p:scale>
        <p:origin x="72" y="192"/>
      </p:cViewPr>
      <p:guideLst>
        <p:guide orient="horz" pos="624"/>
        <p:guide pos="64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997"/>
    </p:cViewPr>
  </p:sorterViewPr>
  <p:notesViewPr>
    <p:cSldViewPr snapToGrid="0" snapToObjects="1">
      <p:cViewPr varScale="1">
        <p:scale>
          <a:sx n="65" d="100"/>
          <a:sy n="65" d="100"/>
        </p:scale>
        <p:origin x="3125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3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font" Target="fonts/font15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8.xml"/><Relationship Id="rId41" Type="http://schemas.openxmlformats.org/officeDocument/2006/relationships/font" Target="fonts/font5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49" Type="http://schemas.openxmlformats.org/officeDocument/2006/relationships/font" Target="fonts/font13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51E561-6882-4CBE-8A6F-5A32EDD7E332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A50F79-344B-4D4D-BB71-2405E733051F}">
      <dgm:prSet phldrT="[Text]"/>
      <dgm:spPr/>
      <dgm:t>
        <a:bodyPr/>
        <a:lstStyle/>
        <a:p>
          <a:r>
            <a:rPr lang="en-US" dirty="0" smtClean="0"/>
            <a:t>A.   Never heard of it</a:t>
          </a:r>
        </a:p>
        <a:p>
          <a:r>
            <a:rPr lang="en-US" dirty="0" smtClean="0"/>
            <a:t>B.   Some knowledge</a:t>
          </a:r>
        </a:p>
        <a:p>
          <a:r>
            <a:rPr lang="en-US" dirty="0" smtClean="0"/>
            <a:t>C.   Expert – could explain it to another person</a:t>
          </a:r>
        </a:p>
      </dgm:t>
    </dgm:pt>
    <dgm:pt modelId="{8F2C342D-600A-4D71-96F8-A687F34242C2}" type="parTrans" cxnId="{BFF229EF-62CD-4F29-9ABA-6D842C7793F9}">
      <dgm:prSet/>
      <dgm:spPr/>
      <dgm:t>
        <a:bodyPr/>
        <a:lstStyle/>
        <a:p>
          <a:endParaRPr lang="en-US"/>
        </a:p>
      </dgm:t>
    </dgm:pt>
    <dgm:pt modelId="{97299251-550A-46CB-9AE5-64145A3F0B3E}" type="sibTrans" cxnId="{BFF229EF-62CD-4F29-9ABA-6D842C7793F9}">
      <dgm:prSet/>
      <dgm:spPr/>
      <dgm:t>
        <a:bodyPr/>
        <a:lstStyle/>
        <a:p>
          <a:endParaRPr lang="en-US"/>
        </a:p>
      </dgm:t>
    </dgm:pt>
    <dgm:pt modelId="{22E6DC5D-25C6-4168-92AB-FB47F6A39394}" type="pres">
      <dgm:prSet presAssocID="{F551E561-6882-4CBE-8A6F-5A32EDD7E332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126D2C48-8CBE-4D0C-9A13-AA2416BACA57}" type="pres">
      <dgm:prSet presAssocID="{7EA50F79-344B-4D4D-BB71-2405E733051F}" presName="noChildren" presStyleCnt="0"/>
      <dgm:spPr/>
    </dgm:pt>
    <dgm:pt modelId="{06C59CC2-804C-4C9F-9895-FE7BD86579E3}" type="pres">
      <dgm:prSet presAssocID="{7EA50F79-344B-4D4D-BB71-2405E733051F}" presName="gap" presStyleCnt="0"/>
      <dgm:spPr/>
    </dgm:pt>
    <dgm:pt modelId="{5EF048A4-958C-4493-AA13-DAD35C4CC5B6}" type="pres">
      <dgm:prSet presAssocID="{7EA50F79-344B-4D4D-BB71-2405E733051F}" presName="medCircle2" presStyleLbl="vennNode1" presStyleIdx="0" presStyleCnt="1" custLinFactNeighborX="-26219" custLinFactNeighborY="-30298"/>
      <dgm:spPr/>
    </dgm:pt>
    <dgm:pt modelId="{C48544DC-0EEF-4B1A-8D94-C3F43BF5DFC6}" type="pres">
      <dgm:prSet presAssocID="{7EA50F79-344B-4D4D-BB71-2405E733051F}" presName="txLvlOnly1" presStyleLbl="revTx" presStyleIdx="0" presStyleCnt="1" custLinFactNeighborY="-34843"/>
      <dgm:spPr/>
      <dgm:t>
        <a:bodyPr/>
        <a:lstStyle/>
        <a:p>
          <a:endParaRPr lang="en-US"/>
        </a:p>
      </dgm:t>
    </dgm:pt>
  </dgm:ptLst>
  <dgm:cxnLst>
    <dgm:cxn modelId="{AB94AA94-283C-484E-8EFE-A38662B11EF2}" type="presOf" srcId="{F551E561-6882-4CBE-8A6F-5A32EDD7E332}" destId="{22E6DC5D-25C6-4168-92AB-FB47F6A39394}" srcOrd="0" destOrd="0" presId="urn:microsoft.com/office/officeart/2008/layout/VerticalCircleList"/>
    <dgm:cxn modelId="{BFF229EF-62CD-4F29-9ABA-6D842C7793F9}" srcId="{F551E561-6882-4CBE-8A6F-5A32EDD7E332}" destId="{7EA50F79-344B-4D4D-BB71-2405E733051F}" srcOrd="0" destOrd="0" parTransId="{8F2C342D-600A-4D71-96F8-A687F34242C2}" sibTransId="{97299251-550A-46CB-9AE5-64145A3F0B3E}"/>
    <dgm:cxn modelId="{2893D1F2-E106-486C-BD6E-CE36124DC7C6}" type="presOf" srcId="{7EA50F79-344B-4D4D-BB71-2405E733051F}" destId="{C48544DC-0EEF-4B1A-8D94-C3F43BF5DFC6}" srcOrd="0" destOrd="0" presId="urn:microsoft.com/office/officeart/2008/layout/VerticalCircleList"/>
    <dgm:cxn modelId="{67653DFB-5214-4ACE-A94B-23C318DE43E7}" type="presParOf" srcId="{22E6DC5D-25C6-4168-92AB-FB47F6A39394}" destId="{126D2C48-8CBE-4D0C-9A13-AA2416BACA57}" srcOrd="0" destOrd="0" presId="urn:microsoft.com/office/officeart/2008/layout/VerticalCircleList"/>
    <dgm:cxn modelId="{1BD4BF32-C3EA-46F0-9DCD-E7D26B010861}" type="presParOf" srcId="{126D2C48-8CBE-4D0C-9A13-AA2416BACA57}" destId="{06C59CC2-804C-4C9F-9895-FE7BD86579E3}" srcOrd="0" destOrd="0" presId="urn:microsoft.com/office/officeart/2008/layout/VerticalCircleList"/>
    <dgm:cxn modelId="{E1C15D86-6DDF-44A4-BD70-55C89E9B883B}" type="presParOf" srcId="{126D2C48-8CBE-4D0C-9A13-AA2416BACA57}" destId="{5EF048A4-958C-4493-AA13-DAD35C4CC5B6}" srcOrd="1" destOrd="0" presId="urn:microsoft.com/office/officeart/2008/layout/VerticalCircleList"/>
    <dgm:cxn modelId="{B2F264AE-746B-4111-AF54-7675FCD0ADAD}" type="presParOf" srcId="{126D2C48-8CBE-4D0C-9A13-AA2416BACA57}" destId="{C48544DC-0EEF-4B1A-8D94-C3F43BF5DFC6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1ACCAF-21B9-4CDB-8A05-F668D663C307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534FEF-614E-4D37-89C8-E66B590AD32A}">
      <dgm:prSet phldrT="[Text]"/>
      <dgm:spPr/>
      <dgm:t>
        <a:bodyPr/>
        <a:lstStyle/>
        <a:p>
          <a:r>
            <a:rPr lang="en-US" dirty="0" smtClean="0"/>
            <a:t>“…California’s state leaders have truly delivered on a promise to put </a:t>
          </a:r>
          <a:r>
            <a:rPr lang="en-US" b="1" dirty="0" smtClean="0"/>
            <a:t>students first </a:t>
          </a:r>
          <a:r>
            <a:rPr lang="en-US" dirty="0" smtClean="0"/>
            <a:t>and set an example for the rest of the nation by adopting a new funding formula that </a:t>
          </a:r>
          <a:r>
            <a:rPr lang="en-US" b="1" dirty="0" smtClean="0"/>
            <a:t>incentivizes student success</a:t>
          </a:r>
          <a:r>
            <a:rPr lang="en-US" dirty="0" smtClean="0"/>
            <a:t>…”</a:t>
          </a:r>
        </a:p>
        <a:p>
          <a:r>
            <a:rPr lang="en-US" dirty="0" smtClean="0"/>
            <a:t>		          –Chancellor Eloy Ortiz Oakley</a:t>
          </a:r>
          <a:endParaRPr lang="en-US" dirty="0"/>
        </a:p>
      </dgm:t>
    </dgm:pt>
    <dgm:pt modelId="{F68727D7-5C94-4464-9359-D52B6AF10D08}" type="parTrans" cxnId="{2A630914-EBE1-49A5-81E2-668AABC996D5}">
      <dgm:prSet/>
      <dgm:spPr/>
      <dgm:t>
        <a:bodyPr/>
        <a:lstStyle/>
        <a:p>
          <a:endParaRPr lang="en-US"/>
        </a:p>
      </dgm:t>
    </dgm:pt>
    <dgm:pt modelId="{FC564F5B-9068-4AC3-A2D5-55D62029E2B8}" type="sibTrans" cxnId="{2A630914-EBE1-49A5-81E2-668AABC996D5}">
      <dgm:prSet/>
      <dgm:spPr/>
      <dgm:t>
        <a:bodyPr/>
        <a:lstStyle/>
        <a:p>
          <a:endParaRPr lang="en-US"/>
        </a:p>
      </dgm:t>
    </dgm:pt>
    <dgm:pt modelId="{F1AB708C-921D-4D0F-A34D-541CDDCD8E1F}" type="pres">
      <dgm:prSet presAssocID="{CB1ACCAF-21B9-4CDB-8A05-F668D663C307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E014EE07-3B35-4C58-B415-5ACE74C7BF75}" type="pres">
      <dgm:prSet presAssocID="{F7534FEF-614E-4D37-89C8-E66B590AD32A}" presName="noChildren" presStyleCnt="0"/>
      <dgm:spPr/>
    </dgm:pt>
    <dgm:pt modelId="{7053350C-4C03-42B6-9649-A0D0EB5CE0B4}" type="pres">
      <dgm:prSet presAssocID="{F7534FEF-614E-4D37-89C8-E66B590AD32A}" presName="gap" presStyleCnt="0"/>
      <dgm:spPr/>
    </dgm:pt>
    <dgm:pt modelId="{9409B2C7-10B4-4CD7-BD44-2DB217C337D6}" type="pres">
      <dgm:prSet presAssocID="{F7534FEF-614E-4D37-89C8-E66B590AD32A}" presName="medCircle2" presStyleLbl="vennNode1" presStyleIdx="0" presStyleCnt="1" custLinFactNeighborX="-26219" custLinFactNeighborY="-22190"/>
      <dgm:spPr/>
    </dgm:pt>
    <dgm:pt modelId="{8D51B548-7F3A-4C16-9AA6-A9938D1A8AF2}" type="pres">
      <dgm:prSet presAssocID="{F7534FEF-614E-4D37-89C8-E66B590AD32A}" presName="txLvlOnly1" presStyleLbl="revTx" presStyleIdx="0" presStyleCnt="1" custScaleY="174903"/>
      <dgm:spPr/>
      <dgm:t>
        <a:bodyPr/>
        <a:lstStyle/>
        <a:p>
          <a:endParaRPr lang="en-US"/>
        </a:p>
      </dgm:t>
    </dgm:pt>
  </dgm:ptLst>
  <dgm:cxnLst>
    <dgm:cxn modelId="{DF2A18C2-F73D-442A-98E2-0A1FF23C42A6}" type="presOf" srcId="{F7534FEF-614E-4D37-89C8-E66B590AD32A}" destId="{8D51B548-7F3A-4C16-9AA6-A9938D1A8AF2}" srcOrd="0" destOrd="0" presId="urn:microsoft.com/office/officeart/2008/layout/VerticalCircleList"/>
    <dgm:cxn modelId="{2A630914-EBE1-49A5-81E2-668AABC996D5}" srcId="{CB1ACCAF-21B9-4CDB-8A05-F668D663C307}" destId="{F7534FEF-614E-4D37-89C8-E66B590AD32A}" srcOrd="0" destOrd="0" parTransId="{F68727D7-5C94-4464-9359-D52B6AF10D08}" sibTransId="{FC564F5B-9068-4AC3-A2D5-55D62029E2B8}"/>
    <dgm:cxn modelId="{BD16497A-1AEB-4B18-A3C4-36A137ACB6C3}" type="presOf" srcId="{CB1ACCAF-21B9-4CDB-8A05-F668D663C307}" destId="{F1AB708C-921D-4D0F-A34D-541CDDCD8E1F}" srcOrd="0" destOrd="0" presId="urn:microsoft.com/office/officeart/2008/layout/VerticalCircleList"/>
    <dgm:cxn modelId="{6AEA6F3F-5B0A-4DC0-9132-71D08DE5F435}" type="presParOf" srcId="{F1AB708C-921D-4D0F-A34D-541CDDCD8E1F}" destId="{E014EE07-3B35-4C58-B415-5ACE74C7BF75}" srcOrd="0" destOrd="0" presId="urn:microsoft.com/office/officeart/2008/layout/VerticalCircleList"/>
    <dgm:cxn modelId="{337FF863-C8AF-4938-A770-C9A64F1FED88}" type="presParOf" srcId="{E014EE07-3B35-4C58-B415-5ACE74C7BF75}" destId="{7053350C-4C03-42B6-9649-A0D0EB5CE0B4}" srcOrd="0" destOrd="0" presId="urn:microsoft.com/office/officeart/2008/layout/VerticalCircleList"/>
    <dgm:cxn modelId="{25050B2E-6C58-4787-B22C-670B5B69C391}" type="presParOf" srcId="{E014EE07-3B35-4C58-B415-5ACE74C7BF75}" destId="{9409B2C7-10B4-4CD7-BD44-2DB217C337D6}" srcOrd="1" destOrd="0" presId="urn:microsoft.com/office/officeart/2008/layout/VerticalCircleList"/>
    <dgm:cxn modelId="{FCE7BA52-2BCC-41BE-82F5-0C558DA41290}" type="presParOf" srcId="{E014EE07-3B35-4C58-B415-5ACE74C7BF75}" destId="{8D51B548-7F3A-4C16-9AA6-A9938D1A8AF2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0D4F1B-C18C-4514-8C25-AE051E93D0CC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94588E-66EC-4716-AF64-394B0854C8AB}">
      <dgm:prSet phldrT="[Text]"/>
      <dgm:spPr/>
      <dgm:t>
        <a:bodyPr/>
        <a:lstStyle/>
        <a:p>
          <a:r>
            <a:rPr lang="en-US" dirty="0" smtClean="0"/>
            <a:t>Board of Governors</a:t>
          </a:r>
          <a:endParaRPr lang="en-US" dirty="0"/>
        </a:p>
      </dgm:t>
    </dgm:pt>
    <dgm:pt modelId="{AC1015B5-0EBB-4CF1-AF36-B01D57003C4E}" type="parTrans" cxnId="{4B4AA93B-C9F7-4834-BB3A-E299AB3935B9}">
      <dgm:prSet/>
      <dgm:spPr/>
      <dgm:t>
        <a:bodyPr/>
        <a:lstStyle/>
        <a:p>
          <a:endParaRPr lang="en-US"/>
        </a:p>
      </dgm:t>
    </dgm:pt>
    <dgm:pt modelId="{5B362940-FF31-48B0-B32B-5B81A3D4B3D9}" type="sibTrans" cxnId="{4B4AA93B-C9F7-4834-BB3A-E299AB3935B9}">
      <dgm:prSet/>
      <dgm:spPr/>
      <dgm:t>
        <a:bodyPr/>
        <a:lstStyle/>
        <a:p>
          <a:endParaRPr lang="en-US"/>
        </a:p>
      </dgm:t>
    </dgm:pt>
    <dgm:pt modelId="{ED6DB956-7C99-4B35-BF8B-79C3DD8B503B}">
      <dgm:prSet/>
      <dgm:spPr/>
      <dgm:t>
        <a:bodyPr/>
        <a:lstStyle/>
        <a:p>
          <a:r>
            <a:rPr lang="en-US" dirty="0" smtClean="0"/>
            <a:t>Chancellor’s Office Implementation Team</a:t>
          </a:r>
          <a:endParaRPr lang="en-US" dirty="0"/>
        </a:p>
      </dgm:t>
    </dgm:pt>
    <dgm:pt modelId="{06A78224-3A50-4020-B934-DD0B574AE31B}" type="parTrans" cxnId="{F3593BB4-7724-4FEF-BCE4-DD73C3FA2603}">
      <dgm:prSet/>
      <dgm:spPr/>
      <dgm:t>
        <a:bodyPr/>
        <a:lstStyle/>
        <a:p>
          <a:endParaRPr lang="en-US"/>
        </a:p>
      </dgm:t>
    </dgm:pt>
    <dgm:pt modelId="{89A405AA-3370-4575-B64E-09847CC2F14B}" type="sibTrans" cxnId="{F3593BB4-7724-4FEF-BCE4-DD73C3FA2603}">
      <dgm:prSet/>
      <dgm:spPr/>
      <dgm:t>
        <a:bodyPr/>
        <a:lstStyle/>
        <a:p>
          <a:endParaRPr lang="en-US"/>
        </a:p>
      </dgm:t>
    </dgm:pt>
    <dgm:pt modelId="{CA43588F-E9FD-4793-9AB7-519E3DCAC7D5}">
      <dgm:prSet phldrT="[Text]"/>
      <dgm:spPr/>
      <dgm:t>
        <a:bodyPr/>
        <a:lstStyle/>
        <a:p>
          <a:r>
            <a:rPr lang="en-US" dirty="0" smtClean="0"/>
            <a:t>Legislature</a:t>
          </a:r>
          <a:endParaRPr lang="en-US" dirty="0"/>
        </a:p>
      </dgm:t>
    </dgm:pt>
    <dgm:pt modelId="{8D2A6A9B-6F98-4E74-B40F-DD002426C15E}" type="parTrans" cxnId="{50A9E7D0-CF5D-4AA6-A1C6-563C10387F49}">
      <dgm:prSet/>
      <dgm:spPr/>
      <dgm:t>
        <a:bodyPr/>
        <a:lstStyle/>
        <a:p>
          <a:endParaRPr lang="en-US"/>
        </a:p>
      </dgm:t>
    </dgm:pt>
    <dgm:pt modelId="{B674D62E-6DC6-4B2B-91F8-ED80E7F8361F}" type="sibTrans" cxnId="{50A9E7D0-CF5D-4AA6-A1C6-563C10387F49}">
      <dgm:prSet/>
      <dgm:spPr/>
      <dgm:t>
        <a:bodyPr/>
        <a:lstStyle/>
        <a:p>
          <a:endParaRPr lang="en-US"/>
        </a:p>
      </dgm:t>
    </dgm:pt>
    <dgm:pt modelId="{984D5E61-2CB4-4050-B993-EB535D0A9514}">
      <dgm:prSet phldrT="[Text]"/>
      <dgm:spPr/>
      <dgm:t>
        <a:bodyPr/>
        <a:lstStyle/>
        <a:p>
          <a:r>
            <a:rPr lang="en-US" dirty="0" smtClean="0"/>
            <a:t>Governor</a:t>
          </a:r>
          <a:endParaRPr lang="en-US" dirty="0"/>
        </a:p>
      </dgm:t>
    </dgm:pt>
    <dgm:pt modelId="{19CB58CA-AC88-401F-AF81-955C9C3515C0}" type="parTrans" cxnId="{F797FA3D-F5EE-4DF9-8E79-68287F436A0F}">
      <dgm:prSet/>
      <dgm:spPr/>
      <dgm:t>
        <a:bodyPr/>
        <a:lstStyle/>
        <a:p>
          <a:endParaRPr lang="en-US"/>
        </a:p>
      </dgm:t>
    </dgm:pt>
    <dgm:pt modelId="{9B17AE57-C1BE-4D3D-A0C6-370919205E45}" type="sibTrans" cxnId="{F797FA3D-F5EE-4DF9-8E79-68287F436A0F}">
      <dgm:prSet/>
      <dgm:spPr/>
      <dgm:t>
        <a:bodyPr/>
        <a:lstStyle/>
        <a:p>
          <a:endParaRPr lang="en-US"/>
        </a:p>
      </dgm:t>
    </dgm:pt>
    <dgm:pt modelId="{A74122F1-0931-4A15-937D-89D6A4CE8D48}">
      <dgm:prSet phldrT="[Text]"/>
      <dgm:spPr/>
      <dgm:t>
        <a:bodyPr/>
        <a:lstStyle/>
        <a:p>
          <a:r>
            <a:rPr lang="en-US" dirty="0" smtClean="0"/>
            <a:t>Oversight Committee</a:t>
          </a:r>
          <a:endParaRPr lang="en-US" dirty="0"/>
        </a:p>
      </dgm:t>
    </dgm:pt>
    <dgm:pt modelId="{44511829-4FE7-433C-9B44-191563F74EEB}" type="parTrans" cxnId="{56808C26-3B57-425F-98D6-C0DDF354832F}">
      <dgm:prSet/>
      <dgm:spPr/>
      <dgm:t>
        <a:bodyPr/>
        <a:lstStyle/>
        <a:p>
          <a:endParaRPr lang="en-US"/>
        </a:p>
      </dgm:t>
    </dgm:pt>
    <dgm:pt modelId="{AFB3D24D-E95C-4156-A428-2C5502412DD1}" type="sibTrans" cxnId="{56808C26-3B57-425F-98D6-C0DDF354832F}">
      <dgm:prSet/>
      <dgm:spPr/>
      <dgm:t>
        <a:bodyPr/>
        <a:lstStyle/>
        <a:p>
          <a:endParaRPr lang="en-US"/>
        </a:p>
      </dgm:t>
    </dgm:pt>
    <dgm:pt modelId="{22D4D1E2-B210-487F-B29B-E3B4EFF992F2}">
      <dgm:prSet phldrT="[Text]"/>
      <dgm:spPr/>
      <dgm:t>
        <a:bodyPr/>
        <a:lstStyle/>
        <a:p>
          <a:r>
            <a:rPr lang="en-US" dirty="0" smtClean="0"/>
            <a:t>Advisory Groups</a:t>
          </a:r>
          <a:endParaRPr lang="en-US" dirty="0"/>
        </a:p>
      </dgm:t>
    </dgm:pt>
    <dgm:pt modelId="{D295C61C-3469-4F7E-B7BA-D23602AB4586}" type="parTrans" cxnId="{2BEB3887-F9E9-409F-B8A7-238055B2F516}">
      <dgm:prSet/>
      <dgm:spPr/>
      <dgm:t>
        <a:bodyPr/>
        <a:lstStyle/>
        <a:p>
          <a:endParaRPr lang="en-US"/>
        </a:p>
      </dgm:t>
    </dgm:pt>
    <dgm:pt modelId="{BE551BD2-65A5-4591-8EF6-D9C07DCAFFC6}" type="sibTrans" cxnId="{2BEB3887-F9E9-409F-B8A7-238055B2F516}">
      <dgm:prSet/>
      <dgm:spPr/>
      <dgm:t>
        <a:bodyPr/>
        <a:lstStyle/>
        <a:p>
          <a:endParaRPr lang="en-US"/>
        </a:p>
      </dgm:t>
    </dgm:pt>
    <dgm:pt modelId="{8DB3D59F-CD69-48D5-AEBA-4E397C1B71D9}" type="pres">
      <dgm:prSet presAssocID="{E70D4F1B-C18C-4514-8C25-AE051E93D0CC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6404D7D-ED6D-415D-BA0B-7DB5440AA765}" type="pres">
      <dgm:prSet presAssocID="{ED6DB956-7C99-4B35-BF8B-79C3DD8B503B}" presName="Accent1" presStyleCnt="0"/>
      <dgm:spPr/>
    </dgm:pt>
    <dgm:pt modelId="{015DD212-E0B0-4735-8C1D-D2FD32589213}" type="pres">
      <dgm:prSet presAssocID="{ED6DB956-7C99-4B35-BF8B-79C3DD8B503B}" presName="Accent" presStyleLbl="node1" presStyleIdx="0" presStyleCnt="1"/>
      <dgm:spPr/>
    </dgm:pt>
    <dgm:pt modelId="{D4891C4F-B14D-4863-B80A-D71647991E8E}" type="pres">
      <dgm:prSet presAssocID="{ED6DB956-7C99-4B35-BF8B-79C3DD8B503B}" presName="Child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320F9B-834E-45A7-86AE-132BDF36ED12}" type="pres">
      <dgm:prSet presAssocID="{ED6DB956-7C99-4B35-BF8B-79C3DD8B503B}" presName="Parent1" presStyleLbl="revTx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A66745-3E6D-43E6-B0EA-B7C358D4998B}" type="presOf" srcId="{22D4D1E2-B210-487F-B29B-E3B4EFF992F2}" destId="{D4891C4F-B14D-4863-B80A-D71647991E8E}" srcOrd="0" destOrd="4" presId="urn:microsoft.com/office/officeart/2009/layout/CircleArrowProcess"/>
    <dgm:cxn modelId="{50A9E7D0-CF5D-4AA6-A1C6-563C10387F49}" srcId="{ED6DB956-7C99-4B35-BF8B-79C3DD8B503B}" destId="{CA43588F-E9FD-4793-9AB7-519E3DCAC7D5}" srcOrd="1" destOrd="0" parTransId="{8D2A6A9B-6F98-4E74-B40F-DD002426C15E}" sibTransId="{B674D62E-6DC6-4B2B-91F8-ED80E7F8361F}"/>
    <dgm:cxn modelId="{35B41B3E-D273-4B4F-A160-8C8EC4546C85}" type="presOf" srcId="{984D5E61-2CB4-4050-B993-EB535D0A9514}" destId="{D4891C4F-B14D-4863-B80A-D71647991E8E}" srcOrd="0" destOrd="2" presId="urn:microsoft.com/office/officeart/2009/layout/CircleArrowProcess"/>
    <dgm:cxn modelId="{2BEB3887-F9E9-409F-B8A7-238055B2F516}" srcId="{ED6DB956-7C99-4B35-BF8B-79C3DD8B503B}" destId="{22D4D1E2-B210-487F-B29B-E3B4EFF992F2}" srcOrd="4" destOrd="0" parTransId="{D295C61C-3469-4F7E-B7BA-D23602AB4586}" sibTransId="{BE551BD2-65A5-4591-8EF6-D9C07DCAFFC6}"/>
    <dgm:cxn modelId="{F3593BB4-7724-4FEF-BCE4-DD73C3FA2603}" srcId="{E70D4F1B-C18C-4514-8C25-AE051E93D0CC}" destId="{ED6DB956-7C99-4B35-BF8B-79C3DD8B503B}" srcOrd="0" destOrd="0" parTransId="{06A78224-3A50-4020-B934-DD0B574AE31B}" sibTransId="{89A405AA-3370-4575-B64E-09847CC2F14B}"/>
    <dgm:cxn modelId="{4B4AA93B-C9F7-4834-BB3A-E299AB3935B9}" srcId="{ED6DB956-7C99-4B35-BF8B-79C3DD8B503B}" destId="{1994588E-66EC-4716-AF64-394B0854C8AB}" srcOrd="0" destOrd="0" parTransId="{AC1015B5-0EBB-4CF1-AF36-B01D57003C4E}" sibTransId="{5B362940-FF31-48B0-B32B-5B81A3D4B3D9}"/>
    <dgm:cxn modelId="{212E6F05-E165-4135-BA83-96499E5BA62F}" type="presOf" srcId="{1994588E-66EC-4716-AF64-394B0854C8AB}" destId="{D4891C4F-B14D-4863-B80A-D71647991E8E}" srcOrd="0" destOrd="0" presId="urn:microsoft.com/office/officeart/2009/layout/CircleArrowProcess"/>
    <dgm:cxn modelId="{B60BBD1E-484A-4B01-A073-7DEA95359908}" type="presOf" srcId="{E70D4F1B-C18C-4514-8C25-AE051E93D0CC}" destId="{8DB3D59F-CD69-48D5-AEBA-4E397C1B71D9}" srcOrd="0" destOrd="0" presId="urn:microsoft.com/office/officeart/2009/layout/CircleArrowProcess"/>
    <dgm:cxn modelId="{F797FA3D-F5EE-4DF9-8E79-68287F436A0F}" srcId="{ED6DB956-7C99-4B35-BF8B-79C3DD8B503B}" destId="{984D5E61-2CB4-4050-B993-EB535D0A9514}" srcOrd="2" destOrd="0" parTransId="{19CB58CA-AC88-401F-AF81-955C9C3515C0}" sibTransId="{9B17AE57-C1BE-4D3D-A0C6-370919205E45}"/>
    <dgm:cxn modelId="{588553DD-54D1-4A47-A88D-F7A5A337C920}" type="presOf" srcId="{ED6DB956-7C99-4B35-BF8B-79C3DD8B503B}" destId="{BC320F9B-834E-45A7-86AE-132BDF36ED12}" srcOrd="0" destOrd="0" presId="urn:microsoft.com/office/officeart/2009/layout/CircleArrowProcess"/>
    <dgm:cxn modelId="{26F2F2A6-7EF8-4482-869F-74978ACD61F1}" type="presOf" srcId="{CA43588F-E9FD-4793-9AB7-519E3DCAC7D5}" destId="{D4891C4F-B14D-4863-B80A-D71647991E8E}" srcOrd="0" destOrd="1" presId="urn:microsoft.com/office/officeart/2009/layout/CircleArrowProcess"/>
    <dgm:cxn modelId="{56808C26-3B57-425F-98D6-C0DDF354832F}" srcId="{ED6DB956-7C99-4B35-BF8B-79C3DD8B503B}" destId="{A74122F1-0931-4A15-937D-89D6A4CE8D48}" srcOrd="3" destOrd="0" parTransId="{44511829-4FE7-433C-9B44-191563F74EEB}" sibTransId="{AFB3D24D-E95C-4156-A428-2C5502412DD1}"/>
    <dgm:cxn modelId="{B44BD722-96D1-4484-9716-D566F3913FA5}" type="presOf" srcId="{A74122F1-0931-4A15-937D-89D6A4CE8D48}" destId="{D4891C4F-B14D-4863-B80A-D71647991E8E}" srcOrd="0" destOrd="3" presId="urn:microsoft.com/office/officeart/2009/layout/CircleArrowProcess"/>
    <dgm:cxn modelId="{B10D5728-EFE1-45F0-8843-39F7A92A5831}" type="presParOf" srcId="{8DB3D59F-CD69-48D5-AEBA-4E397C1B71D9}" destId="{E6404D7D-ED6D-415D-BA0B-7DB5440AA765}" srcOrd="0" destOrd="0" presId="urn:microsoft.com/office/officeart/2009/layout/CircleArrowProcess"/>
    <dgm:cxn modelId="{614AD21A-8509-44D1-82F1-CF5CFABEB24A}" type="presParOf" srcId="{E6404D7D-ED6D-415D-BA0B-7DB5440AA765}" destId="{015DD212-E0B0-4735-8C1D-D2FD32589213}" srcOrd="0" destOrd="0" presId="urn:microsoft.com/office/officeart/2009/layout/CircleArrowProcess"/>
    <dgm:cxn modelId="{1358B50A-20F4-45C5-AB72-654EAE94FF33}" type="presParOf" srcId="{8DB3D59F-CD69-48D5-AEBA-4E397C1B71D9}" destId="{D4891C4F-B14D-4863-B80A-D71647991E8E}" srcOrd="1" destOrd="0" presId="urn:microsoft.com/office/officeart/2009/layout/CircleArrowProcess"/>
    <dgm:cxn modelId="{E4038361-3BFD-4434-A440-E4CC91E22F52}" type="presParOf" srcId="{8DB3D59F-CD69-48D5-AEBA-4E397C1B71D9}" destId="{BC320F9B-834E-45A7-86AE-132BDF36ED12}" srcOrd="2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B3B839-5313-4598-AFA8-E963AEAA8DD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27F916-27E2-4845-9FC3-8AE586F652FE}">
      <dgm:prSet phldrT="[Text]"/>
      <dgm:spPr/>
      <dgm:t>
        <a:bodyPr/>
        <a:lstStyle/>
        <a:p>
          <a:r>
            <a:rPr lang="en-US" smtClean="0"/>
            <a:t>To communicate how the implementation of the Student Centered Funding Formula (SCFF) advances the </a:t>
          </a:r>
          <a:r>
            <a:rPr lang="en-US" i="1" smtClean="0"/>
            <a:t>Vision for Success </a:t>
          </a:r>
          <a:r>
            <a:rPr lang="en-US" smtClean="0"/>
            <a:t>under the Guided Pathways framework. </a:t>
          </a:r>
          <a:endParaRPr lang="en-US"/>
        </a:p>
      </dgm:t>
    </dgm:pt>
    <dgm:pt modelId="{8BB6EC61-270F-4FFD-A316-8C1CBA8C3982}" type="parTrans" cxnId="{7E7E3DAA-0FCC-4FE1-BFA6-C26815A8E258}">
      <dgm:prSet/>
      <dgm:spPr/>
      <dgm:t>
        <a:bodyPr/>
        <a:lstStyle/>
        <a:p>
          <a:endParaRPr lang="en-US"/>
        </a:p>
      </dgm:t>
    </dgm:pt>
    <dgm:pt modelId="{E729FBA6-EC15-4129-A92A-A6B0120E44E2}" type="sibTrans" cxnId="{7E7E3DAA-0FCC-4FE1-BFA6-C26815A8E258}">
      <dgm:prSet/>
      <dgm:spPr/>
      <dgm:t>
        <a:bodyPr/>
        <a:lstStyle/>
        <a:p>
          <a:endParaRPr lang="en-US"/>
        </a:p>
      </dgm:t>
    </dgm:pt>
    <dgm:pt modelId="{414D98DE-06B4-41E6-A718-159D0B780E92}">
      <dgm:prSet/>
      <dgm:spPr/>
      <dgm:t>
        <a:bodyPr/>
        <a:lstStyle/>
        <a:p>
          <a:r>
            <a:rPr lang="en-US" smtClean="0"/>
            <a:t>To apportion funds consistent with the statutes related to the SCFF. </a:t>
          </a:r>
          <a:endParaRPr lang="en-US" dirty="0"/>
        </a:p>
      </dgm:t>
    </dgm:pt>
    <dgm:pt modelId="{3429D1AC-DDE1-479B-9A33-60E7945343EB}" type="parTrans" cxnId="{689D1AA7-8B97-48D5-889E-A7453692BD0F}">
      <dgm:prSet/>
      <dgm:spPr/>
      <dgm:t>
        <a:bodyPr/>
        <a:lstStyle/>
        <a:p>
          <a:endParaRPr lang="en-US"/>
        </a:p>
      </dgm:t>
    </dgm:pt>
    <dgm:pt modelId="{F2F8AC2D-F710-4DD5-8420-E1C80DDC4F5D}" type="sibTrans" cxnId="{689D1AA7-8B97-48D5-889E-A7453692BD0F}">
      <dgm:prSet/>
      <dgm:spPr/>
      <dgm:t>
        <a:bodyPr/>
        <a:lstStyle/>
        <a:p>
          <a:endParaRPr lang="en-US"/>
        </a:p>
      </dgm:t>
    </dgm:pt>
    <dgm:pt modelId="{58AC1D6E-B845-4B59-86FA-0B752F55B4C7}">
      <dgm:prSet/>
      <dgm:spPr/>
      <dgm:t>
        <a:bodyPr/>
        <a:lstStyle/>
        <a:p>
          <a:r>
            <a:rPr lang="en-US" smtClean="0"/>
            <a:t>To support community colleges in implementing these policies by providing professional development and technical assistance. </a:t>
          </a:r>
          <a:endParaRPr lang="en-US" dirty="0"/>
        </a:p>
      </dgm:t>
    </dgm:pt>
    <dgm:pt modelId="{F0D332E3-FEE1-4AA4-AB59-F5F595EE08F6}" type="parTrans" cxnId="{8F16D389-A25B-4F4E-8937-3ED4F60542C0}">
      <dgm:prSet/>
      <dgm:spPr/>
      <dgm:t>
        <a:bodyPr/>
        <a:lstStyle/>
        <a:p>
          <a:endParaRPr lang="en-US"/>
        </a:p>
      </dgm:t>
    </dgm:pt>
    <dgm:pt modelId="{8181DCAA-2CA8-4E35-A7A0-A8D6885F9E42}" type="sibTrans" cxnId="{8F16D389-A25B-4F4E-8937-3ED4F60542C0}">
      <dgm:prSet/>
      <dgm:spPr/>
      <dgm:t>
        <a:bodyPr/>
        <a:lstStyle/>
        <a:p>
          <a:endParaRPr lang="en-US"/>
        </a:p>
      </dgm:t>
    </dgm:pt>
    <dgm:pt modelId="{47127DE7-75AB-4D2F-AE2D-039089DA6E15}">
      <dgm:prSet/>
      <dgm:spPr/>
      <dgm:t>
        <a:bodyPr/>
        <a:lstStyle/>
        <a:p>
          <a:r>
            <a:rPr lang="en-US" smtClean="0"/>
            <a:t>To align system policies, practices, and systems with these changes. </a:t>
          </a:r>
          <a:endParaRPr lang="en-US" dirty="0"/>
        </a:p>
      </dgm:t>
    </dgm:pt>
    <dgm:pt modelId="{8F268A4A-E8AE-4C16-83E3-E6C425F3C27C}" type="parTrans" cxnId="{F3237CBA-C227-4472-8775-4369D44AC878}">
      <dgm:prSet/>
      <dgm:spPr/>
      <dgm:t>
        <a:bodyPr/>
        <a:lstStyle/>
        <a:p>
          <a:endParaRPr lang="en-US"/>
        </a:p>
      </dgm:t>
    </dgm:pt>
    <dgm:pt modelId="{807A2D7A-28A5-41DC-BFC1-2E30F74E246D}" type="sibTrans" cxnId="{F3237CBA-C227-4472-8775-4369D44AC878}">
      <dgm:prSet/>
      <dgm:spPr/>
      <dgm:t>
        <a:bodyPr/>
        <a:lstStyle/>
        <a:p>
          <a:endParaRPr lang="en-US"/>
        </a:p>
      </dgm:t>
    </dgm:pt>
    <dgm:pt modelId="{B06BC738-7AFC-4B66-8196-C6F343EDAE04}">
      <dgm:prSet/>
      <dgm:spPr/>
      <dgm:t>
        <a:bodyPr/>
        <a:lstStyle/>
        <a:p>
          <a:r>
            <a:rPr lang="en-US" smtClean="0"/>
            <a:t>To maintain stability in in the policy environment by building coalitions and making decisions transparently.</a:t>
          </a:r>
          <a:endParaRPr lang="en-US" dirty="0"/>
        </a:p>
      </dgm:t>
    </dgm:pt>
    <dgm:pt modelId="{8C64F3CA-BB4A-46B4-A261-BBD4C73159FB}" type="parTrans" cxnId="{51ECDFDC-F1E7-4A4B-BE2D-E8C0E102D6FD}">
      <dgm:prSet/>
      <dgm:spPr/>
      <dgm:t>
        <a:bodyPr/>
        <a:lstStyle/>
        <a:p>
          <a:endParaRPr lang="en-US"/>
        </a:p>
      </dgm:t>
    </dgm:pt>
    <dgm:pt modelId="{CD52D1BA-CD6F-4D25-B3CF-E65D786C008F}" type="sibTrans" cxnId="{51ECDFDC-F1E7-4A4B-BE2D-E8C0E102D6FD}">
      <dgm:prSet/>
      <dgm:spPr/>
      <dgm:t>
        <a:bodyPr/>
        <a:lstStyle/>
        <a:p>
          <a:endParaRPr lang="en-US"/>
        </a:p>
      </dgm:t>
    </dgm:pt>
    <dgm:pt modelId="{D8A730AB-4BAC-400C-BBBA-00BBAEA804EC}" type="pres">
      <dgm:prSet presAssocID="{CBB3B839-5313-4598-AFA8-E963AEAA8DD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137AEF-E42E-41C8-816C-D9AF2F69F3B8}" type="pres">
      <dgm:prSet presAssocID="{6327F916-27E2-4845-9FC3-8AE586F652F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0954C7-674E-4B85-AF3D-0CCAA7CC4E69}" type="pres">
      <dgm:prSet presAssocID="{E729FBA6-EC15-4129-A92A-A6B0120E44E2}" presName="sibTrans" presStyleCnt="0"/>
      <dgm:spPr/>
    </dgm:pt>
    <dgm:pt modelId="{96D6B196-D428-4363-9178-D30EAE5D4069}" type="pres">
      <dgm:prSet presAssocID="{414D98DE-06B4-41E6-A718-159D0B780E9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E2B788-CA27-4047-A435-3A4C82E7087F}" type="pres">
      <dgm:prSet presAssocID="{F2F8AC2D-F710-4DD5-8420-E1C80DDC4F5D}" presName="sibTrans" presStyleCnt="0"/>
      <dgm:spPr/>
    </dgm:pt>
    <dgm:pt modelId="{E4E4AB2D-B19A-414D-A5C5-0C5D77721E85}" type="pres">
      <dgm:prSet presAssocID="{58AC1D6E-B845-4B59-86FA-0B752F55B4C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CD3E39-218E-42CB-804D-E3BA1AFC2114}" type="pres">
      <dgm:prSet presAssocID="{8181DCAA-2CA8-4E35-A7A0-A8D6885F9E42}" presName="sibTrans" presStyleCnt="0"/>
      <dgm:spPr/>
    </dgm:pt>
    <dgm:pt modelId="{AF578DCA-FE53-4B2D-B992-2CC48B7F79BB}" type="pres">
      <dgm:prSet presAssocID="{47127DE7-75AB-4D2F-AE2D-039089DA6E1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CAA9E6-F9E2-4D86-963C-53F8E9DF2D37}" type="pres">
      <dgm:prSet presAssocID="{807A2D7A-28A5-41DC-BFC1-2E30F74E246D}" presName="sibTrans" presStyleCnt="0"/>
      <dgm:spPr/>
    </dgm:pt>
    <dgm:pt modelId="{384201C6-EB64-415F-9A01-D3C496CE6365}" type="pres">
      <dgm:prSet presAssocID="{B06BC738-7AFC-4B66-8196-C6F343EDAE0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453633-24AF-40D8-AF67-9417ABDE7F70}" type="presOf" srcId="{B06BC738-7AFC-4B66-8196-C6F343EDAE04}" destId="{384201C6-EB64-415F-9A01-D3C496CE6365}" srcOrd="0" destOrd="0" presId="urn:microsoft.com/office/officeart/2005/8/layout/default"/>
    <dgm:cxn modelId="{D0961124-8630-4B6B-A0B0-66449751C568}" type="presOf" srcId="{58AC1D6E-B845-4B59-86FA-0B752F55B4C7}" destId="{E4E4AB2D-B19A-414D-A5C5-0C5D77721E85}" srcOrd="0" destOrd="0" presId="urn:microsoft.com/office/officeart/2005/8/layout/default"/>
    <dgm:cxn modelId="{021BEC31-F6B7-4120-BD02-230D88F4F8A4}" type="presOf" srcId="{414D98DE-06B4-41E6-A718-159D0B780E92}" destId="{96D6B196-D428-4363-9178-D30EAE5D4069}" srcOrd="0" destOrd="0" presId="urn:microsoft.com/office/officeart/2005/8/layout/default"/>
    <dgm:cxn modelId="{7E7E3DAA-0FCC-4FE1-BFA6-C26815A8E258}" srcId="{CBB3B839-5313-4598-AFA8-E963AEAA8DDD}" destId="{6327F916-27E2-4845-9FC3-8AE586F652FE}" srcOrd="0" destOrd="0" parTransId="{8BB6EC61-270F-4FFD-A316-8C1CBA8C3982}" sibTransId="{E729FBA6-EC15-4129-A92A-A6B0120E44E2}"/>
    <dgm:cxn modelId="{F3237CBA-C227-4472-8775-4369D44AC878}" srcId="{CBB3B839-5313-4598-AFA8-E963AEAA8DDD}" destId="{47127DE7-75AB-4D2F-AE2D-039089DA6E15}" srcOrd="3" destOrd="0" parTransId="{8F268A4A-E8AE-4C16-83E3-E6C425F3C27C}" sibTransId="{807A2D7A-28A5-41DC-BFC1-2E30F74E246D}"/>
    <dgm:cxn modelId="{07B03022-3E56-4B75-B05E-EBD842D3DEA5}" type="presOf" srcId="{6327F916-27E2-4845-9FC3-8AE586F652FE}" destId="{A2137AEF-E42E-41C8-816C-D9AF2F69F3B8}" srcOrd="0" destOrd="0" presId="urn:microsoft.com/office/officeart/2005/8/layout/default"/>
    <dgm:cxn modelId="{51ECDFDC-F1E7-4A4B-BE2D-E8C0E102D6FD}" srcId="{CBB3B839-5313-4598-AFA8-E963AEAA8DDD}" destId="{B06BC738-7AFC-4B66-8196-C6F343EDAE04}" srcOrd="4" destOrd="0" parTransId="{8C64F3CA-BB4A-46B4-A261-BBD4C73159FB}" sibTransId="{CD52D1BA-CD6F-4D25-B3CF-E65D786C008F}"/>
    <dgm:cxn modelId="{9FF01E90-66B9-4C1B-9A04-356F6A6D658B}" type="presOf" srcId="{47127DE7-75AB-4D2F-AE2D-039089DA6E15}" destId="{AF578DCA-FE53-4B2D-B992-2CC48B7F79BB}" srcOrd="0" destOrd="0" presId="urn:microsoft.com/office/officeart/2005/8/layout/default"/>
    <dgm:cxn modelId="{8F16D389-A25B-4F4E-8937-3ED4F60542C0}" srcId="{CBB3B839-5313-4598-AFA8-E963AEAA8DDD}" destId="{58AC1D6E-B845-4B59-86FA-0B752F55B4C7}" srcOrd="2" destOrd="0" parTransId="{F0D332E3-FEE1-4AA4-AB59-F5F595EE08F6}" sibTransId="{8181DCAA-2CA8-4E35-A7A0-A8D6885F9E42}"/>
    <dgm:cxn modelId="{689D1AA7-8B97-48D5-889E-A7453692BD0F}" srcId="{CBB3B839-5313-4598-AFA8-E963AEAA8DDD}" destId="{414D98DE-06B4-41E6-A718-159D0B780E92}" srcOrd="1" destOrd="0" parTransId="{3429D1AC-DDE1-479B-9A33-60E7945343EB}" sibTransId="{F2F8AC2D-F710-4DD5-8420-E1C80DDC4F5D}"/>
    <dgm:cxn modelId="{DE1138B9-FD1D-4CD2-8E7F-6D970DCB2B8A}" type="presOf" srcId="{CBB3B839-5313-4598-AFA8-E963AEAA8DDD}" destId="{D8A730AB-4BAC-400C-BBBA-00BBAEA804EC}" srcOrd="0" destOrd="0" presId="urn:microsoft.com/office/officeart/2005/8/layout/default"/>
    <dgm:cxn modelId="{FFB3A487-EFEF-4E22-A8B9-6BD558145746}" type="presParOf" srcId="{D8A730AB-4BAC-400C-BBBA-00BBAEA804EC}" destId="{A2137AEF-E42E-41C8-816C-D9AF2F69F3B8}" srcOrd="0" destOrd="0" presId="urn:microsoft.com/office/officeart/2005/8/layout/default"/>
    <dgm:cxn modelId="{24C8D92B-4434-4B7E-8232-B0B8128EE2FC}" type="presParOf" srcId="{D8A730AB-4BAC-400C-BBBA-00BBAEA804EC}" destId="{6E0954C7-674E-4B85-AF3D-0CCAA7CC4E69}" srcOrd="1" destOrd="0" presId="urn:microsoft.com/office/officeart/2005/8/layout/default"/>
    <dgm:cxn modelId="{A81AD685-AE96-41BD-AD87-DBDA505E2A46}" type="presParOf" srcId="{D8A730AB-4BAC-400C-BBBA-00BBAEA804EC}" destId="{96D6B196-D428-4363-9178-D30EAE5D4069}" srcOrd="2" destOrd="0" presId="urn:microsoft.com/office/officeart/2005/8/layout/default"/>
    <dgm:cxn modelId="{505388C4-B3C7-4816-8011-F47DB39D947D}" type="presParOf" srcId="{D8A730AB-4BAC-400C-BBBA-00BBAEA804EC}" destId="{E9E2B788-CA27-4047-A435-3A4C82E7087F}" srcOrd="3" destOrd="0" presId="urn:microsoft.com/office/officeart/2005/8/layout/default"/>
    <dgm:cxn modelId="{0B00E4E5-8C86-4DF8-976F-407928E7E0F4}" type="presParOf" srcId="{D8A730AB-4BAC-400C-BBBA-00BBAEA804EC}" destId="{E4E4AB2D-B19A-414D-A5C5-0C5D77721E85}" srcOrd="4" destOrd="0" presId="urn:microsoft.com/office/officeart/2005/8/layout/default"/>
    <dgm:cxn modelId="{070F53D3-627D-40A3-84AC-F392CB7BBA46}" type="presParOf" srcId="{D8A730AB-4BAC-400C-BBBA-00BBAEA804EC}" destId="{13CD3E39-218E-42CB-804D-E3BA1AFC2114}" srcOrd="5" destOrd="0" presId="urn:microsoft.com/office/officeart/2005/8/layout/default"/>
    <dgm:cxn modelId="{9BA370CE-CB45-45F0-A483-600E062707E1}" type="presParOf" srcId="{D8A730AB-4BAC-400C-BBBA-00BBAEA804EC}" destId="{AF578DCA-FE53-4B2D-B992-2CC48B7F79BB}" srcOrd="6" destOrd="0" presId="urn:microsoft.com/office/officeart/2005/8/layout/default"/>
    <dgm:cxn modelId="{78A45202-61B5-4184-BC51-565264B694EB}" type="presParOf" srcId="{D8A730AB-4BAC-400C-BBBA-00BBAEA804EC}" destId="{C1CAA9E6-F9E2-4D86-963C-53F8E9DF2D37}" srcOrd="7" destOrd="0" presId="urn:microsoft.com/office/officeart/2005/8/layout/default"/>
    <dgm:cxn modelId="{8E190AC3-3B3E-4FF1-BE26-B58A2C6366C4}" type="presParOf" srcId="{D8A730AB-4BAC-400C-BBBA-00BBAEA804EC}" destId="{384201C6-EB64-415F-9A01-D3C496CE636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048A4-958C-4493-AA13-DAD35C4CC5B6}">
      <dsp:nvSpPr>
        <dsp:cNvPr id="0" name=""/>
        <dsp:cNvSpPr/>
      </dsp:nvSpPr>
      <dsp:spPr>
        <a:xfrm>
          <a:off x="8" y="442426"/>
          <a:ext cx="1724558" cy="17245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48544DC-0EEF-4B1A-8D94-C3F43BF5DFC6}">
      <dsp:nvSpPr>
        <dsp:cNvPr id="0" name=""/>
        <dsp:cNvSpPr/>
      </dsp:nvSpPr>
      <dsp:spPr>
        <a:xfrm>
          <a:off x="1314450" y="364045"/>
          <a:ext cx="9201150" cy="1724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A.   Never heard of it</a:t>
          </a: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B.   Some knowledge</a:t>
          </a: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C.   Expert – could explain it to another person</a:t>
          </a:r>
        </a:p>
      </dsp:txBody>
      <dsp:txXfrm>
        <a:off x="1314450" y="364045"/>
        <a:ext cx="9201150" cy="17245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09B2C7-10B4-4CD7-BD44-2DB217C337D6}">
      <dsp:nvSpPr>
        <dsp:cNvPr id="0" name=""/>
        <dsp:cNvSpPr/>
      </dsp:nvSpPr>
      <dsp:spPr>
        <a:xfrm>
          <a:off x="8" y="600788"/>
          <a:ext cx="1698883" cy="169888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D51B548-7F3A-4C16-9AA6-A9938D1A8AF2}">
      <dsp:nvSpPr>
        <dsp:cNvPr id="0" name=""/>
        <dsp:cNvSpPr/>
      </dsp:nvSpPr>
      <dsp:spPr>
        <a:xfrm>
          <a:off x="1294880" y="341513"/>
          <a:ext cx="9064163" cy="2971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1910" rIns="0" bIns="4191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“…California’s state leaders have truly delivered on a promise to put </a:t>
          </a:r>
          <a:r>
            <a:rPr lang="en-US" sz="3300" b="1" kern="1200" dirty="0" smtClean="0"/>
            <a:t>students first </a:t>
          </a:r>
          <a:r>
            <a:rPr lang="en-US" sz="3300" kern="1200" dirty="0" smtClean="0"/>
            <a:t>and set an example for the rest of the nation by adopting a new funding formula that </a:t>
          </a:r>
          <a:r>
            <a:rPr lang="en-US" sz="3300" b="1" kern="1200" dirty="0" smtClean="0"/>
            <a:t>incentivizes student success</a:t>
          </a:r>
          <a:r>
            <a:rPr lang="en-US" sz="3300" kern="1200" dirty="0" smtClean="0"/>
            <a:t>…”</a:t>
          </a:r>
        </a:p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		          –Chancellor Eloy Ortiz Oakley</a:t>
          </a:r>
          <a:endParaRPr lang="en-US" sz="3300" kern="1200" dirty="0"/>
        </a:p>
      </dsp:txBody>
      <dsp:txXfrm>
        <a:off x="1294880" y="341513"/>
        <a:ext cx="9064163" cy="29713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5DD212-E0B0-4735-8C1D-D2FD32589213}">
      <dsp:nvSpPr>
        <dsp:cNvPr id="0" name=""/>
        <dsp:cNvSpPr/>
      </dsp:nvSpPr>
      <dsp:spPr>
        <a:xfrm>
          <a:off x="2334442" y="0"/>
          <a:ext cx="3653611" cy="3654425"/>
        </a:xfrm>
        <a:prstGeom prst="circularArrow">
          <a:avLst>
            <a:gd name="adj1" fmla="val 10980"/>
            <a:gd name="adj2" fmla="val 1142322"/>
            <a:gd name="adj3" fmla="val 90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891C4F-B14D-4863-B80A-D71647991E8E}">
      <dsp:nvSpPr>
        <dsp:cNvPr id="0" name=""/>
        <dsp:cNvSpPr/>
      </dsp:nvSpPr>
      <dsp:spPr>
        <a:xfrm>
          <a:off x="5988639" y="1089384"/>
          <a:ext cx="2192517" cy="1462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Board of Governors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Legislature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Governor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Oversight Committee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Advisory Groups</a:t>
          </a:r>
          <a:endParaRPr lang="en-US" sz="1600" kern="1200" dirty="0"/>
        </a:p>
      </dsp:txBody>
      <dsp:txXfrm>
        <a:off x="5988639" y="1089384"/>
        <a:ext cx="2192517" cy="1462135"/>
      </dsp:txXfrm>
    </dsp:sp>
    <dsp:sp modelId="{BC320F9B-834E-45A7-86AE-132BDF36ED12}">
      <dsp:nvSpPr>
        <dsp:cNvPr id="0" name=""/>
        <dsp:cNvSpPr/>
      </dsp:nvSpPr>
      <dsp:spPr>
        <a:xfrm>
          <a:off x="3141289" y="1322901"/>
          <a:ext cx="2038749" cy="1019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Chancellor’s Office Implementation Team</a:t>
          </a:r>
          <a:endParaRPr lang="en-US" sz="2000" kern="1200" dirty="0"/>
        </a:p>
      </dsp:txBody>
      <dsp:txXfrm>
        <a:off x="3141289" y="1322901"/>
        <a:ext cx="2038749" cy="10192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137AEF-E42E-41C8-816C-D9AF2F69F3B8}">
      <dsp:nvSpPr>
        <dsp:cNvPr id="0" name=""/>
        <dsp:cNvSpPr/>
      </dsp:nvSpPr>
      <dsp:spPr>
        <a:xfrm>
          <a:off x="764024" y="1616"/>
          <a:ext cx="2808609" cy="16851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To communicate how the implementation of the Student Centered Funding Formula (SCFF) advances the </a:t>
          </a:r>
          <a:r>
            <a:rPr lang="en-US" sz="1600" i="1" kern="1200" smtClean="0"/>
            <a:t>Vision for Success </a:t>
          </a:r>
          <a:r>
            <a:rPr lang="en-US" sz="1600" kern="1200" smtClean="0"/>
            <a:t>under the Guided Pathways framework. </a:t>
          </a:r>
          <a:endParaRPr lang="en-US" sz="1600" kern="1200"/>
        </a:p>
      </dsp:txBody>
      <dsp:txXfrm>
        <a:off x="764024" y="1616"/>
        <a:ext cx="2808609" cy="1685165"/>
      </dsp:txXfrm>
    </dsp:sp>
    <dsp:sp modelId="{96D6B196-D428-4363-9178-D30EAE5D4069}">
      <dsp:nvSpPr>
        <dsp:cNvPr id="0" name=""/>
        <dsp:cNvSpPr/>
      </dsp:nvSpPr>
      <dsp:spPr>
        <a:xfrm>
          <a:off x="3853495" y="1616"/>
          <a:ext cx="2808609" cy="16851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To apportion funds consistent with the statutes related to the SCFF. </a:t>
          </a:r>
          <a:endParaRPr lang="en-US" sz="1600" kern="1200" dirty="0"/>
        </a:p>
      </dsp:txBody>
      <dsp:txXfrm>
        <a:off x="3853495" y="1616"/>
        <a:ext cx="2808609" cy="1685165"/>
      </dsp:txXfrm>
    </dsp:sp>
    <dsp:sp modelId="{E4E4AB2D-B19A-414D-A5C5-0C5D77721E85}">
      <dsp:nvSpPr>
        <dsp:cNvPr id="0" name=""/>
        <dsp:cNvSpPr/>
      </dsp:nvSpPr>
      <dsp:spPr>
        <a:xfrm>
          <a:off x="6942965" y="1616"/>
          <a:ext cx="2808609" cy="16851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To support community colleges in implementing these policies by providing professional development and technical assistance. </a:t>
          </a:r>
          <a:endParaRPr lang="en-US" sz="1600" kern="1200" dirty="0"/>
        </a:p>
      </dsp:txBody>
      <dsp:txXfrm>
        <a:off x="6942965" y="1616"/>
        <a:ext cx="2808609" cy="1685165"/>
      </dsp:txXfrm>
    </dsp:sp>
    <dsp:sp modelId="{AF578DCA-FE53-4B2D-B992-2CC48B7F79BB}">
      <dsp:nvSpPr>
        <dsp:cNvPr id="0" name=""/>
        <dsp:cNvSpPr/>
      </dsp:nvSpPr>
      <dsp:spPr>
        <a:xfrm>
          <a:off x="2308759" y="1967642"/>
          <a:ext cx="2808609" cy="16851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To align system policies, practices, and systems with these changes. </a:t>
          </a:r>
          <a:endParaRPr lang="en-US" sz="1600" kern="1200" dirty="0"/>
        </a:p>
      </dsp:txBody>
      <dsp:txXfrm>
        <a:off x="2308759" y="1967642"/>
        <a:ext cx="2808609" cy="1685165"/>
      </dsp:txXfrm>
    </dsp:sp>
    <dsp:sp modelId="{384201C6-EB64-415F-9A01-D3C496CE6365}">
      <dsp:nvSpPr>
        <dsp:cNvPr id="0" name=""/>
        <dsp:cNvSpPr/>
      </dsp:nvSpPr>
      <dsp:spPr>
        <a:xfrm>
          <a:off x="5398230" y="1967642"/>
          <a:ext cx="2808609" cy="16851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To maintain stability in in the policy environment by building coalitions and making decisions transparently.</a:t>
          </a:r>
          <a:endParaRPr lang="en-US" sz="1600" kern="1200" dirty="0"/>
        </a:p>
      </dsp:txBody>
      <dsp:txXfrm>
        <a:off x="5398230" y="1967642"/>
        <a:ext cx="2808609" cy="16851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B5D04-13B8-48DB-83D2-642AE4523EAD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CEC89-F2ED-438B-ACEE-902F186BC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03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4144F9-63A9-481B-896F-D656B86D36A8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B4D7B81-AF2B-4F50-8F19-5AF4C08F5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00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D7B81-AF2B-4F50-8F19-5AF4C08F54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70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D7B81-AF2B-4F50-8F19-5AF4C08F546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94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D7B81-AF2B-4F50-8F19-5AF4C08F546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371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D7B81-AF2B-4F50-8F19-5AF4C08F546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978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D7B81-AF2B-4F50-8F19-5AF4C08F546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05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D7B81-AF2B-4F50-8F19-5AF4C08F546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767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D7B81-AF2B-4F50-8F19-5AF4C08F546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085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D7B81-AF2B-4F50-8F19-5AF4C08F546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626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D7B81-AF2B-4F50-8F19-5AF4C08F546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7245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D7B81-AF2B-4F50-8F19-5AF4C08F546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393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D7B81-AF2B-4F50-8F19-5AF4C08F546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83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D7B81-AF2B-4F50-8F19-5AF4C08F54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834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D7B81-AF2B-4F50-8F19-5AF4C08F546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687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D7B81-AF2B-4F50-8F19-5AF4C08F546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634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4066682" y="9012343"/>
            <a:ext cx="312547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66" tIns="46432" rIns="92866" bIns="46432" anchor="b"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31E5CA57-F524-4F08-8C2D-C6EB67168067}" type="slidenum">
              <a:rPr lang="en-US" altLang="en-US"/>
              <a:pPr algn="r"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5000"/>
              </a:lnSpc>
              <a:defRPr/>
            </a:pPr>
            <a:endParaRPr lang="en-US" dirty="0" smtClean="0">
              <a:latin typeface="Calibri"/>
              <a:ea typeface="Calibri"/>
              <a:cs typeface="Times New Roman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B5380B8C-2A8B-4E78-881C-FC3D7DF1BCFE}" type="datetime1">
              <a:rPr lang="en-US"/>
              <a:pPr>
                <a:defRPr/>
              </a:pPr>
              <a:t>9/17/2018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832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4066682" y="9012343"/>
            <a:ext cx="312547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66" tIns="46432" rIns="92866" bIns="46432" anchor="b"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AB55C795-EB77-4E05-8D8F-724CFF7CBAFD}" type="slidenum">
              <a:rPr lang="en-US" altLang="en-US">
                <a:solidFill>
                  <a:srgbClr val="000000"/>
                </a:solidFill>
              </a:rPr>
              <a:pPr algn="r">
                <a:spcBef>
                  <a:spcPct val="0"/>
                </a:spcBef>
              </a:pPr>
              <a:t>26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1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B5380B8C-2A8B-4E78-881C-FC3D7DF1BCFE}" type="datetime1">
              <a:rPr lang="en-US">
                <a:solidFill>
                  <a:prstClr val="black"/>
                </a:solidFill>
              </a:rPr>
              <a:pPr>
                <a:defRPr/>
              </a:pPr>
              <a:t>9/17/2018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0995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92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 defTabSz="92692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 defTabSz="92692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 defTabSz="92692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 defTabSz="92692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defTabSz="926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defTabSz="926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defTabSz="926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defTabSz="926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E7FAF11-ECB2-4A33-BA06-A4A864E2F551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dirty="0" smtClean="0">
              <a:latin typeface="Consolas"/>
              <a:ea typeface="Calibri"/>
              <a:cs typeface="Times New Roman"/>
            </a:endParaRP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>
              <a:latin typeface="Consolas"/>
              <a:ea typeface="Calibri"/>
              <a:cs typeface="Times New Roman"/>
            </a:endParaRPr>
          </a:p>
          <a:p>
            <a:pPr>
              <a:defRPr/>
            </a:pPr>
            <a:r>
              <a:rPr lang="en-US" dirty="0" smtClean="0">
                <a:latin typeface="Consolas"/>
                <a:ea typeface="Calibri"/>
                <a:cs typeface="Times New Roman"/>
              </a:rPr>
              <a:t> </a:t>
            </a:r>
          </a:p>
          <a:p>
            <a:pPr>
              <a:buFontTx/>
              <a:buChar char="•"/>
              <a:defRPr/>
            </a:pPr>
            <a:endParaRPr lang="en-US" dirty="0" smtClean="0"/>
          </a:p>
          <a:p>
            <a:pPr>
              <a:buFontTx/>
              <a:buChar char="•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018597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4066682" y="9012343"/>
            <a:ext cx="312547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66" tIns="46432" rIns="92866" bIns="46432" anchor="b"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8A881C4E-2B61-4CA2-94CB-75BE2DED1CFB}" type="slidenum">
              <a:rPr lang="en-US" altLang="en-US"/>
              <a:pPr algn="r"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defRPr/>
            </a:pPr>
            <a:endParaRPr lang="en-US" alt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B5380B8C-2A8B-4E78-881C-FC3D7DF1BCFE}" type="datetime1">
              <a:rPr lang="en-US"/>
              <a:pPr>
                <a:defRPr/>
              </a:pPr>
              <a:t>9/17/2018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636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D7B81-AF2B-4F50-8F19-5AF4C08F54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86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D7B81-AF2B-4F50-8F19-5AF4C08F54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33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ADDDC6-6E15-4531-BF58-971C5D18A5C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779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D7B81-AF2B-4F50-8F19-5AF4C08F546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253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D7B81-AF2B-4F50-8F19-5AF4C08F546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63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D7B81-AF2B-4F50-8F19-5AF4C08F546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00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D7B81-AF2B-4F50-8F19-5AF4C08F546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09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C2909F9-20DD-4BD6-99A8-0BFC1ED669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64465"/>
            <a:ext cx="9144000" cy="786809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D382415-6ABB-4402-9BED-B558968269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35754"/>
            <a:ext cx="9144000" cy="48086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43150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EA91A-8332-4C79-8136-7F08F76C4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75CB0-1620-4CBC-ADDE-31A28A930E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38596" cy="350660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2AF324E-1F35-4923-847A-B73AFBC314E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15205" y="1825625"/>
            <a:ext cx="5038596" cy="350660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7134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2B592-1A17-417A-8CFF-BB522123F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D4226-5D1B-4021-88D2-27DD3BCF6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ED2C9C-F314-4CCB-AAB0-F0B7CEDB9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4395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CF2BD4-3099-4413-AE67-38243C7DB4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C5FBB6-FB89-486F-9BF8-8F14C4D1EC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4395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7587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06D77-332E-4483-AAB5-DD9F9EF0C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0D8B378-6192-43BF-B31B-4835045A6C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08638" y="1849438"/>
            <a:ext cx="6583362" cy="33020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48DB3A6-CCA2-4870-A323-033306F8F3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849438"/>
            <a:ext cx="4578350" cy="3302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9931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CAE7F-6533-4069-8AAA-35DFBF4C3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6ADA4-64EA-49CF-8707-2F0B6D4F1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43201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ED617E-D9DE-4CE8-B65E-87959D358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662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062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6B795-4551-4892-BDA9-BB5EF646C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1A80E8-B6F0-436C-8626-D07C6FB45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7008812" cy="471162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31CB76-B78C-4A20-84A9-69D867BB6E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652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6327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FAF8D16-D80A-4CB6-B9F9-B6F5D66BF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3552B30-7A45-4576-934E-9AE654092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0155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12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C44B8D1-9F6F-4014-8445-0B4C49009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0918B54-B165-4755-BE7A-A085C769E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50660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B1392F9-35D6-4CD5-AEA0-91273D3F4A3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72202" y="1825625"/>
            <a:ext cx="5181600" cy="350660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7219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2698555-9940-4EB7-A686-C22E91CD5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8E60D12-30DB-446D-BF31-F167948B8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DDF733E-E00C-437A-AE0A-8E8E5BA592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85905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F948005-17BB-46D3-9677-3766F07861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0B581D24-290F-4074-9A3E-B9BCD09620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85905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2110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8E34A77-37BB-4BF3-9D7A-79AB5E751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7EE699DF-587B-4810-B56E-EA154F0E8B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08638" y="1849438"/>
            <a:ext cx="6583362" cy="33020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5BDC6FA-B1CD-4FC6-9888-E66EDED929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849438"/>
            <a:ext cx="4578350" cy="3302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1672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DA60F77-6D5A-45B4-90B8-214D7BA66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7BDAC51-C64A-4C06-9E86-38C7AC565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43201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67B2790-AA41-4571-A12E-1364A4BF8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662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1764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2019883-9167-4C57-A1E0-36FFCB97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A94749B-B34F-42CE-A1B2-905A20F19C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7008812" cy="471162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855D150-BFCA-4FE7-A79C-2CA3A61C2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652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5307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9B0BE-86DF-4F6D-9695-42F8739220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64465"/>
            <a:ext cx="9144000" cy="786809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6EB438-DCC4-4947-A9DA-38DDD07A07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35754"/>
            <a:ext cx="9144000" cy="48086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89050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06E9A-B34F-4B71-A6B8-D8968C12E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4C9AC-4235-4209-A24C-8BA29A66F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5451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4595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A488A3D8-CF47-4546-940D-5B749F980C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r="12879" b="7360"/>
          <a:stretch/>
        </p:blipFill>
        <p:spPr>
          <a:xfrm>
            <a:off x="7810500" y="1041748"/>
            <a:ext cx="4381500" cy="465904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6735E12-E053-470D-BD72-30D4D84AC7CB}"/>
              </a:ext>
            </a:extLst>
          </p:cNvPr>
          <p:cNvSpPr/>
          <p:nvPr userDrawn="1"/>
        </p:nvSpPr>
        <p:spPr>
          <a:xfrm>
            <a:off x="0" y="5700793"/>
            <a:ext cx="12192000" cy="1157207"/>
          </a:xfrm>
          <a:prstGeom prst="rect">
            <a:avLst/>
          </a:prstGeom>
          <a:solidFill>
            <a:srgbClr val="002F6D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2F755134-ED20-4A2D-810F-7E5FA4795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7B8663F-59C3-4047-89AF-08F90FB32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001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D1F41B8-A97E-4305-AE95-D2889CE8344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20140" y="6001350"/>
            <a:ext cx="1579813" cy="59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617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F6D"/>
          </a:solidFill>
          <a:latin typeface="Source Sans Pro" panose="020B0503030403020204" pitchFamily="34" charset="0"/>
          <a:ea typeface="Source Sans Pro" panose="020B05030304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89376D1-4608-4787-BE58-B2E914F26C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r="12879" b="7360"/>
          <a:stretch/>
        </p:blipFill>
        <p:spPr>
          <a:xfrm>
            <a:off x="7810500" y="1041748"/>
            <a:ext cx="4381500" cy="465904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2E5279-6BB5-4200-B623-E50AF74A5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05A94-6AAA-4E19-916C-A4F16D9F3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0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BB0571-4F9D-46DF-8EFE-445155A934C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20140" y="6001350"/>
            <a:ext cx="1579813" cy="59691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170D472-E2B6-4FB4-807D-3388763161BF}"/>
              </a:ext>
            </a:extLst>
          </p:cNvPr>
          <p:cNvCxnSpPr/>
          <p:nvPr userDrawn="1"/>
        </p:nvCxnSpPr>
        <p:spPr>
          <a:xfrm>
            <a:off x="0" y="5699720"/>
            <a:ext cx="12192000" cy="0"/>
          </a:xfrm>
          <a:prstGeom prst="line">
            <a:avLst/>
          </a:prstGeom>
          <a:ln w="12700">
            <a:solidFill>
              <a:srgbClr val="E3E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91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  <p:sldLayoutId id="2147483678" r:id="rId5"/>
    <p:sldLayoutId id="2147483680" r:id="rId6"/>
    <p:sldLayoutId id="2147483681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F6D"/>
          </a:solidFill>
          <a:latin typeface="Source Sans Pro" panose="020B0503030403020204" pitchFamily="34" charset="0"/>
          <a:ea typeface="Source Sans Pro" panose="020B05030304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SCFF@cccco.edu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tmp"/><Relationship Id="rId5" Type="http://schemas.openxmlformats.org/officeDocument/2006/relationships/image" Target="../media/image18.tmp"/><Relationship Id="rId4" Type="http://schemas.openxmlformats.org/officeDocument/2006/relationships/hyperlink" Target="http://extranet.cccco.edu/Divisions/FinanceFacilities/StudentCenteredFundingFormula.aspx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wfinche@cccco.edu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jpg"/><Relationship Id="rId4" Type="http://schemas.openxmlformats.org/officeDocument/2006/relationships/image" Target="../media/image10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2C624-5F65-47E7-B8D6-DFEF9DEF15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793" y="3270026"/>
            <a:ext cx="9144000" cy="78680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Student </a:t>
            </a:r>
            <a:r>
              <a:rPr lang="en-US" dirty="0"/>
              <a:t>Centered Funding </a:t>
            </a:r>
            <a:r>
              <a:rPr lang="en-US" dirty="0" smtClean="0"/>
              <a:t>Formula </a:t>
            </a:r>
            <a:br>
              <a:rPr lang="en-US" dirty="0" smtClean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 smtClean="0"/>
              <a:t>Contracted District Audits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28256" y="1653232"/>
            <a:ext cx="9144000" cy="480864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Crimson" panose="02030503060406020304" pitchFamily="18" charset="0"/>
              </a:rPr>
              <a:t>Chancellor’s Office</a:t>
            </a:r>
            <a:endParaRPr lang="en-US" dirty="0">
              <a:latin typeface="Crimson" panose="02030503060406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0983" y="4580868"/>
            <a:ext cx="96229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New Admissions and Records Directors Training</a:t>
            </a:r>
          </a:p>
          <a:p>
            <a:pPr algn="r"/>
            <a:r>
              <a:rPr lang="en-US" dirty="0" smtClean="0"/>
              <a:t>California Association of Community College Registrars and Admissions Officers (CACCRAO)</a:t>
            </a:r>
          </a:p>
          <a:p>
            <a:pPr algn="r"/>
            <a:r>
              <a:rPr lang="en-US" dirty="0" smtClean="0"/>
              <a:t>September 17-18, 2018</a:t>
            </a:r>
          </a:p>
          <a:p>
            <a:pPr algn="r"/>
            <a:r>
              <a:rPr lang="en-US" dirty="0" smtClean="0"/>
              <a:t>Sacramento</a:t>
            </a: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49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359044" cy="3654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6867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Centered Funding Formula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new formula calculates apportionments generally using three allocations: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i="1" dirty="0"/>
              <a:t>B</a:t>
            </a:r>
            <a:r>
              <a:rPr lang="en-US" i="1" dirty="0" smtClean="0"/>
              <a:t>ase Allocation—</a:t>
            </a:r>
            <a:r>
              <a:rPr lang="en-US" dirty="0" smtClean="0"/>
              <a:t>Current factors (primarily credit FTES).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i="1" dirty="0"/>
              <a:t>S</a:t>
            </a:r>
            <a:r>
              <a:rPr lang="en-US" i="1" dirty="0" smtClean="0"/>
              <a:t>upplemental Allocation—</a:t>
            </a:r>
            <a:r>
              <a:rPr lang="en-US" dirty="0" smtClean="0"/>
              <a:t>Counts of low-income students.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i="1" dirty="0"/>
              <a:t>S</a:t>
            </a:r>
            <a:r>
              <a:rPr lang="en-US" i="1" dirty="0" smtClean="0"/>
              <a:t>tudent Success Allocation—</a:t>
            </a:r>
            <a:r>
              <a:rPr lang="en-US" dirty="0" smtClean="0"/>
              <a:t>Counts of outcomes related to the </a:t>
            </a:r>
            <a:r>
              <a:rPr lang="en-US" i="1" dirty="0" smtClean="0"/>
              <a:t>Vision for Success</a:t>
            </a:r>
            <a:r>
              <a:rPr lang="en-US" dirty="0" smtClean="0"/>
              <a:t>, with “premiums” for outcomes of low-income students.</a:t>
            </a:r>
          </a:p>
          <a:p>
            <a:r>
              <a:rPr lang="en-US" dirty="0" smtClean="0"/>
              <a:t>Noncredit FTES (and some other FTES) would be funded at current rates.</a:t>
            </a:r>
          </a:p>
          <a:p>
            <a:r>
              <a:rPr lang="en-US" dirty="0" smtClean="0"/>
              <a:t>The rates are calculated to provide a three-year transition.</a:t>
            </a:r>
          </a:p>
        </p:txBody>
      </p:sp>
    </p:spTree>
    <p:extLst>
      <p:ext uri="{BB962C8B-B14F-4D97-AF65-F5344CB8AC3E}">
        <p14:creationId xmlns:p14="http://schemas.microsoft.com/office/powerpoint/2010/main" val="86941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177" y="5006794"/>
            <a:ext cx="11118669" cy="6711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Ye </a:t>
            </a:r>
            <a:r>
              <a:rPr lang="en-US" dirty="0" err="1" smtClean="0"/>
              <a:t>Olde</a:t>
            </a:r>
            <a:r>
              <a:rPr lang="en-US" dirty="0" smtClean="0"/>
              <a:t> funding formula |            SCFF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45" y="280077"/>
            <a:ext cx="9864635" cy="4736347"/>
          </a:xfrm>
        </p:spPr>
      </p:pic>
    </p:spTree>
    <p:extLst>
      <p:ext uri="{BB962C8B-B14F-4D97-AF65-F5344CB8AC3E}">
        <p14:creationId xmlns:p14="http://schemas.microsoft.com/office/powerpoint/2010/main" val="2645296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51723" cy="1325563"/>
          </a:xfrm>
        </p:spPr>
        <p:txBody>
          <a:bodyPr/>
          <a:lstStyle/>
          <a:p>
            <a:r>
              <a:rPr lang="en-US" dirty="0" smtClean="0"/>
              <a:t>Supplemental Allocation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Districts would receive one “</a:t>
            </a:r>
            <a:r>
              <a:rPr lang="en-US" b="1" dirty="0" smtClean="0"/>
              <a:t>point</a:t>
            </a:r>
            <a:r>
              <a:rPr lang="en-US" dirty="0" smtClean="0"/>
              <a:t>” based on prior year data:</a:t>
            </a:r>
          </a:p>
          <a:p>
            <a:pPr marL="0" indent="0">
              <a:buNone/>
            </a:pPr>
            <a:endParaRPr lang="en-US" sz="1200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Pell Grant recipients.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California College Promise Grant recipients.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AB 540 students.</a:t>
            </a:r>
          </a:p>
        </p:txBody>
      </p:sp>
    </p:spTree>
    <p:extLst>
      <p:ext uri="{BB962C8B-B14F-4D97-AF65-F5344CB8AC3E}">
        <p14:creationId xmlns:p14="http://schemas.microsoft.com/office/powerpoint/2010/main" val="129225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Success Allocation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133474" y="1313191"/>
          <a:ext cx="9376375" cy="44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0550">
                  <a:extLst>
                    <a:ext uri="{9D8B030D-6E8A-4147-A177-3AD203B41FA5}">
                      <a16:colId xmlns:a16="http://schemas.microsoft.com/office/drawing/2014/main" val="4171176736"/>
                    </a:ext>
                  </a:extLst>
                </a:gridCol>
                <a:gridCol w="1875275">
                  <a:extLst>
                    <a:ext uri="{9D8B030D-6E8A-4147-A177-3AD203B41FA5}">
                      <a16:colId xmlns:a16="http://schemas.microsoft.com/office/drawing/2014/main" val="2736895047"/>
                    </a:ext>
                  </a:extLst>
                </a:gridCol>
                <a:gridCol w="1875275">
                  <a:extLst>
                    <a:ext uri="{9D8B030D-6E8A-4147-A177-3AD203B41FA5}">
                      <a16:colId xmlns:a16="http://schemas.microsoft.com/office/drawing/2014/main" val="1734135551"/>
                    </a:ext>
                  </a:extLst>
                </a:gridCol>
                <a:gridCol w="1875275">
                  <a:extLst>
                    <a:ext uri="{9D8B030D-6E8A-4147-A177-3AD203B41FA5}">
                      <a16:colId xmlns:a16="http://schemas.microsoft.com/office/drawing/2014/main" val="2608066298"/>
                    </a:ext>
                  </a:extLst>
                </a:gridCol>
              </a:tblGrid>
              <a:tr h="61903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Student Success Allocation—Measures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All</a:t>
                      </a:r>
                      <a:r>
                        <a:rPr lang="en-US" sz="1800" baseline="0" dirty="0" smtClean="0"/>
                        <a:t>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/>
                        <a:t>Promise Grant Premium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/>
                        <a:t>Pell Grant Premium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813541"/>
                  </a:ext>
                </a:extLst>
              </a:tr>
              <a:tr h="32425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Associate</a:t>
                      </a:r>
                      <a:r>
                        <a:rPr lang="en-US" sz="1600" baseline="0" dirty="0" smtClean="0"/>
                        <a:t> degrees for transfer granted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0645511"/>
                  </a:ext>
                </a:extLst>
              </a:tr>
              <a:tr h="56008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Associate</a:t>
                      </a:r>
                      <a:r>
                        <a:rPr lang="en-US" sz="1600" baseline="0" dirty="0" smtClean="0"/>
                        <a:t> degrees granted (excluding ADTs)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4.5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256598"/>
                  </a:ext>
                </a:extLst>
              </a:tr>
              <a:tr h="32425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Baccalaureate degree granted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4.5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1962528"/>
                  </a:ext>
                </a:extLst>
              </a:tr>
              <a:tr h="56008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Credit certificates (16 units or more) granted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524761"/>
                  </a:ext>
                </a:extLst>
              </a:tr>
              <a:tr h="79590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Completion of transfer-level mathematics and English courses within first academic year of enrollment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019927"/>
                  </a:ext>
                </a:extLst>
              </a:tr>
              <a:tr h="5030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Successful transfer to four-year university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2.25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689091"/>
                  </a:ext>
                </a:extLst>
              </a:tr>
              <a:tr h="32425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Completion of nine or</a:t>
                      </a:r>
                      <a:r>
                        <a:rPr lang="en-US" sz="1600" baseline="0" dirty="0" smtClean="0"/>
                        <a:t> more CTE units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1.5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469162"/>
                  </a:ext>
                </a:extLst>
              </a:tr>
              <a:tr h="32425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Attainment of regional living wage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1.5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151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081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Point Values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1643975" y="1410510"/>
          <a:ext cx="8683677" cy="3963010"/>
        </p:xfrm>
        <a:graphic>
          <a:graphicData uri="http://schemas.openxmlformats.org/drawingml/2006/table">
            <a:tbl>
              <a:tblPr/>
              <a:tblGrid>
                <a:gridCol w="549600">
                  <a:extLst>
                    <a:ext uri="{9D8B030D-6E8A-4147-A177-3AD203B41FA5}">
                      <a16:colId xmlns:a16="http://schemas.microsoft.com/office/drawing/2014/main" val="3233440879"/>
                    </a:ext>
                  </a:extLst>
                </a:gridCol>
                <a:gridCol w="4958612">
                  <a:extLst>
                    <a:ext uri="{9D8B030D-6E8A-4147-A177-3AD203B41FA5}">
                      <a16:colId xmlns:a16="http://schemas.microsoft.com/office/drawing/2014/main" val="1544653159"/>
                    </a:ext>
                  </a:extLst>
                </a:gridCol>
                <a:gridCol w="1091057">
                  <a:extLst>
                    <a:ext uri="{9D8B030D-6E8A-4147-A177-3AD203B41FA5}">
                      <a16:colId xmlns:a16="http://schemas.microsoft.com/office/drawing/2014/main" val="2888315294"/>
                    </a:ext>
                  </a:extLst>
                </a:gridCol>
                <a:gridCol w="1042204">
                  <a:extLst>
                    <a:ext uri="{9D8B030D-6E8A-4147-A177-3AD203B41FA5}">
                      <a16:colId xmlns:a16="http://schemas.microsoft.com/office/drawing/2014/main" val="1701807559"/>
                    </a:ext>
                  </a:extLst>
                </a:gridCol>
                <a:gridCol w="1042204">
                  <a:extLst>
                    <a:ext uri="{9D8B030D-6E8A-4147-A177-3AD203B41FA5}">
                      <a16:colId xmlns:a16="http://schemas.microsoft.com/office/drawing/2014/main" val="2509581235"/>
                    </a:ext>
                  </a:extLst>
                </a:gridCol>
              </a:tblGrid>
              <a:tr h="542115"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798" marR="5798" marT="57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2018-19</a:t>
                      </a:r>
                    </a:p>
                  </a:txBody>
                  <a:tcPr marL="5798" marR="5798" marT="57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2019-20*</a:t>
                      </a:r>
                    </a:p>
                  </a:txBody>
                  <a:tcPr marL="5798" marR="5798" marT="57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2020-21*</a:t>
                      </a:r>
                    </a:p>
                  </a:txBody>
                  <a:tcPr marL="5798" marR="5798" marT="579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952867"/>
                  </a:ext>
                </a:extLst>
              </a:tr>
              <a:tr h="33337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Base Allocation</a:t>
                      </a:r>
                    </a:p>
                  </a:txBody>
                  <a:tcPr marL="5798" marR="5798" marT="57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98" marR="5798" marT="5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98" marR="5798" marT="5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98" marR="5798" marT="57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428712"/>
                  </a:ext>
                </a:extLst>
              </a:tr>
              <a:tr h="4310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98" marR="5798" marT="57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Dollars per Credit FTES</a:t>
                      </a:r>
                    </a:p>
                  </a:txBody>
                  <a:tcPr marL="5798" marR="5798" marT="57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3,727 </a:t>
                      </a:r>
                    </a:p>
                  </a:txBody>
                  <a:tcPr marL="5798" marR="5798" marT="57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3,387 </a:t>
                      </a:r>
                    </a:p>
                  </a:txBody>
                  <a:tcPr marL="5798" marR="5798" marT="57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3,046 </a:t>
                      </a:r>
                    </a:p>
                  </a:txBody>
                  <a:tcPr marL="5798" marR="5798" marT="579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8406495"/>
                  </a:ext>
                </a:extLst>
              </a:tr>
              <a:tr h="4310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98" marR="5798" marT="57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Basic Allocation</a:t>
                      </a:r>
                    </a:p>
                  </a:txBody>
                  <a:tcPr marL="5798" marR="5798" marT="57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See Note</a:t>
                      </a:r>
                    </a:p>
                  </a:txBody>
                  <a:tcPr marL="5798" marR="5798" marT="57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See Note</a:t>
                      </a:r>
                    </a:p>
                  </a:txBody>
                  <a:tcPr marL="5798" marR="5798" marT="57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See Note</a:t>
                      </a:r>
                    </a:p>
                  </a:txBody>
                  <a:tcPr marL="5798" marR="5798" marT="579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2613677"/>
                  </a:ext>
                </a:extLst>
              </a:tr>
              <a:tr h="30957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 Supplemental Allocation - Dollars per Point</a:t>
                      </a:r>
                    </a:p>
                  </a:txBody>
                  <a:tcPr marL="5798" marR="5798" marT="57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919 </a:t>
                      </a:r>
                    </a:p>
                  </a:txBody>
                  <a:tcPr marL="5798" marR="5798" marT="5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919 </a:t>
                      </a:r>
                    </a:p>
                  </a:txBody>
                  <a:tcPr marL="5798" marR="5798" marT="5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919 </a:t>
                      </a:r>
                    </a:p>
                  </a:txBody>
                  <a:tcPr marL="5798" marR="5798" marT="57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277643"/>
                  </a:ext>
                </a:extLst>
              </a:tr>
              <a:tr h="25717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 Student Success Allocation - Dollars per Point</a:t>
                      </a:r>
                    </a:p>
                  </a:txBody>
                  <a:tcPr marL="5798" marR="5798" marT="57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98" marR="5798" marT="5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98" marR="5798" marT="5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98" marR="5798" marT="57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373334"/>
                  </a:ext>
                </a:extLst>
              </a:tr>
              <a:tr h="431001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98" marR="5798" marT="57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 Students</a:t>
                      </a:r>
                    </a:p>
                  </a:txBody>
                  <a:tcPr marL="5798" marR="5798" marT="5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440 </a:t>
                      </a:r>
                    </a:p>
                  </a:txBody>
                  <a:tcPr marL="5798" marR="5798" marT="5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660 </a:t>
                      </a:r>
                    </a:p>
                  </a:txBody>
                  <a:tcPr marL="5798" marR="5798" marT="5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880 </a:t>
                      </a:r>
                    </a:p>
                  </a:txBody>
                  <a:tcPr marL="5798" marR="5798" marT="57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1305392"/>
                  </a:ext>
                </a:extLst>
              </a:tr>
              <a:tr h="6100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98" marR="5798" marT="57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Equity Allocation</a:t>
                      </a:r>
                      <a:b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(Pell Grant and Promise Grant Recipients)</a:t>
                      </a:r>
                    </a:p>
                  </a:txBody>
                  <a:tcPr marL="5798" marR="5798" marT="57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111 </a:t>
                      </a:r>
                    </a:p>
                  </a:txBody>
                  <a:tcPr marL="5798" marR="5798" marT="57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167 </a:t>
                      </a:r>
                    </a:p>
                  </a:txBody>
                  <a:tcPr marL="5798" marR="5798" marT="57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222 </a:t>
                      </a:r>
                    </a:p>
                  </a:txBody>
                  <a:tcPr marL="5798" marR="5798" marT="579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7253449"/>
                  </a:ext>
                </a:extLst>
              </a:tr>
              <a:tr h="30501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*Adjusted for COLA in those years.</a:t>
                      </a:r>
                    </a:p>
                  </a:txBody>
                  <a:tcPr marL="5798" marR="5798" marT="5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8" marR="5798" marT="5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8" marR="5798" marT="5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8" marR="5798" marT="5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7635186"/>
                  </a:ext>
                </a:extLst>
              </a:tr>
              <a:tr h="305017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Note: Calculated based on the numbers of colleges and comprehensive centers consistent with the current formula.</a:t>
                      </a:r>
                    </a:p>
                  </a:txBody>
                  <a:tcPr marL="5798" marR="5798" marT="5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433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147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238375" y="1690689"/>
          <a:ext cx="7277100" cy="3429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9349">
                  <a:extLst>
                    <a:ext uri="{9D8B030D-6E8A-4147-A177-3AD203B41FA5}">
                      <a16:colId xmlns:a16="http://schemas.microsoft.com/office/drawing/2014/main" val="2056777132"/>
                    </a:ext>
                  </a:extLst>
                </a:gridCol>
                <a:gridCol w="2077751">
                  <a:extLst>
                    <a:ext uri="{9D8B030D-6E8A-4147-A177-3AD203B41FA5}">
                      <a16:colId xmlns:a16="http://schemas.microsoft.com/office/drawing/2014/main" val="1658477088"/>
                    </a:ext>
                  </a:extLst>
                </a:gridCol>
              </a:tblGrid>
              <a:tr h="3428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Allocations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Dollars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205550"/>
                  </a:ext>
                </a:extLst>
              </a:tr>
              <a:tr h="3428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Base Allocation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$3,727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5613431"/>
                  </a:ext>
                </a:extLst>
              </a:tr>
              <a:tr h="342875">
                <a:tc>
                  <a:txBody>
                    <a:bodyPr/>
                    <a:lstStyle/>
                    <a:p>
                      <a:r>
                        <a:rPr lang="en-US" dirty="0" smtClean="0"/>
                        <a:t>Supplemental</a:t>
                      </a:r>
                      <a:r>
                        <a:rPr lang="en-US" baseline="0" dirty="0" smtClean="0"/>
                        <a:t> Allocation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873662"/>
                  </a:ext>
                </a:extLst>
              </a:tr>
              <a:tr h="1812606">
                <a:tc>
                  <a:txBody>
                    <a:bodyPr/>
                    <a:lstStyle/>
                    <a:p>
                      <a:r>
                        <a:rPr lang="en-US" dirty="0" smtClean="0"/>
                        <a:t>Student Success Allocation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Completion of transfer-level mathematics and English courses within first academic year of enrollment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80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dirty="0" smtClean="0"/>
                        <a:t>      (2</a:t>
                      </a:r>
                      <a:r>
                        <a:rPr lang="en-US" sz="1800" baseline="0" dirty="0" smtClean="0"/>
                        <a:t> points * $440)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880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650256"/>
                  </a:ext>
                </a:extLst>
              </a:tr>
              <a:tr h="51929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="1" dirty="0" smtClean="0"/>
                        <a:t>Total for 1 FTE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$4,607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861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5510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724025" y="1531620"/>
          <a:ext cx="8010525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9350">
                  <a:extLst>
                    <a:ext uri="{9D8B030D-6E8A-4147-A177-3AD203B41FA5}">
                      <a16:colId xmlns:a16="http://schemas.microsoft.com/office/drawing/2014/main" val="2056777132"/>
                    </a:ext>
                  </a:extLst>
                </a:gridCol>
                <a:gridCol w="1781175">
                  <a:extLst>
                    <a:ext uri="{9D8B030D-6E8A-4147-A177-3AD203B41FA5}">
                      <a16:colId xmlns:a16="http://schemas.microsoft.com/office/drawing/2014/main" val="1658477088"/>
                    </a:ext>
                  </a:extLst>
                </a:gridCol>
              </a:tblGrid>
              <a:tr h="3428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Allocations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Dollars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205550"/>
                  </a:ext>
                </a:extLst>
              </a:tr>
              <a:tr h="3428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Base Allocation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$3,727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5613431"/>
                  </a:ext>
                </a:extLst>
              </a:tr>
              <a:tr h="342875">
                <a:tc>
                  <a:txBody>
                    <a:bodyPr/>
                    <a:lstStyle/>
                    <a:p>
                      <a:r>
                        <a:rPr lang="en-US" dirty="0" smtClean="0"/>
                        <a:t>Supplemental</a:t>
                      </a:r>
                      <a:r>
                        <a:rPr lang="en-US" baseline="0" dirty="0" smtClean="0"/>
                        <a:t> Allocation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College Promise &amp; Pell Recipient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 (2 points * $919)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1,838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873662"/>
                  </a:ext>
                </a:extLst>
              </a:tr>
              <a:tr h="1439226">
                <a:tc>
                  <a:txBody>
                    <a:bodyPr/>
                    <a:lstStyle/>
                    <a:p>
                      <a:r>
                        <a:rPr lang="en-US" dirty="0" smtClean="0"/>
                        <a:t>Student Success Allocation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Completion of transfer-level mathematics and English courses within first academic year of enrollment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80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dirty="0" smtClean="0"/>
                        <a:t>      (2</a:t>
                      </a:r>
                      <a:r>
                        <a:rPr lang="en-US" sz="1800" baseline="0" dirty="0" smtClean="0"/>
                        <a:t> points * $440) + (5 points * $111)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1,435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650256"/>
                  </a:ext>
                </a:extLst>
              </a:tr>
              <a:tr h="220977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="1" dirty="0" smtClean="0"/>
                        <a:t>Total for</a:t>
                      </a:r>
                      <a:r>
                        <a:rPr lang="en-US" b="1" baseline="0" dirty="0" smtClean="0"/>
                        <a:t> 1 FTE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$7,000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861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2573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Hold Harmless Provision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6555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In 2018-19, 2019-20, and 2020-21, a district would receive the greater of the formula total or the amount the district received in 2017-18, adjusted by the changes in the cost-of-living.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formula includes a “stability” provision that delays any decreases in revenues by one year.</a:t>
            </a:r>
          </a:p>
        </p:txBody>
      </p:sp>
    </p:spTree>
    <p:extLst>
      <p:ext uri="{BB962C8B-B14F-4D97-AF65-F5344CB8AC3E}">
        <p14:creationId xmlns:p14="http://schemas.microsoft.com/office/powerpoint/2010/main" val="141976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SCFF Oversight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hangingPunct="0"/>
            <a:r>
              <a:rPr lang="en-US" dirty="0" smtClean="0"/>
              <a:t>The Legislature established </a:t>
            </a:r>
            <a:r>
              <a:rPr lang="en-US" dirty="0"/>
              <a:t>the committee for the purpose of continuously evaluating and reviewing the implementation of the SCFF. The committee consists of 12 members: </a:t>
            </a:r>
          </a:p>
          <a:p>
            <a:pPr marL="0" indent="0" hangingPunct="0">
              <a:buNone/>
            </a:pPr>
            <a:r>
              <a:rPr lang="en-US" dirty="0"/>
              <a:t> </a:t>
            </a:r>
          </a:p>
          <a:p>
            <a:pPr lvl="1"/>
            <a:r>
              <a:rPr lang="en-US" dirty="0"/>
              <a:t>Four members appointed by the Senate Committee on Rules with at least one of these members employed by a community college district in a classified position.</a:t>
            </a:r>
          </a:p>
          <a:p>
            <a:pPr lvl="1"/>
            <a:r>
              <a:rPr lang="en-US" dirty="0"/>
              <a:t>Four members appointed by the Speaker of the Assembly with at least one of these members being a faculty member from a community college district.</a:t>
            </a:r>
          </a:p>
          <a:p>
            <a:pPr lvl="1"/>
            <a:r>
              <a:rPr lang="en-US" dirty="0"/>
              <a:t>Four members appointed by the Governor serving a four-year term with at least one being a community college administrator.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605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20429"/>
          </a:xfrm>
        </p:spPr>
        <p:txBody>
          <a:bodyPr/>
          <a:lstStyle/>
          <a:p>
            <a:r>
              <a:rPr lang="en-US" dirty="0" smtClean="0"/>
              <a:t>The Student Centered Funding Formula (SCFF) and You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8015323"/>
              </p:ext>
            </p:extLst>
          </p:nvPr>
        </p:nvGraphicFramePr>
        <p:xfrm>
          <a:off x="838200" y="1825625"/>
          <a:ext cx="10515600" cy="3654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159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Team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3654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1032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71187-A48C-324C-BC87-085162657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Implementation Team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3654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3892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769" y="146253"/>
            <a:ext cx="2510241" cy="663026"/>
          </a:xfrm>
        </p:spPr>
        <p:txBody>
          <a:bodyPr/>
          <a:lstStyle/>
          <a:p>
            <a:r>
              <a:rPr lang="en-US" dirty="0" smtClean="0"/>
              <a:t>Email Address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769" y="867556"/>
            <a:ext cx="3108757" cy="59548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3"/>
              </a:rPr>
              <a:t>scff@cccco.edu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858" y="43644"/>
            <a:ext cx="6500755" cy="823912"/>
          </a:xfrm>
        </p:spPr>
        <p:txBody>
          <a:bodyPr/>
          <a:lstStyle/>
          <a:p>
            <a:r>
              <a:rPr lang="en-US" dirty="0" smtClean="0"/>
              <a:t>Website URL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56858" y="809279"/>
            <a:ext cx="8102137" cy="87820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4"/>
              </a:rPr>
              <a:t>http://extranet.cccco.edu/Divisions/FinanceFacilities/StudentCenteredFundingFormula.aspx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02" y="1854681"/>
            <a:ext cx="5238301" cy="364834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Oval 8"/>
          <p:cNvSpPr/>
          <p:nvPr/>
        </p:nvSpPr>
        <p:spPr>
          <a:xfrm>
            <a:off x="4723708" y="4703576"/>
            <a:ext cx="1180407" cy="30226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290" y="1854681"/>
            <a:ext cx="4320798" cy="3798349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11" name="Oval 10"/>
          <p:cNvSpPr/>
          <p:nvPr/>
        </p:nvSpPr>
        <p:spPr>
          <a:xfrm>
            <a:off x="7650140" y="2563047"/>
            <a:ext cx="2058987" cy="30226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743304" y="3948592"/>
            <a:ext cx="529243" cy="30226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743304" y="5005842"/>
            <a:ext cx="678872" cy="38648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0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BF3F0-711A-9843-9A7E-13F514FB4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5F7B9-D18E-4541-89D8-BBA2062B5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scheduled three SCFF webinars:</a:t>
            </a:r>
          </a:p>
          <a:p>
            <a:pPr lvl="1"/>
            <a:r>
              <a:rPr lang="en-US" strike="sngStrike" dirty="0"/>
              <a:t>September 13—Nuts and Bolts of the </a:t>
            </a:r>
            <a:r>
              <a:rPr lang="en-US" strike="sngStrike" dirty="0" smtClean="0"/>
              <a:t>SCFF   </a:t>
            </a:r>
            <a:r>
              <a:rPr lang="en-US" i="1" dirty="0" smtClean="0"/>
              <a:t>missed it</a:t>
            </a:r>
          </a:p>
          <a:p>
            <a:pPr marL="457200" lvl="1" indent="0">
              <a:buNone/>
            </a:pPr>
            <a:endParaRPr lang="en-US" i="1" dirty="0"/>
          </a:p>
          <a:p>
            <a:pPr lvl="1"/>
            <a:r>
              <a:rPr lang="en-US" dirty="0" smtClean="0"/>
              <a:t>October 9, 2:00-3:00 —Deep </a:t>
            </a:r>
            <a:r>
              <a:rPr lang="en-US" dirty="0"/>
              <a:t>Dive into </a:t>
            </a:r>
            <a:r>
              <a:rPr lang="en-US" dirty="0" smtClean="0"/>
              <a:t>Data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November 5, 2:00-3:00 —Seeing </a:t>
            </a:r>
            <a:r>
              <a:rPr lang="en-US" dirty="0"/>
              <a:t>the </a:t>
            </a:r>
            <a:r>
              <a:rPr lang="en-US" i="1" dirty="0"/>
              <a:t>Vision</a:t>
            </a:r>
            <a:r>
              <a:rPr lang="en-US" dirty="0"/>
              <a:t> in SCFF </a:t>
            </a:r>
            <a:r>
              <a:rPr lang="en-US" dirty="0" smtClean="0"/>
              <a:t>Implementation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75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2954" y="12446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SCFF Questions?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0507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3600" dirty="0">
                <a:solidFill>
                  <a:schemeClr val="accent1"/>
                </a:solidFill>
                <a:latin typeface="+mj-lt"/>
              </a:rPr>
              <a:t>Annual Financial and </a:t>
            </a:r>
            <a:br>
              <a:rPr lang="en-US" sz="3600" dirty="0">
                <a:solidFill>
                  <a:schemeClr val="accent1"/>
                </a:solidFill>
                <a:latin typeface="+mj-lt"/>
              </a:rPr>
            </a:br>
            <a:r>
              <a:rPr lang="en-US" sz="3600" dirty="0">
                <a:solidFill>
                  <a:schemeClr val="accent1"/>
                </a:solidFill>
                <a:latin typeface="+mj-lt"/>
              </a:rPr>
              <a:t>Compliance Audit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90688"/>
            <a:ext cx="10515600" cy="4301037"/>
          </a:xfrm>
        </p:spPr>
        <p:txBody>
          <a:bodyPr>
            <a:normAutofit/>
          </a:bodyPr>
          <a:lstStyle/>
          <a:p>
            <a:pPr marL="302575" indent="-302575" defTabSz="806867">
              <a:buNone/>
              <a:defRPr/>
            </a:pPr>
            <a:endParaRPr lang="en-US" sz="882" b="1" dirty="0">
              <a:solidFill>
                <a:prstClr val="black"/>
              </a:solidFill>
              <a:latin typeface="+mj-lt"/>
            </a:endParaRPr>
          </a:p>
          <a:p>
            <a:pPr defTabSz="806867">
              <a:buFont typeface="Wingdings" pitchFamily="2" charset="2"/>
              <a:buChar char="§"/>
              <a:defRPr/>
            </a:pPr>
            <a:r>
              <a:rPr lang="en-US" sz="2294" dirty="0" smtClean="0">
                <a:solidFill>
                  <a:schemeClr val="tx2"/>
                </a:solidFill>
                <a:latin typeface="+mj-lt"/>
              </a:rPr>
              <a:t>Community </a:t>
            </a:r>
            <a:r>
              <a:rPr lang="en-US" sz="2294" dirty="0">
                <a:solidFill>
                  <a:schemeClr val="tx2"/>
                </a:solidFill>
                <a:latin typeface="+mj-lt"/>
              </a:rPr>
              <a:t>college </a:t>
            </a:r>
            <a:r>
              <a:rPr lang="en-US" sz="2294" dirty="0" smtClean="0">
                <a:solidFill>
                  <a:schemeClr val="tx2"/>
                </a:solidFill>
                <a:latin typeface="+mj-lt"/>
              </a:rPr>
              <a:t>districts </a:t>
            </a:r>
            <a:r>
              <a:rPr lang="en-US" sz="2294" dirty="0">
                <a:solidFill>
                  <a:schemeClr val="tx2"/>
                </a:solidFill>
                <a:latin typeface="+mj-lt"/>
              </a:rPr>
              <a:t>are required to have an annual audit conducted by a CPA </a:t>
            </a:r>
            <a:r>
              <a:rPr lang="en-US" sz="2294" dirty="0" smtClean="0">
                <a:solidFill>
                  <a:schemeClr val="tx2"/>
                </a:solidFill>
                <a:latin typeface="+mj-lt"/>
              </a:rPr>
              <a:t>firm (</a:t>
            </a:r>
            <a:r>
              <a:rPr lang="en-US" sz="2294" dirty="0">
                <a:solidFill>
                  <a:schemeClr val="tx2"/>
                </a:solidFill>
              </a:rPr>
              <a:t>EC § </a:t>
            </a:r>
            <a:r>
              <a:rPr lang="en-US" sz="2294" dirty="0" smtClean="0">
                <a:solidFill>
                  <a:schemeClr val="tx2"/>
                </a:solidFill>
              </a:rPr>
              <a:t>84040.5)</a:t>
            </a:r>
            <a:endParaRPr lang="en-US" sz="1235" dirty="0">
              <a:solidFill>
                <a:schemeClr val="tx2"/>
              </a:solidFill>
              <a:latin typeface="+mj-lt"/>
            </a:endParaRPr>
          </a:p>
          <a:p>
            <a:pPr defTabSz="806867">
              <a:buFont typeface="Wingdings" pitchFamily="2" charset="2"/>
              <a:buChar char="§"/>
              <a:defRPr/>
            </a:pPr>
            <a:r>
              <a:rPr lang="en-US" sz="2294" dirty="0" smtClean="0">
                <a:solidFill>
                  <a:schemeClr val="tx2"/>
                </a:solidFill>
                <a:latin typeface="+mj-lt"/>
              </a:rPr>
              <a:t>The </a:t>
            </a:r>
            <a:r>
              <a:rPr lang="en-US" sz="2294" dirty="0">
                <a:solidFill>
                  <a:schemeClr val="tx2"/>
                </a:solidFill>
                <a:latin typeface="+mj-lt"/>
              </a:rPr>
              <a:t>Contracted District Audit Manual (CDAM) prescribes the requirements and procedures for the annual </a:t>
            </a:r>
            <a:r>
              <a:rPr lang="en-US" sz="2294" dirty="0" smtClean="0">
                <a:solidFill>
                  <a:schemeClr val="tx2"/>
                </a:solidFill>
                <a:latin typeface="+mj-lt"/>
              </a:rPr>
              <a:t>audit</a:t>
            </a:r>
          </a:p>
          <a:p>
            <a:pPr defTabSz="806867">
              <a:buFont typeface="Wingdings" pitchFamily="2" charset="2"/>
              <a:buChar char="§"/>
              <a:defRPr/>
            </a:pPr>
            <a:r>
              <a:rPr lang="en-US" sz="2294" dirty="0">
                <a:solidFill>
                  <a:schemeClr val="tx2"/>
                </a:solidFill>
              </a:rPr>
              <a:t>New CDAM issued </a:t>
            </a:r>
            <a:r>
              <a:rPr lang="en-US" sz="2294" dirty="0" smtClean="0">
                <a:solidFill>
                  <a:schemeClr val="tx2"/>
                </a:solidFill>
              </a:rPr>
              <a:t>each Fiscal Year</a:t>
            </a:r>
            <a:endParaRPr lang="en-US" sz="2294" dirty="0">
              <a:solidFill>
                <a:schemeClr val="tx2"/>
              </a:solidFill>
            </a:endParaRPr>
          </a:p>
          <a:p>
            <a:pPr defTabSz="806867">
              <a:buFont typeface="Wingdings" pitchFamily="2" charset="2"/>
              <a:buChar char="§"/>
              <a:defRPr/>
            </a:pPr>
            <a:r>
              <a:rPr lang="en-US" sz="2294" dirty="0" smtClean="0">
                <a:solidFill>
                  <a:schemeClr val="tx2"/>
                </a:solidFill>
              </a:rPr>
              <a:t>Section </a:t>
            </a:r>
            <a:r>
              <a:rPr lang="en-US" sz="2294" dirty="0">
                <a:solidFill>
                  <a:schemeClr val="tx2"/>
                </a:solidFill>
              </a:rPr>
              <a:t>400 of CDAM </a:t>
            </a:r>
            <a:r>
              <a:rPr lang="en-US" sz="2294" dirty="0" smtClean="0">
                <a:solidFill>
                  <a:schemeClr val="tx2"/>
                </a:solidFill>
              </a:rPr>
              <a:t>-</a:t>
            </a:r>
            <a:r>
              <a:rPr lang="en-US" sz="2294" u="sng" dirty="0" smtClean="0">
                <a:solidFill>
                  <a:schemeClr val="tx2"/>
                </a:solidFill>
              </a:rPr>
              <a:t>State </a:t>
            </a:r>
            <a:r>
              <a:rPr lang="en-US" sz="2294" u="sng" dirty="0">
                <a:solidFill>
                  <a:schemeClr val="tx2"/>
                </a:solidFill>
              </a:rPr>
              <a:t>Compliance Tests (</a:t>
            </a:r>
            <a:r>
              <a:rPr lang="en-US" sz="2294" u="sng" dirty="0" smtClean="0">
                <a:solidFill>
                  <a:schemeClr val="tx2"/>
                </a:solidFill>
              </a:rPr>
              <a:t>15 </a:t>
            </a:r>
            <a:r>
              <a:rPr lang="en-US" sz="2294" u="sng" dirty="0">
                <a:solidFill>
                  <a:schemeClr val="tx2"/>
                </a:solidFill>
              </a:rPr>
              <a:t>tests in </a:t>
            </a:r>
            <a:r>
              <a:rPr lang="en-US" sz="2294" u="sng" dirty="0" smtClean="0">
                <a:solidFill>
                  <a:schemeClr val="tx2"/>
                </a:solidFill>
              </a:rPr>
              <a:t>2018-19)</a:t>
            </a:r>
            <a:endParaRPr lang="en-US" sz="2294" u="sng" dirty="0">
              <a:solidFill>
                <a:schemeClr val="tx2"/>
              </a:solidFill>
            </a:endParaRPr>
          </a:p>
          <a:p>
            <a:pPr defTabSz="806867">
              <a:buFont typeface="Wingdings" pitchFamily="2" charset="2"/>
              <a:buChar char="§"/>
              <a:defRPr/>
            </a:pPr>
            <a:r>
              <a:rPr lang="en-US" sz="2294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Of </a:t>
            </a:r>
            <a:r>
              <a:rPr lang="en-US" sz="2294">
                <a:solidFill>
                  <a:schemeClr val="tx2"/>
                </a:solidFill>
                <a:cs typeface="Times New Roman" panose="02020603050405020304" pitchFamily="18" charset="0"/>
              </a:rPr>
              <a:t>the </a:t>
            </a:r>
            <a:r>
              <a:rPr lang="en-US" sz="2294" smtClean="0">
                <a:solidFill>
                  <a:schemeClr val="tx2"/>
                </a:solidFill>
                <a:cs typeface="Times New Roman" panose="02020603050405020304" pitchFamily="18" charset="0"/>
              </a:rPr>
              <a:t>15 </a:t>
            </a:r>
            <a:r>
              <a:rPr lang="en-US" sz="2294" dirty="0">
                <a:solidFill>
                  <a:schemeClr val="tx2"/>
                </a:solidFill>
                <a:cs typeface="Times New Roman" panose="02020603050405020304" pitchFamily="18" charset="0"/>
              </a:rPr>
              <a:t>State tests, 7 directly relate to verifying FTES eligibility for State general apportionment. Findings in these areas could result in an apportionment adjustment.</a:t>
            </a:r>
          </a:p>
          <a:p>
            <a:pPr defTabSz="806867">
              <a:buFont typeface="Wingdings" pitchFamily="2" charset="2"/>
              <a:buChar char="§"/>
              <a:defRPr/>
            </a:pPr>
            <a:endParaRPr lang="en-US" sz="2294" dirty="0">
              <a:solidFill>
                <a:schemeClr val="tx2"/>
              </a:solidFill>
              <a:latin typeface="+mj-lt"/>
            </a:endParaRPr>
          </a:p>
          <a:p>
            <a:pPr defTabSz="806867">
              <a:buFont typeface="Wingdings" pitchFamily="2" charset="2"/>
              <a:buChar char="§"/>
              <a:defRPr/>
            </a:pPr>
            <a:endParaRPr lang="en-US" sz="529" dirty="0">
              <a:solidFill>
                <a:prstClr val="black"/>
              </a:solidFill>
              <a:latin typeface="+mj-lt"/>
            </a:endParaRPr>
          </a:p>
          <a:p>
            <a:pPr defTabSz="806867">
              <a:buFont typeface="Wingdings" pitchFamily="2" charset="2"/>
              <a:buChar char="§"/>
              <a:defRPr/>
            </a:pPr>
            <a:endParaRPr lang="en-US" sz="529" dirty="0">
              <a:solidFill>
                <a:prstClr val="black"/>
              </a:solidFill>
              <a:latin typeface="+mj-lt"/>
            </a:endParaRPr>
          </a:p>
          <a:p>
            <a:pPr defTabSz="806867">
              <a:buFont typeface="Wingdings" pitchFamily="2" charset="2"/>
              <a:buChar char="§"/>
              <a:defRPr/>
            </a:pPr>
            <a:endParaRPr lang="en-US" sz="706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156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chemeClr val="accent1"/>
                </a:solidFill>
                <a:latin typeface="+mj-lt"/>
              </a:rPr>
              <a:t>Audit Tests Related to FTES</a:t>
            </a:r>
            <a:endParaRPr lang="en-US" sz="36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25624"/>
            <a:ext cx="10515600" cy="3997659"/>
          </a:xfrm>
        </p:spPr>
        <p:txBody>
          <a:bodyPr/>
          <a:lstStyle/>
          <a:p>
            <a:pPr marL="302575" indent="-302575" defTabSz="806867">
              <a:buNone/>
              <a:defRPr/>
            </a:pPr>
            <a:endParaRPr lang="en-US" sz="882" b="1" dirty="0">
              <a:solidFill>
                <a:prstClr val="black"/>
              </a:solidFill>
              <a:latin typeface="+mj-lt"/>
            </a:endParaRPr>
          </a:p>
          <a:p>
            <a:pPr lvl="1" defTabSz="806867">
              <a:defRPr/>
            </a:pPr>
            <a:r>
              <a:rPr lang="en-US" sz="2800" dirty="0" smtClean="0">
                <a:solidFill>
                  <a:schemeClr val="tx2"/>
                </a:solidFill>
                <a:latin typeface="+mj-lt"/>
              </a:rPr>
              <a:t>Instructional 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Services Agreement’s – ISA’s (423)</a:t>
            </a:r>
          </a:p>
          <a:p>
            <a:pPr lvl="1" defTabSz="806867">
              <a:defRPr/>
            </a:pPr>
            <a:r>
              <a:rPr lang="en-US" sz="2800" dirty="0">
                <a:solidFill>
                  <a:schemeClr val="tx2"/>
                </a:solidFill>
                <a:latin typeface="+mj-lt"/>
              </a:rPr>
              <a:t>General Apportionment Funding System (424)</a:t>
            </a:r>
          </a:p>
          <a:p>
            <a:pPr lvl="1" defTabSz="806867">
              <a:defRPr/>
            </a:pPr>
            <a:r>
              <a:rPr lang="en-US" sz="2800" dirty="0">
                <a:solidFill>
                  <a:schemeClr val="tx2"/>
                </a:solidFill>
                <a:latin typeface="+mj-lt"/>
              </a:rPr>
              <a:t>Residency (425)</a:t>
            </a:r>
          </a:p>
          <a:p>
            <a:pPr lvl="1" defTabSz="806867">
              <a:defRPr/>
            </a:pPr>
            <a:r>
              <a:rPr lang="en-US" sz="2800" dirty="0">
                <a:solidFill>
                  <a:schemeClr val="tx2"/>
                </a:solidFill>
                <a:latin typeface="+mj-lt"/>
              </a:rPr>
              <a:t>Students Actively Enrolled (426)</a:t>
            </a:r>
          </a:p>
          <a:p>
            <a:pPr lvl="1" defTabSz="806867">
              <a:defRPr/>
            </a:pPr>
            <a:r>
              <a:rPr lang="en-US" sz="2800" dirty="0">
                <a:solidFill>
                  <a:schemeClr val="tx2"/>
                </a:solidFill>
                <a:latin typeface="+mj-lt"/>
              </a:rPr>
              <a:t>Dual Enrollment (427)</a:t>
            </a:r>
          </a:p>
          <a:p>
            <a:pPr lvl="1" defTabSz="806867">
              <a:defRPr/>
            </a:pPr>
            <a:r>
              <a:rPr lang="en-US" sz="2800" dirty="0">
                <a:solidFill>
                  <a:schemeClr val="tx2"/>
                </a:solidFill>
                <a:latin typeface="+mj-lt"/>
              </a:rPr>
              <a:t>Open Enrollment (435</a:t>
            </a:r>
            <a:r>
              <a:rPr lang="en-US" sz="2800" dirty="0" smtClean="0">
                <a:solidFill>
                  <a:schemeClr val="tx2"/>
                </a:solidFill>
                <a:latin typeface="+mj-lt"/>
              </a:rPr>
              <a:t>)</a:t>
            </a:r>
          </a:p>
          <a:p>
            <a:pPr lvl="1" defTabSz="806867">
              <a:defRPr/>
            </a:pPr>
            <a:r>
              <a:rPr lang="en-US" sz="2800" dirty="0" smtClean="0">
                <a:solidFill>
                  <a:schemeClr val="tx2"/>
                </a:solidFill>
                <a:latin typeface="+mj-lt"/>
              </a:rPr>
              <a:t>Apprenticeship RSI (444)</a:t>
            </a:r>
            <a:endParaRPr lang="en-US" sz="2800" dirty="0">
              <a:solidFill>
                <a:schemeClr val="tx2"/>
              </a:solidFill>
              <a:latin typeface="+mj-lt"/>
            </a:endParaRPr>
          </a:p>
          <a:p>
            <a:pPr lvl="1" defTabSz="806867">
              <a:defRPr/>
            </a:pPr>
            <a:r>
              <a:rPr lang="en-US" sz="2800" dirty="0">
                <a:solidFill>
                  <a:schemeClr val="tx2"/>
                </a:solidFill>
                <a:latin typeface="+mj-lt"/>
              </a:rPr>
              <a:t>To Be Arranged Hours – TBA (479)</a:t>
            </a:r>
          </a:p>
        </p:txBody>
      </p:sp>
    </p:spTree>
    <p:extLst>
      <p:ext uri="{BB962C8B-B14F-4D97-AF65-F5344CB8AC3E}">
        <p14:creationId xmlns:p14="http://schemas.microsoft.com/office/powerpoint/2010/main" val="61871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chemeClr val="accent1"/>
                </a:solidFill>
                <a:latin typeface="+mj-lt"/>
              </a:rPr>
              <a:t>Why Audit FTES?</a:t>
            </a:r>
            <a:endParaRPr lang="en-US" sz="36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1D0FD1"/>
              </a:buClr>
              <a:defRPr/>
            </a:pPr>
            <a:endParaRPr lang="en-US" altLang="en-US" sz="706" b="1" dirty="0">
              <a:solidFill>
                <a:srgbClr val="1C1C1C"/>
              </a:solidFill>
            </a:endParaRPr>
          </a:p>
          <a:p>
            <a:pPr>
              <a:buClr>
                <a:schemeClr val="tx2"/>
              </a:buClr>
              <a:defRPr/>
            </a:pPr>
            <a:endParaRPr lang="en-US" altLang="en-US" sz="706" dirty="0">
              <a:solidFill>
                <a:schemeClr val="tx2"/>
              </a:solidFill>
            </a:endParaRPr>
          </a:p>
          <a:p>
            <a:pPr lvl="1">
              <a:buClr>
                <a:schemeClr val="tx2"/>
              </a:buClr>
              <a:defRPr/>
            </a:pPr>
            <a:r>
              <a:rPr lang="en-US" altLang="en-US" sz="2118" dirty="0">
                <a:solidFill>
                  <a:schemeClr val="tx2"/>
                </a:solidFill>
              </a:rPr>
              <a:t>Ensure adequacy of governing board-approved procedures, retention of supporting documentation, and independent verification of claimed FTES </a:t>
            </a:r>
            <a:r>
              <a:rPr lang="en-US" altLang="en-US" sz="1412" dirty="0">
                <a:solidFill>
                  <a:schemeClr val="tx2"/>
                </a:solidFill>
              </a:rPr>
              <a:t>(</a:t>
            </a:r>
            <a:r>
              <a:rPr lang="en-US" sz="1412" dirty="0">
                <a:solidFill>
                  <a:schemeClr val="tx2"/>
                </a:solidFill>
              </a:rPr>
              <a:t>§§ </a:t>
            </a:r>
            <a:r>
              <a:rPr lang="en-US" altLang="en-US" sz="1412" dirty="0">
                <a:solidFill>
                  <a:schemeClr val="tx2"/>
                </a:solidFill>
              </a:rPr>
              <a:t>58004, 58030)</a:t>
            </a:r>
          </a:p>
          <a:p>
            <a:pPr lvl="1">
              <a:buClr>
                <a:schemeClr val="tx2"/>
              </a:buClr>
              <a:defRPr/>
            </a:pPr>
            <a:endParaRPr lang="en-US" altLang="en-US" sz="706" dirty="0">
              <a:solidFill>
                <a:schemeClr val="tx2"/>
              </a:solidFill>
            </a:endParaRPr>
          </a:p>
          <a:p>
            <a:pPr lvl="1">
              <a:buClr>
                <a:schemeClr val="tx2"/>
              </a:buClr>
              <a:defRPr/>
            </a:pPr>
            <a:r>
              <a:rPr lang="en-US" altLang="en-US" sz="2118" dirty="0">
                <a:solidFill>
                  <a:schemeClr val="tx2"/>
                </a:solidFill>
              </a:rPr>
              <a:t>To ensure that state aid is apportioned according to the same standards to all districts </a:t>
            </a:r>
            <a:r>
              <a:rPr lang="en-US" altLang="en-US" sz="1412" dirty="0">
                <a:solidFill>
                  <a:schemeClr val="tx2"/>
                </a:solidFill>
              </a:rPr>
              <a:t>(</a:t>
            </a:r>
            <a:r>
              <a:rPr lang="en-US" sz="1412" dirty="0">
                <a:solidFill>
                  <a:schemeClr val="tx2"/>
                </a:solidFill>
              </a:rPr>
              <a:t>§ </a:t>
            </a:r>
            <a:r>
              <a:rPr lang="en-US" altLang="en-US" sz="1412" dirty="0">
                <a:solidFill>
                  <a:schemeClr val="tx2"/>
                </a:solidFill>
              </a:rPr>
              <a:t>58052)</a:t>
            </a:r>
          </a:p>
          <a:p>
            <a:pPr lvl="1">
              <a:buClr>
                <a:schemeClr val="tx2"/>
              </a:buClr>
              <a:defRPr/>
            </a:pPr>
            <a:endParaRPr lang="en-US" altLang="en-US" sz="706" dirty="0">
              <a:solidFill>
                <a:schemeClr val="tx2"/>
              </a:solidFill>
            </a:endParaRPr>
          </a:p>
          <a:p>
            <a:pPr lvl="1">
              <a:buClr>
                <a:schemeClr val="tx2"/>
              </a:buClr>
              <a:defRPr/>
            </a:pPr>
            <a:r>
              <a:rPr lang="en-US" altLang="en-US" sz="2118" dirty="0">
                <a:solidFill>
                  <a:schemeClr val="tx2"/>
                </a:solidFill>
              </a:rPr>
              <a:t>To ensure that the state, districts, and students receive a reasonable return for monies expended </a:t>
            </a:r>
            <a:r>
              <a:rPr lang="en-US" altLang="en-US" sz="1412" dirty="0">
                <a:solidFill>
                  <a:schemeClr val="tx2"/>
                </a:solidFill>
              </a:rPr>
              <a:t>(</a:t>
            </a:r>
            <a:r>
              <a:rPr lang="en-US" sz="1412" dirty="0">
                <a:solidFill>
                  <a:schemeClr val="tx2"/>
                </a:solidFill>
              </a:rPr>
              <a:t>§ </a:t>
            </a:r>
            <a:r>
              <a:rPr lang="en-US" altLang="en-US" sz="1412" dirty="0">
                <a:solidFill>
                  <a:schemeClr val="tx2"/>
                </a:solidFill>
              </a:rPr>
              <a:t>58052)</a:t>
            </a:r>
          </a:p>
          <a:p>
            <a:pPr>
              <a:lnSpc>
                <a:spcPct val="90000"/>
              </a:lnSpc>
              <a:buClr>
                <a:srgbClr val="1D0FD1"/>
              </a:buClr>
              <a:defRPr/>
            </a:pPr>
            <a:endParaRPr lang="en-US" altLang="en-US" sz="1059" b="1" dirty="0">
              <a:solidFill>
                <a:srgbClr val="1C1C1C"/>
              </a:solidFill>
            </a:endParaRPr>
          </a:p>
          <a:p>
            <a:pPr>
              <a:lnSpc>
                <a:spcPct val="90000"/>
              </a:lnSpc>
              <a:buClr>
                <a:srgbClr val="1D0FD1"/>
              </a:buClr>
              <a:defRPr/>
            </a:pPr>
            <a:endParaRPr lang="en-US" altLang="en-US" sz="1765" dirty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30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chemeClr val="accent1"/>
                </a:solidFill>
                <a:latin typeface="+mj-lt"/>
              </a:rPr>
              <a:t>Common State </a:t>
            </a:r>
            <a:r>
              <a:rPr lang="en-US" sz="3600" dirty="0">
                <a:solidFill>
                  <a:schemeClr val="accent1"/>
                </a:solidFill>
                <a:latin typeface="+mj-lt"/>
              </a:rPr>
              <a:t/>
            </a:r>
            <a:br>
              <a:rPr lang="en-US" sz="3600" dirty="0">
                <a:solidFill>
                  <a:schemeClr val="accent1"/>
                </a:solidFill>
                <a:latin typeface="+mj-lt"/>
              </a:rPr>
            </a:br>
            <a:r>
              <a:rPr lang="en-US" sz="3600" dirty="0">
                <a:solidFill>
                  <a:schemeClr val="accent1"/>
                </a:solidFill>
                <a:latin typeface="+mj-lt"/>
              </a:rPr>
              <a:t>Compliance Audit </a:t>
            </a:r>
            <a:r>
              <a:rPr lang="en-US" sz="3600" dirty="0" smtClean="0">
                <a:solidFill>
                  <a:schemeClr val="accent1"/>
                </a:solidFill>
                <a:latin typeface="+mj-lt"/>
              </a:rPr>
              <a:t>Findings</a:t>
            </a:r>
            <a:endParaRPr lang="en-US" sz="36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90688"/>
            <a:ext cx="10515600" cy="4441171"/>
          </a:xfrm>
        </p:spPr>
        <p:txBody>
          <a:bodyPr>
            <a:normAutofit fontScale="92500" lnSpcReduction="10000"/>
          </a:bodyPr>
          <a:lstStyle/>
          <a:p>
            <a:pPr marL="0" indent="0" defTabSz="806867">
              <a:buNone/>
              <a:defRPr/>
            </a:pPr>
            <a:r>
              <a:rPr lang="en-US" sz="2294" b="1" u="sng" dirty="0">
                <a:solidFill>
                  <a:schemeClr val="tx2"/>
                </a:solidFill>
                <a:cs typeface="Times New Roman" panose="02020603050405020304" pitchFamily="18" charset="0"/>
              </a:rPr>
              <a:t>Incorrect application of Attendance Accounting Procedures </a:t>
            </a:r>
            <a:r>
              <a:rPr lang="en-US" sz="1765" b="1" u="sng" dirty="0">
                <a:solidFill>
                  <a:schemeClr val="tx2"/>
                </a:solidFill>
                <a:cs typeface="Times New Roman" panose="02020603050405020304" pitchFamily="18" charset="0"/>
              </a:rPr>
              <a:t>(T5 §§ 58000 et seq.) </a:t>
            </a:r>
          </a:p>
          <a:p>
            <a:pPr defTabSz="806867">
              <a:buFont typeface="Wingdings" pitchFamily="2" charset="2"/>
              <a:buChar char="§"/>
              <a:defRPr/>
            </a:pPr>
            <a:endParaRPr lang="en-US" sz="353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defTabSz="806867">
              <a:buFont typeface="Wingdings" pitchFamily="2" charset="2"/>
              <a:buChar char="§"/>
              <a:defRPr/>
            </a:pPr>
            <a:r>
              <a:rPr lang="en-US" sz="2294" dirty="0">
                <a:solidFill>
                  <a:schemeClr val="tx2"/>
                </a:solidFill>
                <a:cs typeface="Times New Roman" panose="02020603050405020304" pitchFamily="18" charset="0"/>
              </a:rPr>
              <a:t>Common deficiencies:  </a:t>
            </a:r>
          </a:p>
          <a:p>
            <a:pPr marL="561725" lvl="1" defTabSz="806867">
              <a:buFont typeface="Wingdings" pitchFamily="2" charset="2"/>
              <a:buChar char="§"/>
              <a:defRPr/>
            </a:pPr>
            <a:r>
              <a:rPr lang="en-US" sz="2294" u="sng" dirty="0">
                <a:solidFill>
                  <a:schemeClr val="tx2"/>
                </a:solidFill>
                <a:cs typeface="Times New Roman" panose="02020603050405020304" pitchFamily="18" charset="0"/>
              </a:rPr>
              <a:t>Example 1</a:t>
            </a:r>
            <a:r>
              <a:rPr lang="en-US" sz="2294" dirty="0">
                <a:solidFill>
                  <a:schemeClr val="tx2"/>
                </a:solidFill>
                <a:cs typeface="Times New Roman" panose="02020603050405020304" pitchFamily="18" charset="0"/>
              </a:rPr>
              <a:t>: Credit course does not meet the same amount of hours per week, so Weekly Census procedure incorrectly </a:t>
            </a:r>
            <a:r>
              <a:rPr lang="en-US" sz="2294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applied</a:t>
            </a:r>
          </a:p>
          <a:p>
            <a:pPr marL="561725" lvl="1" defTabSz="806867">
              <a:buFont typeface="Wingdings" pitchFamily="2" charset="2"/>
              <a:buChar char="§"/>
              <a:defRPr/>
            </a:pPr>
            <a:r>
              <a:rPr lang="en-US" sz="2294" u="sng" dirty="0">
                <a:solidFill>
                  <a:schemeClr val="tx2"/>
                </a:solidFill>
                <a:cs typeface="Times New Roman" panose="02020603050405020304" pitchFamily="18" charset="0"/>
              </a:rPr>
              <a:t>Example </a:t>
            </a:r>
            <a:r>
              <a:rPr lang="en-US" sz="2294" u="sng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2</a:t>
            </a:r>
            <a:r>
              <a:rPr lang="en-US" sz="2294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: </a:t>
            </a:r>
            <a:r>
              <a:rPr lang="en-US" sz="2294" dirty="0">
                <a:solidFill>
                  <a:schemeClr val="tx2"/>
                </a:solidFill>
                <a:cs typeface="Times New Roman" panose="02020603050405020304" pitchFamily="18" charset="0"/>
              </a:rPr>
              <a:t>Support records for positive attendance hours generated did not agree with hours </a:t>
            </a:r>
            <a:r>
              <a:rPr lang="en-US" sz="2294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claimed</a:t>
            </a:r>
          </a:p>
          <a:p>
            <a:pPr marL="561725" lvl="1" defTabSz="806867">
              <a:buFont typeface="Wingdings" pitchFamily="2" charset="2"/>
              <a:buChar char="§"/>
              <a:defRPr/>
            </a:pPr>
            <a:r>
              <a:rPr lang="en-US" sz="2294" u="sng" dirty="0">
                <a:solidFill>
                  <a:schemeClr val="tx2"/>
                </a:solidFill>
                <a:cs typeface="Times New Roman" panose="02020603050405020304" pitchFamily="18" charset="0"/>
              </a:rPr>
              <a:t>Example </a:t>
            </a:r>
            <a:r>
              <a:rPr lang="en-US" sz="2294" u="sng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3</a:t>
            </a:r>
            <a:r>
              <a:rPr lang="en-US" sz="2294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: </a:t>
            </a:r>
            <a:r>
              <a:rPr lang="en-US" sz="2294" dirty="0">
                <a:solidFill>
                  <a:schemeClr val="tx2"/>
                </a:solidFill>
                <a:cs typeface="Times New Roman" panose="02020603050405020304" pitchFamily="18" charset="0"/>
              </a:rPr>
              <a:t>Claiming students that were required to be removed from census </a:t>
            </a:r>
            <a:r>
              <a:rPr lang="en-US" sz="2294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roster</a:t>
            </a:r>
            <a:endParaRPr lang="en-US" sz="2294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marL="561725" lvl="1" defTabSz="806867">
              <a:buFont typeface="Wingdings" pitchFamily="2" charset="2"/>
              <a:buChar char="§"/>
              <a:defRPr/>
            </a:pPr>
            <a:r>
              <a:rPr lang="en-US" sz="2294" u="sng" dirty="0">
                <a:solidFill>
                  <a:schemeClr val="tx2"/>
                </a:solidFill>
                <a:cs typeface="Times New Roman" panose="02020603050405020304" pitchFamily="18" charset="0"/>
              </a:rPr>
              <a:t>Example </a:t>
            </a:r>
            <a:r>
              <a:rPr lang="en-US" sz="2294" u="sng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4</a:t>
            </a:r>
            <a:r>
              <a:rPr lang="en-US" sz="2294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: </a:t>
            </a:r>
            <a:r>
              <a:rPr lang="en-US" sz="2294" dirty="0">
                <a:solidFill>
                  <a:schemeClr val="tx2"/>
                </a:solidFill>
                <a:cs typeface="Times New Roman" panose="02020603050405020304" pitchFamily="18" charset="0"/>
              </a:rPr>
              <a:t>Apportionment claimed for cancelled “census-based” classes. For cancelled courses, the following rules apply:</a:t>
            </a:r>
          </a:p>
          <a:p>
            <a:pPr marL="1018925" lvl="2" defTabSz="806867">
              <a:buFont typeface="Wingdings" pitchFamily="2" charset="2"/>
              <a:buChar char="§"/>
              <a:defRPr/>
            </a:pPr>
            <a:r>
              <a:rPr lang="en-US" sz="2300" dirty="0">
                <a:solidFill>
                  <a:schemeClr val="tx2"/>
                </a:solidFill>
                <a:cs typeface="Times New Roman" panose="02020603050405020304" pitchFamily="18" charset="0"/>
              </a:rPr>
              <a:t>Positive Attendance courses – Apportionment can be claimed for actual student contact hours generated by the student up to their drop. </a:t>
            </a:r>
          </a:p>
          <a:p>
            <a:pPr marL="1018925" lvl="2" defTabSz="806867">
              <a:buFont typeface="Wingdings" pitchFamily="2" charset="2"/>
              <a:buChar char="§"/>
              <a:defRPr/>
            </a:pPr>
            <a:r>
              <a:rPr lang="en-US" sz="2300" dirty="0">
                <a:solidFill>
                  <a:schemeClr val="tx2"/>
                </a:solidFill>
                <a:cs typeface="Times New Roman" panose="02020603050405020304" pitchFamily="18" charset="0"/>
              </a:rPr>
              <a:t>Census-based classes (weekly or daily) cancelled before or after census, apportionment cannot be claimed for the entire course  because it ceases to be regularly scheduled. </a:t>
            </a:r>
          </a:p>
          <a:p>
            <a:pPr marL="561725" lvl="1" defTabSz="806867">
              <a:buFont typeface="Wingdings" pitchFamily="2" charset="2"/>
              <a:buChar char="§"/>
              <a:defRPr/>
            </a:pPr>
            <a:endParaRPr lang="en-US" sz="2294" dirty="0" smtClean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marL="561725" lvl="1" defTabSz="806867">
              <a:buFont typeface="Wingdings" pitchFamily="2" charset="2"/>
              <a:buChar char="§"/>
              <a:defRPr/>
            </a:pPr>
            <a:endParaRPr lang="en-US" sz="2294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marL="561725" lvl="1" defTabSz="806867">
              <a:buFont typeface="Wingdings" pitchFamily="2" charset="2"/>
              <a:buChar char="§"/>
              <a:defRPr/>
            </a:pPr>
            <a:endParaRPr lang="en-US" sz="2294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79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 18-19 CDAM – Revisions/Updates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0673"/>
            <a:ext cx="10515600" cy="4039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Section </a:t>
            </a:r>
            <a:r>
              <a:rPr lang="en-US" dirty="0"/>
              <a:t>424 – State General Apportionment Funding System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The </a:t>
            </a:r>
            <a:r>
              <a:rPr lang="en-US" dirty="0"/>
              <a:t>background and criteria sections now reflect the newly enacted Student Centered Funding Formula (SCFF).  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In </a:t>
            </a:r>
            <a:r>
              <a:rPr lang="en-US" dirty="0"/>
              <a:t>addition, some apprenticeship programs are now eligible to claim full-time equivalent students for apportionment purposes.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593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259" y="1010244"/>
            <a:ext cx="11198225" cy="1197032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en-US" sz="4400" b="0" dirty="0">
                <a:solidFill>
                  <a:srgbClr val="002F6D"/>
                </a:solidFill>
                <a:cs typeface="+mj-cs"/>
              </a:rPr>
              <a:t>While the system has made significant strides improving student success, serious challenges remain.</a:t>
            </a:r>
          </a:p>
        </p:txBody>
      </p:sp>
      <p:pic>
        <p:nvPicPr>
          <p:cNvPr id="7" name="Content Placeholder 6" descr="About Scroll - SCROLL Organisation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05" y="2763934"/>
            <a:ext cx="1633419" cy="1992110"/>
          </a:xfrm>
        </p:spPr>
      </p:pic>
      <p:pic>
        <p:nvPicPr>
          <p:cNvPr id="9" name="Content Placeholder 8" descr="Timehop back to re-lived content | Ramblings Of A PR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809" y="4474610"/>
            <a:ext cx="1547784" cy="1160838"/>
          </a:xfrm>
        </p:spPr>
      </p:pic>
      <p:sp>
        <p:nvSpPr>
          <p:cNvPr id="8" name="Rectangle 7"/>
          <p:cNvSpPr/>
          <p:nvPr/>
        </p:nvSpPr>
        <p:spPr>
          <a:xfrm>
            <a:off x="1654276" y="2758704"/>
            <a:ext cx="45809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/>
              <a:t>Most students who enter a community college never complete a degree or certificate or transfer.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87500" y="4593364"/>
            <a:ext cx="37476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/>
              <a:t>Students who do reach an educational goal take a long time to do so.</a:t>
            </a:r>
          </a:p>
        </p:txBody>
      </p:sp>
      <p:pic>
        <p:nvPicPr>
          <p:cNvPr id="11" name="Picture 10" descr="Article: Talent &lt;strong&gt;Gaps&lt;/strong&gt;: Should you buy or build talent strategy? — People Matter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593" y="2135723"/>
            <a:ext cx="2876204" cy="161786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448203" y="3682034"/>
            <a:ext cx="41452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/>
              <a:t>Achievement gaps persist </a:t>
            </a:r>
            <a:r>
              <a:rPr lang="en-US" dirty="0" smtClean="0"/>
              <a:t>across </a:t>
            </a:r>
            <a:r>
              <a:rPr lang="en-US" dirty="0"/>
              <a:t>student groups and across </a:t>
            </a:r>
            <a:r>
              <a:rPr lang="en-US" dirty="0" smtClean="0"/>
              <a:t>regions.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39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 18-19 CDAM – Revisions/Updates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0673"/>
            <a:ext cx="10515600" cy="4039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Section </a:t>
            </a:r>
            <a:r>
              <a:rPr lang="en-US" dirty="0"/>
              <a:t>425 – Residency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The </a:t>
            </a:r>
            <a:r>
              <a:rPr lang="en-US" dirty="0"/>
              <a:t>audit procedures have been updated to reflect recent legislation related to the residency determination for students cross enrolled through the online course exchange of the Online Education Initiative Consortium. 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The residency determination of the student’s home college is accepted if the teaching college possesses a signed consortium reciprocity agreement.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796138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 18-19 CDAM – Revisions/Updates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0673"/>
            <a:ext cx="10515600" cy="4039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Section </a:t>
            </a:r>
            <a:r>
              <a:rPr lang="en-US" dirty="0"/>
              <a:t>427 – Dual </a:t>
            </a:r>
            <a:r>
              <a:rPr lang="en-US" dirty="0" smtClean="0"/>
              <a:t>Enrollment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Recent </a:t>
            </a:r>
            <a:r>
              <a:rPr lang="en-US" dirty="0"/>
              <a:t>legislation now allows 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CCAP </a:t>
            </a:r>
            <a:r>
              <a:rPr lang="en-US" dirty="0"/>
              <a:t>agreements with charter schools </a:t>
            </a:r>
            <a:endParaRPr lang="en-US" dirty="0" smtClean="0"/>
          </a:p>
          <a:p>
            <a:pPr lvl="1"/>
            <a:r>
              <a:rPr lang="en-US" dirty="0" smtClean="0"/>
              <a:t>Closed </a:t>
            </a:r>
            <a:r>
              <a:rPr lang="en-US" dirty="0"/>
              <a:t>courses for eligible high school students in person or using an online </a:t>
            </a:r>
            <a:r>
              <a:rPr lang="en-US" dirty="0" smtClean="0"/>
              <a:t>platform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In </a:t>
            </a:r>
            <a:r>
              <a:rPr lang="en-US" dirty="0"/>
              <a:t>addition, the CCAP annual report must include the total number of FTES generated by online CCAP participants.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7911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2200" dirty="0" smtClean="0"/>
              <a:t>Wrenna Finche, CPA</a:t>
            </a:r>
          </a:p>
          <a:p>
            <a:pPr marL="0" indent="0">
              <a:buNone/>
            </a:pPr>
            <a:r>
              <a:rPr lang="en-US" sz="2200" dirty="0" smtClean="0"/>
              <a:t>Director of Fiscal Standards and Accountability</a:t>
            </a:r>
          </a:p>
          <a:p>
            <a:pPr marL="0" indent="0">
              <a:buNone/>
            </a:pPr>
            <a:r>
              <a:rPr lang="en-US" sz="2200" dirty="0" smtClean="0"/>
              <a:t>Division of College Finance and Facilities Planning</a:t>
            </a:r>
          </a:p>
          <a:p>
            <a:pPr marL="0" indent="0">
              <a:buNone/>
            </a:pPr>
            <a:r>
              <a:rPr lang="en-US" sz="2200" dirty="0" smtClean="0">
                <a:hlinkClick r:id="rId2"/>
              </a:rPr>
              <a:t>wfinche@cccco.edu</a:t>
            </a:r>
            <a:endParaRPr lang="en-US" sz="2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572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6866313" y="2319251"/>
            <a:ext cx="4106487" cy="3175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804314"/>
            <a:ext cx="10418762" cy="1737360"/>
          </a:xfrm>
        </p:spPr>
        <p:txBody>
          <a:bodyPr>
            <a:normAutofit fontScale="85000" lnSpcReduction="20000"/>
          </a:bodyPr>
          <a:lstStyle/>
          <a:p>
            <a:r>
              <a:rPr lang="en-US" sz="4400" b="0" dirty="0">
                <a:solidFill>
                  <a:srgbClr val="002F6D"/>
                </a:solidFill>
                <a:cs typeface="+mj-cs"/>
              </a:rPr>
              <a:t>Discussions about a new funding formula began more than a year ago, given concerns among system stakeholders that enrollment—the traditional driver of funding—has been stagnant in many districts.</a:t>
            </a:r>
          </a:p>
          <a:p>
            <a:endParaRPr lang="en-US" dirty="0"/>
          </a:p>
        </p:txBody>
      </p:sp>
      <p:pic>
        <p:nvPicPr>
          <p:cNvPr id="7" name="Content Placeholder 6" descr="Transform Your Blog To A Real &lt;strong&gt;Discussion&lt;/strong&gt; Board Through Blog Commenting! | Basic Blog Tips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70" y="2501221"/>
            <a:ext cx="3895725" cy="2790825"/>
          </a:xfrm>
        </p:spPr>
      </p:pic>
      <p:pic>
        <p:nvPicPr>
          <p:cNvPr id="10" name="Content Placeholder 9" descr="Clipart - Screwdriver and wrench icon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201" y="3432566"/>
            <a:ext cx="1629399" cy="1165020"/>
          </a:xfrm>
        </p:spPr>
      </p:pic>
      <p:sp>
        <p:nvSpPr>
          <p:cNvPr id="11" name="TextBox 10"/>
          <p:cNvSpPr txBox="1"/>
          <p:nvPr/>
        </p:nvSpPr>
        <p:spPr>
          <a:xfrm>
            <a:off x="7600026" y="2608302"/>
            <a:ext cx="2677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2"/>
                </a:solidFill>
              </a:rPr>
              <a:t>Enrollment</a:t>
            </a:r>
            <a:endParaRPr lang="en-US" sz="4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61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Introduction to Sociology - 2013 - The Collaboratory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060" y="2794879"/>
            <a:ext cx="2013340" cy="1510005"/>
          </a:xfr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034" y="627529"/>
            <a:ext cx="10785215" cy="823912"/>
          </a:xfrm>
        </p:spPr>
        <p:txBody>
          <a:bodyPr>
            <a:noAutofit/>
          </a:bodyPr>
          <a:lstStyle/>
          <a:p>
            <a:r>
              <a:rPr lang="en-US" sz="3700" b="0" dirty="0">
                <a:solidFill>
                  <a:srgbClr val="002F6D"/>
                </a:solidFill>
                <a:cs typeface="+mj-cs"/>
              </a:rPr>
              <a:t>In reforming funding for community college districts, we aim to do the following:</a:t>
            </a:r>
          </a:p>
        </p:txBody>
      </p:sp>
      <p:pic>
        <p:nvPicPr>
          <p:cNvPr id="9" name="Content Placeholder 8" descr="Screen Clippin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197" y="2471713"/>
            <a:ext cx="2409372" cy="3043238"/>
          </a:xfrm>
        </p:spPr>
      </p:pic>
      <p:sp>
        <p:nvSpPr>
          <p:cNvPr id="10" name="Rectangle 9"/>
          <p:cNvSpPr/>
          <p:nvPr/>
        </p:nvSpPr>
        <p:spPr>
          <a:xfrm>
            <a:off x="-1" y="2903162"/>
            <a:ext cx="18481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/>
              <a:t>Encourage progress toward the </a:t>
            </a:r>
            <a:r>
              <a:rPr lang="en-US" i="1" dirty="0"/>
              <a:t>Vision for Success </a:t>
            </a:r>
            <a:r>
              <a:rPr lang="en-US" dirty="0"/>
              <a:t>adopted by the Board of Governors.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54258" y="2148548"/>
            <a:ext cx="67709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/>
              <a:t>Provide groups of students that have faced barriers to success with additional support to meet our goals.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57569" y="3457159"/>
            <a:ext cx="4258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/>
              <a:t>Make resources most useful to community college districts by making them stable, predictable, and flexible.</a:t>
            </a:r>
          </a:p>
        </p:txBody>
      </p:sp>
      <p:pic>
        <p:nvPicPr>
          <p:cNvPr id="14" name="Picture 13" descr="Balance | Traveling Ligh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014" y="4523410"/>
            <a:ext cx="1446415" cy="96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81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0900" y="934083"/>
            <a:ext cx="11246918" cy="822960"/>
          </a:xfrm>
        </p:spPr>
        <p:txBody>
          <a:bodyPr>
            <a:noAutofit/>
          </a:bodyPr>
          <a:lstStyle/>
          <a:p>
            <a:r>
              <a:rPr lang="en-US" sz="3200" b="0" dirty="0">
                <a:solidFill>
                  <a:srgbClr val="002F6D"/>
                </a:solidFill>
                <a:cs typeface="+mj-cs"/>
              </a:rPr>
              <a:t>We want community college finance to further the activities the Chancellor’s Office is undertaking through the Guided Pathways framework.</a:t>
            </a:r>
          </a:p>
        </p:txBody>
      </p:sp>
      <p:pic>
        <p:nvPicPr>
          <p:cNvPr id="22" name="Picture 21" descr="Slave to Your Business? Finding Freedom, Strategies 6 - 9 - Nancy N. Wils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443" y="1852147"/>
            <a:ext cx="2925054" cy="292505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374618" y="2573166"/>
            <a:ext cx="1541646" cy="629539"/>
          </a:xfrm>
          <a:prstGeom prst="rect">
            <a:avLst/>
          </a:prstGeom>
          <a:solidFill>
            <a:srgbClr val="E3E5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2"/>
                </a:solidFill>
              </a:rPr>
              <a:t>Baccalaureate Degree</a:t>
            </a:r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36018" y="1738375"/>
            <a:ext cx="1563176" cy="629539"/>
          </a:xfrm>
          <a:prstGeom prst="rect">
            <a:avLst/>
          </a:prstGeom>
          <a:solidFill>
            <a:srgbClr val="E3E5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Associate Degree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84865" y="1388321"/>
            <a:ext cx="1975913" cy="653062"/>
          </a:xfrm>
          <a:prstGeom prst="rect">
            <a:avLst/>
          </a:prstGeom>
          <a:solidFill>
            <a:srgbClr val="E3E5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Associate Degree for </a:t>
            </a:r>
            <a:r>
              <a:rPr lang="en-US" sz="1600" b="1" dirty="0" smtClean="0">
                <a:solidFill>
                  <a:schemeClr val="bg2"/>
                </a:solidFill>
              </a:rPr>
              <a:t>Transfer</a:t>
            </a:r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240729" y="3881207"/>
            <a:ext cx="1809423" cy="666643"/>
          </a:xfrm>
          <a:prstGeom prst="rect">
            <a:avLst/>
          </a:prstGeom>
          <a:solidFill>
            <a:srgbClr val="E3E5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Credit Certificates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760778" y="4862717"/>
            <a:ext cx="1809423" cy="666643"/>
          </a:xfrm>
          <a:prstGeom prst="rect">
            <a:avLst/>
          </a:prstGeom>
          <a:solidFill>
            <a:srgbClr val="E3E5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Transfer-Level Math and English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329642" y="3452836"/>
            <a:ext cx="1455223" cy="761692"/>
          </a:xfrm>
          <a:prstGeom prst="rect">
            <a:avLst/>
          </a:prstGeom>
          <a:solidFill>
            <a:srgbClr val="E3E5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Completion of nine or more CTE# Units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318436" y="2434699"/>
            <a:ext cx="1787718" cy="463429"/>
          </a:xfrm>
          <a:prstGeom prst="rect">
            <a:avLst/>
          </a:prstGeom>
          <a:solidFill>
            <a:srgbClr val="E3E5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Regional Living Wage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784865" y="4566827"/>
            <a:ext cx="1649776" cy="674200"/>
          </a:xfrm>
          <a:prstGeom prst="rect">
            <a:avLst/>
          </a:prstGeom>
          <a:solidFill>
            <a:srgbClr val="E3E5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Transfer to Four-Year </a:t>
            </a:r>
            <a:r>
              <a:rPr lang="en-US" sz="1600" b="1" dirty="0" smtClean="0">
                <a:solidFill>
                  <a:schemeClr val="bg2"/>
                </a:solidFill>
              </a:rPr>
              <a:t>University</a:t>
            </a:r>
            <a:endParaRPr lang="en-US" sz="1600" b="1" dirty="0">
              <a:solidFill>
                <a:schemeClr val="bg2"/>
              </a:solidFill>
            </a:endParaRPr>
          </a:p>
        </p:txBody>
      </p:sp>
      <p:pic>
        <p:nvPicPr>
          <p:cNvPr id="23" name="Picture 22" descr="Clipart - Olympics for Capitalist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501" y="5719857"/>
            <a:ext cx="1227517" cy="71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30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State Budget Process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2281237"/>
            <a:ext cx="78867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375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Apportionments 101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400" dirty="0" smtClean="0"/>
              <a:t>    Local Property Tax</a:t>
            </a:r>
          </a:p>
          <a:p>
            <a:pPr marL="457200" lvl="1" indent="0">
              <a:buNone/>
            </a:pPr>
            <a:r>
              <a:rPr lang="en-US" sz="3400" dirty="0" smtClean="0"/>
              <a:t>    Student Enrollment Fees</a:t>
            </a:r>
          </a:p>
          <a:p>
            <a:pPr marL="457200" lvl="1" indent="0">
              <a:buNone/>
            </a:pPr>
            <a:r>
              <a:rPr lang="en-US" sz="3400" u="sng" dirty="0" smtClean="0"/>
              <a:t>+ State General Apportionment (Prop 98)</a:t>
            </a:r>
          </a:p>
          <a:p>
            <a:pPr marL="457200" lvl="1" indent="0">
              <a:buNone/>
            </a:pPr>
            <a:r>
              <a:rPr lang="en-US" sz="3400" dirty="0" smtClean="0"/>
              <a:t>   Total Computational Revenue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841" y="3457302"/>
            <a:ext cx="2842953" cy="293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59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" y="-145543"/>
            <a:ext cx="12174583" cy="700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63" y="1284197"/>
            <a:ext cx="10515600" cy="1838144"/>
          </a:xfrm>
        </p:spPr>
        <p:txBody>
          <a:bodyPr/>
          <a:lstStyle/>
          <a:p>
            <a:pPr algn="ctr"/>
            <a:r>
              <a:rPr lang="en-US" dirty="0" smtClean="0"/>
              <a:t>Ye </a:t>
            </a:r>
            <a:r>
              <a:rPr lang="en-US" dirty="0" err="1" smtClean="0"/>
              <a:t>Olde</a:t>
            </a:r>
            <a:r>
              <a:rPr lang="en-US" dirty="0" smtClean="0"/>
              <a:t> Funding Formula </a:t>
            </a:r>
            <a:br>
              <a:rPr lang="en-US" dirty="0" smtClean="0"/>
            </a:br>
            <a:r>
              <a:rPr lang="en-US" dirty="0" smtClean="0"/>
              <a:t>(1996 – 2018)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0714" y="3364427"/>
            <a:ext cx="10515600" cy="375897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District size (number and size of colleges and centers)</a:t>
            </a:r>
          </a:p>
          <a:p>
            <a:pPr algn="ctr"/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Each student (FTES) funded at same rate </a:t>
            </a:r>
          </a:p>
          <a:p>
            <a:pPr marL="0" indent="0" algn="ctr">
              <a:buNone/>
            </a:pPr>
            <a:r>
              <a:rPr lang="en-US" dirty="0" smtClean="0"/>
              <a:t>for Credit, Noncredit, and CDCP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196667"/>
      </p:ext>
    </p:extLst>
  </p:cSld>
  <p:clrMapOvr>
    <a:masterClrMapping/>
  </p:clrMapOvr>
</p:sld>
</file>

<file path=ppt/theme/theme1.xml><?xml version="1.0" encoding="utf-8"?>
<a:theme xmlns:a="http://schemas.openxmlformats.org/drawingml/2006/main" name="California Community Colleges - Blue">
  <a:themeElements>
    <a:clrScheme name="CCC 2018">
      <a:dk1>
        <a:srgbClr val="002F6D"/>
      </a:dk1>
      <a:lt1>
        <a:srgbClr val="FFFFFF"/>
      </a:lt1>
      <a:dk2>
        <a:srgbClr val="555759"/>
      </a:dk2>
      <a:lt2>
        <a:srgbClr val="0066BA"/>
      </a:lt2>
      <a:accent1>
        <a:srgbClr val="002F6D"/>
      </a:accent1>
      <a:accent2>
        <a:srgbClr val="FFB600"/>
      </a:accent2>
      <a:accent3>
        <a:srgbClr val="717271"/>
      </a:accent3>
      <a:accent4>
        <a:srgbClr val="002755"/>
      </a:accent4>
      <a:accent5>
        <a:srgbClr val="0066BA"/>
      </a:accent5>
      <a:accent6>
        <a:srgbClr val="40B4E5"/>
      </a:accent6>
      <a:hlink>
        <a:srgbClr val="0066BA"/>
      </a:hlink>
      <a:folHlink>
        <a:srgbClr val="002F6D"/>
      </a:folHlink>
    </a:clrScheme>
    <a:fontScheme name="CCCCO Refresh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lifornia Community Colleges - Primary (White)">
  <a:themeElements>
    <a:clrScheme name="CCC 2018">
      <a:dk1>
        <a:srgbClr val="002F6D"/>
      </a:dk1>
      <a:lt1>
        <a:srgbClr val="FFFFFF"/>
      </a:lt1>
      <a:dk2>
        <a:srgbClr val="555759"/>
      </a:dk2>
      <a:lt2>
        <a:srgbClr val="0066BA"/>
      </a:lt2>
      <a:accent1>
        <a:srgbClr val="002F6D"/>
      </a:accent1>
      <a:accent2>
        <a:srgbClr val="FFB600"/>
      </a:accent2>
      <a:accent3>
        <a:srgbClr val="717271"/>
      </a:accent3>
      <a:accent4>
        <a:srgbClr val="002755"/>
      </a:accent4>
      <a:accent5>
        <a:srgbClr val="0066BA"/>
      </a:accent5>
      <a:accent6>
        <a:srgbClr val="40B4E5"/>
      </a:accent6>
      <a:hlink>
        <a:srgbClr val="0066BA"/>
      </a:hlink>
      <a:folHlink>
        <a:srgbClr val="002F6D"/>
      </a:folHlink>
    </a:clrScheme>
    <a:fontScheme name="CCCCO Refresh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Digital_Futures_Webinar_Template</Template>
  <TotalTime>1532</TotalTime>
  <Words>1558</Words>
  <Application>Microsoft Office PowerPoint</Application>
  <PresentationFormat>Widescreen</PresentationFormat>
  <Paragraphs>303</Paragraphs>
  <Slides>32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Consolas</vt:lpstr>
      <vt:lpstr>Arial</vt:lpstr>
      <vt:lpstr>Calibri</vt:lpstr>
      <vt:lpstr>Wingdings</vt:lpstr>
      <vt:lpstr>Source Sans Pro</vt:lpstr>
      <vt:lpstr>Times New Roman</vt:lpstr>
      <vt:lpstr>Crimson</vt:lpstr>
      <vt:lpstr>California Community Colleges - Blue</vt:lpstr>
      <vt:lpstr>California Community Colleges - Primary (White)</vt:lpstr>
      <vt:lpstr>     Student Centered Funding Formula    Contracted District Audits</vt:lpstr>
      <vt:lpstr>The Student Centered Funding Formula (SCFF) and You</vt:lpstr>
      <vt:lpstr>PowerPoint Presentation</vt:lpstr>
      <vt:lpstr>PowerPoint Presentation</vt:lpstr>
      <vt:lpstr>PowerPoint Presentation</vt:lpstr>
      <vt:lpstr>PowerPoint Presentation</vt:lpstr>
      <vt:lpstr>State Budget Process</vt:lpstr>
      <vt:lpstr>Apportionments 101</vt:lpstr>
      <vt:lpstr>Ye Olde Funding Formula  (1996 – 2018)</vt:lpstr>
      <vt:lpstr>Milestone</vt:lpstr>
      <vt:lpstr>Student Centered Funding Formula</vt:lpstr>
      <vt:lpstr>   Ye Olde funding formula |            SCFF </vt:lpstr>
      <vt:lpstr>Supplemental Allocation</vt:lpstr>
      <vt:lpstr>Student Success Allocation</vt:lpstr>
      <vt:lpstr>Point Values</vt:lpstr>
      <vt:lpstr>Example 1</vt:lpstr>
      <vt:lpstr>Example 2</vt:lpstr>
      <vt:lpstr>Hold Harmless Provision</vt:lpstr>
      <vt:lpstr>SCFF Oversight Committee</vt:lpstr>
      <vt:lpstr>Implementation Team</vt:lpstr>
      <vt:lpstr>Goals of Implementation Team</vt:lpstr>
      <vt:lpstr>PowerPoint Presentation</vt:lpstr>
      <vt:lpstr>Other Support</vt:lpstr>
      <vt:lpstr>SCFF Questions?</vt:lpstr>
      <vt:lpstr>Annual Financial and  Compliance Audit</vt:lpstr>
      <vt:lpstr>Audit Tests Related to FTES</vt:lpstr>
      <vt:lpstr>Why Audit FTES?</vt:lpstr>
      <vt:lpstr>Common State  Compliance Audit Findings</vt:lpstr>
      <vt:lpstr>FY 18-19 CDAM – Revisions/Updates </vt:lpstr>
      <vt:lpstr>FY 18-19 CDAM – Revisions/Updates </vt:lpstr>
      <vt:lpstr>FY 18-19 CDAM – Revisions/Updates 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Galucki</dc:creator>
  <cp:lastModifiedBy>Finche, Wrenna</cp:lastModifiedBy>
  <cp:revision>106</cp:revision>
  <cp:lastPrinted>2018-09-17T22:34:35Z</cp:lastPrinted>
  <dcterms:created xsi:type="dcterms:W3CDTF">2018-04-10T19:34:47Z</dcterms:created>
  <dcterms:modified xsi:type="dcterms:W3CDTF">2018-09-18T00:07:58Z</dcterms:modified>
</cp:coreProperties>
</file>