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416" r:id="rId1"/>
  </p:sldMasterIdLst>
  <p:notesMasterIdLst>
    <p:notesMasterId r:id="rId24"/>
  </p:notesMasterIdLst>
  <p:handoutMasterIdLst>
    <p:handoutMasterId r:id="rId25"/>
  </p:handoutMasterIdLst>
  <p:sldIdLst>
    <p:sldId id="256" r:id="rId2"/>
    <p:sldId id="414" r:id="rId3"/>
    <p:sldId id="416" r:id="rId4"/>
    <p:sldId id="431" r:id="rId5"/>
    <p:sldId id="433" r:id="rId6"/>
    <p:sldId id="430" r:id="rId7"/>
    <p:sldId id="434" r:id="rId8"/>
    <p:sldId id="435" r:id="rId9"/>
    <p:sldId id="417" r:id="rId10"/>
    <p:sldId id="364" r:id="rId11"/>
    <p:sldId id="436" r:id="rId12"/>
    <p:sldId id="411" r:id="rId13"/>
    <p:sldId id="402" r:id="rId14"/>
    <p:sldId id="403" r:id="rId15"/>
    <p:sldId id="405" r:id="rId16"/>
    <p:sldId id="406" r:id="rId17"/>
    <p:sldId id="408" r:id="rId18"/>
    <p:sldId id="437" r:id="rId19"/>
    <p:sldId id="421" r:id="rId20"/>
    <p:sldId id="440" r:id="rId21"/>
    <p:sldId id="423" r:id="rId22"/>
    <p:sldId id="40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66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710" autoAdjust="0"/>
  </p:normalViewPr>
  <p:slideViewPr>
    <p:cSldViewPr>
      <p:cViewPr varScale="1">
        <p:scale>
          <a:sx n="61" d="100"/>
          <a:sy n="61" d="100"/>
        </p:scale>
        <p:origin x="1445"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4" d="100"/>
          <a:sy n="54" d="100"/>
        </p:scale>
        <p:origin x="-48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latin typeface="Tekton" charset="0"/>
                <a:ea typeface="ＭＳ Ｐゴシック" charset="0"/>
                <a:cs typeface="ＭＳ Ｐゴシック" charset="0"/>
              </a:defRPr>
            </a:lvl1pPr>
          </a:lstStyle>
          <a:p>
            <a:pPr>
              <a:defRPr/>
            </a:pPr>
            <a:r>
              <a:rPr lang="en-US"/>
              <a:t>C-ID</a:t>
            </a:r>
          </a:p>
        </p:txBody>
      </p:sp>
      <p:sp>
        <p:nvSpPr>
          <p:cNvPr id="35843" name="Rectangle 3"/>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latin typeface="Tekton" pitchFamily="34" charset="0"/>
              </a:defRPr>
            </a:lvl1pPr>
          </a:lstStyle>
          <a:p>
            <a:fld id="{F03B0A2A-BBB4-4D14-A930-BED12C425274}" type="datetime1">
              <a:rPr lang="en-US" altLang="en-US"/>
              <a:pPr/>
              <a:t>9/17/2018</a:t>
            </a:fld>
            <a:endParaRPr lang="en-US" altLang="en-US"/>
          </a:p>
        </p:txBody>
      </p:sp>
      <p:sp>
        <p:nvSpPr>
          <p:cNvPr id="35844"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latin typeface="Times New Roman" charset="0"/>
                <a:ea typeface="ＭＳ Ｐゴシック" charset="0"/>
                <a:cs typeface="+mn-cs"/>
              </a:defRPr>
            </a:lvl1pPr>
          </a:lstStyle>
          <a:p>
            <a:pPr>
              <a:defRPr/>
            </a:pPr>
            <a:endParaRPr lang="en-US"/>
          </a:p>
        </p:txBody>
      </p:sp>
      <p:sp>
        <p:nvSpPr>
          <p:cNvPr id="35845" name="Rectangle 5"/>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fld id="{8480CB41-8200-42F9-8329-B87B0BAD1172}" type="slidenum">
              <a:rPr lang="en-US" altLang="en-US"/>
              <a:pPr/>
              <a:t>‹#›</a:t>
            </a:fld>
            <a:endParaRPr lang="en-US" altLang="en-US"/>
          </a:p>
        </p:txBody>
      </p:sp>
    </p:spTree>
    <p:extLst>
      <p:ext uri="{BB962C8B-B14F-4D97-AF65-F5344CB8AC3E}">
        <p14:creationId xmlns:p14="http://schemas.microsoft.com/office/powerpoint/2010/main" val="2347768505"/>
      </p:ext>
    </p:extLst>
  </p:cSld>
  <p:clrMap bg1="lt1" tx1="dk1" bg2="lt2" tx2="dk2" accent1="accent1" accent2="accent2" accent3="accent3" accent4="accent4" accent5="accent5" accent6="accent6" hlink="hlink" folHlink="folHlink"/>
  <p:hf sldNum="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latin typeface="Times New Roman" charset="0"/>
                <a:ea typeface="ＭＳ Ｐゴシック" charset="0"/>
                <a:cs typeface="ＭＳ Ｐゴシック" charset="0"/>
              </a:defRPr>
            </a:lvl1pPr>
          </a:lstStyle>
          <a:p>
            <a:pPr>
              <a:defRPr/>
            </a:pPr>
            <a:r>
              <a:rPr lang="en-US"/>
              <a:t>C-ID</a:t>
            </a:r>
          </a:p>
        </p:txBody>
      </p:sp>
      <p:sp>
        <p:nvSpPr>
          <p:cNvPr id="25603"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fld id="{A99CD55E-C91E-498B-8856-880FA4B8EF23}" type="datetime1">
              <a:rPr lang="en-US" altLang="en-US"/>
              <a:pPr/>
              <a:t>9/17/2018</a:t>
            </a:fld>
            <a:endParaRPr lang="en-US" alt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latin typeface="Times New Roman" charset="0"/>
                <a:ea typeface="ＭＳ Ｐゴシック" charset="0"/>
                <a:cs typeface="+mn-cs"/>
              </a:defRPr>
            </a:lvl1pPr>
          </a:lstStyle>
          <a:p>
            <a:pPr>
              <a:defRPr/>
            </a:pPr>
            <a:endParaRPr lang="en-US"/>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fld id="{73902F67-F4A4-4584-96B5-7A269DBF6AA4}" type="slidenum">
              <a:rPr lang="en-US" altLang="en-US"/>
              <a:pPr/>
              <a:t>‹#›</a:t>
            </a:fld>
            <a:endParaRPr lang="en-US" altLang="en-US"/>
          </a:p>
        </p:txBody>
      </p:sp>
    </p:spTree>
    <p:extLst>
      <p:ext uri="{BB962C8B-B14F-4D97-AF65-F5344CB8AC3E}">
        <p14:creationId xmlns:p14="http://schemas.microsoft.com/office/powerpoint/2010/main" val="3636222395"/>
      </p:ext>
    </p:extLst>
  </p:cSld>
  <p:clrMap bg1="lt1" tx1="dk1" bg2="lt2" tx2="dk2" accent1="accent1" accent2="accent2" accent3="accent3" accent4="accent4" accent5="accent5" accent6="accent6" hlink="hlink" folHlink="folHlink"/>
  <p:hf sldNum="0" ftr="0"/>
  <p:notesStyle>
    <a:lvl1pPr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pPr>
              <a:defRPr/>
            </a:pPr>
            <a:r>
              <a:rPr lang="en-US" dirty="0" smtClean="0">
                <a:cs typeface="+mn-cs"/>
              </a:rPr>
              <a:t>Thank you for the invitation</a:t>
            </a:r>
            <a:r>
              <a:rPr lang="en-US" baseline="0" dirty="0" smtClean="0">
                <a:cs typeface="+mn-cs"/>
              </a:rPr>
              <a:t> to be here to talk with you about transfer.</a:t>
            </a:r>
          </a:p>
          <a:p>
            <a:pPr>
              <a:defRPr/>
            </a:pPr>
            <a:endParaRPr lang="en-US" baseline="0" dirty="0" smtClean="0">
              <a:cs typeface="+mn-cs"/>
            </a:endParaRPr>
          </a:p>
          <a:p>
            <a:pPr>
              <a:defRPr/>
            </a:pPr>
            <a:r>
              <a:rPr lang="en-US" baseline="0" dirty="0" smtClean="0">
                <a:cs typeface="+mn-cs"/>
              </a:rPr>
              <a:t>My name is Bob Quinn, I began at the CCC in 2005 after 15 years in the private sector.  In 2007 I transferred to student services and have been doing T&amp;A ever since.</a:t>
            </a:r>
            <a:endParaRPr lang="en-US" dirty="0" smtClean="0">
              <a:cs typeface="+mn-cs"/>
            </a:endParaRPr>
          </a:p>
        </p:txBody>
      </p:sp>
      <p:sp>
        <p:nvSpPr>
          <p:cNvPr id="16387"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AD4239E-E9D4-4200-99FA-90D68EC2D9BD}" type="datetime1">
              <a:rPr lang="en-US" altLang="en-US" sz="1200">
                <a:latin typeface="Times New Roman" pitchFamily="18" charset="0"/>
              </a:rPr>
              <a:pPr/>
              <a:t>9/17/2018</a:t>
            </a:fld>
            <a:endParaRPr lang="en-US" altLang="en-US" sz="1200">
              <a:latin typeface="Times New Roman" pitchFamily="18" charset="0"/>
            </a:endParaRPr>
          </a:p>
        </p:txBody>
      </p:sp>
      <p:sp>
        <p:nvSpPr>
          <p:cNvPr id="16388" name="Header Placeholder 4"/>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200" smtClean="0">
                <a:latin typeface="Times New Roman" pitchFamily="18" charset="0"/>
              </a:rPr>
              <a:t>C-ID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ea typeface="ＭＳ Ｐゴシック" pitchFamily="34" charset="-128"/>
              </a:rPr>
              <a:t>Quite detailed---much more so than CAN was; represent the minimum included in a course.</a:t>
            </a:r>
          </a:p>
          <a:p>
            <a:endParaRPr lang="en-US" altLang="en-US" smtClean="0">
              <a:latin typeface="Times New Roman" pitchFamily="18" charset="0"/>
              <a:ea typeface="ＭＳ Ｐゴシック" pitchFamily="34" charset="-128"/>
            </a:endParaRPr>
          </a:p>
        </p:txBody>
      </p:sp>
      <p:sp>
        <p:nvSpPr>
          <p:cNvPr id="30723"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A839B6C-B34E-4407-80DC-F7B0B619A1BA}" type="datetime1">
              <a:rPr lang="en-US" altLang="en-US" sz="1200">
                <a:solidFill>
                  <a:prstClr val="black"/>
                </a:solidFill>
                <a:latin typeface="Times New Roman" pitchFamily="18" charset="0"/>
              </a:rPr>
              <a:pPr/>
              <a:t>9/17/2018</a:t>
            </a:fld>
            <a:endParaRPr lang="en-US" altLang="en-US" sz="1200">
              <a:solidFill>
                <a:prstClr val="black"/>
              </a:solidFill>
              <a:latin typeface="Times New Roman" pitchFamily="18" charset="0"/>
            </a:endParaRPr>
          </a:p>
        </p:txBody>
      </p:sp>
      <p:sp>
        <p:nvSpPr>
          <p:cNvPr id="30724" name="Header Placeholder 4"/>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200" smtClean="0">
                <a:solidFill>
                  <a:prstClr val="black"/>
                </a:solidFill>
                <a:latin typeface="Times New Roman" pitchFamily="18" charset="0"/>
              </a:rPr>
              <a:t>C-ID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FCC6A7-E33F-F247-9B1E-BD4746D49620}" type="slidenum">
              <a:rPr lang="en-US" smtClean="0"/>
              <a:t>13</a:t>
            </a:fld>
            <a:endParaRPr lang="en-US"/>
          </a:p>
        </p:txBody>
      </p:sp>
    </p:spTree>
    <p:extLst>
      <p:ext uri="{BB962C8B-B14F-4D97-AF65-F5344CB8AC3E}">
        <p14:creationId xmlns:p14="http://schemas.microsoft.com/office/powerpoint/2010/main" val="3848399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ASSIST is a computerized student-transfer information system that can be accessed over the World Wide Web. It displays reports of how course credits earned at one California college or university can be applied when transferred to another. ASSIST is the official repository of articulation for California’s colleges and universities and therefore provides the most accurate and up-to-date information available about student transfer in California. </a:t>
            </a:r>
            <a:endParaRPr lang="en-US" dirty="0"/>
          </a:p>
        </p:txBody>
      </p:sp>
      <p:sp>
        <p:nvSpPr>
          <p:cNvPr id="4" name="Slide Number Placeholder 3"/>
          <p:cNvSpPr>
            <a:spLocks noGrp="1"/>
          </p:cNvSpPr>
          <p:nvPr>
            <p:ph type="sldNum" sz="quarter" idx="10"/>
          </p:nvPr>
        </p:nvSpPr>
        <p:spPr/>
        <p:txBody>
          <a:bodyPr/>
          <a:lstStyle/>
          <a:p>
            <a:fld id="{DCFCC6A7-E33F-F247-9B1E-BD4746D49620}" type="slidenum">
              <a:rPr lang="en-US" smtClean="0"/>
              <a:t>14</a:t>
            </a:fld>
            <a:endParaRPr lang="en-US"/>
          </a:p>
        </p:txBody>
      </p:sp>
    </p:spTree>
    <p:extLst>
      <p:ext uri="{BB962C8B-B14F-4D97-AF65-F5344CB8AC3E}">
        <p14:creationId xmlns:p14="http://schemas.microsoft.com/office/powerpoint/2010/main" val="3227409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FCC6A7-E33F-F247-9B1E-BD4746D49620}" type="slidenum">
              <a:rPr lang="en-US" smtClean="0"/>
              <a:t>15</a:t>
            </a:fld>
            <a:endParaRPr lang="en-US"/>
          </a:p>
        </p:txBody>
      </p:sp>
    </p:spTree>
    <p:extLst>
      <p:ext uri="{BB962C8B-B14F-4D97-AF65-F5344CB8AC3E}">
        <p14:creationId xmlns:p14="http://schemas.microsoft.com/office/powerpoint/2010/main" val="2015128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FCC6A7-E33F-F247-9B1E-BD4746D49620}" type="slidenum">
              <a:rPr lang="en-US" smtClean="0"/>
              <a:t>16</a:t>
            </a:fld>
            <a:endParaRPr lang="en-US"/>
          </a:p>
        </p:txBody>
      </p:sp>
    </p:spTree>
    <p:extLst>
      <p:ext uri="{BB962C8B-B14F-4D97-AF65-F5344CB8AC3E}">
        <p14:creationId xmlns:p14="http://schemas.microsoft.com/office/powerpoint/2010/main" val="19217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FCC6A7-E33F-F247-9B1E-BD4746D49620}"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227409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FCC6A7-E33F-F247-9B1E-BD4746D49620}"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569698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a typeface="ＭＳ Ｐゴシック" pitchFamily="34" charset="-128"/>
            </a:endParaRPr>
          </a:p>
        </p:txBody>
      </p:sp>
      <p:sp>
        <p:nvSpPr>
          <p:cNvPr id="18435"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44474E3-9865-499A-9CB9-7AFFAE1AEFBF}" type="datetime1">
              <a:rPr lang="en-US" altLang="en-US" sz="1200">
                <a:latin typeface="Times New Roman" pitchFamily="18" charset="0"/>
              </a:rPr>
              <a:pPr/>
              <a:t>9/17/2018</a:t>
            </a:fld>
            <a:endParaRPr lang="en-US" altLang="en-US" sz="1200">
              <a:latin typeface="Times New Roman" pitchFamily="18" charset="0"/>
            </a:endParaRPr>
          </a:p>
        </p:txBody>
      </p:sp>
      <p:sp>
        <p:nvSpPr>
          <p:cNvPr id="18436" name="Header Placeholder 4"/>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200" smtClean="0">
                <a:latin typeface="Times New Roman" pitchFamily="18" charset="0"/>
              </a:rPr>
              <a:t>C-ID</a:t>
            </a:r>
          </a:p>
        </p:txBody>
      </p:sp>
    </p:spTree>
    <p:extLst>
      <p:ext uri="{BB962C8B-B14F-4D97-AF65-F5344CB8AC3E}">
        <p14:creationId xmlns:p14="http://schemas.microsoft.com/office/powerpoint/2010/main" val="4156294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pitchFamily="18" charset="0"/>
              <a:ea typeface="ＭＳ Ｐゴシック" pitchFamily="34" charset="-128"/>
            </a:endParaRPr>
          </a:p>
        </p:txBody>
      </p:sp>
      <p:sp>
        <p:nvSpPr>
          <p:cNvPr id="18435"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44474E3-9865-499A-9CB9-7AFFAE1AEFBF}" type="datetime1">
              <a:rPr lang="en-US" altLang="en-US" sz="1200">
                <a:latin typeface="Times New Roman" pitchFamily="18" charset="0"/>
              </a:rPr>
              <a:pPr/>
              <a:t>9/17/2018</a:t>
            </a:fld>
            <a:endParaRPr lang="en-US" altLang="en-US" sz="1200">
              <a:latin typeface="Times New Roman" pitchFamily="18" charset="0"/>
            </a:endParaRPr>
          </a:p>
        </p:txBody>
      </p:sp>
      <p:sp>
        <p:nvSpPr>
          <p:cNvPr id="18436" name="Header Placeholder 4"/>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200" smtClean="0">
                <a:latin typeface="Times New Roman" pitchFamily="18" charset="0"/>
              </a:rPr>
              <a:t>C-ID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a typeface="ＭＳ Ｐゴシック" pitchFamily="34" charset="-128"/>
            </a:endParaRPr>
          </a:p>
        </p:txBody>
      </p:sp>
      <p:sp>
        <p:nvSpPr>
          <p:cNvPr id="18435"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44474E3-9865-499A-9CB9-7AFFAE1AEFBF}" type="datetime1">
              <a:rPr lang="en-US" altLang="en-US" sz="1200">
                <a:latin typeface="Times New Roman" pitchFamily="18" charset="0"/>
              </a:rPr>
              <a:pPr/>
              <a:t>9/17/2018</a:t>
            </a:fld>
            <a:endParaRPr lang="en-US" altLang="en-US" sz="1200">
              <a:latin typeface="Times New Roman" pitchFamily="18" charset="0"/>
            </a:endParaRPr>
          </a:p>
        </p:txBody>
      </p:sp>
      <p:sp>
        <p:nvSpPr>
          <p:cNvPr id="18436" name="Header Placeholder 4"/>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200" smtClean="0">
                <a:latin typeface="Times New Roman" pitchFamily="18" charset="0"/>
              </a:rPr>
              <a:t>C-ID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And other duties</a:t>
            </a:r>
            <a:r>
              <a:rPr lang="en-US" altLang="en-US" baseline="0" dirty="0" smtClean="0">
                <a:latin typeface="Times New Roman" pitchFamily="18" charset="0"/>
                <a:ea typeface="ＭＳ Ｐゴシック" pitchFamily="34" charset="-128"/>
              </a:rPr>
              <a:t> as assigned – </a:t>
            </a:r>
            <a:r>
              <a:rPr lang="en-US" altLang="en-US" baseline="0" dirty="0" err="1" smtClean="0">
                <a:latin typeface="Times New Roman" pitchFamily="18" charset="0"/>
                <a:ea typeface="ＭＳ Ｐゴシック" pitchFamily="34" charset="-128"/>
              </a:rPr>
              <a:t>eg</a:t>
            </a:r>
            <a:r>
              <a:rPr lang="en-US" altLang="en-US" baseline="0" dirty="0" smtClean="0">
                <a:latin typeface="Times New Roman" pitchFamily="18" charset="0"/>
                <a:ea typeface="ＭＳ Ｐゴシック" pitchFamily="34" charset="-128"/>
              </a:rPr>
              <a:t>: currently writing an RFA for Dual Enrollment</a:t>
            </a:r>
            <a:endParaRPr lang="en-US" altLang="en-US" dirty="0" smtClean="0">
              <a:latin typeface="Times New Roman" pitchFamily="18" charset="0"/>
              <a:ea typeface="ＭＳ Ｐゴシック" pitchFamily="34" charset="-128"/>
            </a:endParaRPr>
          </a:p>
        </p:txBody>
      </p:sp>
      <p:sp>
        <p:nvSpPr>
          <p:cNvPr id="18435"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44474E3-9865-499A-9CB9-7AFFAE1AEFBF}" type="datetime1">
              <a:rPr lang="en-US" altLang="en-US" sz="1200">
                <a:latin typeface="Times New Roman" pitchFamily="18" charset="0"/>
              </a:rPr>
              <a:pPr/>
              <a:t>9/17/2018</a:t>
            </a:fld>
            <a:endParaRPr lang="en-US" altLang="en-US" sz="1200">
              <a:latin typeface="Times New Roman" pitchFamily="18" charset="0"/>
            </a:endParaRPr>
          </a:p>
        </p:txBody>
      </p:sp>
      <p:sp>
        <p:nvSpPr>
          <p:cNvPr id="18436" name="Header Placeholder 4"/>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200" smtClean="0">
                <a:latin typeface="Times New Roman" pitchFamily="18" charset="0"/>
              </a:rPr>
              <a:t>C-ID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success of my work is dependent on relationships with other segments</a:t>
            </a:r>
            <a:r>
              <a:rPr lang="en-US" baseline="0" dirty="0" smtClean="0"/>
              <a:t> to further the cause and work out state &amp; local issues as they arise</a:t>
            </a:r>
          </a:p>
          <a:p>
            <a:endParaRPr lang="en-US" baseline="0" dirty="0" smtClean="0"/>
          </a:p>
          <a:p>
            <a:r>
              <a:rPr lang="en-US" baseline="0" dirty="0" smtClean="0"/>
              <a:t>More about these institutions in a minute.</a:t>
            </a:r>
          </a:p>
          <a:p>
            <a:endParaRPr lang="en-US" baseline="0" dirty="0" smtClean="0"/>
          </a:p>
          <a:p>
            <a:r>
              <a:rPr lang="en-US" baseline="0" dirty="0" err="1" smtClean="0"/>
              <a:t>Wiche</a:t>
            </a:r>
            <a:r>
              <a:rPr lang="en-US" baseline="0" dirty="0" smtClean="0"/>
              <a:t> by the way would like a statewide exchange agreement, but it has been difficult to reach any mutual agreement (displaces resident students, not all CCCs need enrollment, tuition already low)</a:t>
            </a:r>
            <a:endParaRPr lang="en-US" dirty="0"/>
          </a:p>
        </p:txBody>
      </p:sp>
      <p:sp>
        <p:nvSpPr>
          <p:cNvPr id="4" name="Header Placeholder 3"/>
          <p:cNvSpPr>
            <a:spLocks noGrp="1"/>
          </p:cNvSpPr>
          <p:nvPr>
            <p:ph type="hdr" sz="quarter" idx="10"/>
          </p:nvPr>
        </p:nvSpPr>
        <p:spPr/>
        <p:txBody>
          <a:bodyPr/>
          <a:lstStyle/>
          <a:p>
            <a:pPr>
              <a:defRPr/>
            </a:pPr>
            <a:r>
              <a:rPr lang="en-US" smtClean="0"/>
              <a:t>C-ID</a:t>
            </a:r>
            <a:endParaRPr lang="en-US"/>
          </a:p>
        </p:txBody>
      </p:sp>
      <p:sp>
        <p:nvSpPr>
          <p:cNvPr id="5" name="Date Placeholder 4"/>
          <p:cNvSpPr>
            <a:spLocks noGrp="1"/>
          </p:cNvSpPr>
          <p:nvPr>
            <p:ph type="dt" idx="11"/>
          </p:nvPr>
        </p:nvSpPr>
        <p:spPr/>
        <p:txBody>
          <a:bodyPr/>
          <a:lstStyle/>
          <a:p>
            <a:fld id="{A99CD55E-C91E-498B-8856-880FA4B8EF23}" type="datetime1">
              <a:rPr lang="en-US" altLang="en-US" smtClean="0"/>
              <a:pPr/>
              <a:t>9/17/2018</a:t>
            </a:fld>
            <a:endParaRPr lang="en-US" altLang="en-US"/>
          </a:p>
        </p:txBody>
      </p:sp>
    </p:spTree>
    <p:extLst>
      <p:ext uri="{BB962C8B-B14F-4D97-AF65-F5344CB8AC3E}">
        <p14:creationId xmlns:p14="http://schemas.microsoft.com/office/powerpoint/2010/main" val="3852861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Chancellor’s Goal #2</a:t>
            </a:r>
            <a:r>
              <a:rPr lang="en-US" altLang="en-US" baseline="0" dirty="0" smtClean="0">
                <a:latin typeface="Times New Roman" pitchFamily="18" charset="0"/>
                <a:ea typeface="ＭＳ Ｐゴシック" pitchFamily="34" charset="-128"/>
              </a:rPr>
              <a:t> of 6  by 2022.</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May</a:t>
            </a:r>
            <a:r>
              <a:rPr lang="en-US" altLang="en-US" baseline="0" dirty="0" smtClean="0">
                <a:latin typeface="Times New Roman" pitchFamily="18" charset="0"/>
                <a:ea typeface="ＭＳ Ｐゴシック" pitchFamily="34" charset="-128"/>
              </a:rPr>
              <a:t> be a tough go given enrollment numbers. </a:t>
            </a:r>
            <a:r>
              <a:rPr lang="en-US" altLang="en-US" dirty="0" smtClean="0">
                <a:latin typeface="Times New Roman" pitchFamily="18" charset="0"/>
                <a:ea typeface="ＭＳ Ｐゴシック" pitchFamily="34" charset="-128"/>
              </a:rPr>
              <a:t>Isn’t enrollment</a:t>
            </a:r>
            <a:r>
              <a:rPr lang="en-US" altLang="en-US" baseline="0" dirty="0" smtClean="0">
                <a:latin typeface="Times New Roman" pitchFamily="18" charset="0"/>
                <a:ea typeface="ＭＳ Ｐゴシック" pitchFamily="34" charset="-128"/>
              </a:rPr>
              <a:t> flat or decreasing? You know better than me!</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My two cents, I would like</a:t>
            </a:r>
            <a:r>
              <a:rPr lang="en-US" altLang="en-US" baseline="0" dirty="0" smtClean="0">
                <a:latin typeface="Times New Roman" pitchFamily="18" charset="0"/>
                <a:ea typeface="ＭＳ Ｐゴシック" pitchFamily="34" charset="-128"/>
              </a:rPr>
              <a:t> to see rate based, and even better </a:t>
            </a:r>
            <a:r>
              <a:rPr lang="en-US" altLang="en-US" dirty="0" smtClean="0">
                <a:latin typeface="Times New Roman" pitchFamily="18" charset="0"/>
                <a:ea typeface="ＭＳ Ｐゴシック" pitchFamily="34" charset="-128"/>
              </a:rPr>
              <a:t>intersegmental</a:t>
            </a:r>
            <a:r>
              <a:rPr lang="en-US" altLang="en-US" baseline="0" dirty="0" smtClean="0">
                <a:latin typeface="Times New Roman" pitchFamily="18" charset="0"/>
                <a:ea typeface="ＭＳ Ｐゴシック" pitchFamily="34" charset="-128"/>
              </a:rPr>
              <a:t> metrics such as yield…pie in sky – regional yield</a:t>
            </a:r>
          </a:p>
          <a:p>
            <a:endParaRPr lang="en-US" altLang="en-US" baseline="0"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In 2016-17 79,707 transfers to UC (17,836) and CSU (61,871)</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18435"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44474E3-9865-499A-9CB9-7AFFAE1AEFBF}" type="datetime1">
              <a:rPr lang="en-US" altLang="en-US" sz="1200">
                <a:latin typeface="Times New Roman" pitchFamily="18" charset="0"/>
              </a:rPr>
              <a:pPr/>
              <a:t>9/17/2018</a:t>
            </a:fld>
            <a:endParaRPr lang="en-US" altLang="en-US" sz="1200">
              <a:latin typeface="Times New Roman" pitchFamily="18" charset="0"/>
            </a:endParaRPr>
          </a:p>
        </p:txBody>
      </p:sp>
      <p:sp>
        <p:nvSpPr>
          <p:cNvPr id="18436" name="Header Placeholder 4"/>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200" smtClean="0">
                <a:latin typeface="Times New Roman" pitchFamily="18" charset="0"/>
              </a:rPr>
              <a:t>C-ID</a:t>
            </a:r>
          </a:p>
        </p:txBody>
      </p:sp>
    </p:spTree>
    <p:extLst>
      <p:ext uri="{BB962C8B-B14F-4D97-AF65-F5344CB8AC3E}">
        <p14:creationId xmlns:p14="http://schemas.microsoft.com/office/powerpoint/2010/main" val="1371571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Pathways</a:t>
            </a:r>
            <a:r>
              <a:rPr lang="en-US" sz="1200" kern="1200" baseline="0" dirty="0" smtClean="0">
                <a:solidFill>
                  <a:schemeClr val="tx1"/>
                </a:solidFill>
                <a:effectLst/>
                <a:latin typeface="+mn-lt"/>
                <a:ea typeface="+mn-ea"/>
                <a:cs typeface="+mn-cs"/>
              </a:rPr>
              <a:t> seems to be the word of the year.</a:t>
            </a:r>
            <a:endParaRPr lang="en-US" sz="1200"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ADT – enacted 2010.  More on that in the next slide.</a:t>
            </a:r>
          </a:p>
          <a:p>
            <a:pPr lvl="1"/>
            <a:endParaRPr lang="en-US" sz="1200" kern="1200" dirty="0" smtClean="0">
              <a:solidFill>
                <a:schemeClr val="tx1"/>
              </a:solidFill>
              <a:effectLst/>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effectLst/>
                <a:latin typeface="Times New Roman" charset="0"/>
                <a:ea typeface="ＭＳ Ｐゴシック" charset="0"/>
                <a:cs typeface="+mn-cs"/>
              </a:rPr>
              <a:t>HBCUs</a:t>
            </a:r>
            <a:r>
              <a:rPr kumimoji="1" lang="en-US" sz="1200" kern="1200" baseline="0" dirty="0" smtClean="0">
                <a:solidFill>
                  <a:schemeClr val="tx1"/>
                </a:solidFill>
                <a:effectLst/>
                <a:latin typeface="Times New Roman" charset="0"/>
                <a:ea typeface="ＭＳ Ｐゴシック" charset="0"/>
                <a:cs typeface="+mn-cs"/>
              </a:rPr>
              <a:t> were my first attempt to use the ADT as the template for articulation with other segments.  Began in</a:t>
            </a:r>
            <a:r>
              <a:rPr kumimoji="1" lang="en-US" sz="1200" kern="1200" dirty="0" smtClean="0">
                <a:solidFill>
                  <a:schemeClr val="tx1"/>
                </a:solidFill>
                <a:effectLst/>
                <a:latin typeface="Times New Roman" charset="0"/>
                <a:ea typeface="ＭＳ Ｐゴシック" charset="0"/>
                <a:cs typeface="+mn-cs"/>
              </a:rPr>
              <a:t> 2015 with 9 HBCUs, a GPA of 2.5 or higher and </a:t>
            </a:r>
            <a:r>
              <a:rPr kumimoji="1" lang="en-US" sz="1200" kern="1200" dirty="0" err="1" smtClean="0">
                <a:solidFill>
                  <a:schemeClr val="tx1"/>
                </a:solidFill>
                <a:effectLst/>
                <a:latin typeface="Times New Roman" charset="0"/>
                <a:ea typeface="ＭＳ Ｐゴシック" charset="0"/>
                <a:cs typeface="+mn-cs"/>
              </a:rPr>
              <a:t>and</a:t>
            </a:r>
            <a:r>
              <a:rPr kumimoji="1" lang="en-US" sz="1200" kern="1200" dirty="0" smtClean="0">
                <a:solidFill>
                  <a:schemeClr val="tx1"/>
                </a:solidFill>
                <a:effectLst/>
                <a:latin typeface="Times New Roman" charset="0"/>
                <a:ea typeface="ＭＳ Ｐゴシック" charset="0"/>
                <a:cs typeface="+mn-cs"/>
              </a:rPr>
              <a:t> IGETC/CSU GE, will be guaranteed admission with junior standing.  </a:t>
            </a:r>
          </a:p>
          <a:p>
            <a:pPr marL="457200" marR="0" lvl="1"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effectLst/>
                <a:latin typeface="Times New Roman" charset="0"/>
                <a:ea typeface="ＭＳ Ｐゴシック" charset="0"/>
                <a:cs typeface="+mn-cs"/>
              </a:rPr>
              <a:t>Then came the WGU.  In 2017 WGU signed an agreement with the CCC,</a:t>
            </a:r>
            <a:r>
              <a:rPr kumimoji="1" lang="en-US" sz="1200" kern="1200" baseline="0" dirty="0" smtClean="0">
                <a:solidFill>
                  <a:schemeClr val="tx1"/>
                </a:solidFill>
                <a:effectLst/>
                <a:latin typeface="Times New Roman" charset="0"/>
                <a:ea typeface="ＭＳ Ｐゴシック" charset="0"/>
                <a:cs typeface="+mn-cs"/>
              </a:rPr>
              <a:t> recognizing ADT major and GE course fulfilment.  Over 5,000 students enrolled, most in health and nursing.</a:t>
            </a:r>
            <a:endParaRPr kumimoji="1" lang="en-US" sz="1200" kern="1200" dirty="0" smtClean="0">
              <a:solidFill>
                <a:schemeClr val="tx1"/>
              </a:solidFill>
              <a:effectLst/>
              <a:latin typeface="Times New Roman" charset="0"/>
              <a:ea typeface="ＭＳ Ｐゴシック" charset="0"/>
              <a:cs typeface="+mn-cs"/>
            </a:endParaRPr>
          </a:p>
          <a:p>
            <a:pPr lvl="1"/>
            <a:endParaRPr lang="en-US" sz="1200" kern="1200" dirty="0" smtClean="0">
              <a:solidFill>
                <a:schemeClr val="tx1"/>
              </a:solidFill>
              <a:effectLst/>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effectLst/>
                <a:latin typeface="Times New Roman" charset="0"/>
                <a:ea typeface="ＭＳ Ｐゴシック" charset="0"/>
                <a:cs typeface="+mn-cs"/>
              </a:rPr>
              <a:t>More on the UC one</a:t>
            </a:r>
            <a:r>
              <a:rPr kumimoji="1" lang="en-US" sz="1200" kern="1200" baseline="0" dirty="0" smtClean="0">
                <a:solidFill>
                  <a:schemeClr val="tx1"/>
                </a:solidFill>
                <a:effectLst/>
                <a:latin typeface="Times New Roman" charset="0"/>
                <a:ea typeface="ＭＳ Ｐゴシック" charset="0"/>
                <a:cs typeface="+mn-cs"/>
              </a:rPr>
              <a:t> later.  Up to 21 popular majors, currently a curriculum fulfillment program, not admissions priority.</a:t>
            </a:r>
          </a:p>
          <a:p>
            <a:pPr marL="457200" marR="0" lvl="1"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AICCU – an</a:t>
            </a:r>
            <a:r>
              <a:rPr lang="en-US" sz="1200" kern="1200" baseline="0" dirty="0" smtClean="0">
                <a:solidFill>
                  <a:schemeClr val="tx1"/>
                </a:solidFill>
                <a:effectLst/>
                <a:latin typeface="+mn-lt"/>
                <a:ea typeface="+mn-ea"/>
                <a:cs typeface="+mn-cs"/>
              </a:rPr>
              <a:t> agreement with the CCC July 2018, 36 prospective AICCUs, accepts ADTs and 128 unit guarantee.  No E-verify plans to date!</a:t>
            </a:r>
            <a:endParaRPr lang="en-US" sz="1200"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7A3719-40BC-9D4E-98F2-6E14426AB4BA}" type="slidenum">
              <a:rPr lang="en-US" smtClean="0"/>
              <a:t>6</a:t>
            </a:fld>
            <a:endParaRPr lang="en-US"/>
          </a:p>
        </p:txBody>
      </p:sp>
    </p:spTree>
    <p:extLst>
      <p:ext uri="{BB962C8B-B14F-4D97-AF65-F5344CB8AC3E}">
        <p14:creationId xmlns:p14="http://schemas.microsoft.com/office/powerpoint/2010/main" val="3308351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Graph numbers are all </a:t>
            </a:r>
            <a:r>
              <a:rPr lang="en-US" altLang="en-US" dirty="0" smtClean="0">
                <a:latin typeface="Times New Roman" pitchFamily="18" charset="0"/>
                <a:ea typeface="ＭＳ Ｐゴシック" pitchFamily="34" charset="-128"/>
              </a:rPr>
              <a:t>understated (Wheelhouse</a:t>
            </a:r>
            <a:r>
              <a:rPr lang="en-US" altLang="en-US" baseline="0" dirty="0" smtClean="0">
                <a:latin typeface="Times New Roman" pitchFamily="18" charset="0"/>
                <a:ea typeface="ＭＳ Ｐゴシック" pitchFamily="34" charset="-128"/>
              </a:rPr>
              <a:t> Institute UCD)</a:t>
            </a:r>
            <a:r>
              <a:rPr lang="en-US" altLang="en-US" dirty="0" smtClean="0">
                <a:latin typeface="Times New Roman" pitchFamily="18" charset="0"/>
                <a:ea typeface="ＭＳ Ｐゴシック" pitchFamily="34" charset="-128"/>
              </a:rPr>
              <a:t>,</a:t>
            </a:r>
            <a:r>
              <a:rPr lang="en-US" altLang="en-US" baseline="0" dirty="0" smtClean="0">
                <a:latin typeface="Times New Roman" pitchFamily="18" charset="0"/>
                <a:ea typeface="ＭＳ Ｐゴシック" pitchFamily="34" charset="-128"/>
              </a:rPr>
              <a:t> </a:t>
            </a:r>
            <a:r>
              <a:rPr lang="en-US" altLang="en-US" baseline="0" dirty="0" smtClean="0">
                <a:latin typeface="Times New Roman" pitchFamily="18" charset="0"/>
                <a:ea typeface="ＭＳ Ｐゴシック" pitchFamily="34" charset="-128"/>
              </a:rPr>
              <a:t>but the point is made. </a:t>
            </a:r>
          </a:p>
          <a:p>
            <a:r>
              <a:rPr lang="en-US" altLang="en-US" baseline="0" dirty="0" smtClean="0">
                <a:latin typeface="Times New Roman" pitchFamily="18" charset="0"/>
                <a:ea typeface="ＭＳ Ｐゴシック" pitchFamily="34" charset="-128"/>
              </a:rPr>
              <a:t>Only 2.5% of total ADT unduplicated applications were redirected, per CSU.  Of those only 18% enrolled, of those 2.5% stayed on path.  </a:t>
            </a:r>
            <a:endParaRPr lang="en-US" altLang="en-US" baseline="0" dirty="0" smtClean="0">
              <a:latin typeface="Times New Roman" pitchFamily="18" charset="0"/>
              <a:ea typeface="ＭＳ Ｐゴシック" pitchFamily="34" charset="-128"/>
            </a:endParaRPr>
          </a:p>
          <a:p>
            <a:r>
              <a:rPr lang="en-US" altLang="en-US" baseline="0" dirty="0" smtClean="0">
                <a:latin typeface="Times New Roman" pitchFamily="18" charset="0"/>
                <a:ea typeface="ＭＳ Ｐゴシック" pitchFamily="34" charset="-128"/>
              </a:rPr>
              <a:t>Is redirection </a:t>
            </a:r>
            <a:r>
              <a:rPr lang="en-US" altLang="en-US" baseline="0" dirty="0" smtClean="0">
                <a:latin typeface="Times New Roman" pitchFamily="18" charset="0"/>
                <a:ea typeface="ＭＳ Ｐゴシック" pitchFamily="34" charset="-128"/>
              </a:rPr>
              <a:t>is fake </a:t>
            </a:r>
            <a:r>
              <a:rPr lang="en-US" altLang="en-US" baseline="0" dirty="0" smtClean="0">
                <a:latin typeface="Times New Roman" pitchFamily="18" charset="0"/>
                <a:ea typeface="ＭＳ Ｐゴシック" pitchFamily="34" charset="-128"/>
              </a:rPr>
              <a:t>news?</a:t>
            </a:r>
          </a:p>
          <a:p>
            <a:r>
              <a:rPr lang="en-US" altLang="en-US" baseline="0" dirty="0" smtClean="0">
                <a:latin typeface="Times New Roman" pitchFamily="18" charset="0"/>
                <a:ea typeface="ＭＳ Ｐゴシック" pitchFamily="34" charset="-128"/>
              </a:rPr>
              <a:t>Is a lot of time being done for verification with for little benefit?</a:t>
            </a:r>
            <a:endParaRPr lang="en-US" altLang="en-US" baseline="0" dirty="0" smtClean="0">
              <a:latin typeface="Times New Roman" pitchFamily="18" charset="0"/>
              <a:ea typeface="ＭＳ Ｐゴシック" pitchFamily="34" charset="-128"/>
            </a:endParaRPr>
          </a:p>
        </p:txBody>
      </p:sp>
      <p:sp>
        <p:nvSpPr>
          <p:cNvPr id="18435"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44474E3-9865-499A-9CB9-7AFFAE1AEFBF}" type="datetime1">
              <a:rPr lang="en-US" altLang="en-US" sz="1200">
                <a:latin typeface="Times New Roman" pitchFamily="18" charset="0"/>
              </a:rPr>
              <a:pPr/>
              <a:t>9/17/2018</a:t>
            </a:fld>
            <a:endParaRPr lang="en-US" altLang="en-US" sz="1200">
              <a:latin typeface="Times New Roman" pitchFamily="18" charset="0"/>
            </a:endParaRPr>
          </a:p>
        </p:txBody>
      </p:sp>
      <p:sp>
        <p:nvSpPr>
          <p:cNvPr id="18436" name="Header Placeholder 4"/>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200" smtClean="0">
                <a:latin typeface="Times New Roman" pitchFamily="18" charset="0"/>
              </a:rPr>
              <a:t>C-ID</a:t>
            </a:r>
          </a:p>
        </p:txBody>
      </p:sp>
    </p:spTree>
    <p:extLst>
      <p:ext uri="{BB962C8B-B14F-4D97-AF65-F5344CB8AC3E}">
        <p14:creationId xmlns:p14="http://schemas.microsoft.com/office/powerpoint/2010/main" val="3421601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A</a:t>
            </a:r>
            <a:r>
              <a:rPr lang="en-US" altLang="en-US" baseline="0" dirty="0" smtClean="0">
                <a:latin typeface="Times New Roman" pitchFamily="18" charset="0"/>
                <a:ea typeface="ＭＳ Ｐゴシック" pitchFamily="34" charset="-128"/>
              </a:rPr>
              <a:t> leader recently asked me if we need ASSIST</a:t>
            </a:r>
          </a:p>
          <a:p>
            <a:r>
              <a:rPr lang="en-US" altLang="en-US" baseline="0" dirty="0" smtClean="0">
                <a:latin typeface="Times New Roman" pitchFamily="18" charset="0"/>
                <a:ea typeface="ＭＳ Ｐゴシック" pitchFamily="34" charset="-128"/>
              </a:rPr>
              <a:t>The need to measure what is happening at the regional level, and Through the Gate is a promising study in the works.</a:t>
            </a:r>
          </a:p>
          <a:p>
            <a:r>
              <a:rPr lang="en-US" altLang="en-US" baseline="0" dirty="0" smtClean="0">
                <a:latin typeface="Times New Roman" pitchFamily="18" charset="0"/>
                <a:ea typeface="ＭＳ Ｐゴシック" pitchFamily="34" charset="-128"/>
              </a:rPr>
              <a:t>Program fatigue, all too often the meetings stop prematurely.  Details matter!</a:t>
            </a:r>
          </a:p>
          <a:p>
            <a:endParaRPr lang="en-US" altLang="en-US" dirty="0" smtClean="0">
              <a:latin typeface="Times New Roman" pitchFamily="18" charset="0"/>
              <a:ea typeface="ＭＳ Ｐゴシック" pitchFamily="34" charset="-128"/>
            </a:endParaRPr>
          </a:p>
        </p:txBody>
      </p:sp>
      <p:sp>
        <p:nvSpPr>
          <p:cNvPr id="18435"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44474E3-9865-499A-9CB9-7AFFAE1AEFBF}" type="datetime1">
              <a:rPr lang="en-US" altLang="en-US" sz="1200">
                <a:latin typeface="Times New Roman" pitchFamily="18" charset="0"/>
              </a:rPr>
              <a:pPr/>
              <a:t>9/17/2018</a:t>
            </a:fld>
            <a:endParaRPr lang="en-US" altLang="en-US" sz="1200">
              <a:latin typeface="Times New Roman" pitchFamily="18" charset="0"/>
            </a:endParaRPr>
          </a:p>
        </p:txBody>
      </p:sp>
      <p:sp>
        <p:nvSpPr>
          <p:cNvPr id="18436" name="Header Placeholder 4"/>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200" smtClean="0">
                <a:latin typeface="Times New Roman" pitchFamily="18" charset="0"/>
              </a:rPr>
              <a:t>C-ID</a:t>
            </a:r>
          </a:p>
        </p:txBody>
      </p:sp>
    </p:spTree>
    <p:extLst>
      <p:ext uri="{BB962C8B-B14F-4D97-AF65-F5344CB8AC3E}">
        <p14:creationId xmlns:p14="http://schemas.microsoft.com/office/powerpoint/2010/main" val="1088808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I would like to touch briefly</a:t>
            </a:r>
            <a:r>
              <a:rPr lang="en-US" altLang="en-US" baseline="0" dirty="0" smtClean="0">
                <a:latin typeface="Times New Roman" pitchFamily="18" charset="0"/>
                <a:ea typeface="ＭＳ Ｐゴシック" pitchFamily="34" charset="-128"/>
              </a:rPr>
              <a:t> on the following three programs</a:t>
            </a:r>
            <a:endParaRPr lang="en-US" altLang="en-US" dirty="0" smtClean="0">
              <a:latin typeface="Times New Roman" pitchFamily="18" charset="0"/>
              <a:ea typeface="ＭＳ Ｐゴシック" pitchFamily="34" charset="-128"/>
            </a:endParaRPr>
          </a:p>
        </p:txBody>
      </p:sp>
      <p:sp>
        <p:nvSpPr>
          <p:cNvPr id="18435"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44474E3-9865-499A-9CB9-7AFFAE1AEFBF}" type="datetime1">
              <a:rPr lang="en-US" altLang="en-US" sz="1200">
                <a:latin typeface="Times New Roman" pitchFamily="18" charset="0"/>
              </a:rPr>
              <a:pPr/>
              <a:t>9/17/2018</a:t>
            </a:fld>
            <a:endParaRPr lang="en-US" altLang="en-US" sz="1200">
              <a:latin typeface="Times New Roman" pitchFamily="18" charset="0"/>
            </a:endParaRPr>
          </a:p>
        </p:txBody>
      </p:sp>
      <p:sp>
        <p:nvSpPr>
          <p:cNvPr id="18436" name="Header Placeholder 4"/>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200" smtClean="0">
                <a:latin typeface="Times New Roman" pitchFamily="18" charset="0"/>
              </a:rPr>
              <a:t>C-ID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B9DCEB-E5A4-41E4-AE73-1C7AAF16199B}" type="datetime1">
              <a:rPr lang="en-US" altLang="en-US" smtClean="0"/>
              <a:pPr/>
              <a:t>9/17/2018</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114631A-2897-4210-9930-09CBBF4E83CA}" type="slidenum">
              <a:rPr lang="en-US" altLang="en-US" smtClean="0"/>
              <a:pPr/>
              <a:t>‹#›</a:t>
            </a:fld>
            <a:endParaRPr lang="en-US" altLang="en-US"/>
          </a:p>
        </p:txBody>
      </p:sp>
    </p:spTree>
    <p:extLst>
      <p:ext uri="{BB962C8B-B14F-4D97-AF65-F5344CB8AC3E}">
        <p14:creationId xmlns:p14="http://schemas.microsoft.com/office/powerpoint/2010/main" val="13566411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C53C3A-5CEA-4BAC-BCFB-C283A9F11C06}" type="datetime1">
              <a:rPr lang="en-US" altLang="en-US" smtClean="0"/>
              <a:pPr/>
              <a:t>9/17/2018</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63717DF-1371-4E02-9DCA-11921AB00570}" type="slidenum">
              <a:rPr lang="en-US" altLang="en-US" smtClean="0"/>
              <a:pPr/>
              <a:t>‹#›</a:t>
            </a:fld>
            <a:endParaRPr lang="en-US" altLang="en-US"/>
          </a:p>
        </p:txBody>
      </p:sp>
    </p:spTree>
    <p:extLst>
      <p:ext uri="{BB962C8B-B14F-4D97-AF65-F5344CB8AC3E}">
        <p14:creationId xmlns:p14="http://schemas.microsoft.com/office/powerpoint/2010/main" val="28593117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6203DF-A227-408E-A055-01C03B161932}" type="datetime1">
              <a:rPr lang="en-US" altLang="en-US" smtClean="0"/>
              <a:pPr/>
              <a:t>9/17/2018</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CC682F0-377F-469F-A331-ED557F1D3E37}" type="slidenum">
              <a:rPr lang="en-US" altLang="en-US" smtClean="0"/>
              <a:pPr/>
              <a:t>‹#›</a:t>
            </a:fld>
            <a:endParaRPr lang="en-US" altLang="en-US"/>
          </a:p>
        </p:txBody>
      </p:sp>
    </p:spTree>
    <p:extLst>
      <p:ext uri="{BB962C8B-B14F-4D97-AF65-F5344CB8AC3E}">
        <p14:creationId xmlns:p14="http://schemas.microsoft.com/office/powerpoint/2010/main" val="934115796"/>
      </p:ext>
    </p:extLst>
  </p:cSld>
  <p:clrMapOvr>
    <a:masterClrMapping/>
  </p:clrMapOvr>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fld id="{58380B06-F40D-482A-8EEA-E13EF37E0A72}" type="datetime1">
              <a:rPr lang="en-US" altLang="en-US"/>
              <a:pPr/>
              <a:t>9/17/2018</a:t>
            </a:fld>
            <a:endParaRPr lang="en-US" alt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fld id="{CE08A8A5-E925-41ED-92F2-A5301228D62E}" type="slidenum">
              <a:rPr lang="en-US" altLang="en-US"/>
              <a:pPr/>
              <a:t>‹#›</a:t>
            </a:fld>
            <a:endParaRPr lang="en-US" altLang="en-US"/>
          </a:p>
        </p:txBody>
      </p:sp>
    </p:spTree>
    <p:extLst>
      <p:ext uri="{BB962C8B-B14F-4D97-AF65-F5344CB8AC3E}">
        <p14:creationId xmlns:p14="http://schemas.microsoft.com/office/powerpoint/2010/main" val="33722933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6200" y="-57859"/>
            <a:ext cx="9296399" cy="69737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203DF-A227-408E-A055-01C03B161932}" type="datetime1">
              <a:rPr lang="en-US" altLang="en-US" smtClean="0"/>
              <a:pPr/>
              <a:t>9/17/2018</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C682F0-377F-469F-A331-ED557F1D3E37}" type="slidenum">
              <a:rPr lang="en-US" altLang="en-US" smtClean="0"/>
              <a:pPr/>
              <a:t>‹#›</a:t>
            </a:fld>
            <a:endParaRPr lang="en-US" altLang="en-US"/>
          </a:p>
        </p:txBody>
      </p:sp>
    </p:spTree>
    <p:extLst>
      <p:ext uri="{BB962C8B-B14F-4D97-AF65-F5344CB8AC3E}">
        <p14:creationId xmlns:p14="http://schemas.microsoft.com/office/powerpoint/2010/main" val="2611661409"/>
      </p:ext>
    </p:extLst>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baseline="0">
          <a:solidFill>
            <a:schemeClr val="tx1"/>
          </a:solidFill>
          <a:latin typeface="Calibri"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Calibri"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bquinn@cccco.edu"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subTitle" idx="1"/>
          </p:nvPr>
        </p:nvSpPr>
        <p:spPr>
          <a:xfrm>
            <a:off x="838200" y="762000"/>
            <a:ext cx="7620000" cy="4876800"/>
          </a:xfrm>
        </p:spPr>
        <p:txBody>
          <a:bodyPr>
            <a:normAutofit/>
          </a:bodyPr>
          <a:lstStyle/>
          <a:p>
            <a:pPr eaLnBrk="1" hangingPunct="1">
              <a:lnSpc>
                <a:spcPct val="70000"/>
              </a:lnSpc>
            </a:pPr>
            <a:endParaRPr lang="en-US" altLang="en-US" sz="1900" dirty="0" smtClean="0">
              <a:solidFill>
                <a:srgbClr val="000000"/>
              </a:solidFill>
              <a:latin typeface="Tekton" pitchFamily="34" charset="0"/>
              <a:ea typeface="ＭＳ Ｐゴシック" pitchFamily="34" charset="-128"/>
            </a:endParaRPr>
          </a:p>
          <a:p>
            <a:pPr algn="l" eaLnBrk="1" hangingPunct="1">
              <a:lnSpc>
                <a:spcPct val="0"/>
              </a:lnSpc>
              <a:spcBef>
                <a:spcPct val="0"/>
              </a:spcBef>
              <a:spcAft>
                <a:spcPts val="600"/>
              </a:spcAft>
            </a:pPr>
            <a:r>
              <a:rPr lang="en-US" altLang="en-US" sz="3600" dirty="0" smtClean="0">
                <a:solidFill>
                  <a:srgbClr val="000000"/>
                </a:solidFill>
                <a:latin typeface="Adobe Caslon Pro Bold Italic" charset="0"/>
                <a:ea typeface="ＭＳ Ｐゴシック" pitchFamily="34" charset="-128"/>
              </a:rPr>
              <a:t>	 </a:t>
            </a:r>
            <a:endParaRPr lang="en-US" altLang="en-US" sz="1700" dirty="0" smtClean="0">
              <a:solidFill>
                <a:srgbClr val="000000"/>
              </a:solidFill>
              <a:latin typeface="Adobe Caslon Pro Bold Italic" charset="0"/>
              <a:ea typeface="ＭＳ Ｐゴシック" pitchFamily="34" charset="-128"/>
            </a:endParaRPr>
          </a:p>
          <a:p>
            <a:pPr eaLnBrk="1" hangingPunct="1">
              <a:spcBef>
                <a:spcPct val="0"/>
              </a:spcBef>
              <a:spcAft>
                <a:spcPts val="600"/>
              </a:spcAft>
            </a:pPr>
            <a:r>
              <a:rPr lang="en-US" altLang="en-US" sz="3700" dirty="0" smtClean="0">
                <a:solidFill>
                  <a:srgbClr val="000000"/>
                </a:solidFill>
                <a:latin typeface="+mj-lt"/>
                <a:ea typeface="ＭＳ Ｐゴシック" pitchFamily="34" charset="-128"/>
                <a:cs typeface="Arial" panose="020B0604020202020204" pitchFamily="34" charset="0"/>
              </a:rPr>
              <a:t>A Transfer Discussion</a:t>
            </a:r>
            <a:endParaRPr lang="en-US" altLang="en-US" sz="3000" dirty="0" smtClean="0">
              <a:solidFill>
                <a:srgbClr val="000000"/>
              </a:solidFill>
              <a:latin typeface="+mj-lt"/>
              <a:ea typeface="ＭＳ Ｐゴシック" pitchFamily="34" charset="-128"/>
              <a:cs typeface="Arial" panose="020B0604020202020204" pitchFamily="34" charset="0"/>
            </a:endParaRPr>
          </a:p>
          <a:p>
            <a:pPr algn="r" eaLnBrk="1" hangingPunct="1">
              <a:spcBef>
                <a:spcPct val="0"/>
              </a:spcBef>
              <a:spcAft>
                <a:spcPts val="1200"/>
              </a:spcAft>
            </a:pPr>
            <a:endParaRPr lang="en-US" altLang="en-US" sz="3000" dirty="0" smtClean="0">
              <a:solidFill>
                <a:srgbClr val="000000"/>
              </a:solidFill>
              <a:latin typeface="Adobe Caslon Pro Bold" charset="0"/>
              <a:ea typeface="ＭＳ Ｐゴシック" pitchFamily="34" charset="-128"/>
            </a:endParaRPr>
          </a:p>
        </p:txBody>
      </p:sp>
      <p:sp>
        <p:nvSpPr>
          <p:cNvPr id="5" name="TextBox 4"/>
          <p:cNvSpPr txBox="1"/>
          <p:nvPr/>
        </p:nvSpPr>
        <p:spPr>
          <a:xfrm>
            <a:off x="1371600" y="2590800"/>
            <a:ext cx="6934200" cy="2246769"/>
          </a:xfrm>
          <a:prstGeom prst="rect">
            <a:avLst/>
          </a:prstGeom>
          <a:noFill/>
        </p:spPr>
        <p:txBody>
          <a:bodyPr wrap="square" rtlCol="0">
            <a:spAutoFit/>
          </a:bodyPr>
          <a:lstStyle/>
          <a:p>
            <a:pPr algn="ctr"/>
            <a:r>
              <a:rPr lang="en-US" sz="2800" dirty="0" smtClean="0">
                <a:latin typeface="+mj-lt"/>
              </a:rPr>
              <a:t>New CCC Admissions Directors Training</a:t>
            </a:r>
          </a:p>
          <a:p>
            <a:pPr algn="ctr"/>
            <a:r>
              <a:rPr lang="en-US" sz="2800" dirty="0" smtClean="0">
                <a:latin typeface="+mj-lt"/>
              </a:rPr>
              <a:t>September 2018</a:t>
            </a:r>
          </a:p>
          <a:p>
            <a:pPr algn="ctr"/>
            <a:endParaRPr lang="en-US" sz="2800" dirty="0">
              <a:latin typeface="+mj-lt"/>
            </a:endParaRPr>
          </a:p>
          <a:p>
            <a:pPr algn="ctr"/>
            <a:endParaRPr lang="en-US" sz="2800" dirty="0" smtClean="0">
              <a:latin typeface="+mj-lt"/>
            </a:endParaRPr>
          </a:p>
          <a:p>
            <a:pPr algn="ctr"/>
            <a:r>
              <a:rPr lang="en-US" sz="2800" dirty="0" smtClean="0">
                <a:latin typeface="+mj-lt"/>
              </a:rPr>
              <a:t>Bob Quinn</a:t>
            </a:r>
            <a:endParaRPr lang="en-US" sz="2800"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ltLang="en-US" smtClean="0">
                <a:ea typeface="ＭＳ Ｐゴシック" pitchFamily="34" charset="-128"/>
              </a:rPr>
              <a:t>What is C-ID?</a:t>
            </a:r>
          </a:p>
        </p:txBody>
      </p:sp>
      <p:sp>
        <p:nvSpPr>
          <p:cNvPr id="21506" name="Content Placeholder 2"/>
          <p:cNvSpPr>
            <a:spLocks noGrp="1"/>
          </p:cNvSpPr>
          <p:nvPr>
            <p:ph idx="1"/>
          </p:nvPr>
        </p:nvSpPr>
        <p:spPr>
          <a:xfrm>
            <a:off x="549275" y="2057400"/>
            <a:ext cx="8042275" cy="3505200"/>
          </a:xfrm>
        </p:spPr>
        <p:txBody>
          <a:bodyPr>
            <a:normAutofit fontScale="70000" lnSpcReduction="20000"/>
          </a:bodyPr>
          <a:lstStyle/>
          <a:p>
            <a:pPr>
              <a:buFont typeface="Wingdings" panose="05000000000000000000" pitchFamily="2" charset="2"/>
              <a:buChar char="Ø"/>
            </a:pPr>
            <a:r>
              <a:rPr lang="en-US" altLang="en-US" dirty="0" smtClean="0">
                <a:ea typeface="ＭＳ Ｐゴシック" pitchFamily="34" charset="-128"/>
              </a:rPr>
              <a:t>A Course Identification Numbering System</a:t>
            </a:r>
          </a:p>
          <a:p>
            <a:pPr>
              <a:buFont typeface="Wingdings" panose="05000000000000000000" pitchFamily="2" charset="2"/>
              <a:buChar char="Ø"/>
            </a:pPr>
            <a:r>
              <a:rPr lang="en-US" altLang="en-US" dirty="0" smtClean="0">
                <a:ea typeface="ＭＳ Ｐゴシック" pitchFamily="34" charset="-128"/>
              </a:rPr>
              <a:t>Products</a:t>
            </a:r>
          </a:p>
          <a:p>
            <a:pPr lvl="1">
              <a:buFont typeface="Wingdings" panose="05000000000000000000" pitchFamily="2" charset="2"/>
              <a:buChar char="Ø"/>
            </a:pPr>
            <a:r>
              <a:rPr lang="en-US" altLang="en-US" dirty="0" smtClean="0">
                <a:ea typeface="ＭＳ Ｐゴシック" pitchFamily="34" charset="-128"/>
              </a:rPr>
              <a:t>Course descriptors (</a:t>
            </a:r>
            <a:r>
              <a:rPr lang="en-US" altLang="en-US" dirty="0" err="1" smtClean="0">
                <a:ea typeface="ＭＳ Ｐゴシック" pitchFamily="34" charset="-128"/>
              </a:rPr>
              <a:t>eg</a:t>
            </a:r>
            <a:r>
              <a:rPr lang="en-US" altLang="en-US" dirty="0" smtClean="0">
                <a:ea typeface="ＭＳ Ｐゴシック" pitchFamily="34" charset="-128"/>
              </a:rPr>
              <a:t>: Math 110 Intro to Stats)</a:t>
            </a:r>
          </a:p>
          <a:p>
            <a:pPr>
              <a:buFont typeface="Wingdings" panose="05000000000000000000" pitchFamily="2" charset="2"/>
              <a:buChar char="Ø"/>
            </a:pPr>
            <a:r>
              <a:rPr lang="en-US" altLang="en-US" dirty="0" smtClean="0">
                <a:ea typeface="ＭＳ Ｐゴシック" pitchFamily="34" charset="-128"/>
              </a:rPr>
              <a:t>Processes</a:t>
            </a:r>
          </a:p>
          <a:p>
            <a:pPr lvl="1">
              <a:buFont typeface="Wingdings" panose="05000000000000000000" pitchFamily="2" charset="2"/>
              <a:buChar char="Ø"/>
            </a:pPr>
            <a:r>
              <a:rPr lang="en-US" altLang="en-US" dirty="0" smtClean="0">
                <a:ea typeface="ＭＳ Ｐゴシック" pitchFamily="34" charset="-128"/>
              </a:rPr>
              <a:t>Convening of intersegmental faculty for descriptor development</a:t>
            </a:r>
          </a:p>
          <a:p>
            <a:pPr lvl="1">
              <a:buFont typeface="Wingdings" panose="05000000000000000000" pitchFamily="2" charset="2"/>
              <a:buChar char="Ø"/>
            </a:pPr>
            <a:r>
              <a:rPr lang="en-US" altLang="en-US" dirty="0" smtClean="0">
                <a:ea typeface="ＭＳ Ｐゴシック" pitchFamily="34" charset="-128"/>
              </a:rPr>
              <a:t>Statewide vetting of draft descriptors</a:t>
            </a:r>
          </a:p>
          <a:p>
            <a:pPr lvl="1">
              <a:buFont typeface="Wingdings" panose="05000000000000000000" pitchFamily="2" charset="2"/>
              <a:buChar char="Ø"/>
            </a:pPr>
            <a:r>
              <a:rPr lang="en-US" altLang="en-US" dirty="0" smtClean="0">
                <a:ea typeface="ＭＳ Ｐゴシック" pitchFamily="34" charset="-128"/>
              </a:rPr>
              <a:t>Submission of CCC course outlines for review</a:t>
            </a:r>
          </a:p>
          <a:p>
            <a:pPr lvl="1">
              <a:buFont typeface="Wingdings" panose="05000000000000000000" pitchFamily="2" charset="2"/>
              <a:buChar char="Ø"/>
            </a:pPr>
            <a:r>
              <a:rPr lang="en-US" altLang="en-US" dirty="0" smtClean="0">
                <a:ea typeface="ＭＳ Ｐゴシック" pitchFamily="34" charset="-128"/>
              </a:rPr>
              <a:t>Course outline review process and C-ID Number award</a:t>
            </a:r>
          </a:p>
          <a:p>
            <a:pPr>
              <a:buFont typeface="Wingdings" panose="05000000000000000000" pitchFamily="2" charset="2"/>
              <a:buChar char="Ø"/>
            </a:pPr>
            <a:r>
              <a:rPr lang="en-US" altLang="en-US" dirty="0" smtClean="0">
                <a:ea typeface="ＭＳ Ｐゴシック" pitchFamily="34" charset="-128"/>
              </a:rPr>
              <a:t>Outcomes</a:t>
            </a:r>
          </a:p>
          <a:p>
            <a:pPr lvl="1">
              <a:buFont typeface="Wingdings" panose="05000000000000000000" pitchFamily="2" charset="2"/>
              <a:buChar char="Ø"/>
            </a:pPr>
            <a:r>
              <a:rPr lang="en-US" altLang="en-US" dirty="0" smtClean="0">
                <a:ea typeface="ＭＳ Ｐゴシック" pitchFamily="34" charset="-128"/>
              </a:rPr>
              <a:t>One to many articulation, high data value</a:t>
            </a:r>
          </a:p>
          <a:p>
            <a:pPr lvl="1">
              <a:buFont typeface="Wingdings" panose="05000000000000000000" pitchFamily="2" charset="2"/>
              <a:buChar char="Ø"/>
            </a:pPr>
            <a:r>
              <a:rPr lang="en-US" altLang="en-US" dirty="0" smtClean="0">
                <a:ea typeface="ＭＳ Ｐゴシック" pitchFamily="34" charset="-128"/>
              </a:rPr>
              <a:t>Quality control for ADT Transfer Model Curriculum (TMC) Templates</a:t>
            </a:r>
          </a:p>
          <a:p>
            <a:pPr lvl="1">
              <a:buFont typeface="Wingdings 2" pitchFamily="18" charset="2"/>
              <a:buNone/>
            </a:pPr>
            <a:endParaRPr lang="en-US" alt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ltLang="en-US" dirty="0" smtClean="0">
                <a:ea typeface="ＭＳ Ｐゴシック" pitchFamily="34" charset="-128"/>
              </a:rPr>
              <a:t>Why is C-ID Important?</a:t>
            </a:r>
          </a:p>
        </p:txBody>
      </p:sp>
      <p:sp>
        <p:nvSpPr>
          <p:cNvPr id="21506" name="Content Placeholder 2"/>
          <p:cNvSpPr>
            <a:spLocks noGrp="1"/>
          </p:cNvSpPr>
          <p:nvPr>
            <p:ph idx="1"/>
          </p:nvPr>
        </p:nvSpPr>
        <p:spPr>
          <a:xfrm>
            <a:off x="549275" y="2057400"/>
            <a:ext cx="8042275" cy="3505200"/>
          </a:xfrm>
        </p:spPr>
        <p:txBody>
          <a:bodyPr>
            <a:normAutofit/>
          </a:bodyPr>
          <a:lstStyle/>
          <a:p>
            <a:pPr>
              <a:buFont typeface="Wingdings" panose="05000000000000000000" pitchFamily="2" charset="2"/>
              <a:buChar char="Ø"/>
            </a:pPr>
            <a:r>
              <a:rPr lang="en-US" altLang="en-US" dirty="0" smtClean="0">
                <a:ea typeface="ＭＳ Ｐゴシック" pitchFamily="34" charset="-128"/>
              </a:rPr>
              <a:t>Outcomes</a:t>
            </a:r>
          </a:p>
          <a:p>
            <a:pPr lvl="1">
              <a:buFont typeface="Wingdings" panose="05000000000000000000" pitchFamily="2" charset="2"/>
              <a:buChar char="Ø"/>
            </a:pPr>
            <a:r>
              <a:rPr lang="en-US" altLang="en-US" dirty="0" smtClean="0">
                <a:ea typeface="ＭＳ Ｐゴシック" pitchFamily="34" charset="-128"/>
              </a:rPr>
              <a:t>One to many articulation, filling gaps</a:t>
            </a:r>
          </a:p>
          <a:p>
            <a:pPr lvl="1">
              <a:buFont typeface="Wingdings" panose="05000000000000000000" pitchFamily="2" charset="2"/>
              <a:buChar char="Ø"/>
            </a:pPr>
            <a:r>
              <a:rPr lang="en-US" altLang="en-US" dirty="0" smtClean="0">
                <a:ea typeface="ＭＳ Ｐゴシック" pitchFamily="34" charset="-128"/>
              </a:rPr>
              <a:t>Like ASSIST, a very high data value for other initiatives</a:t>
            </a:r>
          </a:p>
          <a:p>
            <a:pPr lvl="1">
              <a:buFont typeface="Wingdings" panose="05000000000000000000" pitchFamily="2" charset="2"/>
              <a:buChar char="Ø"/>
            </a:pPr>
            <a:r>
              <a:rPr lang="en-US" altLang="en-US" dirty="0" smtClean="0">
                <a:ea typeface="ＭＳ Ｐゴシック" pitchFamily="34" charset="-128"/>
              </a:rPr>
              <a:t>Quality control for ADT Transfer Model Curriculum (TMC) Templates</a:t>
            </a:r>
          </a:p>
          <a:p>
            <a:pPr lvl="1">
              <a:buFont typeface="Wingdings" panose="05000000000000000000" pitchFamily="2" charset="2"/>
              <a:buChar char="Ø"/>
            </a:pPr>
            <a:endParaRPr lang="en-US" altLang="en-US" dirty="0" smtClean="0">
              <a:ea typeface="ＭＳ Ｐゴシック" pitchFamily="34" charset="-128"/>
            </a:endParaRPr>
          </a:p>
        </p:txBody>
      </p:sp>
    </p:spTree>
    <p:extLst>
      <p:ext uri="{BB962C8B-B14F-4D97-AF65-F5344CB8AC3E}">
        <p14:creationId xmlns:p14="http://schemas.microsoft.com/office/powerpoint/2010/main" val="2895726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p:cNvSpPr>
          <p:nvPr>
            <p:ph type="title"/>
          </p:nvPr>
        </p:nvSpPr>
        <p:spPr/>
        <p:txBody>
          <a:bodyPr/>
          <a:lstStyle/>
          <a:p>
            <a:r>
              <a:rPr lang="en-US" altLang="en-US" dirty="0" smtClean="0">
                <a:ea typeface="ＭＳ Ｐゴシック" pitchFamily="34" charset="-128"/>
              </a:rPr>
              <a:t>C-ID By The Numbers</a:t>
            </a:r>
          </a:p>
        </p:txBody>
      </p:sp>
      <p:sp>
        <p:nvSpPr>
          <p:cNvPr id="29697" name="Content Placeholder 1"/>
          <p:cNvSpPr>
            <a:spLocks noGrp="1"/>
          </p:cNvSpPr>
          <p:nvPr>
            <p:ph idx="1"/>
          </p:nvPr>
        </p:nvSpPr>
        <p:spPr>
          <a:xfrm>
            <a:off x="762000" y="1295400"/>
            <a:ext cx="7924800" cy="4038600"/>
          </a:xfrm>
        </p:spPr>
        <p:txBody>
          <a:bodyPr>
            <a:normAutofit lnSpcReduction="10000"/>
          </a:bodyPr>
          <a:lstStyle/>
          <a:p>
            <a:endParaRPr lang="en-US" sz="3200" dirty="0"/>
          </a:p>
          <a:p>
            <a:pPr>
              <a:buFont typeface="Wingdings" panose="05000000000000000000" pitchFamily="2" charset="2"/>
              <a:buChar char="Ø"/>
            </a:pPr>
            <a:r>
              <a:rPr lang="en-US" sz="3200" dirty="0" smtClean="0"/>
              <a:t>397 Descriptors to choose from in 47 disciplines</a:t>
            </a:r>
          </a:p>
          <a:p>
            <a:pPr>
              <a:buFont typeface="Wingdings" panose="05000000000000000000" pitchFamily="2" charset="2"/>
              <a:buChar char="Ø"/>
            </a:pPr>
            <a:r>
              <a:rPr lang="en-US" sz="3200" dirty="0" smtClean="0"/>
              <a:t>18,136 CCC </a:t>
            </a:r>
            <a:r>
              <a:rPr lang="en-US" sz="3200" dirty="0"/>
              <a:t>courses </a:t>
            </a:r>
            <a:r>
              <a:rPr lang="en-US" sz="3200" dirty="0" smtClean="0"/>
              <a:t>have received </a:t>
            </a:r>
            <a:r>
              <a:rPr lang="en-US" sz="3200" dirty="0"/>
              <a:t>a C-ID </a:t>
            </a:r>
            <a:r>
              <a:rPr lang="en-US" sz="3200" dirty="0" smtClean="0"/>
              <a:t>designation</a:t>
            </a:r>
          </a:p>
          <a:p>
            <a:pPr>
              <a:buFont typeface="Wingdings" panose="05000000000000000000" pitchFamily="2" charset="2"/>
              <a:buChar char="Ø"/>
            </a:pPr>
            <a:r>
              <a:rPr lang="en-US" altLang="en-US" dirty="0" smtClean="0">
                <a:ea typeface="ＭＳ Ｐゴシック" pitchFamily="34" charset="-128"/>
              </a:rPr>
              <a:t>1,290 </a:t>
            </a:r>
            <a:r>
              <a:rPr lang="en-US" altLang="en-US" dirty="0">
                <a:ea typeface="ＭＳ Ｐゴシック" pitchFamily="34" charset="-128"/>
              </a:rPr>
              <a:t>CSU articulations based on C-ID, </a:t>
            </a:r>
            <a:r>
              <a:rPr lang="en-US" altLang="en-US" dirty="0" smtClean="0">
                <a:ea typeface="ＭＳ Ｐゴシック" pitchFamily="34" charset="-128"/>
              </a:rPr>
              <a:t>with 16 </a:t>
            </a:r>
            <a:r>
              <a:rPr lang="en-US" altLang="en-US" dirty="0">
                <a:ea typeface="ＭＳ Ｐゴシック" pitchFamily="34" charset="-128"/>
              </a:rPr>
              <a:t>CSUs </a:t>
            </a:r>
            <a:r>
              <a:rPr lang="en-US" altLang="en-US" dirty="0" smtClean="0">
                <a:ea typeface="ＭＳ Ｐゴシック" pitchFamily="34" charset="-128"/>
              </a:rPr>
              <a:t>participating</a:t>
            </a:r>
          </a:p>
          <a:p>
            <a:pPr>
              <a:buFont typeface="Wingdings" panose="05000000000000000000" pitchFamily="2" charset="2"/>
              <a:buChar char="Ø"/>
            </a:pPr>
            <a:r>
              <a:rPr lang="en-US" altLang="en-US" sz="3200" dirty="0" smtClean="0">
                <a:ea typeface="ＭＳ Ｐゴシック" pitchFamily="34" charset="-128"/>
              </a:rPr>
              <a:t>CTE curricula is the current focus</a:t>
            </a:r>
          </a:p>
          <a:p>
            <a:endParaRPr lang="en-US" altLang="en-US" sz="3200" dirty="0" smtClean="0">
              <a:ea typeface="ＭＳ Ｐゴシック" pitchFamily="34" charset="-128"/>
            </a:endParaRPr>
          </a:p>
        </p:txBody>
      </p:sp>
    </p:spTree>
    <p:extLst>
      <p:ext uri="{BB962C8B-B14F-4D97-AF65-F5344CB8AC3E}">
        <p14:creationId xmlns:p14="http://schemas.microsoft.com/office/powerpoint/2010/main" val="4070097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733223"/>
            <a:ext cx="6400800" cy="1388445"/>
          </a:xfrm>
        </p:spPr>
        <p:txBody>
          <a:bodyPr>
            <a:normAutofit/>
          </a:bodyPr>
          <a:lstStyle/>
          <a:p>
            <a:r>
              <a:rPr lang="en-US" sz="3600" dirty="0" smtClean="0">
                <a:solidFill>
                  <a:schemeClr val="tx1">
                    <a:lumMod val="65000"/>
                    <a:lumOff val="35000"/>
                  </a:schemeClr>
                </a:solidFill>
              </a:rPr>
              <a:t>Student-Transfer Information System</a:t>
            </a:r>
            <a:endParaRPr lang="en-US" sz="3600" i="1" dirty="0">
              <a:solidFill>
                <a:schemeClr val="tx1">
                  <a:lumMod val="65000"/>
                  <a:lumOff val="3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946" y="1461332"/>
            <a:ext cx="6860109" cy="3066500"/>
          </a:xfrm>
          <a:prstGeom prst="rect">
            <a:avLst/>
          </a:prstGeom>
        </p:spPr>
      </p:pic>
      <p:sp>
        <p:nvSpPr>
          <p:cNvPr id="2" name="TextBox 1"/>
          <p:cNvSpPr txBox="1"/>
          <p:nvPr/>
        </p:nvSpPr>
        <p:spPr>
          <a:xfrm>
            <a:off x="609600" y="457200"/>
            <a:ext cx="7924800" cy="830997"/>
          </a:xfrm>
          <a:prstGeom prst="rect">
            <a:avLst/>
          </a:prstGeom>
          <a:noFill/>
        </p:spPr>
        <p:txBody>
          <a:bodyPr wrap="square" rtlCol="0">
            <a:spAutoFit/>
          </a:bodyPr>
          <a:lstStyle/>
          <a:p>
            <a:pPr algn="ctr"/>
            <a:r>
              <a:rPr lang="en-US" sz="2400" b="1" dirty="0" smtClean="0"/>
              <a:t>A</a:t>
            </a:r>
            <a:r>
              <a:rPr lang="en-US" sz="2400" dirty="0" smtClean="0"/>
              <a:t>rticulation </a:t>
            </a:r>
            <a:r>
              <a:rPr lang="en-US" sz="2400" b="1" dirty="0" smtClean="0"/>
              <a:t>S</a:t>
            </a:r>
            <a:r>
              <a:rPr lang="en-US" sz="2400" dirty="0" smtClean="0"/>
              <a:t>ystem </a:t>
            </a:r>
            <a:r>
              <a:rPr lang="en-US" sz="2400" b="1" dirty="0" smtClean="0"/>
              <a:t>S</a:t>
            </a:r>
            <a:r>
              <a:rPr lang="en-US" sz="2400" dirty="0" smtClean="0"/>
              <a:t>timulating </a:t>
            </a:r>
            <a:r>
              <a:rPr lang="en-US" sz="2400" b="1" dirty="0" err="1" smtClean="0"/>
              <a:t>I</a:t>
            </a:r>
            <a:r>
              <a:rPr lang="en-US" sz="2400" dirty="0" err="1" smtClean="0"/>
              <a:t>nterinstitutional</a:t>
            </a:r>
            <a:r>
              <a:rPr lang="en-US" sz="2400" dirty="0" smtClean="0"/>
              <a:t> </a:t>
            </a:r>
          </a:p>
          <a:p>
            <a:pPr algn="ctr"/>
            <a:r>
              <a:rPr lang="en-US" sz="2400" b="1" dirty="0" smtClean="0"/>
              <a:t>S</a:t>
            </a:r>
            <a:r>
              <a:rPr lang="en-US" sz="2400" dirty="0" smtClean="0"/>
              <a:t>tudent </a:t>
            </a:r>
            <a:r>
              <a:rPr lang="en-US" sz="2400" b="1" dirty="0" smtClean="0"/>
              <a:t>T</a:t>
            </a:r>
            <a:r>
              <a:rPr lang="en-US" sz="2400" dirty="0" smtClean="0"/>
              <a:t>ransfer</a:t>
            </a:r>
            <a:endParaRPr lang="en-US" sz="2400" dirty="0"/>
          </a:p>
        </p:txBody>
      </p:sp>
    </p:spTree>
    <p:extLst>
      <p:ext uri="{BB962C8B-B14F-4D97-AF65-F5344CB8AC3E}">
        <p14:creationId xmlns:p14="http://schemas.microsoft.com/office/powerpoint/2010/main" val="2418836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2)">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ASSIST Facts</a:t>
            </a:r>
            <a:endParaRPr lang="en-US" dirty="0"/>
          </a:p>
        </p:txBody>
      </p:sp>
      <p:sp>
        <p:nvSpPr>
          <p:cNvPr id="3" name="Content Placeholder 2"/>
          <p:cNvSpPr>
            <a:spLocks noGrp="1"/>
          </p:cNvSpPr>
          <p:nvPr>
            <p:ph idx="1"/>
          </p:nvPr>
        </p:nvSpPr>
        <p:spPr>
          <a:xfrm>
            <a:off x="914400" y="1981200"/>
            <a:ext cx="7408862" cy="3505200"/>
          </a:xfrm>
        </p:spPr>
        <p:txBody>
          <a:bodyPr>
            <a:normAutofit fontScale="40000" lnSpcReduction="20000"/>
          </a:bodyPr>
          <a:lstStyle/>
          <a:p>
            <a:pPr lvl="0">
              <a:buFont typeface="Wingdings" panose="05000000000000000000" pitchFamily="2" charset="2"/>
              <a:buChar char="Ø"/>
            </a:pPr>
            <a:r>
              <a:rPr lang="en-US" sz="6700" dirty="0" smtClean="0"/>
              <a:t>Partnership between 114 </a:t>
            </a:r>
            <a:r>
              <a:rPr lang="en-US" sz="6700" dirty="0"/>
              <a:t>CCCs, 23 </a:t>
            </a:r>
            <a:r>
              <a:rPr lang="en-US" sz="6700" dirty="0" smtClean="0"/>
              <a:t>CSUs, and 9 UCs</a:t>
            </a:r>
          </a:p>
          <a:p>
            <a:pPr lvl="0">
              <a:buFont typeface="Wingdings" panose="05000000000000000000" pitchFamily="2" charset="2"/>
              <a:buChar char="Ø"/>
            </a:pPr>
            <a:r>
              <a:rPr lang="en-US" sz="6700" dirty="0" smtClean="0"/>
              <a:t>Equally funded by the CCC, CSU, and UC</a:t>
            </a:r>
            <a:endParaRPr lang="en-US" sz="6700" dirty="0"/>
          </a:p>
          <a:p>
            <a:pPr lvl="0">
              <a:buFont typeface="Wingdings" panose="05000000000000000000" pitchFamily="2" charset="2"/>
              <a:buChar char="Ø"/>
            </a:pPr>
            <a:r>
              <a:rPr lang="en-US" sz="6700" dirty="0" smtClean="0"/>
              <a:t>Over 400,000 </a:t>
            </a:r>
            <a:r>
              <a:rPr lang="en-US" sz="6700" dirty="0"/>
              <a:t>transfer course </a:t>
            </a:r>
            <a:r>
              <a:rPr lang="en-US" sz="6700" dirty="0" smtClean="0"/>
              <a:t>agreements plus GE lists</a:t>
            </a:r>
            <a:endParaRPr lang="en-US" sz="6700" dirty="0"/>
          </a:p>
          <a:p>
            <a:pPr lvl="0">
              <a:buFont typeface="Wingdings" panose="05000000000000000000" pitchFamily="2" charset="2"/>
              <a:buChar char="Ø"/>
            </a:pPr>
            <a:r>
              <a:rPr lang="en-US" sz="6700" dirty="0" smtClean="0"/>
              <a:t>ASSIST generated over 16 million articulation agreements and transferability lists for over 1 million unique users in 2017</a:t>
            </a:r>
            <a:endParaRPr lang="en-US" sz="6700" dirty="0"/>
          </a:p>
          <a:p>
            <a:endParaRPr lang="en-US" dirty="0" smtClean="0"/>
          </a:p>
          <a:p>
            <a:endParaRPr lang="en-US" dirty="0"/>
          </a:p>
        </p:txBody>
      </p:sp>
    </p:spTree>
    <p:custDataLst>
      <p:tags r:id="rId1"/>
    </p:custDataLst>
    <p:extLst>
      <p:ext uri="{BB962C8B-B14F-4D97-AF65-F5344CB8AC3E}">
        <p14:creationId xmlns:p14="http://schemas.microsoft.com/office/powerpoint/2010/main" val="2434270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ASSIST</a:t>
            </a:r>
            <a:endParaRPr lang="en-US" dirty="0"/>
          </a:p>
        </p:txBody>
      </p:sp>
      <p:sp>
        <p:nvSpPr>
          <p:cNvPr id="3" name="Content Placeholder 2"/>
          <p:cNvSpPr>
            <a:spLocks noGrp="1"/>
          </p:cNvSpPr>
          <p:nvPr>
            <p:ph idx="1"/>
          </p:nvPr>
        </p:nvSpPr>
        <p:spPr>
          <a:xfrm>
            <a:off x="-2" y="1408128"/>
            <a:ext cx="3502058" cy="388856"/>
          </a:xfrm>
        </p:spPr>
        <p:txBody>
          <a:bodyPr>
            <a:normAutofit lnSpcReduction="10000"/>
          </a:bodyPr>
          <a:lstStyle/>
          <a:p>
            <a:pPr marL="0" indent="0" algn="ctr">
              <a:buNone/>
            </a:pPr>
            <a:r>
              <a:rPr lang="en-US" sz="2000" dirty="0" smtClean="0"/>
              <a:t>Legacy ASSIST Home Page:</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976093"/>
            <a:ext cx="9144000" cy="3705372"/>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600" y="1796984"/>
            <a:ext cx="7843331" cy="4757920"/>
          </a:xfrm>
          <a:prstGeom prst="rect">
            <a:avLst/>
          </a:prstGeom>
          <a:ln>
            <a:noFill/>
          </a:ln>
          <a:effectLst>
            <a:outerShdw blurRad="190500" algn="tl" rotWithShape="0">
              <a:srgbClr val="000000">
                <a:alpha val="70000"/>
              </a:srgbClr>
            </a:outerShdw>
          </a:effectLst>
        </p:spPr>
      </p:pic>
      <p:sp>
        <p:nvSpPr>
          <p:cNvPr id="4" name="TextBox 3"/>
          <p:cNvSpPr txBox="1"/>
          <p:nvPr/>
        </p:nvSpPr>
        <p:spPr>
          <a:xfrm>
            <a:off x="4826524" y="1396874"/>
            <a:ext cx="4317476" cy="400110"/>
          </a:xfrm>
          <a:prstGeom prst="rect">
            <a:avLst/>
          </a:prstGeom>
          <a:noFill/>
        </p:spPr>
        <p:txBody>
          <a:bodyPr wrap="square" rtlCol="0">
            <a:spAutoFit/>
          </a:bodyPr>
          <a:lstStyle/>
          <a:p>
            <a:pPr algn="ctr"/>
            <a:r>
              <a:rPr lang="en-US" sz="2000" dirty="0" smtClean="0">
                <a:latin typeface="Cambria" panose="02040503050406030204" pitchFamily="18" charset="0"/>
              </a:rPr>
              <a:t>ASSIST Next Gen Home Page:</a:t>
            </a:r>
            <a:endParaRPr lang="en-US" sz="2000" dirty="0">
              <a:latin typeface="Cambria" panose="02040503050406030204" pitchFamily="18" charset="0"/>
            </a:endParaRPr>
          </a:p>
        </p:txBody>
      </p:sp>
    </p:spTree>
    <p:custDataLst>
      <p:tags r:id="rId1"/>
    </p:custDataLst>
    <p:extLst>
      <p:ext uri="{BB962C8B-B14F-4D97-AF65-F5344CB8AC3E}">
        <p14:creationId xmlns:p14="http://schemas.microsoft.com/office/powerpoint/2010/main" val="3360838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set>
                                      <p:cBhvr override="childStyle">
                                        <p:cTn dur="1" fill="hold" display="0" masterRel="nextClick" afterEffect="1"/>
                                        <p:tgtEl>
                                          <p:spTgt spid="3">
                                            <p:txEl>
                                              <p:pRg st="0" end="0"/>
                                            </p:txEl>
                                          </p:spTgt>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21"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par>
                                <p:cTn id="16" presetID="6" presetClass="exit" presetSubtype="32" fill="hold" nodeType="withEffect">
                                  <p:stCondLst>
                                    <p:cond delay="0"/>
                                  </p:stCondLst>
                                  <p:childTnLst>
                                    <p:animEffect transition="out" filter="circle(out)">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Updates to ASSIST</a:t>
            </a:r>
            <a:endParaRPr lang="en-US" dirty="0"/>
          </a:p>
        </p:txBody>
      </p:sp>
      <p:sp>
        <p:nvSpPr>
          <p:cNvPr id="3" name="Content Placeholder 2"/>
          <p:cNvSpPr>
            <a:spLocks noGrp="1"/>
          </p:cNvSpPr>
          <p:nvPr>
            <p:ph idx="1"/>
          </p:nvPr>
        </p:nvSpPr>
        <p:spPr>
          <a:xfrm>
            <a:off x="0" y="1600201"/>
            <a:ext cx="4835951" cy="464270"/>
          </a:xfrm>
        </p:spPr>
        <p:txBody>
          <a:bodyPr>
            <a:normAutofit/>
          </a:bodyPr>
          <a:lstStyle/>
          <a:p>
            <a:pPr marL="0" indent="0" algn="ctr">
              <a:buNone/>
            </a:pPr>
            <a:r>
              <a:rPr lang="en-US" sz="2400" dirty="0" smtClean="0"/>
              <a:t>Legacy ASSIST Transfer Agreement:</a:t>
            </a:r>
            <a:endParaRPr lang="en-US" sz="2400" dirty="0"/>
          </a:p>
        </p:txBody>
      </p:sp>
      <p:pic>
        <p:nvPicPr>
          <p:cNvPr id="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1180"/>
          <a:stretch/>
        </p:blipFill>
        <p:spPr bwMode="auto">
          <a:xfrm>
            <a:off x="206942" y="2186054"/>
            <a:ext cx="4201429" cy="4034007"/>
          </a:xfrm>
          <a:prstGeom prst="rect">
            <a:avLst/>
          </a:prstGeom>
          <a:noFill/>
          <a:ln>
            <a:noFill/>
          </a:ln>
          <a:effectLst>
            <a:glow rad="139700">
              <a:schemeClr val="tx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1203"/>
          <a:stretch/>
        </p:blipFill>
        <p:spPr bwMode="auto">
          <a:xfrm>
            <a:off x="4675736" y="2186054"/>
            <a:ext cx="4237257" cy="4033056"/>
          </a:xfrm>
          <a:prstGeom prst="rect">
            <a:avLst/>
          </a:prstGeom>
          <a:noFill/>
          <a:ln>
            <a:noFill/>
          </a:ln>
          <a:effectLst>
            <a:glow rad="139700">
              <a:schemeClr val="tx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18199" t="12187" r="16599" b="12170"/>
          <a:stretch/>
        </p:blipFill>
        <p:spPr>
          <a:xfrm>
            <a:off x="219642" y="2061866"/>
            <a:ext cx="4336778" cy="4547300"/>
          </a:xfrm>
          <a:prstGeom prst="rect">
            <a:avLst/>
          </a:prstGeom>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14702" t="12210" r="17983" b="12421"/>
          <a:stretch/>
        </p:blipFill>
        <p:spPr>
          <a:xfrm>
            <a:off x="4675735" y="2023766"/>
            <a:ext cx="4322099" cy="4524302"/>
          </a:xfrm>
          <a:prstGeom prst="rect">
            <a:avLst/>
          </a:prstGeom>
        </p:spPr>
      </p:pic>
      <p:sp>
        <p:nvSpPr>
          <p:cNvPr id="7" name="TextBox 6"/>
          <p:cNvSpPr txBox="1"/>
          <p:nvPr/>
        </p:nvSpPr>
        <p:spPr>
          <a:xfrm>
            <a:off x="3902697" y="1600201"/>
            <a:ext cx="5241303" cy="461665"/>
          </a:xfrm>
          <a:prstGeom prst="rect">
            <a:avLst/>
          </a:prstGeom>
          <a:noFill/>
        </p:spPr>
        <p:txBody>
          <a:bodyPr wrap="square" rtlCol="0">
            <a:spAutoFit/>
          </a:bodyPr>
          <a:lstStyle/>
          <a:p>
            <a:pPr algn="ctr"/>
            <a:r>
              <a:rPr lang="en-US" sz="2400" dirty="0" smtClean="0">
                <a:latin typeface="Cambria" panose="02040503050406030204" pitchFamily="18" charset="0"/>
              </a:rPr>
              <a:t>ASSIST Next Gen Transfer Agreement:</a:t>
            </a:r>
            <a:endParaRPr lang="en-US" sz="2400" dirty="0">
              <a:latin typeface="Cambria" panose="02040503050406030204" pitchFamily="18" charset="0"/>
            </a:endParaRPr>
          </a:p>
        </p:txBody>
      </p:sp>
    </p:spTree>
    <p:custDataLst>
      <p:tags r:id="rId1"/>
    </p:custDataLst>
    <p:extLst>
      <p:ext uri="{BB962C8B-B14F-4D97-AF65-F5344CB8AC3E}">
        <p14:creationId xmlns:p14="http://schemas.microsoft.com/office/powerpoint/2010/main" val="653157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set>
                                      <p:cBhvr override="childStyle">
                                        <p:cTn dur="1" fill="hold" display="0" masterRel="nextClick" afterEffect="1"/>
                                        <p:tgtEl>
                                          <p:spTgt spid="3">
                                            <p:txEl>
                                              <p:pRg st="0" end="0"/>
                                            </p:txEl>
                                          </p:spTgt>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0" presetClass="exit" presetSubtype="0" fill="hold" nodeType="with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21" presetClass="entr" presetSubtype="1"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2000"/>
                                        <p:tgtEl>
                                          <p:spTgt spid="8"/>
                                        </p:tgtEl>
                                      </p:cBhvr>
                                    </p:animEffect>
                                  </p:childTnLst>
                                </p:cTn>
                              </p:par>
                              <p:par>
                                <p:cTn id="24" presetID="21" presetClass="entr" presetSubtype="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ASSIST Update</a:t>
            </a:r>
            <a:endParaRPr lang="en-US" dirty="0"/>
          </a:p>
        </p:txBody>
      </p:sp>
      <p:sp>
        <p:nvSpPr>
          <p:cNvPr id="3" name="Content Placeholder 2"/>
          <p:cNvSpPr>
            <a:spLocks noGrp="1"/>
          </p:cNvSpPr>
          <p:nvPr>
            <p:ph idx="1"/>
          </p:nvPr>
        </p:nvSpPr>
        <p:spPr/>
        <p:txBody>
          <a:bodyPr>
            <a:normAutofit/>
          </a:bodyPr>
          <a:lstStyle/>
          <a:p>
            <a:pPr lvl="0"/>
            <a:endParaRPr lang="en-US" sz="4500" dirty="0" smtClean="0"/>
          </a:p>
          <a:p>
            <a:pPr lvl="0"/>
            <a:endParaRPr lang="en-US" sz="4500" dirty="0" smtClean="0"/>
          </a:p>
          <a:p>
            <a:pPr lvl="0">
              <a:buFont typeface="Wingdings" panose="05000000000000000000" pitchFamily="2" charset="2"/>
              <a:buChar char="Ø"/>
            </a:pPr>
            <a:r>
              <a:rPr lang="en-US" sz="2400" dirty="0" smtClean="0"/>
              <a:t>Initial vendor failure, new vendor 2017</a:t>
            </a:r>
          </a:p>
          <a:p>
            <a:pPr lvl="0">
              <a:buFont typeface="Wingdings" panose="05000000000000000000" pitchFamily="2" charset="2"/>
              <a:buChar char="Ø"/>
            </a:pPr>
            <a:r>
              <a:rPr lang="en-US" sz="2400" dirty="0" smtClean="0"/>
              <a:t>Message to link to temporary CSU and UC sites with current articulation and transferability</a:t>
            </a:r>
          </a:p>
          <a:p>
            <a:pPr lvl="0">
              <a:buFont typeface="Wingdings" panose="05000000000000000000" pitchFamily="2" charset="2"/>
              <a:buChar char="Ø"/>
            </a:pPr>
            <a:r>
              <a:rPr lang="en-US" sz="2400" dirty="0" smtClean="0"/>
              <a:t>Summer 2019 launch with minimally viable product (MVP)</a:t>
            </a:r>
          </a:p>
          <a:p>
            <a:pPr lvl="0">
              <a:buFont typeface="Wingdings" panose="05000000000000000000" pitchFamily="2" charset="2"/>
              <a:buChar char="Ø"/>
            </a:pPr>
            <a:endParaRPr lang="en-US" sz="2400" dirty="0" smtClean="0"/>
          </a:p>
          <a:p>
            <a:pPr lvl="0"/>
            <a:endParaRPr lang="en-US" dirty="0" smtClean="0"/>
          </a:p>
          <a:p>
            <a:endParaRPr lang="en-US" dirty="0"/>
          </a:p>
        </p:txBody>
      </p:sp>
      <p:pic>
        <p:nvPicPr>
          <p:cNvPr id="4" name="Picture 3"/>
          <p:cNvPicPr>
            <a:picLocks noChangeAspect="1"/>
          </p:cNvPicPr>
          <p:nvPr/>
        </p:nvPicPr>
        <p:blipFill>
          <a:blip r:embed="rId4"/>
          <a:stretch>
            <a:fillRect/>
          </a:stretch>
        </p:blipFill>
        <p:spPr>
          <a:xfrm>
            <a:off x="609600" y="1408113"/>
            <a:ext cx="7848600" cy="1780943"/>
          </a:xfrm>
          <a:prstGeom prst="rect">
            <a:avLst/>
          </a:prstGeom>
        </p:spPr>
      </p:pic>
    </p:spTree>
    <p:custDataLst>
      <p:tags r:id="rId1"/>
    </p:custDataLst>
    <p:extLst>
      <p:ext uri="{BB962C8B-B14F-4D97-AF65-F5344CB8AC3E}">
        <p14:creationId xmlns:p14="http://schemas.microsoft.com/office/powerpoint/2010/main" val="3504037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ASSIST Update</a:t>
            </a:r>
            <a:endParaRPr lang="en-US" dirty="0"/>
          </a:p>
        </p:txBody>
      </p:sp>
      <p:sp>
        <p:nvSpPr>
          <p:cNvPr id="3" name="Content Placeholder 2"/>
          <p:cNvSpPr>
            <a:spLocks noGrp="1"/>
          </p:cNvSpPr>
          <p:nvPr>
            <p:ph idx="1"/>
          </p:nvPr>
        </p:nvSpPr>
        <p:spPr/>
        <p:txBody>
          <a:bodyPr>
            <a:normAutofit/>
          </a:bodyPr>
          <a:lstStyle/>
          <a:p>
            <a:pPr marL="0" lvl="0" indent="0">
              <a:buNone/>
            </a:pPr>
            <a:r>
              <a:rPr lang="en-US" sz="2400" dirty="0" smtClean="0"/>
              <a:t>Worth the wait…</a:t>
            </a:r>
          </a:p>
          <a:p>
            <a:pPr lvl="0"/>
            <a:r>
              <a:rPr lang="en-US" sz="2400" dirty="0" smtClean="0"/>
              <a:t>“Data-</a:t>
            </a:r>
            <a:r>
              <a:rPr lang="en-US" sz="2400" dirty="0" err="1" smtClean="0"/>
              <a:t>fied</a:t>
            </a:r>
            <a:r>
              <a:rPr lang="en-US" sz="2400" dirty="0" smtClean="0"/>
              <a:t>” to better support other initiatives</a:t>
            </a:r>
          </a:p>
          <a:p>
            <a:pPr lvl="1"/>
            <a:r>
              <a:rPr lang="en-US" sz="2000" dirty="0" smtClean="0"/>
              <a:t>Online course search engines, audit and planning tools</a:t>
            </a:r>
          </a:p>
          <a:p>
            <a:r>
              <a:rPr lang="en-US" sz="2400" dirty="0" smtClean="0"/>
              <a:t>Enhanced data delivery methods (web services)</a:t>
            </a:r>
          </a:p>
          <a:p>
            <a:r>
              <a:rPr lang="en-US" sz="2400" dirty="0" smtClean="0"/>
              <a:t>Updated look with new features</a:t>
            </a:r>
          </a:p>
          <a:p>
            <a:pPr lvl="1"/>
            <a:r>
              <a:rPr lang="en-US" sz="2000" dirty="0" smtClean="0"/>
              <a:t>One to many college/university articulation views</a:t>
            </a:r>
          </a:p>
          <a:p>
            <a:pPr lvl="1"/>
            <a:r>
              <a:rPr lang="en-US" sz="2000" dirty="0" smtClean="0"/>
              <a:t>Pin it</a:t>
            </a:r>
          </a:p>
          <a:p>
            <a:pPr lvl="1"/>
            <a:r>
              <a:rPr lang="en-US" sz="2000" dirty="0" smtClean="0"/>
              <a:t>Ad hoc reporting feature</a:t>
            </a:r>
          </a:p>
          <a:p>
            <a:pPr lvl="1"/>
            <a:r>
              <a:rPr lang="en-US" sz="2000" dirty="0" smtClean="0"/>
              <a:t>Accessibility compliance</a:t>
            </a:r>
          </a:p>
          <a:p>
            <a:r>
              <a:rPr lang="en-US" sz="2400" dirty="0" smtClean="0"/>
              <a:t>Streamlined backend module for AOs and System Offices</a:t>
            </a:r>
          </a:p>
          <a:p>
            <a:endParaRPr lang="en-US" sz="2400" dirty="0" smtClean="0"/>
          </a:p>
          <a:p>
            <a:endParaRPr lang="en-US" sz="2400" dirty="0" smtClean="0"/>
          </a:p>
          <a:p>
            <a:pPr lvl="0"/>
            <a:endParaRPr lang="en-US" dirty="0" smtClean="0"/>
          </a:p>
          <a:p>
            <a:endParaRPr lang="en-US" dirty="0"/>
          </a:p>
        </p:txBody>
      </p:sp>
    </p:spTree>
    <p:custDataLst>
      <p:tags r:id="rId1"/>
    </p:custDataLst>
    <p:extLst>
      <p:ext uri="{BB962C8B-B14F-4D97-AF65-F5344CB8AC3E}">
        <p14:creationId xmlns:p14="http://schemas.microsoft.com/office/powerpoint/2010/main" val="1709322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3107" y="2743200"/>
            <a:ext cx="7772400" cy="1780108"/>
          </a:xfrm>
        </p:spPr>
        <p:txBody>
          <a:bodyPr>
            <a:normAutofit fontScale="90000"/>
          </a:bodyPr>
          <a:lstStyle/>
          <a:p>
            <a:pPr algn="ctr"/>
            <a:r>
              <a:rPr lang="en-US" sz="800" dirty="0" smtClean="0"/>
              <a:t/>
            </a:r>
            <a:br>
              <a:rPr lang="en-US" sz="800" dirty="0" smtClean="0"/>
            </a:br>
            <a:r>
              <a:rPr lang="en-US" sz="800" dirty="0" smtClean="0"/>
              <a:t/>
            </a:r>
            <a:br>
              <a:rPr lang="en-US" sz="800" dirty="0" smtClean="0"/>
            </a:br>
            <a:r>
              <a:rPr lang="en-US" sz="800" dirty="0" smtClean="0"/>
              <a:t/>
            </a:r>
            <a:br>
              <a:rPr lang="en-US" sz="800" dirty="0" smtClean="0"/>
            </a:br>
            <a:r>
              <a:rPr lang="en-US" sz="800" dirty="0" smtClean="0"/>
              <a:t/>
            </a:r>
            <a:br>
              <a:rPr lang="en-US" sz="800" dirty="0" smtClean="0"/>
            </a:br>
            <a:r>
              <a:rPr lang="en-US" sz="800" dirty="0"/>
              <a:t/>
            </a:r>
            <a:br>
              <a:rPr lang="en-US" sz="800" dirty="0"/>
            </a:br>
            <a:r>
              <a:rPr lang="en-US" sz="800" dirty="0" smtClean="0"/>
              <a:t/>
            </a:r>
            <a:br>
              <a:rPr lang="en-US" sz="800" dirty="0" smtClean="0"/>
            </a:br>
            <a:r>
              <a:rPr lang="en-US" sz="6600" dirty="0" smtClean="0"/>
              <a:t>PATHWAYS TO UCs</a:t>
            </a:r>
            <a:endParaRPr lang="en-US" sz="6600" dirty="0"/>
          </a:p>
        </p:txBody>
      </p:sp>
      <p:sp>
        <p:nvSpPr>
          <p:cNvPr id="3" name="Subtitle 2"/>
          <p:cNvSpPr>
            <a:spLocks noGrp="1"/>
          </p:cNvSpPr>
          <p:nvPr>
            <p:ph type="subTitle" idx="1"/>
          </p:nvPr>
        </p:nvSpPr>
        <p:spPr>
          <a:xfrm>
            <a:off x="685800" y="838200"/>
            <a:ext cx="8077200" cy="1295400"/>
          </a:xfrm>
        </p:spPr>
        <p:txBody>
          <a:bodyPr>
            <a:normAutofit/>
          </a:bodyPr>
          <a:lstStyle/>
          <a:p>
            <a:pPr algn="ctr"/>
            <a:r>
              <a:rPr lang="en-US" sz="5400" dirty="0" smtClean="0">
                <a:solidFill>
                  <a:schemeClr val="tx1"/>
                </a:solidFill>
              </a:rPr>
              <a:t>UC Transfer Initiative</a:t>
            </a:r>
          </a:p>
        </p:txBody>
      </p:sp>
    </p:spTree>
    <p:extLst>
      <p:ext uri="{BB962C8B-B14F-4D97-AF65-F5344CB8AC3E}">
        <p14:creationId xmlns:p14="http://schemas.microsoft.com/office/powerpoint/2010/main" val="322786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ln>
            <a:miter lim="800000"/>
            <a:headEnd/>
            <a:tailEnd/>
          </a:ln>
          <a:extLst>
            <a:ext uri="{FAA26D3D-D897-4be2-8F04-BA451C77F1D7}">
              <ma14:placeholderFlag xmlns:ma14="http://schemas.microsoft.com/office/mac/drawingml/2011/main" xmlns="" val="1"/>
            </a:ext>
          </a:ex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4800" b="1" dirty="0" smtClean="0">
                <a:ln w="11430"/>
                <a:latin typeface="Adobe Caslon Pro Bold"/>
                <a:cs typeface="Adobe Caslon Pro Bold"/>
              </a:rPr>
              <a:t>This Hour…</a:t>
            </a:r>
            <a:endParaRPr lang="en-US" sz="4800" b="1" dirty="0">
              <a:ln w="11430"/>
              <a:latin typeface="Adobe Caslon Pro Bold"/>
              <a:cs typeface="Adobe Caslon Pro Bold"/>
            </a:endParaRPr>
          </a:p>
        </p:txBody>
      </p:sp>
      <p:sp>
        <p:nvSpPr>
          <p:cNvPr id="17409" name="Rectangle 3"/>
          <p:cNvSpPr>
            <a:spLocks noGrp="1" noChangeArrowheads="1"/>
          </p:cNvSpPr>
          <p:nvPr>
            <p:ph idx="1"/>
          </p:nvPr>
        </p:nvSpPr>
        <p:spPr>
          <a:xfrm>
            <a:off x="609600" y="1828800"/>
            <a:ext cx="8229600" cy="4191000"/>
          </a:xfrm>
        </p:spPr>
        <p:txBody>
          <a:bodyPr/>
          <a:lstStyle/>
          <a:p>
            <a:pPr marL="365125" eaLnBrk="1" hangingPunct="1">
              <a:lnSpc>
                <a:spcPct val="110000"/>
              </a:lnSpc>
              <a:spcBef>
                <a:spcPts val="800"/>
              </a:spcBef>
              <a:buClr>
                <a:schemeClr val="tx1"/>
              </a:buClr>
              <a:buSzPct val="66000"/>
              <a:buFont typeface="Wingdings" pitchFamily="2" charset="2"/>
              <a:buChar char="Ø"/>
            </a:pPr>
            <a:r>
              <a:rPr lang="en-US" altLang="en-US" sz="2800" dirty="0" smtClean="0">
                <a:ea typeface="ＭＳ Ｐゴシック" pitchFamily="34" charset="-128"/>
              </a:rPr>
              <a:t>Role of the Transfer &amp; Articulation Unit</a:t>
            </a:r>
          </a:p>
          <a:p>
            <a:pPr marL="365125" eaLnBrk="1" hangingPunct="1">
              <a:lnSpc>
                <a:spcPct val="110000"/>
              </a:lnSpc>
              <a:spcBef>
                <a:spcPts val="800"/>
              </a:spcBef>
              <a:buClr>
                <a:schemeClr val="tx1"/>
              </a:buClr>
              <a:buSzPct val="66000"/>
              <a:buFont typeface="Wingdings" pitchFamily="2" charset="2"/>
              <a:buChar char="Ø"/>
            </a:pPr>
            <a:r>
              <a:rPr lang="en-US" altLang="en-US" sz="2800" dirty="0" smtClean="0">
                <a:ea typeface="ＭＳ Ｐゴシック" pitchFamily="34" charset="-128"/>
              </a:rPr>
              <a:t>Vision for Success - Transfer</a:t>
            </a:r>
          </a:p>
          <a:p>
            <a:pPr marL="365125" eaLnBrk="1" hangingPunct="1">
              <a:lnSpc>
                <a:spcPct val="110000"/>
              </a:lnSpc>
              <a:spcBef>
                <a:spcPts val="800"/>
              </a:spcBef>
              <a:buClr>
                <a:schemeClr val="tx1"/>
              </a:buClr>
              <a:buSzPct val="66000"/>
              <a:buFont typeface="Wingdings" pitchFamily="2" charset="2"/>
              <a:buChar char="Ø"/>
            </a:pPr>
            <a:r>
              <a:rPr lang="en-US" altLang="en-US" sz="2800" dirty="0" smtClean="0">
                <a:ea typeface="ＭＳ Ｐゴシック" pitchFamily="34" charset="-128"/>
              </a:rPr>
              <a:t>New and Not So New Transfer-Related Initiatives</a:t>
            </a:r>
          </a:p>
          <a:p>
            <a:pPr marL="365125" eaLnBrk="1" hangingPunct="1">
              <a:lnSpc>
                <a:spcPct val="110000"/>
              </a:lnSpc>
              <a:spcBef>
                <a:spcPts val="800"/>
              </a:spcBef>
              <a:buClr>
                <a:schemeClr val="tx1"/>
              </a:buClr>
              <a:buSzPct val="66000"/>
              <a:buFont typeface="Wingdings" pitchFamily="2" charset="2"/>
              <a:buChar char="Ø"/>
            </a:pPr>
            <a:r>
              <a:rPr lang="en-US" altLang="en-US" sz="2800" dirty="0" smtClean="0">
                <a:ea typeface="ＭＳ Ｐゴシック" pitchFamily="34" charset="-128"/>
              </a:rPr>
              <a:t>My unsolicited opinions</a:t>
            </a:r>
            <a:r>
              <a:rPr lang="en-US" altLang="en-US" sz="2800" dirty="0" smtClean="0">
                <a:ea typeface="ＭＳ Ｐゴシック" pitchFamily="34" charset="-128"/>
              </a:rPr>
              <a:t>...</a:t>
            </a:r>
            <a:endParaRPr lang="en-US" altLang="en-US" sz="2800" dirty="0" smtClean="0">
              <a:ea typeface="ＭＳ Ｐゴシック" pitchFamily="34" charset="-128"/>
            </a:endParaRPr>
          </a:p>
          <a:p>
            <a:pPr marL="365125" eaLnBrk="1" hangingPunct="1">
              <a:lnSpc>
                <a:spcPct val="110000"/>
              </a:lnSpc>
              <a:spcBef>
                <a:spcPts val="800"/>
              </a:spcBef>
              <a:buClr>
                <a:schemeClr val="tx1"/>
              </a:buClr>
              <a:buSzPct val="66000"/>
              <a:buFont typeface="Wingdings" pitchFamily="2" charset="2"/>
              <a:buChar char="Ø"/>
            </a:pPr>
            <a:r>
              <a:rPr lang="en-US" altLang="en-US" sz="2800" dirty="0" smtClean="0">
                <a:ea typeface="ＭＳ Ｐゴシック" pitchFamily="34" charset="-128"/>
              </a:rPr>
              <a:t>Leave better informed </a:t>
            </a:r>
            <a:r>
              <a:rPr lang="en-US" altLang="en-US" sz="2800" dirty="0" smtClean="0">
                <a:ea typeface="ＭＳ Ｐゴシック" pitchFamily="34" charset="-128"/>
              </a:rPr>
              <a:t>regarding</a:t>
            </a:r>
            <a:r>
              <a:rPr lang="en-US" altLang="en-US" sz="2800" dirty="0" smtClean="0">
                <a:ea typeface="ＭＳ Ｐゴシック" pitchFamily="34" charset="-128"/>
              </a:rPr>
              <a:t> local </a:t>
            </a:r>
            <a:r>
              <a:rPr lang="en-US" altLang="en-US" sz="2800" dirty="0" smtClean="0">
                <a:ea typeface="ＭＳ Ｐゴシック" pitchFamily="34" charset="-128"/>
              </a:rPr>
              <a:t>transfer-related challenges</a:t>
            </a:r>
          </a:p>
          <a:p>
            <a:pPr marL="365125" eaLnBrk="1" hangingPunct="1">
              <a:lnSpc>
                <a:spcPct val="110000"/>
              </a:lnSpc>
              <a:spcBef>
                <a:spcPts val="800"/>
              </a:spcBef>
              <a:buClr>
                <a:schemeClr val="tx1"/>
              </a:buClr>
              <a:buSzPct val="66000"/>
              <a:buFont typeface="Wingdings" pitchFamily="2" charset="2"/>
              <a:buChar char="Ø"/>
            </a:pPr>
            <a:endParaRPr lang="en-US" altLang="en-US" sz="2800" dirty="0" smtClean="0">
              <a:ea typeface="ＭＳ Ｐゴシック" pitchFamily="34" charset="-128"/>
            </a:endParaRPr>
          </a:p>
        </p:txBody>
      </p:sp>
    </p:spTree>
    <p:extLst>
      <p:ext uri="{BB962C8B-B14F-4D97-AF65-F5344CB8AC3E}">
        <p14:creationId xmlns:p14="http://schemas.microsoft.com/office/powerpoint/2010/main" val="426446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0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0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0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ln>
            <a:miter lim="800000"/>
            <a:headEnd/>
            <a:tailEnd/>
          </a:ln>
          <a:extLst>
            <a:ext uri="{FAA26D3D-D897-4be2-8F04-BA451C77F1D7}">
              <ma14:placeholderFlag xmlns:ma14="http://schemas.microsoft.com/office/mac/drawingml/2011/main" xmlns="" val="1"/>
            </a:ext>
          </a:ex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4800" dirty="0" smtClean="0">
                <a:ln w="11430"/>
                <a:cs typeface="Adobe Caslon Pro Bold"/>
              </a:rPr>
              <a:t>UC Transfer Diversity</a:t>
            </a:r>
            <a:endParaRPr lang="en-US" sz="4800" dirty="0">
              <a:ln w="11430"/>
              <a:cs typeface="Adobe Caslon Pro Bold"/>
            </a:endParaRPr>
          </a:p>
        </p:txBody>
      </p:sp>
      <p:sp>
        <p:nvSpPr>
          <p:cNvPr id="17409" name="Rectangle 3"/>
          <p:cNvSpPr>
            <a:spLocks noGrp="1" noChangeArrowheads="1"/>
          </p:cNvSpPr>
          <p:nvPr>
            <p:ph idx="1"/>
          </p:nvPr>
        </p:nvSpPr>
        <p:spPr>
          <a:xfrm>
            <a:off x="609600" y="1600200"/>
            <a:ext cx="8229600" cy="4191000"/>
          </a:xfrm>
        </p:spPr>
        <p:txBody>
          <a:bodyPr>
            <a:normAutofit fontScale="85000" lnSpcReduction="20000"/>
          </a:bodyPr>
          <a:lstStyle/>
          <a:p>
            <a:pPr marL="0" indent="0">
              <a:buNone/>
            </a:pPr>
            <a:r>
              <a:rPr lang="en-US" dirty="0"/>
              <a:t>Most UC Transfers come from relatively few CCCs:</a:t>
            </a:r>
            <a:br>
              <a:rPr lang="en-US" dirty="0"/>
            </a:br>
            <a:endParaRPr lang="en-US" dirty="0"/>
          </a:p>
          <a:p>
            <a:pPr marL="457200" indent="-457200">
              <a:buFont typeface="Wingdings" panose="05000000000000000000" pitchFamily="2" charset="2"/>
              <a:buChar char="Ø"/>
            </a:pPr>
            <a:r>
              <a:rPr lang="en-US" dirty="0"/>
              <a:t>25% of CCC transfers come from 7 CCCs</a:t>
            </a:r>
          </a:p>
          <a:p>
            <a:pPr marL="457200" indent="-457200">
              <a:buFont typeface="Wingdings" panose="05000000000000000000" pitchFamily="2" charset="2"/>
              <a:buChar char="Ø"/>
            </a:pPr>
            <a:endParaRPr lang="en-US" sz="4000" dirty="0"/>
          </a:p>
          <a:p>
            <a:pPr marL="457200" indent="-457200">
              <a:buFont typeface="Wingdings" panose="05000000000000000000" pitchFamily="2" charset="2"/>
              <a:buChar char="Ø"/>
            </a:pPr>
            <a:r>
              <a:rPr lang="en-US" dirty="0"/>
              <a:t>50% of CCC transfers come from 19 CCCs</a:t>
            </a:r>
          </a:p>
          <a:p>
            <a:pPr marL="457200" indent="-457200">
              <a:buFont typeface="Wingdings" panose="05000000000000000000" pitchFamily="2" charset="2"/>
              <a:buChar char="Ø"/>
            </a:pPr>
            <a:endParaRPr lang="en-US" sz="4000" dirty="0"/>
          </a:p>
          <a:p>
            <a:pPr marL="457200" indent="-457200">
              <a:buFont typeface="Wingdings" panose="05000000000000000000" pitchFamily="2" charset="2"/>
              <a:buChar char="Ø"/>
            </a:pPr>
            <a:r>
              <a:rPr lang="en-US" dirty="0"/>
              <a:t>75% of CCC transfers come from 41 CCCs</a:t>
            </a:r>
          </a:p>
          <a:p>
            <a:pPr marL="457200" indent="-457200">
              <a:buFont typeface="Wingdings" panose="05000000000000000000" pitchFamily="2" charset="2"/>
              <a:buChar char="Ø"/>
            </a:pPr>
            <a:endParaRPr lang="en-US" sz="4000" dirty="0"/>
          </a:p>
          <a:p>
            <a:pPr marL="457200" indent="-457200">
              <a:buFont typeface="Wingdings" panose="05000000000000000000" pitchFamily="2" charset="2"/>
              <a:buChar char="Ø"/>
            </a:pPr>
            <a:r>
              <a:rPr lang="en-US" dirty="0"/>
              <a:t>All 114 CCCs sent at least 1 student to UC</a:t>
            </a:r>
          </a:p>
          <a:p>
            <a:pPr marL="365125" eaLnBrk="1" hangingPunct="1">
              <a:lnSpc>
                <a:spcPct val="110000"/>
              </a:lnSpc>
              <a:spcBef>
                <a:spcPts val="800"/>
              </a:spcBef>
              <a:buClr>
                <a:schemeClr val="tx1"/>
              </a:buClr>
              <a:buSzPct val="66000"/>
              <a:buFont typeface="Wingdings" pitchFamily="2" charset="2"/>
              <a:buChar char="Ø"/>
            </a:pPr>
            <a:endParaRPr lang="en-US" altLang="en-US" sz="3200" dirty="0" smtClean="0">
              <a:ea typeface="ＭＳ Ｐゴシック" pitchFamily="34" charset="-128"/>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832790" y="2090622"/>
            <a:ext cx="867999" cy="363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0993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ln>
            <a:miter lim="800000"/>
            <a:headEnd/>
            <a:tailEnd/>
          </a:ln>
          <a:extLst>
            <a:ext uri="{FAA26D3D-D897-4be2-8F04-BA451C77F1D7}">
              <ma14:placeholderFlag xmlns:ma14="http://schemas.microsoft.com/office/mac/drawingml/2011/main" xmlns="" val="1"/>
            </a:ext>
          </a:ex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4800" dirty="0" smtClean="0">
                <a:ln w="11430"/>
                <a:cs typeface="Adobe Caslon Pro Bold"/>
              </a:rPr>
              <a:t>UC Transfer Initiative</a:t>
            </a:r>
            <a:endParaRPr lang="en-US" sz="4800" dirty="0">
              <a:ln w="11430"/>
              <a:cs typeface="Adobe Caslon Pro Bold"/>
            </a:endParaRPr>
          </a:p>
        </p:txBody>
      </p:sp>
      <p:sp>
        <p:nvSpPr>
          <p:cNvPr id="17409" name="Rectangle 3"/>
          <p:cNvSpPr>
            <a:spLocks noGrp="1" noChangeArrowheads="1"/>
          </p:cNvSpPr>
          <p:nvPr>
            <p:ph idx="1"/>
          </p:nvPr>
        </p:nvSpPr>
        <p:spPr>
          <a:xfrm>
            <a:off x="609600" y="1600200"/>
            <a:ext cx="8229600" cy="4191000"/>
          </a:xfrm>
        </p:spPr>
        <p:txBody>
          <a:bodyPr>
            <a:normAutofit fontScale="77500" lnSpcReduction="20000"/>
          </a:bodyPr>
          <a:lstStyle/>
          <a:p>
            <a:pPr marL="365125" eaLnBrk="1" hangingPunct="1">
              <a:lnSpc>
                <a:spcPct val="110000"/>
              </a:lnSpc>
              <a:spcBef>
                <a:spcPts val="800"/>
              </a:spcBef>
              <a:buClr>
                <a:schemeClr val="tx1"/>
              </a:buClr>
              <a:buSzPct val="66000"/>
              <a:buFont typeface="Wingdings" pitchFamily="2" charset="2"/>
              <a:buChar char="Ø"/>
            </a:pPr>
            <a:r>
              <a:rPr lang="en-US" altLang="en-US" sz="3200" dirty="0">
                <a:ea typeface="ＭＳ Ｐゴシック" pitchFamily="34" charset="-128"/>
              </a:rPr>
              <a:t>A </a:t>
            </a:r>
            <a:r>
              <a:rPr lang="en-US" altLang="en-US" sz="3200" dirty="0" smtClean="0">
                <a:ea typeface="ＭＳ Ｐゴシック" pitchFamily="34" charset="-128"/>
              </a:rPr>
              <a:t>2014 Transfer </a:t>
            </a:r>
            <a:r>
              <a:rPr lang="en-US" altLang="en-US" sz="3200" dirty="0">
                <a:ea typeface="ＭＳ Ｐゴシック" pitchFamily="34" charset="-128"/>
              </a:rPr>
              <a:t>Action Team </a:t>
            </a:r>
            <a:r>
              <a:rPr lang="en-US" altLang="en-US" sz="3200" dirty="0" smtClean="0">
                <a:ea typeface="ＭＳ Ｐゴシック" pitchFamily="34" charset="-128"/>
              </a:rPr>
              <a:t>Recommendation;</a:t>
            </a:r>
            <a:endParaRPr lang="en-US" altLang="en-US" sz="3200" dirty="0">
              <a:ea typeface="ＭＳ Ｐゴシック" pitchFamily="34" charset="-128"/>
            </a:endParaRPr>
          </a:p>
          <a:p>
            <a:pPr marL="365125" eaLnBrk="1" hangingPunct="1">
              <a:lnSpc>
                <a:spcPct val="110000"/>
              </a:lnSpc>
              <a:spcBef>
                <a:spcPts val="800"/>
              </a:spcBef>
              <a:buClr>
                <a:schemeClr val="tx1"/>
              </a:buClr>
              <a:buSzPct val="66000"/>
              <a:buFont typeface="Wingdings" pitchFamily="2" charset="2"/>
              <a:buChar char="Ø"/>
            </a:pPr>
            <a:r>
              <a:rPr lang="en-US" altLang="en-US" sz="3200" dirty="0" smtClean="0">
                <a:ea typeface="ＭＳ Ｐゴシック" pitchFamily="34" charset="-128"/>
              </a:rPr>
              <a:t>21 </a:t>
            </a:r>
            <a:r>
              <a:rPr lang="en-US" altLang="en-US" sz="3200" dirty="0">
                <a:ea typeface="ＭＳ Ｐゴシック" pitchFamily="34" charset="-128"/>
              </a:rPr>
              <a:t>Majors To </a:t>
            </a:r>
            <a:r>
              <a:rPr lang="en-US" altLang="en-US" sz="3200" dirty="0" smtClean="0">
                <a:ea typeface="ＭＳ Ｐゴシック" pitchFamily="34" charset="-128"/>
              </a:rPr>
              <a:t>Date;</a:t>
            </a:r>
          </a:p>
          <a:p>
            <a:pPr marL="365125" eaLnBrk="1" hangingPunct="1">
              <a:lnSpc>
                <a:spcPct val="110000"/>
              </a:lnSpc>
              <a:spcBef>
                <a:spcPts val="800"/>
              </a:spcBef>
              <a:buClr>
                <a:schemeClr val="tx1"/>
              </a:buClr>
              <a:buSzPct val="66000"/>
              <a:buFont typeface="Wingdings" pitchFamily="2" charset="2"/>
              <a:buChar char="Ø"/>
            </a:pPr>
            <a:r>
              <a:rPr lang="en-US" altLang="en-US" sz="3200" dirty="0" smtClean="0">
                <a:ea typeface="ＭＳ Ｐゴシック" pitchFamily="34" charset="-128"/>
              </a:rPr>
              <a:t>Provides a Clear Roadmap to Prepare for a Major that is Acceptable at ANY of the Nine UC Undergraduate Campuses; </a:t>
            </a:r>
          </a:p>
          <a:p>
            <a:pPr marL="365125" eaLnBrk="1" hangingPunct="1">
              <a:lnSpc>
                <a:spcPct val="110000"/>
              </a:lnSpc>
              <a:spcBef>
                <a:spcPts val="800"/>
              </a:spcBef>
              <a:buClr>
                <a:schemeClr val="tx1"/>
              </a:buClr>
              <a:buSzPct val="66000"/>
              <a:buFont typeface="Wingdings" pitchFamily="2" charset="2"/>
              <a:buChar char="Ø"/>
            </a:pPr>
            <a:r>
              <a:rPr lang="en-US" altLang="en-US" sz="3200" dirty="0">
                <a:ea typeface="ＭＳ Ｐゴシック" pitchFamily="34" charset="-128"/>
              </a:rPr>
              <a:t> </a:t>
            </a:r>
            <a:r>
              <a:rPr lang="en-US" altLang="en-US" sz="3200" dirty="0" smtClean="0">
                <a:ea typeface="ＭＳ Ｐゴシック" pitchFamily="34" charset="-128"/>
              </a:rPr>
              <a:t>Allows Students to Make Themselves Competitive Across </a:t>
            </a:r>
            <a:r>
              <a:rPr lang="en-US" altLang="en-US" sz="3200" dirty="0">
                <a:ea typeface="ＭＳ Ｐゴシック" pitchFamily="34" charset="-128"/>
              </a:rPr>
              <a:t>the UC system; </a:t>
            </a:r>
            <a:endParaRPr lang="en-US" altLang="en-US" sz="3200" dirty="0" smtClean="0">
              <a:ea typeface="ＭＳ Ｐゴシック" pitchFamily="34" charset="-128"/>
            </a:endParaRPr>
          </a:p>
          <a:p>
            <a:pPr marL="765175" lvl="1">
              <a:lnSpc>
                <a:spcPct val="110000"/>
              </a:lnSpc>
              <a:spcBef>
                <a:spcPts val="800"/>
              </a:spcBef>
              <a:buClr>
                <a:schemeClr val="tx1"/>
              </a:buClr>
              <a:buSzPct val="66000"/>
              <a:buFont typeface="Wingdings" pitchFamily="2" charset="2"/>
              <a:buChar char="Ø"/>
            </a:pPr>
            <a:r>
              <a:rPr lang="en-US" altLang="en-US" dirty="0" smtClean="0">
                <a:ea typeface="ＭＳ Ｐゴシック" pitchFamily="34" charset="-128"/>
              </a:rPr>
              <a:t>Via LD curriculum fulfillment, not admission guarantee/priority</a:t>
            </a:r>
          </a:p>
          <a:p>
            <a:pPr marL="365125" eaLnBrk="1" hangingPunct="1">
              <a:lnSpc>
                <a:spcPct val="110000"/>
              </a:lnSpc>
              <a:spcBef>
                <a:spcPts val="800"/>
              </a:spcBef>
              <a:buClr>
                <a:schemeClr val="tx1"/>
              </a:buClr>
              <a:buSzPct val="66000"/>
              <a:buFont typeface="Wingdings" pitchFamily="2" charset="2"/>
              <a:buChar char="Ø"/>
            </a:pPr>
            <a:r>
              <a:rPr lang="en-US" altLang="en-US" sz="3200" dirty="0" smtClean="0">
                <a:ea typeface="ＭＳ Ｐゴシック" pitchFamily="34" charset="-128"/>
              </a:rPr>
              <a:t>Work In Progress – Building out the Articulation</a:t>
            </a:r>
          </a:p>
          <a:p>
            <a:pPr marL="365125" eaLnBrk="1" hangingPunct="1">
              <a:lnSpc>
                <a:spcPct val="110000"/>
              </a:lnSpc>
              <a:spcBef>
                <a:spcPts val="800"/>
              </a:spcBef>
              <a:buClr>
                <a:schemeClr val="tx1"/>
              </a:buClr>
              <a:buSzPct val="66000"/>
              <a:buFont typeface="Wingdings" pitchFamily="2" charset="2"/>
              <a:buChar char="Ø"/>
            </a:pPr>
            <a:r>
              <a:rPr lang="en-US" altLang="en-US" dirty="0" smtClean="0">
                <a:ea typeface="ＭＳ Ｐゴシック" pitchFamily="34" charset="-128"/>
              </a:rPr>
              <a:t>Foundation </a:t>
            </a:r>
            <a:r>
              <a:rPr lang="en-US" altLang="en-US" dirty="0" smtClean="0">
                <a:ea typeface="ＭＳ Ｐゴシック" pitchFamily="34" charset="-128"/>
              </a:rPr>
              <a:t>for future admission guarantees</a:t>
            </a:r>
            <a:endParaRPr lang="en-US" altLang="en-US" sz="3200" dirty="0" smtClean="0">
              <a:ea typeface="ＭＳ Ｐゴシック" pitchFamily="34" charset="-128"/>
            </a:endParaRPr>
          </a:p>
        </p:txBody>
      </p:sp>
    </p:spTree>
    <p:extLst>
      <p:ext uri="{BB962C8B-B14F-4D97-AF65-F5344CB8AC3E}">
        <p14:creationId xmlns:p14="http://schemas.microsoft.com/office/powerpoint/2010/main" val="3659598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762000" y="1371600"/>
            <a:ext cx="7772400" cy="1524000"/>
          </a:xfrm>
        </p:spPr>
        <p:txBody>
          <a:bodyPr>
            <a:normAutofit fontScale="90000"/>
          </a:bodyPr>
          <a:lstStyle/>
          <a:p>
            <a:r>
              <a:rPr lang="en-US" altLang="en-US" dirty="0" smtClean="0">
                <a:ea typeface="ＭＳ Ｐゴシック" pitchFamily="34" charset="-128"/>
              </a:rPr>
              <a:t>Questions or Comments?</a:t>
            </a:r>
            <a:br>
              <a:rPr lang="en-US" altLang="en-US" dirty="0" smtClean="0">
                <a:ea typeface="ＭＳ Ｐゴシック" pitchFamily="34" charset="-128"/>
              </a:rPr>
            </a:br>
            <a:r>
              <a:rPr lang="en-US" altLang="en-US" dirty="0" smtClean="0">
                <a:ea typeface="ＭＳ Ｐゴシック" pitchFamily="34" charset="-128"/>
              </a:rPr>
              <a:t/>
            </a:r>
            <a:br>
              <a:rPr lang="en-US" altLang="en-US" dirty="0" smtClean="0">
                <a:ea typeface="ＭＳ Ｐゴシック" pitchFamily="34" charset="-128"/>
              </a:rPr>
            </a:br>
            <a:r>
              <a:rPr lang="en-US" altLang="en-US" dirty="0">
                <a:ea typeface="ＭＳ Ｐゴシック" pitchFamily="34" charset="-128"/>
              </a:rPr>
              <a:t/>
            </a:r>
            <a:br>
              <a:rPr lang="en-US" altLang="en-US" dirty="0">
                <a:ea typeface="ＭＳ Ｐゴシック" pitchFamily="34" charset="-128"/>
              </a:rPr>
            </a:br>
            <a:r>
              <a:rPr lang="en-US" altLang="en-US" sz="3100" dirty="0" smtClean="0">
                <a:ea typeface="ＭＳ Ｐゴシック" pitchFamily="34" charset="-128"/>
              </a:rPr>
              <a:t>Bob Quinn</a:t>
            </a:r>
            <a:br>
              <a:rPr lang="en-US" altLang="en-US" sz="3100" dirty="0" smtClean="0">
                <a:ea typeface="ＭＳ Ｐゴシック" pitchFamily="34" charset="-128"/>
              </a:rPr>
            </a:br>
            <a:r>
              <a:rPr lang="en-US" altLang="en-US" sz="3100" dirty="0" smtClean="0">
                <a:ea typeface="ＭＳ Ｐゴシック" pitchFamily="34" charset="-128"/>
              </a:rPr>
              <a:t/>
            </a:r>
            <a:br>
              <a:rPr lang="en-US" altLang="en-US" sz="3100" dirty="0" smtClean="0">
                <a:ea typeface="ＭＳ Ｐゴシック" pitchFamily="34" charset="-128"/>
              </a:rPr>
            </a:br>
            <a:r>
              <a:rPr lang="en-US" altLang="en-US" sz="3100" dirty="0" smtClean="0">
                <a:ea typeface="ＭＳ Ｐゴシック" pitchFamily="34" charset="-128"/>
                <a:hlinkClick r:id="rId2"/>
              </a:rPr>
              <a:t>bquinn@cccco.edu</a:t>
            </a:r>
            <a:r>
              <a:rPr lang="en-US" altLang="en-US" sz="3100" dirty="0" smtClean="0">
                <a:ea typeface="ＭＳ Ｐゴシック" pitchFamily="34" charset="-128"/>
              </a:rPr>
              <a:t/>
            </a:r>
            <a:br>
              <a:rPr lang="en-US" altLang="en-US" sz="3100" dirty="0" smtClean="0">
                <a:ea typeface="ＭＳ Ｐゴシック" pitchFamily="34" charset="-128"/>
              </a:rPr>
            </a:br>
            <a:endParaRPr lang="en-US" altLang="en-US" sz="3100" dirty="0" smtClean="0">
              <a:ea typeface="ＭＳ Ｐゴシック" pitchFamily="34" charset="-128"/>
            </a:endParaRPr>
          </a:p>
        </p:txBody>
      </p:sp>
      <p:sp>
        <p:nvSpPr>
          <p:cNvPr id="48130" name="Text Placeholder 2"/>
          <p:cNvSpPr>
            <a:spLocks noGrp="1"/>
          </p:cNvSpPr>
          <p:nvPr>
            <p:ph type="body" idx="1"/>
          </p:nvPr>
        </p:nvSpPr>
        <p:spPr/>
        <p:txBody>
          <a:bodyPr/>
          <a:lstStyle/>
          <a:p>
            <a:endParaRPr lang="en-US" alt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ln>
            <a:miter lim="800000"/>
            <a:headEnd/>
            <a:tailEnd/>
          </a:ln>
          <a:extLst>
            <a:ext uri="{FAA26D3D-D897-4be2-8F04-BA451C77F1D7}">
              <ma14:placeholderFlag xmlns:ma14="http://schemas.microsoft.com/office/mac/drawingml/2011/main" xmlns="" val="1"/>
            </a:ext>
          </a:ex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4800" b="1" dirty="0" smtClean="0">
                <a:ln w="11430"/>
                <a:latin typeface="Adobe Caslon Pro Bold"/>
                <a:cs typeface="Adobe Caslon Pro Bold"/>
              </a:rPr>
              <a:t>Transfer &amp; Articulation Unit</a:t>
            </a:r>
            <a:endParaRPr lang="en-US" sz="4800" b="1" dirty="0">
              <a:ln w="11430"/>
              <a:latin typeface="Adobe Caslon Pro Bold"/>
              <a:cs typeface="Adobe Caslon Pro Bold"/>
            </a:endParaRPr>
          </a:p>
        </p:txBody>
      </p:sp>
      <p:sp>
        <p:nvSpPr>
          <p:cNvPr id="17409" name="Rectangle 3"/>
          <p:cNvSpPr>
            <a:spLocks noGrp="1" noChangeArrowheads="1"/>
          </p:cNvSpPr>
          <p:nvPr>
            <p:ph idx="1"/>
          </p:nvPr>
        </p:nvSpPr>
        <p:spPr>
          <a:xfrm>
            <a:off x="609600" y="1828800"/>
            <a:ext cx="8229600" cy="4191000"/>
          </a:xfrm>
        </p:spPr>
        <p:txBody>
          <a:bodyPr>
            <a:normAutofit fontScale="62500" lnSpcReduction="20000"/>
          </a:bodyPr>
          <a:lstStyle/>
          <a:p>
            <a:pPr marL="22225" indent="0" algn="ctr" eaLnBrk="1" hangingPunct="1">
              <a:lnSpc>
                <a:spcPct val="110000"/>
              </a:lnSpc>
              <a:spcBef>
                <a:spcPts val="800"/>
              </a:spcBef>
              <a:buClr>
                <a:schemeClr val="tx1"/>
              </a:buClr>
              <a:buSzPct val="66000"/>
              <a:buNone/>
            </a:pPr>
            <a:r>
              <a:rPr lang="en-US" altLang="en-US" sz="2800" i="1" dirty="0" smtClean="0">
                <a:ea typeface="ＭＳ Ｐゴシック" pitchFamily="34" charset="-128"/>
              </a:rPr>
              <a:t>“…develop and maintain relationships with colleagues at the CCC, UC, CSU and AICCU systems to allow us all to work cooperatively in a way that ensures transfer intended students have pathways and the necessary support to achieve their academic goals.”</a:t>
            </a:r>
          </a:p>
          <a:p>
            <a:pPr marL="22225" indent="0" algn="ctr" eaLnBrk="1" hangingPunct="1">
              <a:lnSpc>
                <a:spcPct val="110000"/>
              </a:lnSpc>
              <a:spcBef>
                <a:spcPts val="800"/>
              </a:spcBef>
              <a:buClr>
                <a:schemeClr val="tx1"/>
              </a:buClr>
              <a:buSzPct val="66000"/>
              <a:buNone/>
            </a:pPr>
            <a:endParaRPr lang="en-US" altLang="en-US" sz="2800" i="1" dirty="0" smtClean="0">
              <a:ea typeface="ＭＳ Ｐゴシック" pitchFamily="34" charset="-128"/>
            </a:endParaRPr>
          </a:p>
          <a:p>
            <a:pPr marL="365125">
              <a:lnSpc>
                <a:spcPct val="110000"/>
              </a:lnSpc>
              <a:spcBef>
                <a:spcPts val="800"/>
              </a:spcBef>
              <a:buClr>
                <a:schemeClr val="tx1"/>
              </a:buClr>
              <a:buSzPct val="66000"/>
              <a:buFont typeface="Wingdings" pitchFamily="2" charset="2"/>
              <a:buChar char="Ø"/>
            </a:pPr>
            <a:r>
              <a:rPr lang="en-US" altLang="en-US" sz="2800" dirty="0">
                <a:ea typeface="ＭＳ Ｐゴシック" pitchFamily="34" charset="-128"/>
              </a:rPr>
              <a:t>Represent the CO </a:t>
            </a:r>
            <a:r>
              <a:rPr lang="en-US" altLang="en-US" sz="2800" dirty="0" smtClean="0">
                <a:ea typeface="ＭＳ Ｐゴシック" pitchFamily="34" charset="-128"/>
              </a:rPr>
              <a:t>on </a:t>
            </a:r>
            <a:r>
              <a:rPr lang="en-US" altLang="en-US" sz="2800" dirty="0">
                <a:ea typeface="ＭＳ Ｐゴシック" pitchFamily="34" charset="-128"/>
              </a:rPr>
              <a:t>statewide policy development related to T&amp;A;</a:t>
            </a:r>
          </a:p>
          <a:p>
            <a:pPr marL="365125">
              <a:lnSpc>
                <a:spcPct val="110000"/>
              </a:lnSpc>
              <a:spcBef>
                <a:spcPts val="800"/>
              </a:spcBef>
              <a:buClr>
                <a:schemeClr val="tx1"/>
              </a:buClr>
              <a:buSzPct val="66000"/>
              <a:buFont typeface="Wingdings" pitchFamily="2" charset="2"/>
              <a:buChar char="Ø"/>
            </a:pPr>
            <a:r>
              <a:rPr lang="en-US" altLang="en-US" sz="2800" dirty="0">
                <a:ea typeface="ＭＳ Ｐゴシック" pitchFamily="34" charset="-128"/>
              </a:rPr>
              <a:t>Provide leadership on statewide, intersegmental projects;</a:t>
            </a:r>
          </a:p>
          <a:p>
            <a:pPr marL="365125">
              <a:lnSpc>
                <a:spcPct val="110000"/>
              </a:lnSpc>
              <a:spcBef>
                <a:spcPts val="800"/>
              </a:spcBef>
              <a:buClr>
                <a:schemeClr val="tx1"/>
              </a:buClr>
              <a:buSzPct val="66000"/>
              <a:buFont typeface="Wingdings" pitchFamily="2" charset="2"/>
              <a:buChar char="Ø"/>
            </a:pPr>
            <a:r>
              <a:rPr lang="en-US" altLang="en-US" sz="2800" dirty="0">
                <a:ea typeface="ＭＳ Ｐゴシック" pitchFamily="34" charset="-128"/>
              </a:rPr>
              <a:t>Promote two-way communication on T&amp;A issues between the colleges and the CO;</a:t>
            </a:r>
          </a:p>
          <a:p>
            <a:pPr marL="365125">
              <a:lnSpc>
                <a:spcPct val="110000"/>
              </a:lnSpc>
              <a:spcBef>
                <a:spcPts val="800"/>
              </a:spcBef>
              <a:buClr>
                <a:schemeClr val="tx1"/>
              </a:buClr>
              <a:buSzPct val="66000"/>
              <a:buFont typeface="Wingdings" pitchFamily="2" charset="2"/>
              <a:buChar char="Ø"/>
            </a:pPr>
            <a:r>
              <a:rPr lang="en-US" altLang="en-US" sz="2800" dirty="0">
                <a:ea typeface="ＭＳ Ｐゴシック" pitchFamily="34" charset="-128"/>
              </a:rPr>
              <a:t>Administer technical assistance to the colleges</a:t>
            </a:r>
            <a:r>
              <a:rPr lang="en-US" altLang="en-US" sz="2800" dirty="0" smtClean="0">
                <a:ea typeface="ＭＳ Ｐゴシック" pitchFamily="34" charset="-128"/>
              </a:rPr>
              <a:t>.  (AOs &amp; TCDs primarily</a:t>
            </a:r>
            <a:r>
              <a:rPr lang="en-US" altLang="en-US" sz="2800" dirty="0" smtClean="0">
                <a:ea typeface="ＭＳ Ｐゴシック" pitchFamily="34" charset="-128"/>
              </a:rPr>
              <a:t>)</a:t>
            </a:r>
          </a:p>
          <a:p>
            <a:pPr marL="365125">
              <a:lnSpc>
                <a:spcPct val="110000"/>
              </a:lnSpc>
              <a:spcBef>
                <a:spcPts val="800"/>
              </a:spcBef>
              <a:buClr>
                <a:schemeClr val="tx1"/>
              </a:buClr>
              <a:buSzPct val="66000"/>
              <a:buFont typeface="Wingdings" pitchFamily="2" charset="2"/>
              <a:buChar char="Ø"/>
            </a:pPr>
            <a:r>
              <a:rPr lang="en-US" altLang="en-US" sz="2800" dirty="0" smtClean="0">
                <a:ea typeface="ＭＳ Ｐゴシック" pitchFamily="34" charset="-128"/>
              </a:rPr>
              <a:t>And other duties as assigned…</a:t>
            </a:r>
            <a:endParaRPr lang="en-US" altLang="en-US" sz="2800" dirty="0">
              <a:ea typeface="ＭＳ Ｐゴシック" pitchFamily="34" charset="-128"/>
            </a:endParaRPr>
          </a:p>
          <a:p>
            <a:pPr marL="365125" eaLnBrk="1" hangingPunct="1">
              <a:lnSpc>
                <a:spcPct val="110000"/>
              </a:lnSpc>
              <a:spcBef>
                <a:spcPts val="800"/>
              </a:spcBef>
              <a:buClr>
                <a:schemeClr val="tx1"/>
              </a:buClr>
              <a:buSzPct val="66000"/>
              <a:buFont typeface="Wingdings" pitchFamily="2" charset="2"/>
              <a:buChar char="Ø"/>
            </a:pPr>
            <a:endParaRPr lang="en-US" altLang="en-US" sz="2800" dirty="0" smtClean="0">
              <a:ea typeface="ＭＳ Ｐゴシック" pitchFamily="34" charset="-128"/>
            </a:endParaRPr>
          </a:p>
          <a:p>
            <a:pPr marL="92075" indent="0" eaLnBrk="1" hangingPunct="1">
              <a:lnSpc>
                <a:spcPct val="110000"/>
              </a:lnSpc>
              <a:spcBef>
                <a:spcPts val="800"/>
              </a:spcBef>
              <a:buClr>
                <a:schemeClr val="tx1"/>
              </a:buClr>
              <a:buSzPct val="66000"/>
              <a:buNone/>
            </a:pPr>
            <a:r>
              <a:rPr lang="en-US" altLang="en-US" sz="3200" dirty="0" smtClean="0">
                <a:ea typeface="ＭＳ Ｐゴシック" pitchFamily="34" charset="-128"/>
              </a:rPr>
              <a:t> </a:t>
            </a:r>
          </a:p>
        </p:txBody>
      </p:sp>
    </p:spTree>
    <p:extLst>
      <p:ext uri="{BB962C8B-B14F-4D97-AF65-F5344CB8AC3E}">
        <p14:creationId xmlns:p14="http://schemas.microsoft.com/office/powerpoint/2010/main" val="14099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0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0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0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Partnerships</a:t>
            </a:r>
            <a:endParaRPr lang="en-US" dirty="0"/>
          </a:p>
        </p:txBody>
      </p:sp>
      <p:sp>
        <p:nvSpPr>
          <p:cNvPr id="3" name="Content Placeholder 2"/>
          <p:cNvSpPr>
            <a:spLocks noGrp="1"/>
          </p:cNvSpPr>
          <p:nvPr>
            <p:ph idx="1"/>
          </p:nvPr>
        </p:nvSpPr>
        <p:spPr>
          <a:xfrm>
            <a:off x="457200" y="1600201"/>
            <a:ext cx="3352800" cy="3276600"/>
          </a:xfrm>
        </p:spPr>
        <p:txBody>
          <a:bodyPr/>
          <a:lstStyle/>
          <a:p>
            <a:r>
              <a:rPr lang="en-US" dirty="0" smtClean="0"/>
              <a:t>CSU</a:t>
            </a:r>
          </a:p>
          <a:p>
            <a:r>
              <a:rPr lang="en-US" dirty="0" smtClean="0"/>
              <a:t>UC </a:t>
            </a:r>
          </a:p>
          <a:p>
            <a:r>
              <a:rPr lang="en-US" dirty="0" smtClean="0"/>
              <a:t>AICCU</a:t>
            </a:r>
          </a:p>
          <a:p>
            <a:r>
              <a:rPr lang="en-US" dirty="0" smtClean="0"/>
              <a:t>HBCU</a:t>
            </a:r>
          </a:p>
          <a:p>
            <a:r>
              <a:rPr lang="en-US" dirty="0" smtClean="0"/>
              <a:t>Out-of-state</a:t>
            </a:r>
            <a:endParaRPr lang="en-US" dirty="0"/>
          </a:p>
        </p:txBody>
      </p:sp>
      <p:pic>
        <p:nvPicPr>
          <p:cNvPr id="5" name="Picture 4"/>
          <p:cNvPicPr>
            <a:picLocks noChangeAspect="1"/>
          </p:cNvPicPr>
          <p:nvPr/>
        </p:nvPicPr>
        <p:blipFill>
          <a:blip r:embed="rId3"/>
          <a:stretch>
            <a:fillRect/>
          </a:stretch>
        </p:blipFill>
        <p:spPr>
          <a:xfrm>
            <a:off x="2209800" y="2514600"/>
            <a:ext cx="1270000" cy="1270000"/>
          </a:xfrm>
          <a:prstGeom prst="rect">
            <a:avLst/>
          </a:prstGeom>
        </p:spPr>
      </p:pic>
      <p:pic>
        <p:nvPicPr>
          <p:cNvPr id="6" name="Picture 5"/>
          <p:cNvPicPr>
            <a:picLocks noChangeAspect="1"/>
          </p:cNvPicPr>
          <p:nvPr/>
        </p:nvPicPr>
        <p:blipFill>
          <a:blip r:embed="rId4"/>
          <a:stretch>
            <a:fillRect/>
          </a:stretch>
        </p:blipFill>
        <p:spPr>
          <a:xfrm>
            <a:off x="3733800" y="2819400"/>
            <a:ext cx="1482035" cy="1257300"/>
          </a:xfrm>
          <a:prstGeom prst="rect">
            <a:avLst/>
          </a:prstGeom>
        </p:spPr>
      </p:pic>
      <p:pic>
        <p:nvPicPr>
          <p:cNvPr id="7" name="Picture 6"/>
          <p:cNvPicPr>
            <a:picLocks noChangeAspect="1"/>
          </p:cNvPicPr>
          <p:nvPr/>
        </p:nvPicPr>
        <p:blipFill>
          <a:blip r:embed="rId5"/>
          <a:stretch>
            <a:fillRect/>
          </a:stretch>
        </p:blipFill>
        <p:spPr>
          <a:xfrm>
            <a:off x="2819400" y="1600200"/>
            <a:ext cx="1497986" cy="1384300"/>
          </a:xfrm>
          <a:prstGeom prst="rect">
            <a:avLst/>
          </a:prstGeom>
        </p:spPr>
      </p:pic>
      <p:pic>
        <p:nvPicPr>
          <p:cNvPr id="8" name="Picture 7"/>
          <p:cNvPicPr>
            <a:picLocks noChangeAspect="1"/>
          </p:cNvPicPr>
          <p:nvPr/>
        </p:nvPicPr>
        <p:blipFill>
          <a:blip r:embed="rId6"/>
          <a:stretch>
            <a:fillRect/>
          </a:stretch>
        </p:blipFill>
        <p:spPr>
          <a:xfrm>
            <a:off x="1600200" y="1295400"/>
            <a:ext cx="1266678" cy="1155700"/>
          </a:xfrm>
          <a:prstGeom prst="rect">
            <a:avLst/>
          </a:prstGeom>
        </p:spPr>
      </p:pic>
      <p:pic>
        <p:nvPicPr>
          <p:cNvPr id="9" name="Picture 8"/>
          <p:cNvPicPr>
            <a:picLocks noChangeAspect="1"/>
          </p:cNvPicPr>
          <p:nvPr/>
        </p:nvPicPr>
        <p:blipFill>
          <a:blip r:embed="rId7"/>
          <a:stretch>
            <a:fillRect/>
          </a:stretch>
        </p:blipFill>
        <p:spPr>
          <a:xfrm>
            <a:off x="2895600" y="4038600"/>
            <a:ext cx="1555062" cy="1435100"/>
          </a:xfrm>
          <a:prstGeom prst="rect">
            <a:avLst/>
          </a:prstGeom>
        </p:spPr>
      </p:pic>
      <p:pic>
        <p:nvPicPr>
          <p:cNvPr id="10" name="Picture 9"/>
          <p:cNvPicPr>
            <a:picLocks noChangeAspect="1"/>
          </p:cNvPicPr>
          <p:nvPr/>
        </p:nvPicPr>
        <p:blipFill>
          <a:blip r:embed="rId8"/>
          <a:stretch>
            <a:fillRect/>
          </a:stretch>
        </p:blipFill>
        <p:spPr>
          <a:xfrm>
            <a:off x="5943600" y="2133600"/>
            <a:ext cx="2667000" cy="2552700"/>
          </a:xfrm>
          <a:prstGeom prst="rect">
            <a:avLst/>
          </a:prstGeom>
        </p:spPr>
      </p:pic>
    </p:spTree>
    <p:extLst>
      <p:ext uri="{BB962C8B-B14F-4D97-AF65-F5344CB8AC3E}">
        <p14:creationId xmlns:p14="http://schemas.microsoft.com/office/powerpoint/2010/main" val="1478501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ln>
            <a:miter lim="800000"/>
            <a:headEnd/>
            <a:tailEnd/>
          </a:ln>
          <a:extLst>
            <a:ext uri="{FAA26D3D-D897-4be2-8F04-BA451C77F1D7}">
              <ma14:placeholderFlag xmlns:ma14="http://schemas.microsoft.com/office/mac/drawingml/2011/main" xmlns="" val="1"/>
            </a:ext>
          </a:extLst>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4800" b="1" dirty="0" smtClean="0">
                <a:ln w="11430"/>
                <a:latin typeface="Adobe Caslon Pro Bold"/>
                <a:cs typeface="Adobe Caslon Pro Bold"/>
              </a:rPr>
              <a:t>Vision for Success - Transfer</a:t>
            </a:r>
            <a:endParaRPr lang="en-US" sz="4800" b="1" dirty="0">
              <a:ln w="11430"/>
              <a:latin typeface="Adobe Caslon Pro Bold"/>
              <a:cs typeface="Adobe Caslon Pro Bold"/>
            </a:endParaRPr>
          </a:p>
        </p:txBody>
      </p:sp>
      <p:sp>
        <p:nvSpPr>
          <p:cNvPr id="17409" name="Rectangle 3"/>
          <p:cNvSpPr>
            <a:spLocks noGrp="1" noChangeArrowheads="1"/>
          </p:cNvSpPr>
          <p:nvPr>
            <p:ph idx="1"/>
          </p:nvPr>
        </p:nvSpPr>
        <p:spPr>
          <a:xfrm>
            <a:off x="685800" y="1828800"/>
            <a:ext cx="4343400" cy="1828800"/>
          </a:xfrm>
        </p:spPr>
        <p:txBody>
          <a:bodyPr/>
          <a:lstStyle/>
          <a:p>
            <a:pPr marL="22225" indent="0">
              <a:lnSpc>
                <a:spcPct val="110000"/>
              </a:lnSpc>
              <a:spcBef>
                <a:spcPts val="800"/>
              </a:spcBef>
              <a:buClr>
                <a:schemeClr val="tx1"/>
              </a:buClr>
              <a:buSzPct val="66000"/>
              <a:buNone/>
            </a:pPr>
            <a:r>
              <a:rPr lang="en-US" altLang="en-US" dirty="0">
                <a:ea typeface="ＭＳ Ｐゴシック" pitchFamily="34" charset="-128"/>
              </a:rPr>
              <a:t> </a:t>
            </a:r>
            <a:r>
              <a:rPr lang="en-US" altLang="en-US" dirty="0" smtClean="0">
                <a:ea typeface="ＭＳ Ｐゴシック" pitchFamily="34" charset="-128"/>
              </a:rPr>
              <a:t>#2 - Over </a:t>
            </a:r>
            <a:r>
              <a:rPr lang="en-US" altLang="en-US" dirty="0">
                <a:ea typeface="ＭＳ Ｐゴシック" pitchFamily="34" charset="-128"/>
              </a:rPr>
              <a:t>five years, increase by 35 percent the </a:t>
            </a:r>
            <a:r>
              <a:rPr lang="en-US" altLang="en-US" u="sng" dirty="0">
                <a:ea typeface="ＭＳ Ｐゴシック" pitchFamily="34" charset="-128"/>
              </a:rPr>
              <a:t>number</a:t>
            </a:r>
            <a:r>
              <a:rPr lang="en-US" altLang="en-US" dirty="0">
                <a:ea typeface="ＭＳ Ｐゴシック" pitchFamily="34" charset="-128"/>
              </a:rPr>
              <a:t> of </a:t>
            </a:r>
            <a:r>
              <a:rPr lang="en-US" altLang="en-US" dirty="0" smtClean="0">
                <a:ea typeface="ＭＳ Ｐゴシック" pitchFamily="34" charset="-128"/>
              </a:rPr>
              <a:t>CCC</a:t>
            </a:r>
            <a:endParaRPr lang="en-US" altLang="en-US" sz="3200" dirty="0" smtClean="0">
              <a:ea typeface="ＭＳ Ｐゴシック" pitchFamily="34" charset="-128"/>
            </a:endParaRPr>
          </a:p>
        </p:txBody>
      </p:sp>
      <p:pic>
        <p:nvPicPr>
          <p:cNvPr id="3" name="Picture 2"/>
          <p:cNvPicPr>
            <a:picLocks noChangeAspect="1"/>
          </p:cNvPicPr>
          <p:nvPr/>
        </p:nvPicPr>
        <p:blipFill>
          <a:blip r:embed="rId3"/>
          <a:stretch>
            <a:fillRect/>
          </a:stretch>
        </p:blipFill>
        <p:spPr>
          <a:xfrm>
            <a:off x="4991100" y="1417638"/>
            <a:ext cx="3581400" cy="2038535"/>
          </a:xfrm>
          <a:prstGeom prst="rect">
            <a:avLst/>
          </a:prstGeom>
        </p:spPr>
      </p:pic>
      <p:pic>
        <p:nvPicPr>
          <p:cNvPr id="4" name="Picture 3"/>
          <p:cNvPicPr>
            <a:picLocks noChangeAspect="1"/>
          </p:cNvPicPr>
          <p:nvPr/>
        </p:nvPicPr>
        <p:blipFill>
          <a:blip r:embed="rId4"/>
          <a:stretch>
            <a:fillRect/>
          </a:stretch>
        </p:blipFill>
        <p:spPr>
          <a:xfrm>
            <a:off x="762000" y="3657600"/>
            <a:ext cx="3581400" cy="2376850"/>
          </a:xfrm>
          <a:prstGeom prst="rect">
            <a:avLst/>
          </a:prstGeom>
        </p:spPr>
      </p:pic>
      <p:sp>
        <p:nvSpPr>
          <p:cNvPr id="5" name="TextBox 4"/>
          <p:cNvSpPr txBox="1"/>
          <p:nvPr/>
        </p:nvSpPr>
        <p:spPr>
          <a:xfrm>
            <a:off x="4800600" y="3814343"/>
            <a:ext cx="4191000" cy="1569660"/>
          </a:xfrm>
          <a:prstGeom prst="rect">
            <a:avLst/>
          </a:prstGeom>
          <a:noFill/>
        </p:spPr>
        <p:txBody>
          <a:bodyPr wrap="square" rtlCol="0">
            <a:spAutoFit/>
          </a:bodyPr>
          <a:lstStyle/>
          <a:p>
            <a:r>
              <a:rPr lang="en-US" altLang="en-US" sz="3200" dirty="0">
                <a:ea typeface="ＭＳ Ｐゴシック" pitchFamily="34" charset="-128"/>
              </a:rPr>
              <a:t>students system-wide transferring </a:t>
            </a:r>
            <a:r>
              <a:rPr lang="en-US" altLang="en-US" sz="3200" dirty="0" smtClean="0">
                <a:ea typeface="ＭＳ Ｐゴシック" pitchFamily="34" charset="-128"/>
              </a:rPr>
              <a:t>annually to a UC or CSU*</a:t>
            </a:r>
            <a:endParaRPr lang="en-US" sz="3200" dirty="0"/>
          </a:p>
        </p:txBody>
      </p:sp>
    </p:spTree>
    <p:extLst>
      <p:ext uri="{BB962C8B-B14F-4D97-AF65-F5344CB8AC3E}">
        <p14:creationId xmlns:p14="http://schemas.microsoft.com/office/powerpoint/2010/main" val="1673871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Pathways</a:t>
            </a:r>
            <a:endParaRPr lang="en-US" dirty="0"/>
          </a:p>
        </p:txBody>
      </p:sp>
      <p:sp>
        <p:nvSpPr>
          <p:cNvPr id="3" name="Content Placeholder 2"/>
          <p:cNvSpPr>
            <a:spLocks noGrp="1"/>
          </p:cNvSpPr>
          <p:nvPr>
            <p:ph idx="1"/>
          </p:nvPr>
        </p:nvSpPr>
        <p:spPr>
          <a:xfrm>
            <a:off x="344607" y="1905000"/>
            <a:ext cx="6858000" cy="4114800"/>
          </a:xfrm>
        </p:spPr>
        <p:txBody>
          <a:bodyPr>
            <a:normAutofit fontScale="55000" lnSpcReduction="20000"/>
          </a:bodyPr>
          <a:lstStyle/>
          <a:p>
            <a:r>
              <a:rPr lang="en-US" dirty="0" smtClean="0"/>
              <a:t>Associate Degree for Transfer</a:t>
            </a:r>
          </a:p>
          <a:p>
            <a:pPr lvl="1"/>
            <a:r>
              <a:rPr lang="en-US" dirty="0" smtClean="0"/>
              <a:t>CSU priority admission</a:t>
            </a:r>
          </a:p>
          <a:p>
            <a:pPr lvl="1"/>
            <a:r>
              <a:rPr lang="en-US" dirty="0" smtClean="0"/>
              <a:t>60 units to BA/BS</a:t>
            </a:r>
          </a:p>
          <a:p>
            <a:r>
              <a:rPr lang="en-US" dirty="0"/>
              <a:t>HBCU Guaranteed Transfer Agreement</a:t>
            </a:r>
          </a:p>
          <a:p>
            <a:pPr lvl="1"/>
            <a:r>
              <a:rPr lang="en-US" dirty="0"/>
              <a:t>ADT with 2.5 GPA or at least 30 transfer units</a:t>
            </a:r>
          </a:p>
          <a:p>
            <a:pPr lvl="1"/>
            <a:r>
              <a:rPr lang="en-US" dirty="0" smtClean="0"/>
              <a:t>37 </a:t>
            </a:r>
            <a:r>
              <a:rPr lang="en-US" dirty="0"/>
              <a:t>HBCUs as of Sept 2018</a:t>
            </a:r>
          </a:p>
          <a:p>
            <a:r>
              <a:rPr lang="en-US" dirty="0"/>
              <a:t>Western Governors University</a:t>
            </a:r>
          </a:p>
          <a:p>
            <a:pPr lvl="1"/>
            <a:r>
              <a:rPr lang="en-US" dirty="0"/>
              <a:t>ADT and admission guarantee, 100% online</a:t>
            </a:r>
          </a:p>
          <a:p>
            <a:r>
              <a:rPr lang="en-US" dirty="0" smtClean="0"/>
              <a:t>UC </a:t>
            </a:r>
            <a:r>
              <a:rPr lang="en-US" dirty="0" smtClean="0"/>
              <a:t>“Transfer Planner” road </a:t>
            </a:r>
            <a:r>
              <a:rPr lang="en-US" dirty="0" smtClean="0"/>
              <a:t>maps and now MOU</a:t>
            </a:r>
            <a:endParaRPr lang="en-US" dirty="0" smtClean="0"/>
          </a:p>
          <a:p>
            <a:pPr lvl="1"/>
            <a:r>
              <a:rPr lang="en-US" dirty="0" smtClean="0"/>
              <a:t>Single set of courses to transfer by major</a:t>
            </a:r>
          </a:p>
          <a:p>
            <a:pPr lvl="1"/>
            <a:r>
              <a:rPr lang="en-US" dirty="0" smtClean="0"/>
              <a:t>Admission Guarantee </a:t>
            </a:r>
            <a:r>
              <a:rPr lang="en-US" dirty="0" smtClean="0"/>
              <a:t>for Fall</a:t>
            </a:r>
            <a:r>
              <a:rPr lang="en-US" dirty="0" smtClean="0"/>
              <a:t> </a:t>
            </a:r>
            <a:r>
              <a:rPr lang="en-US" dirty="0" smtClean="0"/>
              <a:t>2019 </a:t>
            </a:r>
            <a:r>
              <a:rPr lang="en-US" dirty="0" smtClean="0"/>
              <a:t>term on </a:t>
            </a:r>
            <a:r>
              <a:rPr lang="en-US" dirty="0" smtClean="0"/>
              <a:t>the horizon</a:t>
            </a:r>
          </a:p>
          <a:p>
            <a:pPr lvl="1"/>
            <a:r>
              <a:rPr lang="en-US" dirty="0" smtClean="0"/>
              <a:t>Recent MOU </a:t>
            </a:r>
          </a:p>
          <a:p>
            <a:r>
              <a:rPr lang="en-US" dirty="0" smtClean="0"/>
              <a:t>AICCU</a:t>
            </a:r>
          </a:p>
          <a:p>
            <a:pPr lvl="1"/>
            <a:r>
              <a:rPr lang="en-US" dirty="0" smtClean="0"/>
              <a:t>Recent MOU</a:t>
            </a:r>
          </a:p>
          <a:p>
            <a:pPr lvl="1"/>
            <a:r>
              <a:rPr lang="en-US" dirty="0" smtClean="0"/>
              <a:t>36 prospective AICCUs so far</a:t>
            </a:r>
          </a:p>
          <a:p>
            <a:pPr lvl="1"/>
            <a:r>
              <a:rPr lang="en-US" dirty="0" smtClean="0"/>
              <a:t>ADT emphasis, Guaranteed Admission, up to 128 </a:t>
            </a:r>
            <a:r>
              <a:rPr lang="en-US" dirty="0" smtClean="0"/>
              <a:t>units</a:t>
            </a:r>
            <a:endParaRPr lang="en-US" dirty="0" smtClean="0"/>
          </a:p>
        </p:txBody>
      </p:sp>
      <p:pic>
        <p:nvPicPr>
          <p:cNvPr id="4" name="Picture 3"/>
          <p:cNvPicPr>
            <a:picLocks noChangeAspect="1"/>
          </p:cNvPicPr>
          <p:nvPr/>
        </p:nvPicPr>
        <p:blipFill>
          <a:blip r:embed="rId3"/>
          <a:stretch>
            <a:fillRect/>
          </a:stretch>
        </p:blipFill>
        <p:spPr>
          <a:xfrm rot="698053">
            <a:off x="5617995" y="1582308"/>
            <a:ext cx="3342676" cy="206424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30922"/>
            <a:ext cx="1817273" cy="1461186"/>
          </a:xfrm>
          <a:prstGeom prst="rect">
            <a:avLst/>
          </a:prstGeom>
          <a:ln w="50800">
            <a:gradFill>
              <a:gsLst>
                <a:gs pos="0">
                  <a:srgbClr val="002060"/>
                </a:gs>
                <a:gs pos="80000">
                  <a:srgbClr val="EFAA22"/>
                </a:gs>
              </a:gsLst>
              <a:lin ang="2700000" scaled="0"/>
            </a:gradFill>
          </a:ln>
        </p:spPr>
      </p:pic>
    </p:spTree>
    <p:extLst>
      <p:ext uri="{BB962C8B-B14F-4D97-AF65-F5344CB8AC3E}">
        <p14:creationId xmlns:p14="http://schemas.microsoft.com/office/powerpoint/2010/main" val="307175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ln>
            <a:miter lim="800000"/>
            <a:headEnd/>
            <a:tailEnd/>
          </a:ln>
          <a:extLst>
            <a:ext uri="{FAA26D3D-D897-4be2-8F04-BA451C77F1D7}">
              <ma14:placeholderFlag xmlns:ma14="http://schemas.microsoft.com/office/mac/drawingml/2011/main" xmlns="" val="1"/>
            </a:ext>
          </a:extLst>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4800" b="1" dirty="0" smtClean="0">
                <a:ln w="11430"/>
                <a:latin typeface="Adobe Caslon Pro Bold"/>
                <a:cs typeface="Adobe Caslon Pro Bold"/>
              </a:rPr>
              <a:t>Assoc. Degrees for Transfer</a:t>
            </a:r>
            <a:endParaRPr lang="en-US" sz="4800" b="1" dirty="0">
              <a:ln w="11430"/>
              <a:latin typeface="Adobe Caslon Pro Bold"/>
              <a:cs typeface="Adobe Caslon Pro Bold"/>
            </a:endParaRPr>
          </a:p>
        </p:txBody>
      </p:sp>
      <p:sp>
        <p:nvSpPr>
          <p:cNvPr id="17409" name="Rectangle 3"/>
          <p:cNvSpPr>
            <a:spLocks noGrp="1" noChangeArrowheads="1"/>
          </p:cNvSpPr>
          <p:nvPr>
            <p:ph idx="1"/>
          </p:nvPr>
        </p:nvSpPr>
        <p:spPr>
          <a:xfrm>
            <a:off x="457200" y="1289844"/>
            <a:ext cx="8445684" cy="2743200"/>
          </a:xfrm>
        </p:spPr>
        <p:txBody>
          <a:bodyPr>
            <a:normAutofit fontScale="92500" lnSpcReduction="10000"/>
          </a:bodyPr>
          <a:lstStyle/>
          <a:p>
            <a:pPr indent="-320675">
              <a:lnSpc>
                <a:spcPct val="110000"/>
              </a:lnSpc>
              <a:spcBef>
                <a:spcPts val="800"/>
              </a:spcBef>
              <a:buClr>
                <a:schemeClr val="tx1"/>
              </a:buClr>
              <a:buSzPct val="66000"/>
              <a:buFont typeface="Wingdings" panose="05000000000000000000" pitchFamily="2" charset="2"/>
              <a:buChar char="Ø"/>
            </a:pPr>
            <a:r>
              <a:rPr lang="en-US" altLang="en-US" sz="1800" dirty="0" smtClean="0">
                <a:ea typeface="ＭＳ Ｐゴシック" pitchFamily="34" charset="-128"/>
              </a:rPr>
              <a:t>Origins </a:t>
            </a:r>
            <a:r>
              <a:rPr lang="en-US" altLang="en-US" sz="1800" dirty="0" smtClean="0">
                <a:ea typeface="ＭＳ Ｐゴシック" pitchFamily="34" charset="-128"/>
              </a:rPr>
              <a:t>– Excess units at CCC &amp; CSU: last minute </a:t>
            </a:r>
            <a:r>
              <a:rPr lang="en-US" altLang="en-US" sz="1800" dirty="0" err="1" smtClean="0">
                <a:ea typeface="ＭＳ Ｐゴシック" pitchFamily="34" charset="-128"/>
              </a:rPr>
              <a:t>curric</a:t>
            </a:r>
            <a:r>
              <a:rPr lang="en-US" altLang="en-US" sz="1800" dirty="0" smtClean="0">
                <a:ea typeface="ＭＳ Ｐゴシック" pitchFamily="34" charset="-128"/>
              </a:rPr>
              <a:t>. </a:t>
            </a:r>
            <a:r>
              <a:rPr lang="en-US" altLang="en-US" sz="1800" dirty="0" err="1" smtClean="0">
                <a:ea typeface="ＭＳ Ｐゴシック" pitchFamily="34" charset="-128"/>
              </a:rPr>
              <a:t>reqmnts</a:t>
            </a:r>
            <a:r>
              <a:rPr lang="en-US" altLang="en-US" sz="1800" dirty="0" smtClean="0">
                <a:ea typeface="ＭＳ Ｐゴシック" pitchFamily="34" charset="-128"/>
              </a:rPr>
              <a:t>, repeats, inconsistency</a:t>
            </a:r>
          </a:p>
          <a:p>
            <a:pPr indent="-320675">
              <a:lnSpc>
                <a:spcPct val="110000"/>
              </a:lnSpc>
              <a:spcBef>
                <a:spcPts val="800"/>
              </a:spcBef>
              <a:buClr>
                <a:schemeClr val="tx1"/>
              </a:buClr>
              <a:buSzPct val="66000"/>
              <a:buFont typeface="Wingdings" panose="05000000000000000000" pitchFamily="2" charset="2"/>
              <a:buChar char="Ø"/>
            </a:pPr>
            <a:r>
              <a:rPr lang="en-US" altLang="en-US" sz="1800" dirty="0" smtClean="0">
                <a:ea typeface="ＭＳ Ｐゴシック" pitchFamily="34" charset="-128"/>
              </a:rPr>
              <a:t>2,497 degrees to choose from across 38 majors, ~ 4.5 fewer units, 1.6 fewer terms</a:t>
            </a:r>
          </a:p>
          <a:p>
            <a:pPr marL="365125">
              <a:lnSpc>
                <a:spcPct val="110000"/>
              </a:lnSpc>
              <a:spcBef>
                <a:spcPts val="800"/>
              </a:spcBef>
              <a:buClr>
                <a:schemeClr val="tx1"/>
              </a:buClr>
              <a:buSzPct val="66000"/>
              <a:buFont typeface="Wingdings" pitchFamily="2" charset="2"/>
              <a:buChar char="Ø"/>
            </a:pPr>
            <a:r>
              <a:rPr lang="en-US" sz="1800" dirty="0" smtClean="0"/>
              <a:t>Students </a:t>
            </a:r>
            <a:r>
              <a:rPr lang="en-US" sz="1800" dirty="0"/>
              <a:t>are younger, slightly more likely to be </a:t>
            </a:r>
            <a:r>
              <a:rPr lang="en-US" sz="1800" dirty="0" smtClean="0"/>
              <a:t>Hispanic, slightly </a:t>
            </a:r>
            <a:r>
              <a:rPr lang="en-US" sz="1800" dirty="0"/>
              <a:t>less likely to be Black, and slightly less likely to be female</a:t>
            </a:r>
            <a:r>
              <a:rPr lang="en-US" sz="1800" dirty="0" smtClean="0"/>
              <a:t>. </a:t>
            </a:r>
          </a:p>
          <a:p>
            <a:pPr marL="365125">
              <a:lnSpc>
                <a:spcPct val="110000"/>
              </a:lnSpc>
              <a:spcBef>
                <a:spcPts val="800"/>
              </a:spcBef>
              <a:buClr>
                <a:schemeClr val="tx1"/>
              </a:buClr>
              <a:buSzPct val="66000"/>
              <a:buFont typeface="Wingdings" pitchFamily="2" charset="2"/>
              <a:buChar char="Ø"/>
            </a:pPr>
            <a:r>
              <a:rPr lang="en-US" sz="1800" dirty="0" smtClean="0"/>
              <a:t>CSU 2017 Overall - Apps (107,779)  </a:t>
            </a:r>
            <a:r>
              <a:rPr lang="en-US" sz="1800" dirty="0" err="1" smtClean="0"/>
              <a:t>Adm</a:t>
            </a:r>
            <a:r>
              <a:rPr lang="en-US" sz="1800" dirty="0" smtClean="0"/>
              <a:t> (</a:t>
            </a:r>
            <a:r>
              <a:rPr lang="en-US" sz="1800" dirty="0" smtClean="0"/>
              <a:t>83,033)  </a:t>
            </a:r>
            <a:r>
              <a:rPr lang="en-US" sz="1800" dirty="0" err="1" smtClean="0"/>
              <a:t>Enr</a:t>
            </a:r>
            <a:r>
              <a:rPr lang="en-US" sz="1800" dirty="0" smtClean="0"/>
              <a:t> (51,373)</a:t>
            </a:r>
          </a:p>
          <a:p>
            <a:pPr marL="365125">
              <a:lnSpc>
                <a:spcPct val="110000"/>
              </a:lnSpc>
              <a:spcBef>
                <a:spcPts val="800"/>
              </a:spcBef>
              <a:buClr>
                <a:schemeClr val="tx1"/>
              </a:buClr>
              <a:buSzPct val="66000"/>
              <a:buFont typeface="Wingdings" pitchFamily="2" charset="2"/>
              <a:buChar char="Ø"/>
            </a:pPr>
            <a:r>
              <a:rPr lang="en-US" sz="1800" dirty="0" smtClean="0"/>
              <a:t>CSU 2017 ADT –      </a:t>
            </a:r>
            <a:r>
              <a:rPr lang="en-US" sz="1800" dirty="0" smtClean="0"/>
              <a:t>Apps </a:t>
            </a:r>
            <a:r>
              <a:rPr lang="en-US" sz="1800" dirty="0" smtClean="0"/>
              <a:t>(34,004</a:t>
            </a:r>
            <a:r>
              <a:rPr lang="en-US" sz="1800" dirty="0" smtClean="0"/>
              <a:t>)   </a:t>
            </a:r>
            <a:r>
              <a:rPr lang="en-US" sz="1800" dirty="0" err="1" smtClean="0"/>
              <a:t>Adm</a:t>
            </a:r>
            <a:r>
              <a:rPr lang="en-US" sz="1800" dirty="0" smtClean="0"/>
              <a:t> </a:t>
            </a:r>
            <a:r>
              <a:rPr lang="en-US" sz="1800" dirty="0" smtClean="0"/>
              <a:t>(</a:t>
            </a:r>
            <a:r>
              <a:rPr lang="en-US" sz="1800" dirty="0" smtClean="0"/>
              <a:t>33,202</a:t>
            </a:r>
            <a:r>
              <a:rPr lang="en-US" sz="1800" dirty="0" smtClean="0"/>
              <a:t>)   </a:t>
            </a:r>
            <a:r>
              <a:rPr lang="en-US" sz="1800" dirty="0" err="1" smtClean="0"/>
              <a:t>Enr</a:t>
            </a:r>
            <a:r>
              <a:rPr lang="en-US" sz="1800" dirty="0" smtClean="0"/>
              <a:t> (</a:t>
            </a:r>
            <a:r>
              <a:rPr lang="en-US" sz="1800" dirty="0" smtClean="0"/>
              <a:t>18,031)  52</a:t>
            </a:r>
            <a:r>
              <a:rPr lang="en-US" sz="1800" dirty="0" smtClean="0"/>
              <a:t>% on </a:t>
            </a:r>
            <a:r>
              <a:rPr lang="en-US" sz="1800" dirty="0" smtClean="0"/>
              <a:t>path</a:t>
            </a:r>
            <a:endParaRPr lang="en-US" sz="1800" dirty="0" smtClean="0"/>
          </a:p>
          <a:p>
            <a:pPr marL="365125">
              <a:lnSpc>
                <a:spcPct val="110000"/>
              </a:lnSpc>
              <a:spcBef>
                <a:spcPts val="800"/>
              </a:spcBef>
              <a:buClr>
                <a:schemeClr val="tx1"/>
              </a:buClr>
              <a:buSzPct val="66000"/>
              <a:buFont typeface="Wingdings" pitchFamily="2" charset="2"/>
              <a:buChar char="Ø"/>
            </a:pPr>
            <a:r>
              <a:rPr lang="en-US" sz="1800" dirty="0" smtClean="0"/>
              <a:t>Redirects – 839 (2.5</a:t>
            </a:r>
            <a:r>
              <a:rPr lang="en-US" sz="1800" dirty="0" smtClean="0"/>
              <a:t>% of Apps) </a:t>
            </a:r>
            <a:r>
              <a:rPr lang="en-US" sz="1800" dirty="0" smtClean="0"/>
              <a:t>of which 18% enrolled, of which 2.5% of those stayed on path</a:t>
            </a:r>
          </a:p>
          <a:p>
            <a:pPr marL="365125">
              <a:lnSpc>
                <a:spcPct val="110000"/>
              </a:lnSpc>
              <a:spcBef>
                <a:spcPts val="800"/>
              </a:spcBef>
              <a:buClr>
                <a:schemeClr val="tx1"/>
              </a:buClr>
              <a:buSzPct val="66000"/>
              <a:buFont typeface="Wingdings" pitchFamily="2" charset="2"/>
              <a:buChar char="Ø"/>
            </a:pPr>
            <a:endParaRPr lang="en-US" sz="1800" dirty="0" smtClean="0"/>
          </a:p>
          <a:p>
            <a:pPr marL="365125">
              <a:lnSpc>
                <a:spcPct val="110000"/>
              </a:lnSpc>
              <a:spcBef>
                <a:spcPts val="800"/>
              </a:spcBef>
              <a:buClr>
                <a:schemeClr val="tx1"/>
              </a:buClr>
              <a:buSzPct val="66000"/>
              <a:buFont typeface="Wingdings" pitchFamily="2" charset="2"/>
              <a:buChar char="Ø"/>
            </a:pPr>
            <a:endParaRPr lang="en-US" sz="1800" dirty="0" smtClean="0"/>
          </a:p>
          <a:p>
            <a:pPr marL="365125">
              <a:lnSpc>
                <a:spcPct val="110000"/>
              </a:lnSpc>
              <a:spcBef>
                <a:spcPts val="800"/>
              </a:spcBef>
              <a:buClr>
                <a:schemeClr val="tx1"/>
              </a:buClr>
              <a:buSzPct val="66000"/>
              <a:buFont typeface="Wingdings" pitchFamily="2" charset="2"/>
              <a:buChar char="Ø"/>
            </a:pPr>
            <a:endParaRPr lang="en-US" sz="1800" dirty="0" smtClean="0"/>
          </a:p>
          <a:p>
            <a:pPr marL="365125">
              <a:lnSpc>
                <a:spcPct val="110000"/>
              </a:lnSpc>
              <a:spcBef>
                <a:spcPts val="800"/>
              </a:spcBef>
              <a:buClr>
                <a:schemeClr val="tx1"/>
              </a:buClr>
              <a:buSzPct val="66000"/>
              <a:buFont typeface="Wingdings" pitchFamily="2" charset="2"/>
              <a:buChar char="Ø"/>
            </a:pPr>
            <a:endParaRPr lang="en-US" sz="1800" dirty="0" smtClean="0"/>
          </a:p>
          <a:p>
            <a:pPr marL="365125">
              <a:lnSpc>
                <a:spcPct val="110000"/>
              </a:lnSpc>
              <a:spcBef>
                <a:spcPts val="800"/>
              </a:spcBef>
              <a:buClr>
                <a:schemeClr val="tx1"/>
              </a:buClr>
              <a:buSzPct val="66000"/>
              <a:buFont typeface="Wingdings" pitchFamily="2" charset="2"/>
              <a:buChar char="Ø"/>
            </a:pPr>
            <a:endParaRPr lang="en-US" sz="1800" dirty="0" smtClean="0"/>
          </a:p>
          <a:p>
            <a:pPr marL="365125">
              <a:lnSpc>
                <a:spcPct val="110000"/>
              </a:lnSpc>
              <a:spcBef>
                <a:spcPts val="800"/>
              </a:spcBef>
              <a:buClr>
                <a:schemeClr val="tx1"/>
              </a:buClr>
              <a:buSzPct val="66000"/>
              <a:buFont typeface="Wingdings" pitchFamily="2" charset="2"/>
              <a:buChar char="Ø"/>
            </a:pPr>
            <a:endParaRPr lang="en-US" sz="1800" dirty="0" smtClean="0"/>
          </a:p>
          <a:p>
            <a:pPr marL="365125">
              <a:lnSpc>
                <a:spcPct val="110000"/>
              </a:lnSpc>
              <a:spcBef>
                <a:spcPts val="800"/>
              </a:spcBef>
              <a:buClr>
                <a:schemeClr val="tx1"/>
              </a:buClr>
              <a:buSzPct val="66000"/>
              <a:buFont typeface="Wingdings" pitchFamily="2" charset="2"/>
              <a:buChar char="Ø"/>
            </a:pPr>
            <a:endParaRPr lang="en-US" sz="1800" dirty="0" smtClean="0"/>
          </a:p>
          <a:p>
            <a:pPr marL="365125">
              <a:lnSpc>
                <a:spcPct val="110000"/>
              </a:lnSpc>
              <a:spcBef>
                <a:spcPts val="800"/>
              </a:spcBef>
              <a:buClr>
                <a:schemeClr val="tx1"/>
              </a:buClr>
              <a:buSzPct val="66000"/>
              <a:buFont typeface="Wingdings" pitchFamily="2" charset="2"/>
              <a:buChar char="Ø"/>
            </a:pPr>
            <a:endParaRPr lang="en-US" sz="1800" dirty="0" smtClean="0"/>
          </a:p>
          <a:p>
            <a:pPr marL="365125">
              <a:lnSpc>
                <a:spcPct val="110000"/>
              </a:lnSpc>
              <a:spcBef>
                <a:spcPts val="800"/>
              </a:spcBef>
              <a:buClr>
                <a:schemeClr val="tx1"/>
              </a:buClr>
              <a:buSzPct val="66000"/>
              <a:buFont typeface="Wingdings" pitchFamily="2" charset="2"/>
              <a:buChar char="Ø"/>
            </a:pPr>
            <a:endParaRPr lang="en-US" sz="1800" dirty="0" smtClean="0"/>
          </a:p>
          <a:p>
            <a:pPr marL="365125">
              <a:lnSpc>
                <a:spcPct val="110000"/>
              </a:lnSpc>
              <a:spcBef>
                <a:spcPts val="800"/>
              </a:spcBef>
              <a:buClr>
                <a:schemeClr val="tx1"/>
              </a:buClr>
              <a:buSzPct val="66000"/>
              <a:buFont typeface="Wingdings" pitchFamily="2" charset="2"/>
              <a:buChar char="Ø"/>
            </a:pPr>
            <a:endParaRPr lang="en-US" sz="1800" dirty="0" smtClean="0"/>
          </a:p>
          <a:p>
            <a:pPr marL="365125">
              <a:lnSpc>
                <a:spcPct val="110000"/>
              </a:lnSpc>
              <a:spcBef>
                <a:spcPts val="800"/>
              </a:spcBef>
              <a:buClr>
                <a:schemeClr val="tx1"/>
              </a:buClr>
              <a:buSzPct val="66000"/>
              <a:buFont typeface="Wingdings" pitchFamily="2" charset="2"/>
              <a:buChar char="Ø"/>
            </a:pPr>
            <a:endParaRPr lang="en-US" altLang="en-US" sz="3200" dirty="0" smtClean="0">
              <a:ea typeface="ＭＳ Ｐゴシック" pitchFamily="34" charset="-128"/>
            </a:endParaRPr>
          </a:p>
        </p:txBody>
      </p:sp>
      <p:pic>
        <p:nvPicPr>
          <p:cNvPr id="5" name="Picture 4"/>
          <p:cNvPicPr>
            <a:picLocks noChangeAspect="1"/>
          </p:cNvPicPr>
          <p:nvPr/>
        </p:nvPicPr>
        <p:blipFill>
          <a:blip r:embed="rId3"/>
          <a:stretch>
            <a:fillRect/>
          </a:stretch>
        </p:blipFill>
        <p:spPr>
          <a:xfrm>
            <a:off x="19050" y="3886200"/>
            <a:ext cx="8902884" cy="2185417"/>
          </a:xfrm>
          <a:prstGeom prst="rect">
            <a:avLst/>
          </a:prstGeom>
        </p:spPr>
      </p:pic>
    </p:spTree>
    <p:extLst>
      <p:ext uri="{BB962C8B-B14F-4D97-AF65-F5344CB8AC3E}">
        <p14:creationId xmlns:p14="http://schemas.microsoft.com/office/powerpoint/2010/main" val="322307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0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0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0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0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ln>
            <a:miter lim="800000"/>
            <a:headEnd/>
            <a:tailEnd/>
          </a:ln>
          <a:extLst>
            <a:ext uri="{FAA26D3D-D897-4be2-8F04-BA451C77F1D7}">
              <ma14:placeholderFlag xmlns:ma14="http://schemas.microsoft.com/office/mac/drawingml/2011/main" xmlns="" val="1"/>
            </a:ext>
          </a:ex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4800" b="1" dirty="0" smtClean="0">
                <a:ln w="11430"/>
                <a:latin typeface="Adobe Caslon Pro Bold"/>
                <a:cs typeface="Adobe Caslon Pro Bold"/>
              </a:rPr>
              <a:t>My Two Cents…</a:t>
            </a:r>
            <a:endParaRPr lang="en-US" sz="4800" b="1" dirty="0">
              <a:ln w="11430"/>
              <a:latin typeface="Adobe Caslon Pro Bold"/>
              <a:cs typeface="Adobe Caslon Pro Bold"/>
            </a:endParaRPr>
          </a:p>
        </p:txBody>
      </p:sp>
      <p:sp>
        <p:nvSpPr>
          <p:cNvPr id="17409" name="Rectangle 3"/>
          <p:cNvSpPr>
            <a:spLocks noGrp="1" noChangeArrowheads="1"/>
          </p:cNvSpPr>
          <p:nvPr>
            <p:ph idx="1"/>
          </p:nvPr>
        </p:nvSpPr>
        <p:spPr>
          <a:xfrm>
            <a:off x="609600" y="1828800"/>
            <a:ext cx="5486400" cy="1981200"/>
          </a:xfrm>
        </p:spPr>
        <p:txBody>
          <a:bodyPr>
            <a:normAutofit fontScale="92500" lnSpcReduction="10000"/>
          </a:bodyPr>
          <a:lstStyle/>
          <a:p>
            <a:pPr marL="22225" indent="0" algn="ctr" eaLnBrk="1" hangingPunct="1">
              <a:lnSpc>
                <a:spcPct val="110000"/>
              </a:lnSpc>
              <a:spcBef>
                <a:spcPts val="800"/>
              </a:spcBef>
              <a:buClr>
                <a:schemeClr val="tx1"/>
              </a:buClr>
              <a:buSzPct val="66000"/>
              <a:buNone/>
            </a:pPr>
            <a:r>
              <a:rPr lang="en-US" altLang="en-US" sz="1200" i="1" dirty="0" smtClean="0">
                <a:ea typeface="ＭＳ Ｐゴシック" pitchFamily="34" charset="-128"/>
              </a:rPr>
              <a:t>Disclaimer: The comments you are about to hear are Bob’s and not those of the Chancellor’s Office…</a:t>
            </a:r>
          </a:p>
          <a:p>
            <a:pPr marL="365125" eaLnBrk="1" hangingPunct="1">
              <a:lnSpc>
                <a:spcPct val="110000"/>
              </a:lnSpc>
              <a:spcBef>
                <a:spcPts val="800"/>
              </a:spcBef>
              <a:buClr>
                <a:schemeClr val="tx1"/>
              </a:buClr>
              <a:buSzPct val="66000"/>
              <a:buFont typeface="Wingdings" pitchFamily="2" charset="2"/>
              <a:buChar char="Ø"/>
            </a:pPr>
            <a:r>
              <a:rPr lang="en-US" altLang="en-US" sz="2800" dirty="0" smtClean="0">
                <a:ea typeface="ＭＳ Ｐゴシック" pitchFamily="34" charset="-128"/>
              </a:rPr>
              <a:t>Promising initiatives in the works</a:t>
            </a:r>
          </a:p>
          <a:p>
            <a:pPr marL="365125" eaLnBrk="1" hangingPunct="1">
              <a:lnSpc>
                <a:spcPct val="110000"/>
              </a:lnSpc>
              <a:spcBef>
                <a:spcPts val="800"/>
              </a:spcBef>
              <a:buClr>
                <a:schemeClr val="tx1"/>
              </a:buClr>
              <a:buSzPct val="66000"/>
              <a:buFont typeface="Wingdings" pitchFamily="2" charset="2"/>
              <a:buChar char="Ø"/>
            </a:pPr>
            <a:r>
              <a:rPr lang="en-US" altLang="en-US" sz="2800" dirty="0" smtClean="0">
                <a:ea typeface="ＭＳ Ｐゴシック" pitchFamily="34" charset="-128"/>
              </a:rPr>
              <a:t>Segment collaboration positive</a:t>
            </a:r>
          </a:p>
          <a:p>
            <a:pPr marL="365125" eaLnBrk="1" hangingPunct="1">
              <a:lnSpc>
                <a:spcPct val="110000"/>
              </a:lnSpc>
              <a:spcBef>
                <a:spcPts val="800"/>
              </a:spcBef>
              <a:buClr>
                <a:schemeClr val="tx1"/>
              </a:buClr>
              <a:buSzPct val="66000"/>
              <a:buFont typeface="Wingdings" pitchFamily="2" charset="2"/>
              <a:buChar char="Ø"/>
            </a:pPr>
            <a:r>
              <a:rPr lang="en-US" altLang="en-US" sz="2800" dirty="0" smtClean="0">
                <a:ea typeface="ＭＳ Ｐゴシック" pitchFamily="34" charset="-128"/>
              </a:rPr>
              <a:t>But Please Do Not Forget About…</a:t>
            </a:r>
          </a:p>
          <a:p>
            <a:pPr marL="365125" eaLnBrk="1" hangingPunct="1">
              <a:lnSpc>
                <a:spcPct val="110000"/>
              </a:lnSpc>
              <a:spcBef>
                <a:spcPts val="800"/>
              </a:spcBef>
              <a:buClr>
                <a:schemeClr val="tx1"/>
              </a:buClr>
              <a:buSzPct val="66000"/>
              <a:buFont typeface="Wingdings" pitchFamily="2" charset="2"/>
              <a:buChar char="Ø"/>
            </a:pPr>
            <a:endParaRPr lang="en-US" altLang="en-US" sz="2800" dirty="0" smtClean="0">
              <a:ea typeface="ＭＳ Ｐゴシック" pitchFamily="34" charset="-128"/>
            </a:endParaRPr>
          </a:p>
        </p:txBody>
      </p:sp>
      <p:sp>
        <p:nvSpPr>
          <p:cNvPr id="4" name="TextBox 3"/>
          <p:cNvSpPr txBox="1"/>
          <p:nvPr/>
        </p:nvSpPr>
        <p:spPr>
          <a:xfrm rot="851440">
            <a:off x="6198665" y="2045445"/>
            <a:ext cx="2795588" cy="1569660"/>
          </a:xfrm>
          <a:prstGeom prst="rect">
            <a:avLst/>
          </a:prstGeom>
          <a:noFill/>
          <a:ln>
            <a:solidFill>
              <a:schemeClr val="accent1">
                <a:lumMod val="75000"/>
              </a:schemeClr>
            </a:solidFill>
          </a:ln>
        </p:spPr>
        <p:txBody>
          <a:bodyPr wrap="square" rtlCol="0">
            <a:spAutoFit/>
          </a:bodyPr>
          <a:lstStyle/>
          <a:p>
            <a:r>
              <a:rPr lang="en-US" sz="3200" dirty="0" smtClean="0"/>
              <a:t>We accept the top 100% of all applicants!</a:t>
            </a:r>
            <a:endParaRPr lang="en-US"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933825"/>
            <a:ext cx="3409950" cy="1581150"/>
          </a:xfrm>
          <a:prstGeom prst="rect">
            <a:avLst/>
          </a:prstGeom>
        </p:spPr>
      </p:pic>
      <p:sp>
        <p:nvSpPr>
          <p:cNvPr id="5" name="TextBox 4"/>
          <p:cNvSpPr txBox="1"/>
          <p:nvPr/>
        </p:nvSpPr>
        <p:spPr>
          <a:xfrm>
            <a:off x="4724400" y="3810000"/>
            <a:ext cx="3962400" cy="2492990"/>
          </a:xfrm>
          <a:prstGeom prst="rect">
            <a:avLst/>
          </a:prstGeom>
          <a:noFill/>
        </p:spPr>
        <p:txBody>
          <a:bodyPr wrap="square" rtlCol="0">
            <a:spAutoFit/>
          </a:bodyPr>
          <a:lstStyle/>
          <a:p>
            <a:pPr marL="285750" indent="-285750">
              <a:buFont typeface="Wingdings" panose="05000000000000000000" pitchFamily="2" charset="2"/>
              <a:buChar char="Ø"/>
            </a:pPr>
            <a:r>
              <a:rPr lang="en-US" sz="2600" dirty="0" smtClean="0"/>
              <a:t>Articulation – 82% of CSU transfers (with or without ADTs) need </a:t>
            </a:r>
            <a:r>
              <a:rPr lang="en-US" sz="2600" dirty="0" smtClean="0"/>
              <a:t>articulation</a:t>
            </a:r>
            <a:endParaRPr lang="en-US" sz="2600" dirty="0" smtClean="0"/>
          </a:p>
          <a:p>
            <a:pPr marL="285750" indent="-285750">
              <a:buFont typeface="Wingdings" panose="05000000000000000000" pitchFamily="2" charset="2"/>
              <a:buChar char="Ø"/>
            </a:pPr>
            <a:r>
              <a:rPr lang="en-US" sz="2600" dirty="0" smtClean="0"/>
              <a:t>Regional Impaction vs. student mobility</a:t>
            </a:r>
          </a:p>
          <a:p>
            <a:pPr marL="285750" indent="-285750">
              <a:buFont typeface="Wingdings" panose="05000000000000000000" pitchFamily="2" charset="2"/>
              <a:buChar char="Ø"/>
            </a:pPr>
            <a:r>
              <a:rPr lang="en-US" sz="2600" dirty="0" smtClean="0"/>
              <a:t>Implementation details</a:t>
            </a:r>
            <a:endParaRPr lang="en-US" sz="2600" dirty="0"/>
          </a:p>
        </p:txBody>
      </p:sp>
      <p:pic>
        <p:nvPicPr>
          <p:cNvPr id="7" name="Picture 6"/>
          <p:cNvPicPr>
            <a:picLocks noChangeAspect="1"/>
          </p:cNvPicPr>
          <p:nvPr/>
        </p:nvPicPr>
        <p:blipFill>
          <a:blip r:embed="rId4"/>
          <a:stretch>
            <a:fillRect/>
          </a:stretch>
        </p:blipFill>
        <p:spPr>
          <a:xfrm>
            <a:off x="304800" y="119538"/>
            <a:ext cx="1385379" cy="1352550"/>
          </a:xfrm>
          <a:prstGeom prst="rect">
            <a:avLst/>
          </a:prstGeom>
        </p:spPr>
      </p:pic>
    </p:spTree>
    <p:extLst>
      <p:ext uri="{BB962C8B-B14F-4D97-AF65-F5344CB8AC3E}">
        <p14:creationId xmlns:p14="http://schemas.microsoft.com/office/powerpoint/2010/main" val="2530310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ln>
            <a:miter lim="800000"/>
            <a:headEnd/>
            <a:tailEnd/>
          </a:ln>
          <a:extLst>
            <a:ext uri="{FAA26D3D-D897-4be2-8F04-BA451C77F1D7}">
              <ma14:placeholderFlag xmlns:ma14="http://schemas.microsoft.com/office/mac/drawingml/2011/main" xmlns="" val="1"/>
            </a:ext>
          </a:ex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4800" b="1" dirty="0" smtClean="0">
                <a:ln w="11430"/>
                <a:latin typeface="Adobe Caslon Pro Bold"/>
                <a:cs typeface="Adobe Caslon Pro Bold"/>
              </a:rPr>
              <a:t>Other Initiatives…</a:t>
            </a:r>
            <a:endParaRPr lang="en-US" sz="4800" b="1" dirty="0">
              <a:ln w="11430"/>
              <a:latin typeface="Adobe Caslon Pro Bold"/>
              <a:cs typeface="Adobe Caslon Pro Bold"/>
            </a:endParaRPr>
          </a:p>
        </p:txBody>
      </p:sp>
      <p:sp>
        <p:nvSpPr>
          <p:cNvPr id="17409" name="Rectangle 3"/>
          <p:cNvSpPr>
            <a:spLocks noGrp="1" noChangeArrowheads="1"/>
          </p:cNvSpPr>
          <p:nvPr>
            <p:ph idx="1"/>
          </p:nvPr>
        </p:nvSpPr>
        <p:spPr>
          <a:xfrm>
            <a:off x="609600" y="1828800"/>
            <a:ext cx="8229600" cy="4191000"/>
          </a:xfrm>
        </p:spPr>
        <p:txBody>
          <a:bodyPr/>
          <a:lstStyle/>
          <a:p>
            <a:pPr marL="365125" eaLnBrk="1" hangingPunct="1">
              <a:lnSpc>
                <a:spcPct val="110000"/>
              </a:lnSpc>
              <a:spcBef>
                <a:spcPts val="800"/>
              </a:spcBef>
              <a:buClr>
                <a:schemeClr val="tx1"/>
              </a:buClr>
              <a:buSzPct val="66000"/>
              <a:buFont typeface="Wingdings" pitchFamily="2" charset="2"/>
              <a:buChar char="Ø"/>
            </a:pPr>
            <a:r>
              <a:rPr lang="en-US" altLang="en-US" sz="3200" dirty="0" smtClean="0">
                <a:ea typeface="ＭＳ Ｐゴシック" pitchFamily="34" charset="-128"/>
              </a:rPr>
              <a:t>Common Course Identification (C-ID)</a:t>
            </a:r>
          </a:p>
          <a:p>
            <a:pPr marL="365125" eaLnBrk="1" hangingPunct="1">
              <a:lnSpc>
                <a:spcPct val="110000"/>
              </a:lnSpc>
              <a:spcBef>
                <a:spcPts val="800"/>
              </a:spcBef>
              <a:buClr>
                <a:schemeClr val="tx1"/>
              </a:buClr>
              <a:buSzPct val="66000"/>
              <a:buFont typeface="Wingdings" pitchFamily="2" charset="2"/>
              <a:buChar char="Ø"/>
            </a:pPr>
            <a:r>
              <a:rPr lang="en-US" altLang="en-US" sz="3200" dirty="0" smtClean="0">
                <a:ea typeface="ＭＳ Ｐゴシック" pitchFamily="34" charset="-128"/>
              </a:rPr>
              <a:t>New ASSIST </a:t>
            </a:r>
          </a:p>
          <a:p>
            <a:pPr marL="365125" eaLnBrk="1" hangingPunct="1">
              <a:lnSpc>
                <a:spcPct val="110000"/>
              </a:lnSpc>
              <a:spcBef>
                <a:spcPts val="800"/>
              </a:spcBef>
              <a:buClr>
                <a:schemeClr val="tx1"/>
              </a:buClr>
              <a:buSzPct val="66000"/>
              <a:buFont typeface="Wingdings" pitchFamily="2" charset="2"/>
              <a:buChar char="Ø"/>
            </a:pPr>
            <a:r>
              <a:rPr lang="en-US" altLang="en-US" sz="3200" dirty="0" smtClean="0">
                <a:ea typeface="ＭＳ Ｐゴシック" pitchFamily="34" charset="-128"/>
              </a:rPr>
              <a:t>UC Transfer Pathways</a:t>
            </a:r>
          </a:p>
          <a:p>
            <a:pPr marL="22225" indent="0" eaLnBrk="1" hangingPunct="1">
              <a:lnSpc>
                <a:spcPct val="110000"/>
              </a:lnSpc>
              <a:spcBef>
                <a:spcPts val="800"/>
              </a:spcBef>
              <a:buClr>
                <a:schemeClr val="tx1"/>
              </a:buClr>
              <a:buSzPct val="66000"/>
              <a:buNone/>
            </a:pPr>
            <a:endParaRPr lang="en-US" altLang="en-US" sz="3200" dirty="0" smtClean="0">
              <a:ea typeface="ＭＳ Ｐゴシック" pitchFamily="34" charset="-128"/>
            </a:endParaRPr>
          </a:p>
        </p:txBody>
      </p:sp>
    </p:spTree>
    <p:extLst>
      <p:ext uri="{BB962C8B-B14F-4D97-AF65-F5344CB8AC3E}">
        <p14:creationId xmlns:p14="http://schemas.microsoft.com/office/powerpoint/2010/main" val="21899177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
</p:tagLst>
</file>

<file path=ppt/tags/tag2.xml><?xml version="1.0" encoding="utf-8"?>
<p:tagLst xmlns:a="http://schemas.openxmlformats.org/drawingml/2006/main" xmlns:r="http://schemas.openxmlformats.org/officeDocument/2006/relationships" xmlns:p="http://schemas.openxmlformats.org/presentationml/2006/main">
  <p:tag name="TIMING" val="|8.1"/>
</p:tagLst>
</file>

<file path=ppt/tags/tag3.xml><?xml version="1.0" encoding="utf-8"?>
<p:tagLst xmlns:a="http://schemas.openxmlformats.org/drawingml/2006/main" xmlns:r="http://schemas.openxmlformats.org/officeDocument/2006/relationships" xmlns:p="http://schemas.openxmlformats.org/presentationml/2006/main">
  <p:tag name="TIMING" val="|10.7"/>
</p:tagLst>
</file>

<file path=ppt/tags/tag4.xml><?xml version="1.0" encoding="utf-8"?>
<p:tagLst xmlns:a="http://schemas.openxmlformats.org/drawingml/2006/main" xmlns:r="http://schemas.openxmlformats.org/officeDocument/2006/relationships" xmlns:p="http://schemas.openxmlformats.org/presentationml/2006/main">
  <p:tag name="TIMING" val="|0.5"/>
</p:tagLst>
</file>

<file path=ppt/tags/tag5.xml><?xml version="1.0" encoding="utf-8"?>
<p:tagLst xmlns:a="http://schemas.openxmlformats.org/drawingml/2006/main" xmlns:r="http://schemas.openxmlformats.org/officeDocument/2006/relationships" xmlns:p="http://schemas.openxmlformats.org/presentationml/2006/main">
  <p:tag name="TIMING" val="|0.5"/>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1B296598-AFE8-4F22-A753-D427895DB50A}" vid="{2AE54C1D-3A13-4EA8-B5FE-F2BDA99CB67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11224</TotalTime>
  <Words>1482</Words>
  <Application>Microsoft Office PowerPoint</Application>
  <PresentationFormat>On-screen Show (4:3)</PresentationFormat>
  <Paragraphs>223</Paragraphs>
  <Slides>22</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ＭＳ Ｐゴシック</vt:lpstr>
      <vt:lpstr>Adobe Caslon Pro Bold</vt:lpstr>
      <vt:lpstr>Adobe Caslon Pro Bold Italic</vt:lpstr>
      <vt:lpstr>Arial</vt:lpstr>
      <vt:lpstr>Calibri</vt:lpstr>
      <vt:lpstr>Cambria</vt:lpstr>
      <vt:lpstr>Tekton</vt:lpstr>
      <vt:lpstr>Times New Roman</vt:lpstr>
      <vt:lpstr>Wingdings</vt:lpstr>
      <vt:lpstr>Wingdings 2</vt:lpstr>
      <vt:lpstr>Theme1</vt:lpstr>
      <vt:lpstr>PowerPoint Presentation</vt:lpstr>
      <vt:lpstr>This Hour…</vt:lpstr>
      <vt:lpstr>Transfer &amp; Articulation Unit</vt:lpstr>
      <vt:lpstr>Strong Partnerships</vt:lpstr>
      <vt:lpstr>Vision for Success - Transfer</vt:lpstr>
      <vt:lpstr>Transfer Pathways</vt:lpstr>
      <vt:lpstr>Assoc. Degrees for Transfer</vt:lpstr>
      <vt:lpstr>My Two Cents…</vt:lpstr>
      <vt:lpstr>Other Initiatives…</vt:lpstr>
      <vt:lpstr>What is C-ID?</vt:lpstr>
      <vt:lpstr>Why is C-ID Important?</vt:lpstr>
      <vt:lpstr>C-ID By The Numbers</vt:lpstr>
      <vt:lpstr>PowerPoint Presentation</vt:lpstr>
      <vt:lpstr>ASSIST Facts</vt:lpstr>
      <vt:lpstr>New ASSIST</vt:lpstr>
      <vt:lpstr>Updates to ASSIST</vt:lpstr>
      <vt:lpstr>New ASSIST Update</vt:lpstr>
      <vt:lpstr>New ASSIST Update</vt:lpstr>
      <vt:lpstr>      PATHWAYS TO UCs</vt:lpstr>
      <vt:lpstr>UC Transfer Diversity</vt:lpstr>
      <vt:lpstr>UC Transfer Initiative</vt:lpstr>
      <vt:lpstr>Questions or Comments?   Bob Quinn  bquinn@cccco.edu </vt:lpstr>
    </vt:vector>
  </TitlesOfParts>
  <Company>Dell Computer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Community College Experience:   A Faculty Perspective</dc:title>
  <dc:creator>Preferred Customer</dc:creator>
  <cp:lastModifiedBy>Quinn, Bob</cp:lastModifiedBy>
  <cp:revision>349</cp:revision>
  <cp:lastPrinted>2015-04-17T14:57:04Z</cp:lastPrinted>
  <dcterms:created xsi:type="dcterms:W3CDTF">2015-03-06T12:57:05Z</dcterms:created>
  <dcterms:modified xsi:type="dcterms:W3CDTF">2018-09-17T18:41:37Z</dcterms:modified>
</cp:coreProperties>
</file>