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75" r:id="rId5"/>
    <p:sldId id="276" r:id="rId6"/>
    <p:sldId id="274" r:id="rId7"/>
    <p:sldId id="261" r:id="rId8"/>
    <p:sldId id="262" r:id="rId9"/>
    <p:sldId id="263" r:id="rId10"/>
    <p:sldId id="264" r:id="rId11"/>
    <p:sldId id="265" r:id="rId12"/>
    <p:sldId id="266" r:id="rId13"/>
    <p:sldId id="258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New A&amp;R Training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Financial </a:t>
            </a:r>
            <a:r>
              <a:rPr lang="en-US" dirty="0" smtClean="0"/>
              <a:t>Aid: September 18,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286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Reporting Direct Assistance to the FAO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Direct assistance provided to students in the form of cash or vouchers, meal cards, transportation passes, etc. must be reported to the Financial Aid Office</a:t>
            </a:r>
          </a:p>
          <a:p>
            <a:r>
              <a:rPr lang="en-US" sz="2400" dirty="0" smtClean="0"/>
              <a:t>Report as early as possible</a:t>
            </a:r>
          </a:p>
          <a:p>
            <a:r>
              <a:rPr lang="en-US" sz="2400" dirty="0" smtClean="0"/>
              <a:t>Preferably not at the end of the term</a:t>
            </a:r>
          </a:p>
          <a:p>
            <a:r>
              <a:rPr lang="en-US" sz="2400" dirty="0" smtClean="0"/>
              <a:t>Must avoid an overaward/over payment situation</a:t>
            </a:r>
          </a:p>
          <a:p>
            <a:r>
              <a:rPr lang="en-US" sz="2400" dirty="0" smtClean="0"/>
              <a:t>Categorical programs that provide direct assistance should work out best way to inform the Financial Aid Office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29743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Guided Pathways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526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Guided Pathways?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Guided pathways </a:t>
            </a:r>
            <a:r>
              <a:rPr lang="en-US" sz="2400" dirty="0" smtClean="0"/>
              <a:t>is </a:t>
            </a:r>
            <a:r>
              <a:rPr lang="en-US" sz="2400" dirty="0"/>
              <a:t>a student-centered </a:t>
            </a:r>
            <a:r>
              <a:rPr lang="en-US" sz="2400" dirty="0" smtClean="0"/>
              <a:t>educational approach </a:t>
            </a:r>
            <a:r>
              <a:rPr lang="en-US" sz="2400" dirty="0"/>
              <a:t>that can dramatically increase the number of students earning community college credentials, while closing equity gaps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Guided </a:t>
            </a:r>
            <a:r>
              <a:rPr lang="en-US" sz="2400" dirty="0"/>
              <a:t>pathways </a:t>
            </a:r>
            <a:r>
              <a:rPr lang="en-US" sz="2400" dirty="0" smtClean="0"/>
              <a:t>is </a:t>
            </a:r>
            <a:r>
              <a:rPr lang="en-US" sz="2400" dirty="0"/>
              <a:t>a college-wide undertaking that provides a framework for integrating California-based initiatives such as SSSP, Equity, Basic Skills Transformation, the Strong Workforce Program, and </a:t>
            </a:r>
            <a:r>
              <a:rPr lang="en-US" sz="2400" dirty="0" smtClean="0"/>
              <a:t>the California </a:t>
            </a:r>
            <a:r>
              <a:rPr lang="en-US" sz="2400" dirty="0"/>
              <a:t>College Promise.</a:t>
            </a:r>
          </a:p>
        </p:txBody>
      </p:sp>
    </p:spTree>
    <p:extLst>
      <p:ext uri="{BB962C8B-B14F-4D97-AF65-F5344CB8AC3E}">
        <p14:creationId xmlns:p14="http://schemas.microsoft.com/office/powerpoint/2010/main" val="1477713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Shift in 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 long time, Access to college was the goal</a:t>
            </a:r>
          </a:p>
          <a:p>
            <a:pPr lvl="1"/>
            <a:r>
              <a:rPr lang="en-US" dirty="0" smtClean="0"/>
              <a:t>Required submission of public high school GPAs</a:t>
            </a:r>
          </a:p>
          <a:p>
            <a:pPr lvl="1"/>
            <a:r>
              <a:rPr lang="en-US" dirty="0" smtClean="0"/>
              <a:t>CASH for College – FAFSA and Dream Act completion</a:t>
            </a:r>
          </a:p>
          <a:p>
            <a:r>
              <a:rPr lang="en-US" dirty="0" smtClean="0"/>
              <a:t>Now, retention and completion have become a main focus</a:t>
            </a:r>
          </a:p>
          <a:p>
            <a:pPr lvl="1"/>
            <a:r>
              <a:rPr lang="en-US" dirty="0" smtClean="0"/>
              <a:t>Equity funding</a:t>
            </a:r>
          </a:p>
          <a:p>
            <a:pPr lvl="1"/>
            <a:r>
              <a:rPr lang="en-US" dirty="0" smtClean="0"/>
              <a:t>Student Success Completion Grant</a:t>
            </a:r>
          </a:p>
          <a:p>
            <a:pPr lvl="1"/>
            <a:r>
              <a:rPr lang="en-US" dirty="0" smtClean="0"/>
              <a:t>Guided Pathways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4549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208538" cy="13208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200" dirty="0" smtClean="0"/>
              <a:t>How does Financial Aid Fit into Guided Pathways?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Keeps the student in school</a:t>
            </a:r>
          </a:p>
          <a:p>
            <a:r>
              <a:rPr lang="en-US" dirty="0" smtClean="0"/>
              <a:t>Gives the student more time to study – They work less!</a:t>
            </a:r>
          </a:p>
          <a:p>
            <a:r>
              <a:rPr lang="en-US" dirty="0"/>
              <a:t>Allows purchase of books and supplies</a:t>
            </a:r>
          </a:p>
          <a:p>
            <a:r>
              <a:rPr lang="en-US" dirty="0" smtClean="0"/>
              <a:t>Reduces financial worries</a:t>
            </a:r>
          </a:p>
          <a:p>
            <a:r>
              <a:rPr lang="en-US" dirty="0" smtClean="0"/>
              <a:t>Gives confidence for future educational expenses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9370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 19</a:t>
            </a:r>
            <a:br>
              <a:rPr lang="en-US" dirty="0" smtClean="0"/>
            </a:br>
            <a:r>
              <a:rPr lang="en-US" dirty="0" smtClean="0"/>
              <a:t>The California College Promise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8409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California College Promise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9238"/>
            <a:ext cx="10515600" cy="5210353"/>
          </a:xfrm>
          <a:solidFill>
            <a:schemeClr val="bg1"/>
          </a:solidFill>
        </p:spPr>
        <p:txBody>
          <a:bodyPr>
            <a:noAutofit/>
          </a:bodyPr>
          <a:lstStyle/>
          <a:p>
            <a:pPr>
              <a:lnSpc>
                <a:spcPct val="108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2400" dirty="0" smtClean="0"/>
              <a:t>Increase </a:t>
            </a:r>
            <a:r>
              <a:rPr lang="en-US" sz="2400" dirty="0"/>
              <a:t>the number and percentage of high school students who are prepared for and attend college directly from high </a:t>
            </a:r>
            <a:r>
              <a:rPr lang="en-US" sz="2400" dirty="0" smtClean="0"/>
              <a:t>school</a:t>
            </a:r>
          </a:p>
          <a:p>
            <a:pPr>
              <a:lnSpc>
                <a:spcPct val="108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2400" dirty="0" smtClean="0"/>
              <a:t>Increase high </a:t>
            </a:r>
            <a:r>
              <a:rPr lang="en-US" sz="2400" dirty="0"/>
              <a:t>school graduates who are placed directly into transfer-level mathematics and English courses at a community college. </a:t>
            </a:r>
          </a:p>
          <a:p>
            <a:pPr>
              <a:lnSpc>
                <a:spcPct val="108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2400" dirty="0"/>
              <a:t>Increasing the percentage of students who earn associate degrees or career technical education </a:t>
            </a:r>
            <a:r>
              <a:rPr lang="en-US" sz="2400" dirty="0" smtClean="0"/>
              <a:t>certificates</a:t>
            </a:r>
          </a:p>
          <a:p>
            <a:pPr>
              <a:lnSpc>
                <a:spcPct val="108000"/>
              </a:lnSpc>
              <a:spcBef>
                <a:spcPts val="600"/>
              </a:spcBef>
              <a:buFont typeface="+mj-lt"/>
              <a:buAutoNum type="arabicPeriod" startAt="4"/>
            </a:pPr>
            <a:r>
              <a:rPr lang="en-US" sz="2400" dirty="0"/>
              <a:t>Increasing the percentage of students who successfully transfer from a community college to the </a:t>
            </a:r>
            <a:r>
              <a:rPr lang="en-US" sz="2400" dirty="0" smtClean="0"/>
              <a:t>CSU or UC </a:t>
            </a:r>
          </a:p>
          <a:p>
            <a:pPr>
              <a:lnSpc>
                <a:spcPct val="108000"/>
              </a:lnSpc>
              <a:spcBef>
                <a:spcPts val="600"/>
              </a:spcBef>
              <a:buFont typeface="+mj-lt"/>
              <a:buAutoNum type="arabicPeriod" startAt="4"/>
            </a:pPr>
            <a:r>
              <a:rPr lang="en-US" sz="2400" dirty="0" smtClean="0"/>
              <a:t>Reduce </a:t>
            </a:r>
            <a:r>
              <a:rPr lang="en-US" sz="2400" dirty="0"/>
              <a:t>and eliminating regional achievement gaps and achievement gaps for students from groups that are underrepresented at the California Community Colleges</a:t>
            </a:r>
          </a:p>
        </p:txBody>
      </p:sp>
    </p:spTree>
    <p:extLst>
      <p:ext uri="{BB962C8B-B14F-4D97-AF65-F5344CB8AC3E}">
        <p14:creationId xmlns:p14="http://schemas.microsoft.com/office/powerpoint/2010/main" val="3457919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149676"/>
            <a:ext cx="8596668" cy="738845"/>
          </a:xfrm>
        </p:spPr>
        <p:txBody>
          <a:bodyPr/>
          <a:lstStyle/>
          <a:p>
            <a:r>
              <a:rPr lang="en-US" dirty="0" smtClean="0"/>
              <a:t>AB 19 Participation </a:t>
            </a:r>
            <a:r>
              <a:rPr lang="en-US" dirty="0"/>
              <a:t>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888521"/>
            <a:ext cx="9691617" cy="5969479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457200" indent="-457200" fontAlgn="base">
              <a:buFont typeface="+mj-lt"/>
              <a:buAutoNum type="arabicPeriod"/>
            </a:pPr>
            <a:r>
              <a:rPr lang="en-US" sz="2300" dirty="0" smtClean="0"/>
              <a:t>Partner </a:t>
            </a:r>
            <a:r>
              <a:rPr lang="en-US" sz="2300" dirty="0"/>
              <a:t>with one or more local educational agencies to establish an Early Commitment to College </a:t>
            </a:r>
            <a:endParaRPr lang="en-US" sz="2300" dirty="0" smtClean="0"/>
          </a:p>
          <a:p>
            <a:pPr marL="457200" indent="-457200" fontAlgn="base">
              <a:buFont typeface="+mj-lt"/>
              <a:buAutoNum type="arabicPeriod"/>
            </a:pPr>
            <a:r>
              <a:rPr lang="en-US" sz="2300" dirty="0" smtClean="0"/>
              <a:t>Partner with </a:t>
            </a:r>
            <a:r>
              <a:rPr lang="en-US" sz="2300" dirty="0"/>
              <a:t>one or more </a:t>
            </a:r>
            <a:r>
              <a:rPr lang="en-US" sz="2300" dirty="0" smtClean="0"/>
              <a:t>LEAs to improve college preparation 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US" sz="2300" dirty="0" smtClean="0"/>
              <a:t>Partners might include high schools and nonprofit groups such as AVID, MESA, CalSOAP, Puente and others</a:t>
            </a:r>
          </a:p>
          <a:p>
            <a:pPr marL="457200" indent="-457200" fontAlgn="base">
              <a:lnSpc>
                <a:spcPct val="108000"/>
              </a:lnSpc>
              <a:buFont typeface="+mj-lt"/>
              <a:buAutoNum type="arabicPeriod"/>
            </a:pPr>
            <a:r>
              <a:rPr lang="en-US" sz="2300" dirty="0" smtClean="0"/>
              <a:t>Utilize evidence-based </a:t>
            </a:r>
            <a:r>
              <a:rPr lang="en-US" sz="2300" dirty="0"/>
              <a:t>assessment and placement </a:t>
            </a:r>
            <a:r>
              <a:rPr lang="en-US" sz="2300" dirty="0" smtClean="0"/>
              <a:t>as in AB 705.</a:t>
            </a:r>
            <a:endParaRPr lang="en-US" sz="2300" dirty="0"/>
          </a:p>
          <a:p>
            <a:pPr marL="457200" indent="-457200" fontAlgn="base">
              <a:lnSpc>
                <a:spcPct val="108000"/>
              </a:lnSpc>
              <a:buFont typeface="+mj-lt"/>
              <a:buAutoNum type="arabicPeriod"/>
            </a:pPr>
            <a:r>
              <a:rPr lang="en-US" sz="2300" dirty="0" smtClean="0"/>
              <a:t>Participate </a:t>
            </a:r>
            <a:r>
              <a:rPr lang="en-US" sz="2300" dirty="0"/>
              <a:t>in the </a:t>
            </a:r>
            <a:r>
              <a:rPr lang="en-US" sz="2300" dirty="0" err="1" smtClean="0"/>
              <a:t>CCCGuided</a:t>
            </a:r>
            <a:r>
              <a:rPr lang="en-US" sz="2300" dirty="0" smtClean="0"/>
              <a:t> </a:t>
            </a:r>
            <a:r>
              <a:rPr lang="en-US" sz="2300" dirty="0"/>
              <a:t>Pathways Grant </a:t>
            </a:r>
            <a:r>
              <a:rPr lang="en-US" sz="2300" dirty="0" smtClean="0"/>
              <a:t>Program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2300" dirty="0" smtClean="0"/>
              <a:t>Maximize student </a:t>
            </a:r>
            <a:r>
              <a:rPr lang="en-US" sz="2300" dirty="0"/>
              <a:t>access to need-based financial aid:</a:t>
            </a:r>
          </a:p>
          <a:p>
            <a:pPr marL="914400" lvl="1" indent="-457200">
              <a:lnSpc>
                <a:spcPct val="110000"/>
              </a:lnSpc>
              <a:buFont typeface="+mj-lt"/>
              <a:buAutoNum type="alphaLcPeriod"/>
            </a:pPr>
            <a:r>
              <a:rPr lang="en-US" sz="2300" dirty="0"/>
              <a:t>by leveraging the California College Promise Grant, </a:t>
            </a:r>
          </a:p>
          <a:p>
            <a:pPr marL="914400" lvl="1" indent="-457200">
              <a:lnSpc>
                <a:spcPct val="110000"/>
              </a:lnSpc>
              <a:buFont typeface="+mj-lt"/>
              <a:buAutoNum type="alphaLcPeriod"/>
            </a:pPr>
            <a:r>
              <a:rPr lang="en-US" sz="2300" dirty="0"/>
              <a:t>ensuring students complete the </a:t>
            </a:r>
            <a:r>
              <a:rPr lang="en-US" sz="2300" dirty="0" smtClean="0"/>
              <a:t>FAFSA </a:t>
            </a:r>
            <a:r>
              <a:rPr lang="en-US" sz="2300" dirty="0"/>
              <a:t>or Dream Act </a:t>
            </a:r>
            <a:r>
              <a:rPr lang="en-US" sz="2300" dirty="0" smtClean="0"/>
              <a:t>Application</a:t>
            </a:r>
          </a:p>
          <a:p>
            <a:pPr marL="914400" lvl="1" indent="-457200">
              <a:lnSpc>
                <a:spcPct val="110000"/>
              </a:lnSpc>
              <a:buFont typeface="+mj-lt"/>
              <a:buAutoNum type="alphaLcPeriod"/>
            </a:pPr>
            <a:r>
              <a:rPr lang="en-US" sz="2300" dirty="0" smtClean="0"/>
              <a:t>Participate in the federal </a:t>
            </a:r>
            <a:r>
              <a:rPr lang="en-US" sz="2300" dirty="0"/>
              <a:t>loan </a:t>
            </a:r>
            <a:r>
              <a:rPr lang="en-US" sz="2300" dirty="0" smtClean="0"/>
              <a:t>program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20103368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the Legislation Passed…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781581" cy="4376767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2400" dirty="0" smtClean="0"/>
              <a:t>News </a:t>
            </a:r>
            <a:r>
              <a:rPr lang="en-US" sz="2400" dirty="0"/>
              <a:t>media </a:t>
            </a:r>
            <a:r>
              <a:rPr lang="en-US" sz="2400" dirty="0" smtClean="0"/>
              <a:t>painted </a:t>
            </a:r>
            <a:r>
              <a:rPr lang="en-US" sz="2400" dirty="0"/>
              <a:t>AB 19 as “free college” </a:t>
            </a:r>
            <a:endParaRPr lang="en-US" sz="2400" dirty="0" smtClean="0"/>
          </a:p>
          <a:p>
            <a:r>
              <a:rPr lang="en-US" sz="2400" u="sng" dirty="0" smtClean="0"/>
              <a:t>Bill synopsis language:</a:t>
            </a:r>
          </a:p>
          <a:p>
            <a:pPr marL="344488" indent="0">
              <a:lnSpc>
                <a:spcPct val="110000"/>
              </a:lnSpc>
              <a:buNone/>
            </a:pPr>
            <a:r>
              <a:rPr lang="en-US" sz="2400" dirty="0" smtClean="0"/>
              <a:t>“This </a:t>
            </a:r>
            <a:r>
              <a:rPr lang="en-US" sz="2400" dirty="0"/>
              <a:t>bill </a:t>
            </a:r>
            <a:r>
              <a:rPr lang="en-US" sz="2400" dirty="0" smtClean="0"/>
              <a:t>would… waive </a:t>
            </a:r>
            <a:r>
              <a:rPr lang="en-US" sz="2400" dirty="0"/>
              <a:t>fees for one academic year for first-time </a:t>
            </a:r>
            <a:r>
              <a:rPr lang="en-US" sz="2400" dirty="0" smtClean="0"/>
              <a:t>students </a:t>
            </a:r>
            <a:r>
              <a:rPr lang="en-US" sz="2400" dirty="0"/>
              <a:t>who are enrolled in 12 or more semester units or the </a:t>
            </a:r>
            <a:r>
              <a:rPr lang="en-US" sz="2400" dirty="0" smtClean="0"/>
              <a:t>equivalent.”</a:t>
            </a:r>
          </a:p>
          <a:p>
            <a:pPr fontAlgn="base"/>
            <a:r>
              <a:rPr lang="en-US" sz="2400" u="sng" dirty="0"/>
              <a:t>Law language, CEC 76396.3.</a:t>
            </a:r>
          </a:p>
          <a:p>
            <a:pPr marL="233363" indent="0">
              <a:lnSpc>
                <a:spcPct val="110000"/>
              </a:lnSpc>
              <a:buNone/>
            </a:pPr>
            <a:r>
              <a:rPr lang="en-US" sz="2400" dirty="0"/>
              <a:t>“The community college </a:t>
            </a:r>
            <a:r>
              <a:rPr lang="en-US" sz="2400" u="sng" dirty="0"/>
              <a:t>may</a:t>
            </a:r>
            <a:r>
              <a:rPr lang="en-US" sz="2400" dirty="0"/>
              <a:t> use funding appropriated pursuant to this article to waive some or all of the fees for first-time community college students who are enrolled at the college full-time.”</a:t>
            </a:r>
          </a:p>
          <a:p>
            <a:pPr marL="344488" indent="0">
              <a:lnSpc>
                <a:spcPct val="110000"/>
              </a:lnSpc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9321664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7334" y="100646"/>
            <a:ext cx="8596668" cy="615351"/>
          </a:xfrm>
        </p:spPr>
        <p:txBody>
          <a:bodyPr>
            <a:noAutofit/>
          </a:bodyPr>
          <a:lstStyle/>
          <a:p>
            <a:r>
              <a:rPr lang="en-US" sz="3500" dirty="0" smtClean="0"/>
              <a:t>What, if not fee waivers? </a:t>
            </a:r>
            <a:endParaRPr lang="en-US" sz="35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7334" y="1613144"/>
            <a:ext cx="9320681" cy="4927600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2600" dirty="0" smtClean="0"/>
              <a:t>If college won’t be providing grants </a:t>
            </a:r>
            <a:r>
              <a:rPr lang="en-US" sz="2600" dirty="0"/>
              <a:t>to pay enrollment </a:t>
            </a:r>
            <a:r>
              <a:rPr lang="en-US" sz="2600" dirty="0" smtClean="0"/>
              <a:t>fees for first </a:t>
            </a:r>
            <a:r>
              <a:rPr lang="en-US" sz="2600" dirty="0"/>
              <a:t>time, full-time </a:t>
            </a:r>
            <a:r>
              <a:rPr lang="en-US" sz="2600" dirty="0" smtClean="0"/>
              <a:t>student’s: </a:t>
            </a:r>
          </a:p>
          <a:p>
            <a:pPr>
              <a:lnSpc>
                <a:spcPct val="110000"/>
              </a:lnSpc>
            </a:pPr>
            <a:r>
              <a:rPr lang="en-US" sz="2400" dirty="0" smtClean="0"/>
              <a:t>An </a:t>
            </a:r>
            <a:r>
              <a:rPr lang="en-US" sz="2400" dirty="0"/>
              <a:t>enrollment fee reimbursement grant to be paid upon successful full-time completion of each term. </a:t>
            </a:r>
          </a:p>
          <a:p>
            <a:pPr lvl="0">
              <a:lnSpc>
                <a:spcPct val="110000"/>
              </a:lnSpc>
            </a:pPr>
            <a:r>
              <a:rPr lang="en-US" sz="2400" dirty="0"/>
              <a:t>Grants to pay student non-enrollment fees</a:t>
            </a:r>
          </a:p>
          <a:p>
            <a:pPr lvl="0">
              <a:lnSpc>
                <a:spcPct val="110000"/>
              </a:lnSpc>
            </a:pPr>
            <a:r>
              <a:rPr lang="en-US" sz="2400" dirty="0"/>
              <a:t>Grants to assist meeting child care, transportation, books and other costs.</a:t>
            </a:r>
          </a:p>
          <a:p>
            <a:pPr lvl="0">
              <a:lnSpc>
                <a:spcPct val="110000"/>
              </a:lnSpc>
            </a:pPr>
            <a:r>
              <a:rPr lang="en-US" sz="2400" dirty="0"/>
              <a:t>Support at Local Education Agencies (LEA) to promote college preparedness and attendance</a:t>
            </a:r>
          </a:p>
          <a:p>
            <a:pPr lvl="0">
              <a:lnSpc>
                <a:spcPct val="110000"/>
              </a:lnSpc>
            </a:pPr>
            <a:r>
              <a:rPr lang="en-US" sz="2400" dirty="0"/>
              <a:t>Other uses that support the goals of the </a:t>
            </a:r>
            <a:r>
              <a:rPr lang="en-US" sz="2400" dirty="0" smtClean="0"/>
              <a:t>legislation</a:t>
            </a:r>
            <a:endParaRPr lang="en-US" sz="2400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677334" y="856895"/>
            <a:ext cx="8596668" cy="61535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The following are just suggestions…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859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Financial Aid</a:t>
            </a:r>
            <a:endParaRPr lang="en-US" dirty="0"/>
          </a:p>
          <a:p>
            <a:r>
              <a:rPr lang="en-US" dirty="0" smtClean="0"/>
              <a:t>Relationship to Guided Pathways</a:t>
            </a:r>
          </a:p>
          <a:p>
            <a:r>
              <a:rPr lang="en-US" dirty="0" smtClean="0"/>
              <a:t>AB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3996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Bryan Dickason</a:t>
            </a:r>
          </a:p>
          <a:p>
            <a:r>
              <a:rPr lang="en-US" dirty="0" smtClean="0"/>
              <a:t>bdickason@cccco.edu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917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Aid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881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and Types of Financial Aid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</a:p>
          <a:p>
            <a:pPr lvl="1"/>
            <a:r>
              <a:rPr lang="en-US" dirty="0" smtClean="0"/>
              <a:t>Federal</a:t>
            </a:r>
          </a:p>
          <a:p>
            <a:pPr lvl="1"/>
            <a:r>
              <a:rPr lang="en-US" dirty="0" smtClean="0"/>
              <a:t>State</a:t>
            </a:r>
          </a:p>
          <a:p>
            <a:pPr lvl="1"/>
            <a:r>
              <a:rPr lang="en-US" dirty="0" smtClean="0"/>
              <a:t>Institution</a:t>
            </a:r>
          </a:p>
          <a:p>
            <a:pPr lvl="1"/>
            <a:r>
              <a:rPr lang="en-US" dirty="0" smtClean="0"/>
              <a:t>Non-profit and private organizations</a:t>
            </a:r>
          </a:p>
          <a:p>
            <a:pPr lvl="1"/>
            <a:r>
              <a:rPr lang="en-US" dirty="0" smtClean="0"/>
              <a:t>Local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00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4217"/>
            <a:ext cx="8596668" cy="675736"/>
          </a:xfrm>
        </p:spPr>
        <p:txBody>
          <a:bodyPr/>
          <a:lstStyle/>
          <a:p>
            <a:r>
              <a:rPr lang="en-US" dirty="0" smtClean="0"/>
              <a:t>Sources and Types of Financial Aid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87729"/>
            <a:ext cx="8596668" cy="537027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Types</a:t>
            </a:r>
          </a:p>
          <a:p>
            <a:pPr lvl="1"/>
            <a:r>
              <a:rPr lang="en-US" dirty="0" smtClean="0"/>
              <a:t>Grants</a:t>
            </a:r>
          </a:p>
          <a:p>
            <a:pPr lvl="2"/>
            <a:r>
              <a:rPr lang="en-US" dirty="0" smtClean="0"/>
              <a:t>Federal Pell Grant - FAFSA</a:t>
            </a:r>
          </a:p>
          <a:p>
            <a:pPr lvl="2"/>
            <a:r>
              <a:rPr lang="en-US" dirty="0" smtClean="0"/>
              <a:t>Cal Grant – FAFSA/Dream Act + GPA</a:t>
            </a:r>
          </a:p>
          <a:p>
            <a:pPr lvl="2"/>
            <a:r>
              <a:rPr lang="en-US" dirty="0" smtClean="0"/>
              <a:t>Chafee Grant </a:t>
            </a:r>
            <a:r>
              <a:rPr lang="en-US" dirty="0"/>
              <a:t>– FAFSA/Dream Act </a:t>
            </a:r>
            <a:r>
              <a:rPr lang="en-US" dirty="0" smtClean="0"/>
              <a:t>+ Chafee Application</a:t>
            </a:r>
          </a:p>
          <a:p>
            <a:pPr lvl="1"/>
            <a:r>
              <a:rPr lang="en-US" dirty="0" smtClean="0"/>
              <a:t>Scholarships</a:t>
            </a:r>
          </a:p>
          <a:p>
            <a:pPr lvl="2"/>
            <a:r>
              <a:rPr lang="en-US" dirty="0" smtClean="0"/>
              <a:t>National Organizations </a:t>
            </a:r>
          </a:p>
          <a:p>
            <a:pPr lvl="2"/>
            <a:r>
              <a:rPr lang="en-US" dirty="0" smtClean="0"/>
              <a:t>Institutional				  Individual application</a:t>
            </a:r>
          </a:p>
          <a:p>
            <a:pPr lvl="2"/>
            <a:r>
              <a:rPr lang="en-US" dirty="0" smtClean="0"/>
              <a:t>Local Organizations</a:t>
            </a:r>
          </a:p>
          <a:p>
            <a:pPr lvl="1"/>
            <a:r>
              <a:rPr lang="en-US" dirty="0" smtClean="0"/>
              <a:t>Work-study</a:t>
            </a:r>
          </a:p>
          <a:p>
            <a:pPr lvl="2"/>
            <a:r>
              <a:rPr lang="en-US" dirty="0" smtClean="0"/>
              <a:t>Federal Work-Study - FAFSA</a:t>
            </a:r>
          </a:p>
          <a:p>
            <a:pPr lvl="2"/>
            <a:r>
              <a:rPr lang="en-US" dirty="0" smtClean="0"/>
              <a:t>Categorical Program Work-Study -  Institution</a:t>
            </a:r>
          </a:p>
          <a:p>
            <a:pPr lvl="2"/>
            <a:r>
              <a:rPr lang="en-US" dirty="0" smtClean="0"/>
              <a:t>Campus employment - Institution</a:t>
            </a:r>
          </a:p>
          <a:p>
            <a:pPr lvl="1"/>
            <a:r>
              <a:rPr lang="en-US" dirty="0" smtClean="0"/>
              <a:t>Loans</a:t>
            </a:r>
          </a:p>
          <a:p>
            <a:pPr lvl="2"/>
            <a:r>
              <a:rPr lang="en-US" dirty="0" smtClean="0"/>
              <a:t>Federal - FAFSA</a:t>
            </a:r>
          </a:p>
          <a:p>
            <a:pPr lvl="2"/>
            <a:r>
              <a:rPr lang="en-US" dirty="0" smtClean="0"/>
              <a:t>Private – Private loan application</a:t>
            </a:r>
          </a:p>
        </p:txBody>
      </p:sp>
      <p:sp>
        <p:nvSpPr>
          <p:cNvPr id="4" name="Right Brace 3"/>
          <p:cNvSpPr/>
          <p:nvPr/>
        </p:nvSpPr>
        <p:spPr>
          <a:xfrm>
            <a:off x="3847381" y="3272765"/>
            <a:ext cx="517584" cy="1052423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696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759964" cy="1320800"/>
          </a:xfrm>
        </p:spPr>
        <p:txBody>
          <a:bodyPr/>
          <a:lstStyle/>
          <a:p>
            <a:r>
              <a:rPr lang="en-US" dirty="0" smtClean="0"/>
              <a:t>Has the student applied for Financial Aid?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2000" dirty="0" smtClean="0"/>
              <a:t>Application for the full range of Financial Aid programs requires completion of more than one application</a:t>
            </a:r>
          </a:p>
          <a:p>
            <a:pPr lvl="1">
              <a:lnSpc>
                <a:spcPct val="110000"/>
              </a:lnSpc>
            </a:pPr>
            <a:r>
              <a:rPr lang="en-US" sz="1800" dirty="0" smtClean="0"/>
              <a:t>FAFSA – For citizens and permanent residents of the United States</a:t>
            </a:r>
          </a:p>
          <a:p>
            <a:pPr lvl="1">
              <a:lnSpc>
                <a:spcPct val="110000"/>
              </a:lnSpc>
            </a:pPr>
            <a:r>
              <a:rPr lang="en-US" sz="1800" dirty="0" smtClean="0"/>
              <a:t>CADAA – California Dream Act Application – for undocumented students</a:t>
            </a:r>
          </a:p>
          <a:p>
            <a:pPr lvl="1">
              <a:lnSpc>
                <a:spcPct val="110000"/>
              </a:lnSpc>
            </a:pPr>
            <a:r>
              <a:rPr lang="en-US" sz="1800" dirty="0" err="1" smtClean="0"/>
              <a:t>CCCApply</a:t>
            </a:r>
            <a:r>
              <a:rPr lang="en-US" sz="1800" dirty="0" smtClean="0"/>
              <a:t> – has a fee waiver application but the student must separately complete the FAFSA or CADAA</a:t>
            </a:r>
          </a:p>
          <a:p>
            <a:pPr>
              <a:lnSpc>
                <a:spcPct val="110000"/>
              </a:lnSpc>
            </a:pPr>
            <a:r>
              <a:rPr lang="en-US" sz="2000" dirty="0" smtClean="0"/>
              <a:t>The Financial aid Office can confirm if the correct application has been submitted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70497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744040" cy="865517"/>
          </a:xfrm>
          <a:solidFill>
            <a:schemeClr val="bg1"/>
          </a:solidFill>
        </p:spPr>
        <p:txBody>
          <a:bodyPr/>
          <a:lstStyle/>
          <a:p>
            <a:r>
              <a:rPr lang="en-US" dirty="0" smtClean="0"/>
              <a:t>Am I too late to request financial aid for 2018-19?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Some FA Programs have hard or soft deadlines</a:t>
            </a:r>
          </a:p>
          <a:p>
            <a:pPr lvl="1"/>
            <a:r>
              <a:rPr lang="en-US" dirty="0" smtClean="0"/>
              <a:t>Cal Grant Deadline</a:t>
            </a:r>
          </a:p>
          <a:p>
            <a:pPr lvl="2"/>
            <a:r>
              <a:rPr lang="en-US" dirty="0" smtClean="0"/>
              <a:t>March 2 – All colleges and Universities</a:t>
            </a:r>
          </a:p>
          <a:p>
            <a:pPr lvl="2"/>
            <a:r>
              <a:rPr lang="en-US" dirty="0" smtClean="0"/>
              <a:t>September 2 – Very low income CC students only</a:t>
            </a:r>
          </a:p>
          <a:p>
            <a:pPr lvl="1"/>
            <a:r>
              <a:rPr lang="en-US" dirty="0" smtClean="0"/>
              <a:t>Chafee Grant for Foster Youth</a:t>
            </a:r>
          </a:p>
          <a:p>
            <a:pPr lvl="2"/>
            <a:r>
              <a:rPr lang="en-US" dirty="0" smtClean="0"/>
              <a:t>No statutory deadline, but…</a:t>
            </a:r>
          </a:p>
          <a:p>
            <a:pPr lvl="2"/>
            <a:r>
              <a:rPr lang="en-US" dirty="0" smtClean="0"/>
              <a:t>First come, first served</a:t>
            </a:r>
          </a:p>
          <a:p>
            <a:pPr lvl="2"/>
            <a:r>
              <a:rPr lang="en-US" dirty="0" smtClean="0"/>
              <a:t>Grants are recycled</a:t>
            </a:r>
          </a:p>
          <a:p>
            <a:r>
              <a:rPr lang="en-US" dirty="0" smtClean="0"/>
              <a:t>Some do not have deadlines</a:t>
            </a:r>
          </a:p>
          <a:p>
            <a:pPr lvl="1"/>
            <a:r>
              <a:rPr lang="en-US" dirty="0" smtClean="0"/>
              <a:t>California College Promise Grant (BOG Fee Waiver)</a:t>
            </a:r>
          </a:p>
          <a:p>
            <a:pPr lvl="1"/>
            <a:r>
              <a:rPr lang="en-US" dirty="0" smtClean="0"/>
              <a:t>Federal Pell Grant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569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65517"/>
          </a:xfrm>
        </p:spPr>
        <p:txBody>
          <a:bodyPr/>
          <a:lstStyle/>
          <a:p>
            <a:r>
              <a:rPr lang="en-US" dirty="0" smtClean="0"/>
              <a:t>Financial Aid Literacy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923866" cy="3880773"/>
          </a:xfrm>
        </p:spPr>
        <p:txBody>
          <a:bodyPr/>
          <a:lstStyle/>
          <a:p>
            <a:pPr>
              <a:lnSpc>
                <a:spcPct val="108000"/>
              </a:lnSpc>
            </a:pPr>
            <a:r>
              <a:rPr lang="en-US" sz="2800" dirty="0" smtClean="0"/>
              <a:t>What can I spend my financial aid money on?</a:t>
            </a:r>
          </a:p>
          <a:p>
            <a:pPr lvl="1">
              <a:lnSpc>
                <a:spcPct val="108000"/>
              </a:lnSpc>
            </a:pPr>
            <a:r>
              <a:rPr lang="en-US" sz="2400" dirty="0"/>
              <a:t>Financial aid is first applied to institutional charges, such as tuition and fees. Any remaining </a:t>
            </a:r>
            <a:r>
              <a:rPr lang="en-US" sz="2400" u="sng" dirty="0"/>
              <a:t>credit balance</a:t>
            </a:r>
            <a:r>
              <a:rPr lang="en-US" sz="2400" dirty="0"/>
              <a:t> is then refunded to the student to spend on other costs, such as textbooks, transportation and miscellaneous/personal expenses</a:t>
            </a:r>
            <a:r>
              <a:rPr lang="en-US" sz="2400" dirty="0" smtClean="0"/>
              <a:t>.</a:t>
            </a:r>
          </a:p>
          <a:p>
            <a:pPr lvl="1">
              <a:lnSpc>
                <a:spcPct val="108000"/>
              </a:lnSpc>
            </a:pPr>
            <a:r>
              <a:rPr lang="en-US" sz="2400" dirty="0" smtClean="0"/>
              <a:t>The </a:t>
            </a:r>
            <a:r>
              <a:rPr lang="en-US" sz="2400" dirty="0"/>
              <a:t>financial aid office does not know what the student spends the money 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872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can I spend my financial aid funds?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0850" y="1565366"/>
            <a:ext cx="9527715" cy="5214996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2400" b="1" dirty="0"/>
              <a:t>As an alternative to spending that refund check without care, </a:t>
            </a:r>
            <a:r>
              <a:rPr lang="en-US" sz="2400" b="1" dirty="0" smtClean="0"/>
              <a:t>here are some </a:t>
            </a:r>
            <a:r>
              <a:rPr lang="en-US" sz="2400" b="1" dirty="0"/>
              <a:t>suggestions for when </a:t>
            </a:r>
            <a:r>
              <a:rPr lang="en-US" sz="2400" b="1" dirty="0" smtClean="0"/>
              <a:t>the student has more </a:t>
            </a:r>
            <a:r>
              <a:rPr lang="en-US" sz="2400" b="1" dirty="0"/>
              <a:t>financial aid than </a:t>
            </a:r>
            <a:r>
              <a:rPr lang="en-US" sz="2400" b="1" dirty="0" smtClean="0"/>
              <a:t>needed at that time:</a:t>
            </a:r>
            <a:endParaRPr lang="en-US" sz="2400" dirty="0"/>
          </a:p>
          <a:p>
            <a:r>
              <a:rPr lang="en-US" sz="2400" dirty="0"/>
              <a:t>Give it back</a:t>
            </a:r>
            <a:r>
              <a:rPr lang="en-US" sz="2400" dirty="0" smtClean="0"/>
              <a:t>.... If from a loan </a:t>
            </a:r>
            <a:endParaRPr lang="en-US" sz="2400" dirty="0"/>
          </a:p>
          <a:p>
            <a:r>
              <a:rPr lang="en-US" sz="2400" dirty="0"/>
              <a:t>Only accept what you need. ... </a:t>
            </a:r>
          </a:p>
          <a:p>
            <a:r>
              <a:rPr lang="en-US" sz="2400" dirty="0"/>
              <a:t>Hold the </a:t>
            </a:r>
            <a:r>
              <a:rPr lang="en-US" sz="2400" b="1" dirty="0"/>
              <a:t>money</a:t>
            </a:r>
            <a:r>
              <a:rPr lang="en-US" sz="2400" dirty="0"/>
              <a:t> in your account. ... </a:t>
            </a:r>
          </a:p>
          <a:p>
            <a:r>
              <a:rPr lang="en-US" sz="2400" b="1" dirty="0"/>
              <a:t>Spend</a:t>
            </a:r>
            <a:r>
              <a:rPr lang="en-US" sz="2400" dirty="0"/>
              <a:t> it on books or school supplies. ... </a:t>
            </a:r>
          </a:p>
          <a:p>
            <a:r>
              <a:rPr lang="en-US" sz="2400" b="1" dirty="0"/>
              <a:t>Spend</a:t>
            </a:r>
            <a:r>
              <a:rPr lang="en-US" sz="2400" dirty="0"/>
              <a:t> it on transportation. ... </a:t>
            </a:r>
          </a:p>
          <a:p>
            <a:r>
              <a:rPr lang="en-US" sz="2400" b="1" dirty="0"/>
              <a:t>Spend</a:t>
            </a:r>
            <a:r>
              <a:rPr lang="en-US" sz="2400" dirty="0"/>
              <a:t> it on living expenses.</a:t>
            </a:r>
          </a:p>
          <a:p>
            <a:r>
              <a:rPr lang="en-US" sz="2400" dirty="0" smtClean="0"/>
              <a:t>Don’t buy things you don’t need… (Nikes, I-phones, Spring Break)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1315160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303</TotalTime>
  <Words>981</Words>
  <Application>Microsoft Office PowerPoint</Application>
  <PresentationFormat>Widescreen</PresentationFormat>
  <Paragraphs>121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Trebuchet MS</vt:lpstr>
      <vt:lpstr>Wingdings 3</vt:lpstr>
      <vt:lpstr>Facet</vt:lpstr>
      <vt:lpstr>New A&amp;R Training</vt:lpstr>
      <vt:lpstr>Agenda</vt:lpstr>
      <vt:lpstr>Financial Aid</vt:lpstr>
      <vt:lpstr>Sources and Types of Financial Aid</vt:lpstr>
      <vt:lpstr>Sources and Types of Financial Aid</vt:lpstr>
      <vt:lpstr>Has the student applied for Financial Aid?</vt:lpstr>
      <vt:lpstr>Am I too late to request financial aid for 2018-19?</vt:lpstr>
      <vt:lpstr>Financial Aid Literacy</vt:lpstr>
      <vt:lpstr>How can I spend my financial aid funds?</vt:lpstr>
      <vt:lpstr>Reporting Direct Assistance to the FAO</vt:lpstr>
      <vt:lpstr>Guided Pathways</vt:lpstr>
      <vt:lpstr>What is Guided Pathways?</vt:lpstr>
      <vt:lpstr>Shift in Priorities</vt:lpstr>
      <vt:lpstr>How does Financial Aid Fit into Guided Pathways?</vt:lpstr>
      <vt:lpstr>AB 19 The California College Promise</vt:lpstr>
      <vt:lpstr>California College Promise Goals</vt:lpstr>
      <vt:lpstr>AB 19 Participation Requirements</vt:lpstr>
      <vt:lpstr>When the Legislation Passed…</vt:lpstr>
      <vt:lpstr>What, if not fee waivers? </vt:lpstr>
      <vt:lpstr>Questions?</vt:lpstr>
    </vt:vector>
  </TitlesOfParts>
  <Company>CCCCO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A&amp;R Training</dc:title>
  <dc:creator>Dickason, Bryan</dc:creator>
  <cp:lastModifiedBy>Dickason, Bryan</cp:lastModifiedBy>
  <cp:revision>17</cp:revision>
  <dcterms:created xsi:type="dcterms:W3CDTF">2018-09-06T20:54:27Z</dcterms:created>
  <dcterms:modified xsi:type="dcterms:W3CDTF">2018-09-19T17:37:15Z</dcterms:modified>
</cp:coreProperties>
</file>