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409" r:id="rId3"/>
    <p:sldId id="408" r:id="rId4"/>
    <p:sldId id="401" r:id="rId5"/>
    <p:sldId id="413" r:id="rId6"/>
    <p:sldId id="405" r:id="rId7"/>
    <p:sldId id="403" r:id="rId8"/>
    <p:sldId id="410" r:id="rId9"/>
    <p:sldId id="411" r:id="rId10"/>
    <p:sldId id="395" r:id="rId11"/>
    <p:sldId id="407" r:id="rId12"/>
    <p:sldId id="396" r:id="rId13"/>
    <p:sldId id="398" r:id="rId14"/>
    <p:sldId id="41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8" autoAdjust="0"/>
    <p:restoredTop sz="94656"/>
  </p:normalViewPr>
  <p:slideViewPr>
    <p:cSldViewPr>
      <p:cViewPr varScale="1">
        <p:scale>
          <a:sx n="91" d="100"/>
          <a:sy n="91" d="100"/>
        </p:scale>
        <p:origin x="16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DeVore" userId="b23fbdb1-5f0e-443e-bd40-7f84aba423ff" providerId="ADAL" clId="{B626A042-59AB-4F9C-BB7D-3546AB1E2543}"/>
    <pc:docChg chg="modSld">
      <pc:chgData name="Victor DeVore" userId="b23fbdb1-5f0e-443e-bd40-7f84aba423ff" providerId="ADAL" clId="{B626A042-59AB-4F9C-BB7D-3546AB1E2543}" dt="2017-09-20T15:53:54.377" v="117" actId="20577"/>
      <pc:docMkLst>
        <pc:docMk/>
      </pc:docMkLst>
      <pc:sldChg chg="modSp">
        <pc:chgData name="Victor DeVore" userId="b23fbdb1-5f0e-443e-bd40-7f84aba423ff" providerId="ADAL" clId="{B626A042-59AB-4F9C-BB7D-3546AB1E2543}" dt="2017-09-20T14:02:26.217" v="39" actId="20577"/>
        <pc:sldMkLst>
          <pc:docMk/>
          <pc:sldMk cId="1022915007" sldId="403"/>
        </pc:sldMkLst>
        <pc:spChg chg="mod">
          <ac:chgData name="Victor DeVore" userId="b23fbdb1-5f0e-443e-bd40-7f84aba423ff" providerId="ADAL" clId="{B626A042-59AB-4F9C-BB7D-3546AB1E2543}" dt="2017-09-20T14:02:26.217" v="39" actId="20577"/>
          <ac:spMkLst>
            <pc:docMk/>
            <pc:sldMk cId="1022915007" sldId="403"/>
            <ac:spMk id="3" creationId="{00000000-0000-0000-0000-000000000000}"/>
          </ac:spMkLst>
        </pc:spChg>
      </pc:sldChg>
      <pc:sldChg chg="modSp">
        <pc:chgData name="Victor DeVore" userId="b23fbdb1-5f0e-443e-bd40-7f84aba423ff" providerId="ADAL" clId="{B626A042-59AB-4F9C-BB7D-3546AB1E2543}" dt="2017-09-20T14:00:49.134" v="10" actId="20577"/>
        <pc:sldMkLst>
          <pc:docMk/>
          <pc:sldMk cId="2334415490" sldId="408"/>
        </pc:sldMkLst>
        <pc:spChg chg="mod">
          <ac:chgData name="Victor DeVore" userId="b23fbdb1-5f0e-443e-bd40-7f84aba423ff" providerId="ADAL" clId="{B626A042-59AB-4F9C-BB7D-3546AB1E2543}" dt="2017-09-20T14:00:49.134" v="10" actId="20577"/>
          <ac:spMkLst>
            <pc:docMk/>
            <pc:sldMk cId="2334415490" sldId="408"/>
            <ac:spMk id="6" creationId="{00000000-0000-0000-0000-000000000000}"/>
          </ac:spMkLst>
        </pc:spChg>
      </pc:sldChg>
      <pc:sldChg chg="modSp">
        <pc:chgData name="Victor DeVore" userId="b23fbdb1-5f0e-443e-bd40-7f84aba423ff" providerId="ADAL" clId="{B626A042-59AB-4F9C-BB7D-3546AB1E2543}" dt="2017-09-20T15:53:54.377" v="117" actId="20577"/>
        <pc:sldMkLst>
          <pc:docMk/>
          <pc:sldMk cId="1415063576" sldId="409"/>
        </pc:sldMkLst>
        <pc:spChg chg="mod">
          <ac:chgData name="Victor DeVore" userId="b23fbdb1-5f0e-443e-bd40-7f84aba423ff" providerId="ADAL" clId="{B626A042-59AB-4F9C-BB7D-3546AB1E2543}" dt="2017-09-20T15:53:54.377" v="117" actId="20577"/>
          <ac:spMkLst>
            <pc:docMk/>
            <pc:sldMk cId="1415063576" sldId="409"/>
            <ac:spMk id="3" creationId="{00000000-0000-0000-0000-000000000000}"/>
          </ac:spMkLst>
        </pc:spChg>
      </pc:sldChg>
      <pc:sldChg chg="modSp">
        <pc:chgData name="Victor DeVore" userId="b23fbdb1-5f0e-443e-bd40-7f84aba423ff" providerId="ADAL" clId="{B626A042-59AB-4F9C-BB7D-3546AB1E2543}" dt="2017-09-20T14:04:20.634" v="89" actId="1076"/>
        <pc:sldMkLst>
          <pc:docMk/>
          <pc:sldMk cId="1864787443" sldId="413"/>
        </pc:sldMkLst>
        <pc:spChg chg="mod">
          <ac:chgData name="Victor DeVore" userId="b23fbdb1-5f0e-443e-bd40-7f84aba423ff" providerId="ADAL" clId="{B626A042-59AB-4F9C-BB7D-3546AB1E2543}" dt="2017-09-20T14:01:39.239" v="17" actId="20577"/>
          <ac:spMkLst>
            <pc:docMk/>
            <pc:sldMk cId="1864787443" sldId="413"/>
            <ac:spMk id="2" creationId="{00000000-0000-0000-0000-000000000000}"/>
          </ac:spMkLst>
        </pc:spChg>
        <pc:spChg chg="mod">
          <ac:chgData name="Victor DeVore" userId="b23fbdb1-5f0e-443e-bd40-7f84aba423ff" providerId="ADAL" clId="{B626A042-59AB-4F9C-BB7D-3546AB1E2543}" dt="2017-09-20T14:04:08.413" v="88" actId="20577"/>
          <ac:spMkLst>
            <pc:docMk/>
            <pc:sldMk cId="1864787443" sldId="413"/>
            <ac:spMk id="3" creationId="{00000000-0000-0000-0000-000000000000}"/>
          </ac:spMkLst>
        </pc:spChg>
        <pc:picChg chg="mod">
          <ac:chgData name="Victor DeVore" userId="b23fbdb1-5f0e-443e-bd40-7f84aba423ff" providerId="ADAL" clId="{B626A042-59AB-4F9C-BB7D-3546AB1E2543}" dt="2017-09-20T14:04:20.634" v="89" actId="1076"/>
          <ac:picMkLst>
            <pc:docMk/>
            <pc:sldMk cId="1864787443" sldId="413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BAB2C-D86E-4980-981B-D59397FE1547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F71A-9E20-4521-9110-0F5712997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6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3T14:18:34.915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31138 15116 128,'13'13'0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3T14:18:34.915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31138 15116 128,'13'13'0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A2A0DE6-9D7E-42B8-B0DD-3F5A73D6BBA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3D0B65F9-2CFB-4322-8E1C-CA470D294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4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CFAF-283C-4301-98EC-D1A839354DF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4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Introduction,</a:t>
            </a:r>
            <a:r>
              <a:rPr lang="en-US" baseline="0" dirty="0"/>
              <a:t> talk briefly about the Education Planning Initiative.  Initiatives include: </a:t>
            </a:r>
            <a:r>
              <a:rPr lang="en-US" baseline="0" dirty="0" err="1"/>
              <a:t>CCCApply</a:t>
            </a:r>
            <a:r>
              <a:rPr lang="en-US" baseline="0" dirty="0"/>
              <a:t>, Student Portal, e-Transcripts, Articulation, Curriculum Programs, works with other two major technology </a:t>
            </a:r>
            <a:r>
              <a:rPr lang="en-US" baseline="0" dirty="0" err="1"/>
              <a:t>intiatives</a:t>
            </a:r>
            <a:r>
              <a:rPr lang="en-US" baseline="0" dirty="0"/>
              <a:t> – Common Assessment Initiative and Online Education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7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0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</a:t>
            </a:r>
            <a:r>
              <a:rPr lang="en-US" baseline="0" dirty="0"/>
              <a:t> on how the CCC Technology center supports colleges with implementing the new initiatives.  Helps demonstrate that there is support, common best practices and working with </a:t>
            </a:r>
            <a:r>
              <a:rPr lang="en-US" baseline="0" dirty="0" err="1"/>
              <a:t>practioners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0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3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8176-EC09-4399-B8A6-CD458A1B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E3FC-0304-4873-AA3B-8D60C13EA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8561-8D3E-4412-AEAF-C541CFAF3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3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6962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56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3491-67AD-4E14-BF78-B37A913BEF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686800" cy="1470025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CCC Systemwide Initiatives</a:t>
            </a:r>
            <a:br>
              <a:rPr lang="en-US" sz="3400" dirty="0"/>
            </a:br>
            <a:r>
              <a:rPr lang="en-US" sz="3400" dirty="0"/>
              <a:t>Education Planning Initiative</a:t>
            </a:r>
            <a:br>
              <a:rPr lang="en-US" sz="3400" dirty="0">
                <a:solidFill>
                  <a:srgbClr val="FF0000"/>
                </a:solidFill>
              </a:rPr>
            </a:b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/>
              <a:t>CCCCO Admission and Records</a:t>
            </a:r>
            <a:br>
              <a:rPr lang="en-US" sz="3400" dirty="0"/>
            </a:br>
            <a:r>
              <a:rPr lang="en-US" sz="3400" dirty="0"/>
              <a:t>New Director’s Briefing</a:t>
            </a:r>
            <a:br>
              <a:rPr lang="en-US" sz="3400" dirty="0"/>
            </a:br>
            <a:br>
              <a:rPr lang="en-US" sz="3400" dirty="0"/>
            </a:b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839200" cy="2057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Presented by: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Victor DeVore, San Diego Community College District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5572780"/>
            <a:ext cx="218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Sept 20,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a Inventory Card.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6705600" cy="5332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95400"/>
            <a:ext cx="1752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>
              <a:defRPr/>
            </a:pPr>
            <a:r>
              <a:rPr lang="en-US" sz="2800" i="1" dirty="0"/>
              <a:t>Structured pathways that support planning and progress</a:t>
            </a:r>
          </a:p>
        </p:txBody>
      </p:sp>
    </p:spTree>
    <p:extLst>
      <p:ext uri="{BB962C8B-B14F-4D97-AF65-F5344CB8AC3E}">
        <p14:creationId xmlns:p14="http://schemas.microsoft.com/office/powerpoint/2010/main" val="222303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CCC Technology Center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</a:t>
            </a:r>
          </a:p>
          <a:p>
            <a:r>
              <a:rPr lang="en-US" dirty="0"/>
              <a:t>Integration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User Communities</a:t>
            </a:r>
          </a:p>
          <a:p>
            <a:r>
              <a:rPr lang="en-US" dirty="0"/>
              <a:t>Help Desk</a:t>
            </a:r>
          </a:p>
          <a:p>
            <a:r>
              <a:rPr lang="en-US" dirty="0"/>
              <a:t>Ongoing Product Management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27" y="1600200"/>
            <a:ext cx="3320483" cy="210601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Smatphones port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5"/>
          <a:stretch/>
        </p:blipFill>
        <p:spPr>
          <a:xfrm>
            <a:off x="7190417" y="3962400"/>
            <a:ext cx="1692352" cy="21766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627" y="3912857"/>
            <a:ext cx="1626269" cy="5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With many thanks to our EPI pilot colleges…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8" y="2137050"/>
            <a:ext cx="1249940" cy="1510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356" y="2819400"/>
            <a:ext cx="1088044" cy="1110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71600"/>
            <a:ext cx="2474878" cy="764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47" y="3429000"/>
            <a:ext cx="1162836" cy="1085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953000"/>
            <a:ext cx="2093347" cy="546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286000"/>
            <a:ext cx="1649705" cy="614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2351182"/>
            <a:ext cx="2057400" cy="439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25804" t="18251" r="25314" b="20888"/>
          <a:stretch/>
        </p:blipFill>
        <p:spPr>
          <a:xfrm>
            <a:off x="7086600" y="4572000"/>
            <a:ext cx="1302222" cy="1298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9929" y="4098455"/>
            <a:ext cx="2498505" cy="549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1346" y="3391805"/>
            <a:ext cx="3449054" cy="341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5503" y="4876800"/>
            <a:ext cx="1970097" cy="1173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0" y="2286000"/>
            <a:ext cx="99060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7318" y="1219200"/>
            <a:ext cx="33261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2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859258" cy="391441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334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</a:rPr>
              <a:t>cccedplan.org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467600" y="4038600"/>
            <a:ext cx="990600" cy="10083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676400" y="2057400"/>
            <a:ext cx="990600" cy="10083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8009890" y="2353310"/>
            <a:ext cx="990600" cy="10083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 for your support!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334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</a:rPr>
              <a:t>cccedplan.org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8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Victor </a:t>
            </a:r>
            <a:r>
              <a:rPr lang="en-US" dirty="0" err="1"/>
              <a:t>DeVore</a:t>
            </a:r>
            <a:endParaRPr lang="en-US" dirty="0"/>
          </a:p>
          <a:p>
            <a:pPr marL="742950" lvl="2" indent="-342900"/>
            <a:r>
              <a:rPr lang="en-US" dirty="0"/>
              <a:t>EPI Steering Committee Co-Chair – Year five of operations, Oversee 8 steering committees</a:t>
            </a:r>
          </a:p>
          <a:p>
            <a:pPr marL="742950" lvl="2" indent="-342900"/>
            <a:r>
              <a:rPr lang="en-US" dirty="0"/>
              <a:t>Day Job: San Diego CCD, Student Services Analyst</a:t>
            </a:r>
          </a:p>
          <a:p>
            <a:pPr marL="742950" lvl="2" indent="-342900"/>
            <a:r>
              <a:rPr lang="en-US" dirty="0"/>
              <a:t>CACCRAO Technology Officer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/>
              <a:t>What problems are we solving?</a:t>
            </a:r>
          </a:p>
          <a:p>
            <a:pPr lvl="1"/>
            <a:r>
              <a:rPr lang="en-US" dirty="0"/>
              <a:t>Common view of challenges facing students on their educational journey</a:t>
            </a:r>
          </a:p>
          <a:p>
            <a:r>
              <a:rPr lang="en-US" dirty="0"/>
              <a:t>How are we solving these problems?</a:t>
            </a:r>
          </a:p>
          <a:p>
            <a:pPr lvl="1"/>
            <a:r>
              <a:rPr lang="en-US" dirty="0"/>
              <a:t>Availability of supportive technology toolsets and programs to promote student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1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Planning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i="1" dirty="0"/>
              <a:t>Student Success Task Force</a:t>
            </a:r>
            <a:r>
              <a:rPr lang="en-US" sz="2800" dirty="0"/>
              <a:t> found problems with support provided to students</a:t>
            </a:r>
          </a:p>
          <a:p>
            <a:r>
              <a:rPr lang="en-US" sz="2800" dirty="0"/>
              <a:t>Recommendation 2.2</a:t>
            </a:r>
          </a:p>
          <a:p>
            <a:pPr lvl="1"/>
            <a:r>
              <a:rPr lang="en-US" sz="2400" dirty="0"/>
              <a:t>Students must develop an education plan, new modes of service delivery needed</a:t>
            </a:r>
          </a:p>
          <a:p>
            <a:r>
              <a:rPr lang="en-US" sz="2800" dirty="0"/>
              <a:t>Recommendation 2.3</a:t>
            </a:r>
          </a:p>
          <a:p>
            <a:pPr lvl="1"/>
            <a:r>
              <a:rPr lang="en-US" sz="2400" dirty="0"/>
              <a:t>Centralized and integrated technologies to better guide and support students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257800"/>
            <a:ext cx="4490784" cy="728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9506095" y="5342482"/>
              <a:ext cx="4680" cy="4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3086" y="5339473"/>
                <a:ext cx="10697" cy="106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26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Pathways - 2017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i="1" dirty="0"/>
              <a:t>Student-centered</a:t>
            </a:r>
            <a:r>
              <a:rPr lang="en-US" sz="2800" dirty="0"/>
              <a:t> approach towards students completing educational goals/objectives.</a:t>
            </a:r>
          </a:p>
          <a:p>
            <a:r>
              <a:rPr lang="en-US" sz="2800" dirty="0"/>
              <a:t>Ambitious goals, with seven core commitments</a:t>
            </a:r>
          </a:p>
          <a:p>
            <a:r>
              <a:rPr lang="en-US" sz="2800" dirty="0"/>
              <a:t>Integration of funding silos:</a:t>
            </a:r>
          </a:p>
          <a:p>
            <a:pPr lvl="1"/>
            <a:r>
              <a:rPr lang="en-US" sz="2000" dirty="0"/>
              <a:t>SSSP</a:t>
            </a:r>
          </a:p>
          <a:p>
            <a:pPr lvl="1"/>
            <a:r>
              <a:rPr lang="en-US" sz="2000" dirty="0"/>
              <a:t>Basic Skills</a:t>
            </a:r>
          </a:p>
          <a:p>
            <a:pPr lvl="1"/>
            <a:r>
              <a:rPr lang="en-US" sz="2000" dirty="0"/>
              <a:t>Equity</a:t>
            </a:r>
          </a:p>
          <a:p>
            <a:pPr lvl="1"/>
            <a:r>
              <a:rPr lang="en-US" sz="2000" dirty="0"/>
              <a:t>Strong Workforce Program</a:t>
            </a:r>
          </a:p>
          <a:p>
            <a:pPr lvl="1"/>
            <a:r>
              <a:rPr lang="en-US" sz="2000" dirty="0"/>
              <a:t>California College 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9506095" y="5342482"/>
              <a:ext cx="4680" cy="4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3086" y="5339473"/>
                <a:ext cx="10697" cy="10697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742816"/>
            <a:ext cx="4343400" cy="14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6051" y="1387246"/>
            <a:ext cx="2871885" cy="1404104"/>
          </a:xfrm>
          <a:prstGeom prst="wedgeEllipseCallout">
            <a:avLst>
              <a:gd name="adj1" fmla="val 65990"/>
              <a:gd name="adj2" fmla="val 5186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took classes I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didn’t need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!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949665" y="2741248"/>
            <a:ext cx="2871885" cy="1404104"/>
          </a:xfrm>
          <a:prstGeom prst="wedgeEllipseCallout">
            <a:avLst>
              <a:gd name="adj1" fmla="val -74528"/>
              <a:gd name="adj2" fmla="val -79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can’t ever get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time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with my counselor or instructor!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876267" y="234557"/>
            <a:ext cx="3016046" cy="1539712"/>
          </a:xfrm>
          <a:prstGeom prst="wedgeEllipseCallout">
            <a:avLst>
              <a:gd name="adj1" fmla="val -4816"/>
              <a:gd name="adj2" fmla="val 9090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 can’t go to school today because my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babysitter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is sick!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46051" y="3200400"/>
            <a:ext cx="2871885" cy="1404104"/>
          </a:xfrm>
          <a:prstGeom prst="wedgeEllipseCallout">
            <a:avLst>
              <a:gd name="adj1" fmla="val 54775"/>
              <a:gd name="adj2" fmla="val -3296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changed my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major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now major problems!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155327" y="4581328"/>
            <a:ext cx="2508677" cy="1186499"/>
          </a:xfrm>
          <a:prstGeom prst="wedgeEllipseCallout">
            <a:avLst>
              <a:gd name="adj1" fmla="val 26457"/>
              <a:gd name="adj2" fmla="val -7919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Finish?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idea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!  </a:t>
            </a:r>
          </a:p>
        </p:txBody>
      </p:sp>
      <p:pic>
        <p:nvPicPr>
          <p:cNvPr id="10" name="Shape 3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9666" y="2579152"/>
            <a:ext cx="1990915" cy="16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Callout 10"/>
          <p:cNvSpPr/>
          <p:nvPr/>
        </p:nvSpPr>
        <p:spPr>
          <a:xfrm>
            <a:off x="5715000" y="1129400"/>
            <a:ext cx="2871885" cy="1404104"/>
          </a:xfrm>
          <a:prstGeom prst="wedgeEllipseCallout">
            <a:avLst>
              <a:gd name="adj1" fmla="val -55351"/>
              <a:gd name="adj2" fmla="val 480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course was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full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 not available!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4733925"/>
            <a:ext cx="40987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Student-centric Problem Solving…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77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EPI Toolsets –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Transform business processes, remove barriers, with integrated statewide toolsets: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Student Portal</a:t>
            </a:r>
            <a:r>
              <a:rPr lang="en-US" sz="2400" dirty="0"/>
              <a:t>:		SSO, predictive analytics, rules engine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Career Exploration</a:t>
            </a:r>
            <a:r>
              <a:rPr lang="en-US" sz="2400" dirty="0"/>
              <a:t>: 	Cultivate compelling goals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Application</a:t>
            </a:r>
            <a:r>
              <a:rPr lang="en-US" sz="2400" dirty="0"/>
              <a:t>: 		Student profile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Assessment</a:t>
            </a:r>
            <a:r>
              <a:rPr lang="en-US" sz="2400" dirty="0"/>
              <a:t>: 		Integration with CCCAssess</a:t>
            </a:r>
            <a:endParaRPr lang="en-US" sz="2400" b="1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Orientation</a:t>
            </a:r>
            <a:r>
              <a:rPr lang="en-US" sz="2400" dirty="0"/>
              <a:t>: 		On-ramp to success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Education Planning</a:t>
            </a:r>
            <a:r>
              <a:rPr lang="en-US" sz="2400" dirty="0"/>
              <a:t>:  	Tied to timely Degree Audit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Early Alert</a:t>
            </a:r>
            <a:r>
              <a:rPr lang="en-US" sz="2400" dirty="0"/>
              <a:t>: 			Awareness and collaboration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/>
              <a:t>Back-end:           		</a:t>
            </a:r>
            <a:r>
              <a:rPr lang="en-US" sz="2400" dirty="0"/>
              <a:t>eTranscripts,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1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Student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Student and Counselor driven tools support the educational Journey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67" y="3352800"/>
            <a:ext cx="6200633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219200" y="3581400"/>
            <a:ext cx="1567180" cy="14655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76200"/>
            <a:ext cx="97894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98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15957</TotalTime>
  <Words>373</Words>
  <Application>Microsoft Office PowerPoint</Application>
  <PresentationFormat>On-screen Show (4:3)</PresentationFormat>
  <Paragraphs>81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CCC Systemwide Initiatives Education Planning Initiative  CCCCO Admission and Records New Director’s Briefing  </vt:lpstr>
      <vt:lpstr>Introductions</vt:lpstr>
      <vt:lpstr>Learning Objectives</vt:lpstr>
      <vt:lpstr>Education Planning Initiative</vt:lpstr>
      <vt:lpstr>Guided Pathways - 2017</vt:lpstr>
      <vt:lpstr>PowerPoint Presentation</vt:lpstr>
      <vt:lpstr>EPI Toolsets – Key Features</vt:lpstr>
      <vt:lpstr>Supporting the Student Journey</vt:lpstr>
      <vt:lpstr>PowerPoint Presentation</vt:lpstr>
      <vt:lpstr>PowerPoint Presentation</vt:lpstr>
      <vt:lpstr>CCC Technology Center Support</vt:lpstr>
      <vt:lpstr>With many thanks to our EPI pilot colleges…</vt:lpstr>
      <vt:lpstr>Online Resources</vt:lpstr>
      <vt:lpstr>Questions?   Thank you for your support!</vt:lpstr>
    </vt:vector>
  </TitlesOfParts>
  <Manager/>
  <Company>College of the Canyons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Effectiveness Partnership Initiative</dc:title>
  <dc:subject/>
  <dc:creator>Windows User</dc:creator>
  <cp:keywords/>
  <dc:description/>
  <cp:lastModifiedBy>Victor DeVore</cp:lastModifiedBy>
  <cp:revision>283</cp:revision>
  <cp:lastPrinted>2016-01-13T20:20:20Z</cp:lastPrinted>
  <dcterms:created xsi:type="dcterms:W3CDTF">2015-03-18T21:50:07Z</dcterms:created>
  <dcterms:modified xsi:type="dcterms:W3CDTF">2017-09-20T15:54:05Z</dcterms:modified>
  <cp:category/>
</cp:coreProperties>
</file>